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8" r:id="rId3"/>
    <p:sldId id="259" r:id="rId4"/>
    <p:sldId id="260" r:id="rId5"/>
    <p:sldId id="261" r:id="rId6"/>
    <p:sldId id="268" r:id="rId7"/>
    <p:sldId id="262" r:id="rId8"/>
    <p:sldId id="267" r:id="rId9"/>
    <p:sldId id="263" r:id="rId10"/>
    <p:sldId id="264" r:id="rId11"/>
    <p:sldId id="265"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676" autoAdjust="0"/>
    <p:restoredTop sz="94660"/>
  </p:normalViewPr>
  <p:slideViewPr>
    <p:cSldViewPr snapToGrid="0">
      <p:cViewPr varScale="1">
        <p:scale>
          <a:sx n="73" d="100"/>
          <a:sy n="73" d="100"/>
        </p:scale>
        <p:origin x="-64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51F90-4755-4D76-B998-BCE0780CD590}" type="datetimeFigureOut">
              <a:rPr lang="en-IN" smtClean="0"/>
              <a:pPr/>
              <a:t>20-08-2017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67B1E-80C7-4B44-A4F1-8C601BA1FA52}" type="slidenum">
              <a:rPr lang="en-IN" smtClean="0"/>
              <a:pPr/>
              <a:t>‹#›</a:t>
            </a:fld>
            <a:endParaRPr lang="en-IN"/>
          </a:p>
        </p:txBody>
      </p:sp>
    </p:spTree>
    <p:extLst>
      <p:ext uri="{BB962C8B-B14F-4D97-AF65-F5344CB8AC3E}">
        <p14:creationId xmlns:p14="http://schemas.microsoft.com/office/powerpoint/2010/main" xmlns="" val="397086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76361889-9041-468F-9A2E-35CCCC76F025}" type="slidenum">
              <a:rPr lang="en-IN" smtClean="0"/>
              <a:pPr/>
              <a:t>‹#›</a:t>
            </a:fld>
            <a:endParaRPr lang="en-IN"/>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361889-9041-468F-9A2E-35CCCC76F02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361889-9041-468F-9A2E-35CCCC76F02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361889-9041-468F-9A2E-35CCCC76F02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361889-9041-468F-9A2E-35CCCC76F025}" type="slidenum">
              <a:rPr lang="en-IN" smtClean="0"/>
              <a:pPr/>
              <a:t>‹#›</a:t>
            </a:fld>
            <a:endParaRPr lang="en-IN"/>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361889-9041-468F-9A2E-35CCCC76F02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361889-9041-468F-9A2E-35CCCC76F025}" type="slidenum">
              <a:rPr lang="en-IN" smtClean="0"/>
              <a:pPr/>
              <a:t>‹#›</a:t>
            </a:fld>
            <a:endParaRPr lang="en-IN"/>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361889-9041-468F-9A2E-35CCCC76F02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361889-9041-468F-9A2E-35CCCC76F02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3AD2AC1-7029-4F7D-892A-F5E27C86B921}" type="datetimeFigureOut">
              <a:rPr lang="en-IN" smtClean="0"/>
              <a:pPr/>
              <a:t>20-08-2017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361889-9041-468F-9A2E-35CCCC76F02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p>
            <a:fld id="{63AD2AC1-7029-4F7D-892A-F5E27C86B921}" type="datetimeFigureOut">
              <a:rPr lang="en-IN" smtClean="0"/>
              <a:pPr/>
              <a:t>20-08-2017</a:t>
            </a:fld>
            <a:endParaRPr lang="en-IN"/>
          </a:p>
        </p:txBody>
      </p:sp>
      <p:sp>
        <p:nvSpPr>
          <p:cNvPr id="6" name="Footer Placeholder 5"/>
          <p:cNvSpPr>
            <a:spLocks noGrp="1"/>
          </p:cNvSpPr>
          <p:nvPr>
            <p:ph type="ftr" sz="quarter" idx="11"/>
          </p:nvPr>
        </p:nvSpPr>
        <p:spPr>
          <a:xfrm>
            <a:off x="1219200" y="55499"/>
            <a:ext cx="7416800" cy="365125"/>
          </a:xfrm>
        </p:spPr>
        <p:txBody>
          <a:bodyPr/>
          <a:lstStyle/>
          <a:p>
            <a:endParaRPr lang="en-IN"/>
          </a:p>
        </p:txBody>
      </p:sp>
      <p:sp>
        <p:nvSpPr>
          <p:cNvPr id="7" name="Slide Number Placeholder 6"/>
          <p:cNvSpPr>
            <a:spLocks noGrp="1"/>
          </p:cNvSpPr>
          <p:nvPr>
            <p:ph type="sldNum" sz="quarter" idx="12"/>
          </p:nvPr>
        </p:nvSpPr>
        <p:spPr>
          <a:xfrm>
            <a:off x="11480800" y="55499"/>
            <a:ext cx="609600" cy="365125"/>
          </a:xfrm>
        </p:spPr>
        <p:txBody>
          <a:bodyPr/>
          <a:lstStyle/>
          <a:p>
            <a:fld id="{76361889-9041-468F-9A2E-35CCCC76F02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63AD2AC1-7029-4F7D-892A-F5E27C86B921}" type="datetimeFigureOut">
              <a:rPr lang="en-IN" smtClean="0"/>
              <a:pPr/>
              <a:t>20-08-2017</a:t>
            </a:fld>
            <a:endParaRPr lang="en-IN"/>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76361889-9041-468F-9A2E-35CCCC76F025}"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iddharthnohria/ACA-Project" TargetMode="External"/><Relationship Id="rId2" Type="http://schemas.openxmlformats.org/officeDocument/2006/relationships/hyperlink" Target="https://github.com/jatinjindal/ACA-project" TargetMode="External"/><Relationship Id="rId1" Type="http://schemas.openxmlformats.org/officeDocument/2006/relationships/slideLayout" Target="../slideLayouts/slideLayout7.xml"/><Relationship Id="rId4" Type="http://schemas.openxmlformats.org/officeDocument/2006/relationships/hyperlink" Target="https://github.com/schinmay/Game-Theor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Minimax" TargetMode="External"/><Relationship Id="rId2" Type="http://schemas.openxmlformats.org/officeDocument/2006/relationships/hyperlink" Target="http://zguide.zeromq.org/page:all" TargetMode="External"/><Relationship Id="rId1" Type="http://schemas.openxmlformats.org/officeDocument/2006/relationships/slideLayout" Target="../slideLayouts/slideLayout7.xml"/><Relationship Id="rId5" Type="http://schemas.openxmlformats.org/officeDocument/2006/relationships/hyperlink" Target="https://ocw.mit.edu/courses/electrical-engineering-and-computer-science/6-034-artificial-intelligence-fall-2010/lecture-videos/lecture-6-search-games-minimax-and-alpha-beta/" TargetMode="External"/><Relationship Id="rId4" Type="http://schemas.openxmlformats.org/officeDocument/2006/relationships/hyperlink" Target="https://en.wikipedia.org/wiki/Alpha&#8211;beta_pru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7CA6CB-38B5-41FB-8152-EB24D8E6A9CA}"/>
              </a:ext>
            </a:extLst>
          </p:cNvPr>
          <p:cNvSpPr>
            <a:spLocks noGrp="1"/>
          </p:cNvSpPr>
          <p:nvPr>
            <p:ph type="ctrTitle"/>
          </p:nvPr>
        </p:nvSpPr>
        <p:spPr>
          <a:xfrm>
            <a:off x="0" y="500745"/>
            <a:ext cx="12192001" cy="1709530"/>
          </a:xfrm>
        </p:spPr>
        <p:txBody>
          <a:bodyPr>
            <a:normAutofit/>
          </a:bodyPr>
          <a:lstStyle/>
          <a:p>
            <a:pPr algn="ctr"/>
            <a:r>
              <a:rPr lang="en-IN" b="1" i="1" dirty="0"/>
              <a:t>ACA Project</a:t>
            </a:r>
            <a:br>
              <a:rPr lang="en-IN" b="1" i="1" dirty="0"/>
            </a:br>
            <a:r>
              <a:rPr lang="en-IN" b="1" i="1" dirty="0"/>
              <a:t>Introduction to Game theory</a:t>
            </a:r>
          </a:p>
        </p:txBody>
      </p:sp>
      <p:sp>
        <p:nvSpPr>
          <p:cNvPr id="3" name="Subtitle 2">
            <a:extLst>
              <a:ext uri="{FF2B5EF4-FFF2-40B4-BE49-F238E27FC236}">
                <a16:creationId xmlns:a16="http://schemas.microsoft.com/office/drawing/2014/main" xmlns="" id="{43CE3A29-8034-4EBC-B614-D72397FD8B5F}"/>
              </a:ext>
            </a:extLst>
          </p:cNvPr>
          <p:cNvSpPr>
            <a:spLocks noGrp="1"/>
          </p:cNvSpPr>
          <p:nvPr>
            <p:ph type="subTitle" idx="1"/>
          </p:nvPr>
        </p:nvSpPr>
        <p:spPr>
          <a:xfrm>
            <a:off x="1761782" y="2698522"/>
            <a:ext cx="9144000" cy="1233398"/>
          </a:xfrm>
        </p:spPr>
        <p:txBody>
          <a:bodyPr>
            <a:normAutofit/>
          </a:bodyPr>
          <a:lstStyle/>
          <a:p>
            <a:pPr algn="ctr"/>
            <a:r>
              <a:rPr lang="en-IN" sz="4000" dirty="0"/>
              <a:t>Mentor- Prakhar Agarwal</a:t>
            </a:r>
          </a:p>
          <a:p>
            <a:endParaRPr lang="en-IN" sz="4000" dirty="0"/>
          </a:p>
        </p:txBody>
      </p:sp>
      <p:sp>
        <p:nvSpPr>
          <p:cNvPr id="4" name="TextBox 3">
            <a:extLst>
              <a:ext uri="{FF2B5EF4-FFF2-40B4-BE49-F238E27FC236}">
                <a16:creationId xmlns:a16="http://schemas.microsoft.com/office/drawing/2014/main" xmlns="" id="{0A2493A5-9D6C-45E1-8A07-A3EACD04E746}"/>
              </a:ext>
            </a:extLst>
          </p:cNvPr>
          <p:cNvSpPr txBox="1"/>
          <p:nvPr/>
        </p:nvSpPr>
        <p:spPr>
          <a:xfrm>
            <a:off x="1176036" y="4309229"/>
            <a:ext cx="10188650" cy="1077218"/>
          </a:xfrm>
          <a:prstGeom prst="rect">
            <a:avLst/>
          </a:prstGeom>
          <a:noFill/>
        </p:spPr>
        <p:txBody>
          <a:bodyPr wrap="square" rtlCol="0">
            <a:spAutoFit/>
          </a:bodyPr>
          <a:lstStyle/>
          <a:p>
            <a:pPr algn="ctr"/>
            <a:r>
              <a:rPr lang="en-IN" sz="3200" dirty="0"/>
              <a:t>Jatin Jindal, Siddharth </a:t>
            </a:r>
            <a:r>
              <a:rPr lang="en-IN" sz="3200" dirty="0" smtClean="0"/>
              <a:t>Nohria,</a:t>
            </a:r>
          </a:p>
          <a:p>
            <a:pPr algn="ctr"/>
            <a:r>
              <a:rPr lang="en-IN" sz="3200" dirty="0" smtClean="0"/>
              <a:t> </a:t>
            </a:r>
            <a:r>
              <a:rPr lang="en-IN" sz="3200" dirty="0"/>
              <a:t>Siddharth </a:t>
            </a:r>
            <a:r>
              <a:rPr lang="en-IN" sz="3200" dirty="0" smtClean="0"/>
              <a:t>Chinmay</a:t>
            </a:r>
            <a:endParaRPr lang="en-IN" sz="3200" dirty="0"/>
          </a:p>
        </p:txBody>
      </p:sp>
    </p:spTree>
    <p:extLst>
      <p:ext uri="{BB962C8B-B14F-4D97-AF65-F5344CB8AC3E}">
        <p14:creationId xmlns:p14="http://schemas.microsoft.com/office/powerpoint/2010/main" xmlns="" val="3234912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6BDACF3-B538-4951-AB1D-927AC187D1FF}"/>
              </a:ext>
            </a:extLst>
          </p:cNvPr>
          <p:cNvSpPr txBox="1"/>
          <p:nvPr/>
        </p:nvSpPr>
        <p:spPr>
          <a:xfrm>
            <a:off x="874643" y="2027583"/>
            <a:ext cx="8375374" cy="4401205"/>
          </a:xfrm>
          <a:prstGeom prst="rect">
            <a:avLst/>
          </a:prstGeom>
          <a:noFill/>
        </p:spPr>
        <p:txBody>
          <a:bodyPr wrap="square" rtlCol="0">
            <a:spAutoFit/>
          </a:bodyPr>
          <a:lstStyle/>
          <a:p>
            <a:r>
              <a:rPr lang="en-IN" sz="2800" dirty="0"/>
              <a:t>The game can be easily implemented in c, c++ , python or any other language. But the main problem during the problem is with the debugging. So, it is recommended to compile the code part by part.  Also it will be better to use Git while doing the project.</a:t>
            </a:r>
          </a:p>
          <a:p>
            <a:endParaRPr lang="en-IN" sz="2800" dirty="0"/>
          </a:p>
          <a:p>
            <a:r>
              <a:rPr lang="en-IN" sz="2800" b="1" dirty="0"/>
              <a:t>Git</a:t>
            </a:r>
            <a:r>
              <a:rPr lang="en-IN" sz="2800" dirty="0"/>
              <a:t> is a version control system for tracking changes in computer files and coordinating work on those files among multiple people.</a:t>
            </a:r>
          </a:p>
        </p:txBody>
      </p:sp>
      <p:sp>
        <p:nvSpPr>
          <p:cNvPr id="3" name="TextBox 2">
            <a:extLst>
              <a:ext uri="{FF2B5EF4-FFF2-40B4-BE49-F238E27FC236}">
                <a16:creationId xmlns:a16="http://schemas.microsoft.com/office/drawing/2014/main" xmlns="" id="{092FD95C-1C75-4E47-9E33-A029A4B1AEA1}"/>
              </a:ext>
            </a:extLst>
          </p:cNvPr>
          <p:cNvSpPr txBox="1"/>
          <p:nvPr/>
        </p:nvSpPr>
        <p:spPr>
          <a:xfrm>
            <a:off x="0" y="450574"/>
            <a:ext cx="12192000" cy="923330"/>
          </a:xfrm>
          <a:prstGeom prst="rect">
            <a:avLst/>
          </a:prstGeom>
          <a:noFill/>
        </p:spPr>
        <p:txBody>
          <a:bodyPr wrap="square" rtlCol="0">
            <a:spAutoFit/>
          </a:bodyPr>
          <a:lstStyle/>
          <a:p>
            <a:pPr algn="ctr"/>
            <a:r>
              <a:rPr lang="en-IN" sz="5400" b="1" i="1" dirty="0"/>
              <a:t>Implementation</a:t>
            </a:r>
          </a:p>
        </p:txBody>
      </p:sp>
    </p:spTree>
    <p:extLst>
      <p:ext uri="{BB962C8B-B14F-4D97-AF65-F5344CB8AC3E}">
        <p14:creationId xmlns:p14="http://schemas.microsoft.com/office/powerpoint/2010/main" xmlns="" val="4224024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C3E813B-7CCF-4A45-BCD6-F5309C716EE5}"/>
              </a:ext>
            </a:extLst>
          </p:cNvPr>
          <p:cNvSpPr txBox="1"/>
          <p:nvPr/>
        </p:nvSpPr>
        <p:spPr>
          <a:xfrm>
            <a:off x="901149" y="2080591"/>
            <a:ext cx="10760764" cy="3108543"/>
          </a:xfrm>
          <a:prstGeom prst="rect">
            <a:avLst/>
          </a:prstGeom>
          <a:noFill/>
        </p:spPr>
        <p:txBody>
          <a:bodyPr wrap="square" rtlCol="0">
            <a:spAutoFit/>
          </a:bodyPr>
          <a:lstStyle/>
          <a:p>
            <a:r>
              <a:rPr lang="en-IN" sz="2800" dirty="0"/>
              <a:t>The codes can be test against each other using the zeromq library.</a:t>
            </a:r>
          </a:p>
          <a:p>
            <a:endParaRPr lang="en-IN" sz="2800" dirty="0"/>
          </a:p>
          <a:p>
            <a:r>
              <a:rPr lang="en-IN" sz="2800" dirty="0"/>
              <a:t>Zeromq library provides you a platform to run the two codes against each using push and pull request. The code runs immediately for small depth like 6 or 7 but it takes certain time at the start of the game for depth 9-10. But soon the compilation time of the game reaches to an appropriate level.</a:t>
            </a:r>
          </a:p>
        </p:txBody>
      </p:sp>
      <p:sp>
        <p:nvSpPr>
          <p:cNvPr id="3" name="TextBox 2">
            <a:extLst>
              <a:ext uri="{FF2B5EF4-FFF2-40B4-BE49-F238E27FC236}">
                <a16:creationId xmlns:a16="http://schemas.microsoft.com/office/drawing/2014/main" xmlns="" id="{46F14B9A-1616-4CC4-B2B6-D2A5DEA3466C}"/>
              </a:ext>
            </a:extLst>
          </p:cNvPr>
          <p:cNvSpPr txBox="1"/>
          <p:nvPr/>
        </p:nvSpPr>
        <p:spPr>
          <a:xfrm>
            <a:off x="0" y="304800"/>
            <a:ext cx="12192000" cy="923330"/>
          </a:xfrm>
          <a:prstGeom prst="rect">
            <a:avLst/>
          </a:prstGeom>
          <a:noFill/>
        </p:spPr>
        <p:txBody>
          <a:bodyPr wrap="square" rtlCol="0">
            <a:spAutoFit/>
          </a:bodyPr>
          <a:lstStyle/>
          <a:p>
            <a:pPr algn="ctr"/>
            <a:r>
              <a:rPr lang="en-IN" sz="5400" b="1" i="1" dirty="0"/>
              <a:t>Testing</a:t>
            </a:r>
          </a:p>
        </p:txBody>
      </p:sp>
    </p:spTree>
    <p:extLst>
      <p:ext uri="{BB962C8B-B14F-4D97-AF65-F5344CB8AC3E}">
        <p14:creationId xmlns:p14="http://schemas.microsoft.com/office/powerpoint/2010/main" xmlns="" val="263098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9042DED-B966-4B41-8036-BF1103D9963B}"/>
              </a:ext>
            </a:extLst>
          </p:cNvPr>
          <p:cNvSpPr txBox="1"/>
          <p:nvPr/>
        </p:nvSpPr>
        <p:spPr>
          <a:xfrm>
            <a:off x="0" y="119270"/>
            <a:ext cx="12192000" cy="923330"/>
          </a:xfrm>
          <a:prstGeom prst="rect">
            <a:avLst/>
          </a:prstGeom>
          <a:noFill/>
        </p:spPr>
        <p:txBody>
          <a:bodyPr wrap="square" rtlCol="0">
            <a:spAutoFit/>
          </a:bodyPr>
          <a:lstStyle/>
          <a:p>
            <a:pPr algn="ctr"/>
            <a:r>
              <a:rPr lang="en-IN" sz="5400" b="1" i="1" dirty="0"/>
              <a:t>Project Links</a:t>
            </a:r>
          </a:p>
        </p:txBody>
      </p:sp>
      <p:sp>
        <p:nvSpPr>
          <p:cNvPr id="5" name="TextBox 4"/>
          <p:cNvSpPr txBox="1"/>
          <p:nvPr/>
        </p:nvSpPr>
        <p:spPr>
          <a:xfrm>
            <a:off x="862147" y="2181497"/>
            <a:ext cx="10489475" cy="3385542"/>
          </a:xfrm>
          <a:prstGeom prst="rect">
            <a:avLst/>
          </a:prstGeom>
          <a:noFill/>
        </p:spPr>
        <p:txBody>
          <a:bodyPr wrap="square" rtlCol="0">
            <a:spAutoFit/>
          </a:bodyPr>
          <a:lstStyle/>
          <a:p>
            <a:pPr>
              <a:buFont typeface="Wingdings" pitchFamily="2" charset="2"/>
              <a:buChar char="q"/>
            </a:pPr>
            <a:r>
              <a:rPr lang="en-US" sz="2800" dirty="0"/>
              <a:t> </a:t>
            </a:r>
            <a:r>
              <a:rPr lang="en-US" sz="2800" dirty="0">
                <a:hlinkClick r:id="rId2"/>
              </a:rPr>
              <a:t>https://github.com/jatinjindal/ACA-project</a:t>
            </a:r>
            <a:endParaRPr lang="en-US" sz="2800" dirty="0"/>
          </a:p>
          <a:p>
            <a:pPr>
              <a:buFont typeface="Wingdings" pitchFamily="2" charset="2"/>
              <a:buChar char="q"/>
            </a:pPr>
            <a:r>
              <a:rPr lang="en-US" sz="2800" dirty="0">
                <a:hlinkClick r:id="rId3"/>
              </a:rPr>
              <a:t>https://github.com/siddharthnohria/ACA-Project</a:t>
            </a:r>
            <a:endParaRPr lang="en-US" sz="2800" dirty="0"/>
          </a:p>
          <a:p>
            <a:pPr>
              <a:buFont typeface="Wingdings" pitchFamily="2" charset="2"/>
              <a:buChar char="q"/>
            </a:pPr>
            <a:r>
              <a:rPr lang="en-US" sz="2800" dirty="0"/>
              <a:t> </a:t>
            </a:r>
            <a:r>
              <a:rPr lang="en-US" sz="2800" dirty="0">
                <a:hlinkClick r:id="rId4"/>
              </a:rPr>
              <a:t>https://github.com/schinmay/Game-Theory</a:t>
            </a:r>
            <a:endParaRPr lang="en-US" sz="2800" dirty="0"/>
          </a:p>
          <a:p>
            <a:pPr>
              <a:buFont typeface="Wingdings" pitchFamily="2" charset="2"/>
              <a:buChar char="q"/>
            </a:pPr>
            <a:endParaRPr lang="en-US" sz="2800" dirty="0"/>
          </a:p>
          <a:p>
            <a:r>
              <a:rPr lang="en-US" sz="2800" dirty="0"/>
              <a:t> </a:t>
            </a:r>
          </a:p>
          <a:p>
            <a:pPr>
              <a:buFont typeface="Wingdings" pitchFamily="2" charset="2"/>
              <a:buChar char="q"/>
            </a:pPr>
            <a:endParaRPr lang="en-US" sz="2800" dirty="0"/>
          </a:p>
          <a:p>
            <a:pPr>
              <a:buFont typeface="Wingdings" pitchFamily="2" charset="2"/>
              <a:buChar char="q"/>
            </a:pPr>
            <a:endParaRPr lang="en-US" sz="2800" dirty="0"/>
          </a:p>
          <a:p>
            <a:endParaRPr lang="en-US" dirty="0"/>
          </a:p>
        </p:txBody>
      </p:sp>
    </p:spTree>
    <p:extLst>
      <p:ext uri="{BB962C8B-B14F-4D97-AF65-F5344CB8AC3E}">
        <p14:creationId xmlns:p14="http://schemas.microsoft.com/office/powerpoint/2010/main" xmlns="" val="318011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9042DED-B966-4B41-8036-BF1103D9963B}"/>
              </a:ext>
            </a:extLst>
          </p:cNvPr>
          <p:cNvSpPr txBox="1"/>
          <p:nvPr/>
        </p:nvSpPr>
        <p:spPr>
          <a:xfrm>
            <a:off x="0" y="119270"/>
            <a:ext cx="12192000" cy="923330"/>
          </a:xfrm>
          <a:prstGeom prst="rect">
            <a:avLst/>
          </a:prstGeom>
          <a:noFill/>
        </p:spPr>
        <p:txBody>
          <a:bodyPr wrap="square" rtlCol="0">
            <a:spAutoFit/>
          </a:bodyPr>
          <a:lstStyle/>
          <a:p>
            <a:pPr algn="ctr"/>
            <a:r>
              <a:rPr lang="en-IN" sz="5400" b="1" i="1" dirty="0"/>
              <a:t>Acknowledgement</a:t>
            </a:r>
          </a:p>
        </p:txBody>
      </p:sp>
      <p:sp>
        <p:nvSpPr>
          <p:cNvPr id="5" name="TextBox 4"/>
          <p:cNvSpPr txBox="1"/>
          <p:nvPr/>
        </p:nvSpPr>
        <p:spPr>
          <a:xfrm>
            <a:off x="862147" y="1436914"/>
            <a:ext cx="10489475" cy="5539978"/>
          </a:xfrm>
          <a:prstGeom prst="rect">
            <a:avLst/>
          </a:prstGeom>
          <a:noFill/>
        </p:spPr>
        <p:txBody>
          <a:bodyPr wrap="square" rtlCol="0">
            <a:spAutoFit/>
          </a:bodyPr>
          <a:lstStyle/>
          <a:p>
            <a:r>
              <a:rPr lang="en-US" sz="2800" dirty="0"/>
              <a:t>We would like to thank our mentor Prakhar </a:t>
            </a:r>
            <a:r>
              <a:rPr lang="en-US" sz="2800" dirty="0" smtClean="0"/>
              <a:t>Agarwal </a:t>
            </a:r>
            <a:r>
              <a:rPr lang="en-US" sz="2800" dirty="0"/>
              <a:t>for his guidance throughout the project. </a:t>
            </a:r>
          </a:p>
          <a:p>
            <a:endParaRPr lang="en-US" sz="2800" dirty="0"/>
          </a:p>
          <a:p>
            <a:r>
              <a:rPr lang="en-US" sz="2800" dirty="0"/>
              <a:t>References :-</a:t>
            </a:r>
          </a:p>
          <a:p>
            <a:pPr>
              <a:buFont typeface="Wingdings" pitchFamily="2" charset="2"/>
              <a:buChar char="q"/>
            </a:pPr>
            <a:r>
              <a:rPr lang="en-US" sz="2800" dirty="0"/>
              <a:t> </a:t>
            </a:r>
            <a:r>
              <a:rPr lang="en-US" sz="2800" dirty="0">
                <a:hlinkClick r:id="rId2"/>
              </a:rPr>
              <a:t>http://zguide.zeromq.org/page:all</a:t>
            </a:r>
            <a:endParaRPr lang="en-US" sz="2800" dirty="0"/>
          </a:p>
          <a:p>
            <a:pPr>
              <a:buFont typeface="Wingdings" pitchFamily="2" charset="2"/>
              <a:buChar char="q"/>
            </a:pPr>
            <a:r>
              <a:rPr lang="en-US" sz="2800" dirty="0"/>
              <a:t> </a:t>
            </a:r>
            <a:r>
              <a:rPr lang="en-US" sz="2800" dirty="0">
                <a:hlinkClick r:id="rId3"/>
              </a:rPr>
              <a:t>https://en.wikipedia.org/wiki/Minimax</a:t>
            </a:r>
            <a:endParaRPr lang="en-US" sz="2800" dirty="0"/>
          </a:p>
          <a:p>
            <a:pPr>
              <a:buFont typeface="Wingdings" pitchFamily="2" charset="2"/>
              <a:buChar char="q"/>
            </a:pPr>
            <a:r>
              <a:rPr lang="en-US" sz="2800" dirty="0"/>
              <a:t> </a:t>
            </a:r>
            <a:r>
              <a:rPr lang="en-US" sz="2800" dirty="0">
                <a:hlinkClick r:id="rId4"/>
              </a:rPr>
              <a:t>https://en.wikipedia.org/wiki/Alpha–</a:t>
            </a:r>
            <a:r>
              <a:rPr lang="en-US" sz="2800" dirty="0" err="1">
                <a:hlinkClick r:id="rId4"/>
              </a:rPr>
              <a:t>beta_pruning</a:t>
            </a:r>
            <a:endParaRPr lang="en-US" sz="2800" dirty="0"/>
          </a:p>
          <a:p>
            <a:pPr>
              <a:buFont typeface="Wingdings" pitchFamily="2" charset="2"/>
              <a:buChar char="q"/>
            </a:pPr>
            <a:r>
              <a:rPr lang="en-US" sz="2800" dirty="0"/>
              <a:t> </a:t>
            </a:r>
            <a:r>
              <a:rPr lang="en-US" sz="2800" dirty="0">
                <a:hlinkClick r:id="rId5"/>
              </a:rPr>
              <a:t>https://ocw.mit.edu/courses/electrical-engineering-and-computer-science/6-034-artificial-intelligence-fall-2010/lecture-videos/lecture-6-search-games-minimax-and-alpha-beta/</a:t>
            </a:r>
            <a:endParaRPr lang="en-US" sz="2800" dirty="0"/>
          </a:p>
          <a:p>
            <a:pPr>
              <a:buFont typeface="Wingdings" pitchFamily="2" charset="2"/>
              <a:buChar char="q"/>
            </a:pPr>
            <a:endParaRPr lang="en-US" sz="2800" dirty="0"/>
          </a:p>
          <a:p>
            <a:pPr>
              <a:buFont typeface="Wingdings" pitchFamily="2" charset="2"/>
              <a:buChar char="q"/>
            </a:pPr>
            <a:endParaRPr lang="en-US" sz="2800" dirty="0"/>
          </a:p>
          <a:p>
            <a:endParaRPr lang="en-US" dirty="0"/>
          </a:p>
        </p:txBody>
      </p:sp>
    </p:spTree>
    <p:extLst>
      <p:ext uri="{BB962C8B-B14F-4D97-AF65-F5344CB8AC3E}">
        <p14:creationId xmlns:p14="http://schemas.microsoft.com/office/powerpoint/2010/main" xmlns="" val="318011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5C1BF4B-86F3-4A12-80E6-BAEA27B8B1CB}"/>
              </a:ext>
            </a:extLst>
          </p:cNvPr>
          <p:cNvSpPr txBox="1"/>
          <p:nvPr/>
        </p:nvSpPr>
        <p:spPr>
          <a:xfrm>
            <a:off x="649356" y="1802295"/>
            <a:ext cx="5671932" cy="4524315"/>
          </a:xfrm>
          <a:prstGeom prst="rect">
            <a:avLst/>
          </a:prstGeom>
          <a:noFill/>
        </p:spPr>
        <p:txBody>
          <a:bodyPr wrap="square" rtlCol="0">
            <a:spAutoFit/>
          </a:bodyPr>
          <a:lstStyle/>
          <a:p>
            <a:r>
              <a:rPr lang="en-IN" sz="3600" dirty="0"/>
              <a:t>1. Aim of the project</a:t>
            </a:r>
          </a:p>
          <a:p>
            <a:r>
              <a:rPr lang="en-IN" sz="3600" dirty="0"/>
              <a:t>2. Tic Tac Toe Game</a:t>
            </a:r>
          </a:p>
          <a:p>
            <a:r>
              <a:rPr lang="en-IN" sz="3600" dirty="0"/>
              <a:t>3. Minmax Algorithm</a:t>
            </a:r>
          </a:p>
          <a:p>
            <a:r>
              <a:rPr lang="en-IN" sz="3600" dirty="0"/>
              <a:t>4. Alpha Beta Pruning</a:t>
            </a:r>
          </a:p>
          <a:p>
            <a:r>
              <a:rPr lang="en-IN" sz="3600" dirty="0"/>
              <a:t>5. Heuristic function</a:t>
            </a:r>
          </a:p>
          <a:p>
            <a:r>
              <a:rPr lang="en-IN" sz="3600" dirty="0"/>
              <a:t>6. Implementation</a:t>
            </a:r>
          </a:p>
          <a:p>
            <a:r>
              <a:rPr lang="en-IN" sz="3600" dirty="0"/>
              <a:t>7. Testing</a:t>
            </a:r>
          </a:p>
          <a:p>
            <a:r>
              <a:rPr lang="en-IN" sz="3600" dirty="0"/>
              <a:t>8. References</a:t>
            </a:r>
          </a:p>
        </p:txBody>
      </p:sp>
      <p:sp>
        <p:nvSpPr>
          <p:cNvPr id="3" name="TextBox 2">
            <a:extLst>
              <a:ext uri="{FF2B5EF4-FFF2-40B4-BE49-F238E27FC236}">
                <a16:creationId xmlns:a16="http://schemas.microsoft.com/office/drawing/2014/main" xmlns="" id="{5B6DBA76-14DC-46D5-AFA6-424BD8259FC4}"/>
              </a:ext>
            </a:extLst>
          </p:cNvPr>
          <p:cNvSpPr txBox="1"/>
          <p:nvPr/>
        </p:nvSpPr>
        <p:spPr>
          <a:xfrm>
            <a:off x="0" y="212035"/>
            <a:ext cx="12192000" cy="1015663"/>
          </a:xfrm>
          <a:prstGeom prst="rect">
            <a:avLst/>
          </a:prstGeom>
          <a:noFill/>
        </p:spPr>
        <p:txBody>
          <a:bodyPr wrap="square" rtlCol="0">
            <a:spAutoFit/>
          </a:bodyPr>
          <a:lstStyle/>
          <a:p>
            <a:pPr algn="ctr"/>
            <a:r>
              <a:rPr lang="en-IN" sz="6000" b="1" i="1" dirty="0"/>
              <a:t>Index</a:t>
            </a:r>
          </a:p>
        </p:txBody>
      </p:sp>
    </p:spTree>
    <p:extLst>
      <p:ext uri="{BB962C8B-B14F-4D97-AF65-F5344CB8AC3E}">
        <p14:creationId xmlns:p14="http://schemas.microsoft.com/office/powerpoint/2010/main" xmlns="" val="362140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333FC1A-158B-4F87-B06B-04B83326B575}"/>
              </a:ext>
            </a:extLst>
          </p:cNvPr>
          <p:cNvSpPr txBox="1"/>
          <p:nvPr/>
        </p:nvSpPr>
        <p:spPr>
          <a:xfrm>
            <a:off x="0" y="318052"/>
            <a:ext cx="12192000" cy="1107996"/>
          </a:xfrm>
          <a:prstGeom prst="rect">
            <a:avLst/>
          </a:prstGeom>
          <a:noFill/>
        </p:spPr>
        <p:txBody>
          <a:bodyPr wrap="square" rtlCol="0">
            <a:spAutoFit/>
          </a:bodyPr>
          <a:lstStyle/>
          <a:p>
            <a:pPr algn="ctr"/>
            <a:r>
              <a:rPr lang="en-IN" sz="6600" b="1" i="1" dirty="0"/>
              <a:t>Aim of the project</a:t>
            </a:r>
          </a:p>
        </p:txBody>
      </p:sp>
      <p:sp>
        <p:nvSpPr>
          <p:cNvPr id="4" name="TextBox 3">
            <a:extLst>
              <a:ext uri="{FF2B5EF4-FFF2-40B4-BE49-F238E27FC236}">
                <a16:creationId xmlns:a16="http://schemas.microsoft.com/office/drawing/2014/main" xmlns="" id="{C63F67F6-88C2-4887-8DC4-D87F3E0D206C}"/>
              </a:ext>
            </a:extLst>
          </p:cNvPr>
          <p:cNvSpPr txBox="1"/>
          <p:nvPr/>
        </p:nvSpPr>
        <p:spPr>
          <a:xfrm>
            <a:off x="437322" y="1841242"/>
            <a:ext cx="10508974" cy="5016758"/>
          </a:xfrm>
          <a:prstGeom prst="rect">
            <a:avLst/>
          </a:prstGeom>
          <a:noFill/>
        </p:spPr>
        <p:txBody>
          <a:bodyPr wrap="square" rtlCol="0">
            <a:spAutoFit/>
          </a:bodyPr>
          <a:lstStyle/>
          <a:p>
            <a:pPr marL="342900" indent="-342900">
              <a:buAutoNum type="arabicPeriod"/>
            </a:pPr>
            <a:r>
              <a:rPr lang="en-IN" sz="3200" dirty="0"/>
              <a:t>To learn the different techniques in Game Theory which includes:</a:t>
            </a:r>
          </a:p>
          <a:p>
            <a:pPr marL="1371600" lvl="2" indent="-457200">
              <a:buFont typeface="Arial" panose="020B0604020202020204" pitchFamily="34" charset="0"/>
              <a:buChar char="•"/>
            </a:pPr>
            <a:r>
              <a:rPr lang="en-IN" sz="3200" dirty="0"/>
              <a:t>Minmax Algorithm</a:t>
            </a:r>
          </a:p>
          <a:p>
            <a:pPr marL="1371600" lvl="2" indent="-457200">
              <a:buFont typeface="Arial" panose="020B0604020202020204" pitchFamily="34" charset="0"/>
              <a:buChar char="•"/>
            </a:pPr>
            <a:r>
              <a:rPr lang="en-IN" sz="3200" dirty="0"/>
              <a:t>Alpha Beta pruning</a:t>
            </a:r>
          </a:p>
          <a:p>
            <a:pPr marL="1371600" lvl="2" indent="-457200">
              <a:buFont typeface="Arial" panose="020B0604020202020204" pitchFamily="34" charset="0"/>
              <a:buChar char="•"/>
            </a:pPr>
            <a:r>
              <a:rPr lang="en-IN" sz="3200" dirty="0"/>
              <a:t>Heuristic function</a:t>
            </a:r>
          </a:p>
          <a:p>
            <a:pPr lvl="2"/>
            <a:endParaRPr lang="en-IN" sz="3200" dirty="0"/>
          </a:p>
          <a:p>
            <a:pPr marL="342900" indent="-342900">
              <a:buAutoNum type="arabicPeriod"/>
            </a:pPr>
            <a:r>
              <a:rPr lang="en-IN" sz="3200" dirty="0"/>
              <a:t>To build the tic- tac-toe game and connect-4 using these techniques.</a:t>
            </a:r>
          </a:p>
          <a:p>
            <a:endParaRPr lang="en-IN" sz="3200" dirty="0"/>
          </a:p>
          <a:p>
            <a:pPr marL="342900" indent="-342900">
              <a:buAutoNum type="arabicPeriod"/>
            </a:pPr>
            <a:endParaRPr lang="en-IN" sz="3200" dirty="0"/>
          </a:p>
        </p:txBody>
      </p:sp>
    </p:spTree>
    <p:extLst>
      <p:ext uri="{BB962C8B-B14F-4D97-AF65-F5344CB8AC3E}">
        <p14:creationId xmlns:p14="http://schemas.microsoft.com/office/powerpoint/2010/main" xmlns="" val="299712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0912B52-D291-40E7-B139-D62C40424D3F}"/>
              </a:ext>
            </a:extLst>
          </p:cNvPr>
          <p:cNvSpPr txBox="1"/>
          <p:nvPr/>
        </p:nvSpPr>
        <p:spPr>
          <a:xfrm>
            <a:off x="0" y="344557"/>
            <a:ext cx="12192000" cy="923330"/>
          </a:xfrm>
          <a:prstGeom prst="rect">
            <a:avLst/>
          </a:prstGeom>
          <a:noFill/>
        </p:spPr>
        <p:txBody>
          <a:bodyPr wrap="square" rtlCol="0">
            <a:spAutoFit/>
          </a:bodyPr>
          <a:lstStyle/>
          <a:p>
            <a:pPr algn="ctr"/>
            <a:r>
              <a:rPr lang="en-IN" sz="5400" b="1" i="1" dirty="0"/>
              <a:t>Tic-Tac-Toe Game</a:t>
            </a:r>
          </a:p>
        </p:txBody>
      </p:sp>
      <p:sp>
        <p:nvSpPr>
          <p:cNvPr id="3" name="TextBox 2">
            <a:extLst>
              <a:ext uri="{FF2B5EF4-FFF2-40B4-BE49-F238E27FC236}">
                <a16:creationId xmlns:a16="http://schemas.microsoft.com/office/drawing/2014/main" xmlns="" id="{E61B98F0-6C84-4C8D-B9C2-FFDE70F79FF2}"/>
              </a:ext>
            </a:extLst>
          </p:cNvPr>
          <p:cNvSpPr txBox="1"/>
          <p:nvPr/>
        </p:nvSpPr>
        <p:spPr>
          <a:xfrm>
            <a:off x="490330" y="1616766"/>
            <a:ext cx="10641496" cy="4031873"/>
          </a:xfrm>
          <a:prstGeom prst="rect">
            <a:avLst/>
          </a:prstGeom>
          <a:noFill/>
        </p:spPr>
        <p:txBody>
          <a:bodyPr wrap="square" rtlCol="0">
            <a:spAutoFit/>
          </a:bodyPr>
          <a:lstStyle/>
          <a:p>
            <a:r>
              <a:rPr lang="en-IN" sz="3200" dirty="0"/>
              <a:t>The tic tac toe game can easily be run by using </a:t>
            </a:r>
            <a:r>
              <a:rPr lang="en-IN" sz="3200" b="1" i="1" dirty="0"/>
              <a:t>Brute Force</a:t>
            </a:r>
            <a:r>
              <a:rPr lang="en-IN" sz="3200" dirty="0"/>
              <a:t> technique because of the few moves in the game.</a:t>
            </a:r>
          </a:p>
          <a:p>
            <a:endParaRPr lang="en-IN" sz="3200" dirty="0"/>
          </a:p>
          <a:p>
            <a:r>
              <a:rPr lang="en-IN" sz="3200" dirty="0"/>
              <a:t>Brute force is the technique in which at each step we just try out all the possible ways and then just pickup  the best result without giving the computer the rational thought to think and also includes the cost of evaluating the same calculations again and again.</a:t>
            </a:r>
          </a:p>
        </p:txBody>
      </p:sp>
    </p:spTree>
    <p:extLst>
      <p:ext uri="{BB962C8B-B14F-4D97-AF65-F5344CB8AC3E}">
        <p14:creationId xmlns:p14="http://schemas.microsoft.com/office/powerpoint/2010/main" xmlns="" val="341583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D28D193-379D-41AE-BE95-C98361F5EC95}"/>
              </a:ext>
            </a:extLst>
          </p:cNvPr>
          <p:cNvSpPr txBox="1"/>
          <p:nvPr/>
        </p:nvSpPr>
        <p:spPr>
          <a:xfrm>
            <a:off x="132522" y="1561700"/>
            <a:ext cx="11926956" cy="4832092"/>
          </a:xfrm>
          <a:prstGeom prst="rect">
            <a:avLst/>
          </a:prstGeom>
          <a:noFill/>
        </p:spPr>
        <p:txBody>
          <a:bodyPr wrap="square" rtlCol="0">
            <a:spAutoFit/>
          </a:bodyPr>
          <a:lstStyle/>
          <a:p>
            <a:r>
              <a:rPr lang="en-IN" sz="2800" dirty="0"/>
              <a:t>Minmax Algorithm is an optimization over Brute force technique. We used this algorithm for the zero sum game.</a:t>
            </a:r>
          </a:p>
          <a:p>
            <a:endParaRPr lang="en-IN" sz="2800" dirty="0"/>
          </a:p>
          <a:p>
            <a:r>
              <a:rPr lang="en-IN" sz="2800" dirty="0"/>
              <a:t> A </a:t>
            </a:r>
            <a:r>
              <a:rPr lang="en-IN" sz="2800" b="1" dirty="0"/>
              <a:t>zero-sum game</a:t>
            </a:r>
            <a:r>
              <a:rPr lang="en-IN" sz="2800" dirty="0"/>
              <a:t> is a mathematical representation of a situation in which each participant's gain or loss of utility is exactly balanced by the losses or gains of the utility of the other participants. </a:t>
            </a:r>
          </a:p>
          <a:p>
            <a:endParaRPr lang="en-IN" sz="2800" dirty="0"/>
          </a:p>
          <a:p>
            <a:r>
              <a:rPr lang="en-IN" sz="2800" dirty="0"/>
              <a:t>Hence there are two opponents, you can call them Max and Min. In which max player wants to maximise its score and Min player wants to minimise. So at each level we calculate the best move for the respective player assuming both player play optimally.</a:t>
            </a:r>
          </a:p>
        </p:txBody>
      </p:sp>
      <p:sp>
        <p:nvSpPr>
          <p:cNvPr id="3" name="TextBox 2">
            <a:extLst>
              <a:ext uri="{FF2B5EF4-FFF2-40B4-BE49-F238E27FC236}">
                <a16:creationId xmlns:a16="http://schemas.microsoft.com/office/drawing/2014/main" xmlns="" id="{F4F5BA6F-3087-49EF-8E92-545035FA925C}"/>
              </a:ext>
            </a:extLst>
          </p:cNvPr>
          <p:cNvSpPr txBox="1"/>
          <p:nvPr/>
        </p:nvSpPr>
        <p:spPr>
          <a:xfrm>
            <a:off x="0" y="212035"/>
            <a:ext cx="12192000" cy="923330"/>
          </a:xfrm>
          <a:prstGeom prst="rect">
            <a:avLst/>
          </a:prstGeom>
          <a:noFill/>
        </p:spPr>
        <p:txBody>
          <a:bodyPr wrap="square" rtlCol="0">
            <a:spAutoFit/>
          </a:bodyPr>
          <a:lstStyle/>
          <a:p>
            <a:pPr algn="ctr"/>
            <a:r>
              <a:rPr lang="en-IN" sz="5400" b="1" i="1" dirty="0"/>
              <a:t>Min-Max Algorithm</a:t>
            </a:r>
          </a:p>
        </p:txBody>
      </p:sp>
    </p:spTree>
    <p:extLst>
      <p:ext uri="{BB962C8B-B14F-4D97-AF65-F5344CB8AC3E}">
        <p14:creationId xmlns:p14="http://schemas.microsoft.com/office/powerpoint/2010/main" xmlns="" val="2753372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Image result for min max algorithm"/>
          <p:cNvPicPr>
            <a:picLocks noChangeAspect="1" noChangeArrowheads="1"/>
          </p:cNvPicPr>
          <p:nvPr/>
        </p:nvPicPr>
        <p:blipFill>
          <a:blip r:embed="rId2"/>
          <a:srcRect/>
          <a:stretch>
            <a:fillRect/>
          </a:stretch>
        </p:blipFill>
        <p:spPr bwMode="auto">
          <a:xfrm>
            <a:off x="1423851" y="909309"/>
            <a:ext cx="9336139" cy="482528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D923638-0472-4AF0-BBA0-283375DC91FE}"/>
              </a:ext>
            </a:extLst>
          </p:cNvPr>
          <p:cNvSpPr txBox="1"/>
          <p:nvPr/>
        </p:nvSpPr>
        <p:spPr>
          <a:xfrm>
            <a:off x="0" y="344556"/>
            <a:ext cx="12192000" cy="923330"/>
          </a:xfrm>
          <a:prstGeom prst="rect">
            <a:avLst/>
          </a:prstGeom>
          <a:noFill/>
        </p:spPr>
        <p:txBody>
          <a:bodyPr wrap="square" rtlCol="0">
            <a:spAutoFit/>
          </a:bodyPr>
          <a:lstStyle/>
          <a:p>
            <a:pPr algn="ctr"/>
            <a:r>
              <a:rPr lang="en-IN" sz="5400" b="1" i="1" dirty="0"/>
              <a:t>Alpha Beta pruning</a:t>
            </a:r>
          </a:p>
        </p:txBody>
      </p:sp>
      <p:sp>
        <p:nvSpPr>
          <p:cNvPr id="3" name="TextBox 2">
            <a:extLst>
              <a:ext uri="{FF2B5EF4-FFF2-40B4-BE49-F238E27FC236}">
                <a16:creationId xmlns:a16="http://schemas.microsoft.com/office/drawing/2014/main" xmlns="" id="{4DB3E6D3-5FC7-4CEB-837E-E181A763BD90}"/>
              </a:ext>
            </a:extLst>
          </p:cNvPr>
          <p:cNvSpPr txBox="1"/>
          <p:nvPr/>
        </p:nvSpPr>
        <p:spPr>
          <a:xfrm>
            <a:off x="689112" y="1961322"/>
            <a:ext cx="10164417" cy="4832092"/>
          </a:xfrm>
          <a:prstGeom prst="rect">
            <a:avLst/>
          </a:prstGeom>
          <a:noFill/>
        </p:spPr>
        <p:txBody>
          <a:bodyPr wrap="square" rtlCol="0">
            <a:spAutoFit/>
          </a:bodyPr>
          <a:lstStyle/>
          <a:p>
            <a:r>
              <a:rPr lang="en-IN" sz="2800" b="1" dirty="0"/>
              <a:t>Alpha Beta pruning</a:t>
            </a:r>
            <a:r>
              <a:rPr lang="en-IN" sz="2800" dirty="0"/>
              <a:t> is a search algorithm which is used to reduce the running time of the algorithm and helps it to think at more depth. </a:t>
            </a:r>
          </a:p>
          <a:p>
            <a:endParaRPr lang="en-IN" sz="2800" dirty="0"/>
          </a:p>
          <a:p>
            <a:r>
              <a:rPr lang="en-IN" sz="2800" dirty="0"/>
              <a:t>Basically, it helps to eliminate the cases in min- max algorithm. It stops completely evaluating a move when at least one</a:t>
            </a:r>
          </a:p>
          <a:p>
            <a:r>
              <a:rPr lang="en-IN" sz="2800" dirty="0"/>
              <a:t>possibility has been found that proves the current move to be worse than a previously examined move. Hence, helping in saving the time to calculates those computations.</a:t>
            </a:r>
          </a:p>
        </p:txBody>
      </p:sp>
    </p:spTree>
    <p:extLst>
      <p:ext uri="{BB962C8B-B14F-4D97-AF65-F5344CB8AC3E}">
        <p14:creationId xmlns:p14="http://schemas.microsoft.com/office/powerpoint/2010/main" xmlns="" val="2681761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lpha beta pruning"/>
          <p:cNvPicPr>
            <a:picLocks noChangeAspect="1" noChangeArrowheads="1"/>
          </p:cNvPicPr>
          <p:nvPr/>
        </p:nvPicPr>
        <p:blipFill>
          <a:blip r:embed="rId2"/>
          <a:srcRect/>
          <a:stretch>
            <a:fillRect/>
          </a:stretch>
        </p:blipFill>
        <p:spPr bwMode="auto">
          <a:xfrm>
            <a:off x="1005841" y="933994"/>
            <a:ext cx="10110652" cy="505532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E625A7B-1207-4729-864A-E853AA6117CE}"/>
              </a:ext>
            </a:extLst>
          </p:cNvPr>
          <p:cNvSpPr txBox="1"/>
          <p:nvPr/>
        </p:nvSpPr>
        <p:spPr>
          <a:xfrm>
            <a:off x="0" y="344557"/>
            <a:ext cx="12192000" cy="830997"/>
          </a:xfrm>
          <a:prstGeom prst="rect">
            <a:avLst/>
          </a:prstGeom>
          <a:noFill/>
        </p:spPr>
        <p:txBody>
          <a:bodyPr wrap="square" rtlCol="0">
            <a:spAutoFit/>
          </a:bodyPr>
          <a:lstStyle/>
          <a:p>
            <a:pPr algn="ctr"/>
            <a:r>
              <a:rPr lang="en-IN" sz="4800" b="1" i="1" dirty="0"/>
              <a:t>Heuristic Function</a:t>
            </a:r>
          </a:p>
        </p:txBody>
      </p:sp>
      <p:sp>
        <p:nvSpPr>
          <p:cNvPr id="3" name="TextBox 2">
            <a:extLst>
              <a:ext uri="{FF2B5EF4-FFF2-40B4-BE49-F238E27FC236}">
                <a16:creationId xmlns:a16="http://schemas.microsoft.com/office/drawing/2014/main" xmlns="" id="{B90E0CFE-A7CA-4E0A-A4B7-38A576A0B2A7}"/>
              </a:ext>
            </a:extLst>
          </p:cNvPr>
          <p:cNvSpPr txBox="1"/>
          <p:nvPr/>
        </p:nvSpPr>
        <p:spPr>
          <a:xfrm>
            <a:off x="185530" y="1457740"/>
            <a:ext cx="11820940" cy="5262979"/>
          </a:xfrm>
          <a:prstGeom prst="rect">
            <a:avLst/>
          </a:prstGeom>
          <a:noFill/>
        </p:spPr>
        <p:txBody>
          <a:bodyPr wrap="square" rtlCol="0">
            <a:spAutoFit/>
          </a:bodyPr>
          <a:lstStyle/>
          <a:p>
            <a:r>
              <a:rPr lang="en-IN" sz="2800" dirty="0"/>
              <a:t>Heuristics functions are defined to find the approximate value at a given position of game. Since, it is not possible for an algorithm to search till the game ends, therefore it can search only till a limited no. of depths. Hence, after it reaches that final depth it provides the value on the basis of the given position. It basically tells which of the 2 players is better suited to win from current situation and assigns score accordingly.</a:t>
            </a:r>
          </a:p>
          <a:p>
            <a:endParaRPr lang="en-IN" sz="2800" dirty="0"/>
          </a:p>
          <a:p>
            <a:r>
              <a:rPr lang="en-IN" sz="2800" dirty="0"/>
              <a:t>For example: In connect 4 game, if the player has a 3 in the row then the corresponding persons gains a certain points which also depends on whether the adjacent places are empty or not. Similarly points are assigned for 2 in a row but it is obviously less than the previous one. The net value is total no. of points gained from that position. </a:t>
            </a:r>
          </a:p>
        </p:txBody>
      </p:sp>
    </p:spTree>
    <p:extLst>
      <p:ext uri="{BB962C8B-B14F-4D97-AF65-F5344CB8AC3E}">
        <p14:creationId xmlns:p14="http://schemas.microsoft.com/office/powerpoint/2010/main" xmlns="" val="100112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138</TotalTime>
  <Words>605</Words>
  <Application>Microsoft Office PowerPoint</Application>
  <PresentationFormat>Custom</PresentationFormat>
  <Paragraphs>63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Metro</vt:lpstr>
      <vt:lpstr>ACA Project Introduction to Game theory</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Project Game theory</dc:title>
  <dc:creator>Dell</dc:creator>
  <cp:lastModifiedBy>DELL</cp:lastModifiedBy>
  <cp:revision>33</cp:revision>
  <dcterms:created xsi:type="dcterms:W3CDTF">2017-08-17T13:38:22Z</dcterms:created>
  <dcterms:modified xsi:type="dcterms:W3CDTF">2017-08-20T17:06:10Z</dcterms:modified>
</cp:coreProperties>
</file>