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B59"/>
    <a:srgbClr val="FFD979"/>
    <a:srgbClr val="D29500"/>
    <a:srgbClr val="C0BB9A"/>
    <a:srgbClr val="A39B6D"/>
    <a:srgbClr val="78724C"/>
    <a:srgbClr val="D1CDB7"/>
    <a:srgbClr val="F2AD00"/>
    <a:srgbClr val="FFC32D"/>
    <a:srgbClr val="D18D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12" autoAdjust="0"/>
    <p:restoredTop sz="94660"/>
  </p:normalViewPr>
  <p:slideViewPr>
    <p:cSldViewPr snapToGrid="0" snapToObjects="1">
      <p:cViewPr varScale="1">
        <p:scale>
          <a:sx n="74" d="100"/>
          <a:sy n="74" d="100"/>
        </p:scale>
        <p:origin x="80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5710E4-DEA5-4504-AEEE-DE1FDD89C88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188174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5710E4-DEA5-4504-AEEE-DE1FDD89C88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64409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5710E4-DEA5-4504-AEEE-DE1FDD89C88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123180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5710E4-DEA5-4504-AEEE-DE1FDD89C88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213564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5710E4-DEA5-4504-AEEE-DE1FDD89C88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97485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5710E4-DEA5-4504-AEEE-DE1FDD89C880}"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120591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5710E4-DEA5-4504-AEEE-DE1FDD89C880}"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426076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5710E4-DEA5-4504-AEEE-DE1FDD89C880}"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251236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710E4-DEA5-4504-AEEE-DE1FDD89C880}"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79090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5710E4-DEA5-4504-AEEE-DE1FDD89C880}"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2066296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5710E4-DEA5-4504-AEEE-DE1FDD89C880}"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841BF-498C-47D3-8241-F76E6CBACC74}" type="slidenum">
              <a:rPr lang="en-US" smtClean="0"/>
              <a:t>‹#›</a:t>
            </a:fld>
            <a:endParaRPr lang="en-US"/>
          </a:p>
        </p:txBody>
      </p:sp>
    </p:spTree>
    <p:extLst>
      <p:ext uri="{BB962C8B-B14F-4D97-AF65-F5344CB8AC3E}">
        <p14:creationId xmlns:p14="http://schemas.microsoft.com/office/powerpoint/2010/main" val="159931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710E4-DEA5-4504-AEEE-DE1FDD89C880}" type="datetimeFigureOut">
              <a:rPr lang="en-US" smtClean="0"/>
              <a:t>6/19/2017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841BF-498C-47D3-8241-F76E6CBACC74}" type="slidenum">
              <a:rPr lang="en-US" smtClean="0"/>
              <a:t>‹#›</a:t>
            </a:fld>
            <a:endParaRPr lang="en-US"/>
          </a:p>
        </p:txBody>
      </p:sp>
    </p:spTree>
    <p:extLst>
      <p:ext uri="{BB962C8B-B14F-4D97-AF65-F5344CB8AC3E}">
        <p14:creationId xmlns:p14="http://schemas.microsoft.com/office/powerpoint/2010/main" val="72880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196" y="380984"/>
            <a:ext cx="12190803" cy="6654166"/>
          </a:xfrm>
          <a:prstGeom prst="rect">
            <a:avLst/>
          </a:prstGeom>
          <a:solidFill>
            <a:srgbClr val="D1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9290450" y="3383137"/>
            <a:ext cx="2423546" cy="1740739"/>
          </a:xfrm>
          <a:prstGeom prst="rect">
            <a:avLst/>
          </a:prstGeom>
          <a:solidFill>
            <a:srgbClr val="E7E5D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97236" y="1138062"/>
            <a:ext cx="5165339" cy="5172680"/>
          </a:xfrm>
          <a:prstGeom prst="ellipse">
            <a:avLst/>
          </a:prstGeom>
          <a:blipFill dpi="0" rotWithShape="1">
            <a:blip r:embed="rId2">
              <a:alphaModFix amt="84000"/>
              <a:duotone>
                <a:prstClr val="black"/>
                <a:srgbClr val="F0B700">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Lst>
            </a:blip>
            <a:srcRect/>
            <a:stretch>
              <a:fillRect l="-2986" t="-1487" r="-4645" b="-2457"/>
            </a:stretch>
          </a:blipFill>
          <a:ln>
            <a:noFill/>
          </a:ln>
          <a:effectLst>
            <a:outerShdw blurRad="50800" dist="50800" dir="5400000" algn="ctr" rotWithShape="0">
              <a:srgbClr val="D18D15"/>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5682"/>
            <a:ext cx="12192000" cy="699911"/>
          </a:xfrm>
          <a:prstGeom prst="rect">
            <a:avLst/>
          </a:prstGeom>
          <a:solidFill>
            <a:srgbClr val="1C1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2721147" y="161292"/>
            <a:ext cx="7220463" cy="439384"/>
          </a:xfrm>
        </p:spPr>
        <p:txBody>
          <a:bodyPr>
            <a:normAutofit/>
          </a:bodyPr>
          <a:lstStyle/>
          <a:p>
            <a:pPr algn="l"/>
            <a:r>
              <a:rPr lang="en-US" b="1" dirty="0">
                <a:solidFill>
                  <a:srgbClr val="E7E5D9"/>
                </a:solidFill>
                <a:latin typeface="Oswald Regular" panose="02000503000000000000"/>
              </a:rPr>
              <a:t>Literacy And Level of Education</a:t>
            </a:r>
          </a:p>
        </p:txBody>
      </p:sp>
      <p:sp>
        <p:nvSpPr>
          <p:cNvPr id="21" name="Rectangle: Top Corners Rounded 20"/>
          <p:cNvSpPr/>
          <p:nvPr/>
        </p:nvSpPr>
        <p:spPr>
          <a:xfrm rot="10800000" flipV="1">
            <a:off x="105783" y="78549"/>
            <a:ext cx="2491586" cy="715340"/>
          </a:xfrm>
          <a:prstGeom prst="round2SameRect">
            <a:avLst>
              <a:gd name="adj1" fmla="val 3210"/>
              <a:gd name="adj2" fmla="val 0"/>
            </a:avLst>
          </a:prstGeom>
          <a:solidFill>
            <a:srgbClr val="F2CB5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effectLst>
                  <a:outerShdw blurRad="38100" dist="38100" dir="2700000" algn="tl">
                    <a:srgbClr val="000000">
                      <a:alpha val="43137"/>
                    </a:srgbClr>
                  </a:outerShdw>
                </a:effectLst>
                <a:latin typeface="Oswald Regular" panose="02000503000000000000"/>
                <a:cs typeface="Levenim MT" panose="02010502060101010101" pitchFamily="2" charset="-79"/>
              </a:rPr>
              <a:t>Census India</a:t>
            </a:r>
            <a:endParaRPr lang="en-US" b="1" dirty="0">
              <a:solidFill>
                <a:schemeClr val="tx1"/>
              </a:solidFill>
              <a:effectLst>
                <a:outerShdw blurRad="38100" dist="38100" dir="2700000" algn="tl">
                  <a:srgbClr val="000000">
                    <a:alpha val="43137"/>
                  </a:srgbClr>
                </a:outerShdw>
              </a:effectLst>
              <a:latin typeface="Oswald Regular" panose="02000503000000000000"/>
              <a:cs typeface="Levenim MT" panose="02010502060101010101" pitchFamily="2" charset="-79"/>
            </a:endParaRPr>
          </a:p>
        </p:txBody>
      </p:sp>
      <p:sp>
        <p:nvSpPr>
          <p:cNvPr id="29" name="Oval 28"/>
          <p:cNvSpPr/>
          <p:nvPr/>
        </p:nvSpPr>
        <p:spPr>
          <a:xfrm>
            <a:off x="1733818" y="2666056"/>
            <a:ext cx="2172645" cy="2172645"/>
          </a:xfrm>
          <a:prstGeom prst="ellipse">
            <a:avLst/>
          </a:prstGeom>
          <a:solidFill>
            <a:srgbClr val="373B47"/>
          </a:solidFill>
          <a:ln>
            <a:noFill/>
          </a:ln>
          <a:effectLst>
            <a:innerShdw blurRad="139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ubtitle 2"/>
          <p:cNvSpPr txBox="1">
            <a:spLocks/>
          </p:cNvSpPr>
          <p:nvPr/>
        </p:nvSpPr>
        <p:spPr>
          <a:xfrm>
            <a:off x="1940370" y="3130657"/>
            <a:ext cx="1798062" cy="137711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1050" dirty="0">
                <a:solidFill>
                  <a:srgbClr val="F2E2AE"/>
                </a:solidFill>
                <a:latin typeface="Oswald Regular" panose="02000503000000000000"/>
              </a:rPr>
              <a:t>Literacy is at the heart of basic education for all, and essential for eradicating poverty, reducing child mortality, curbing population growth, achieving gender equality and ensuring sustainable development, peace and democracy</a:t>
            </a:r>
          </a:p>
        </p:txBody>
      </p:sp>
      <p:grpSp>
        <p:nvGrpSpPr>
          <p:cNvPr id="7" name="Group 6"/>
          <p:cNvGrpSpPr/>
          <p:nvPr/>
        </p:nvGrpSpPr>
        <p:grpSpPr>
          <a:xfrm>
            <a:off x="5034350" y="1625267"/>
            <a:ext cx="4530196" cy="4155040"/>
            <a:chOff x="5960499" y="412396"/>
            <a:chExt cx="5767583" cy="5289954"/>
          </a:xfrm>
        </p:grpSpPr>
        <p:grpSp>
          <p:nvGrpSpPr>
            <p:cNvPr id="26" name="Group 25"/>
            <p:cNvGrpSpPr/>
            <p:nvPr/>
          </p:nvGrpSpPr>
          <p:grpSpPr>
            <a:xfrm>
              <a:off x="5960499" y="412396"/>
              <a:ext cx="5767583" cy="5289954"/>
              <a:chOff x="3048000" y="633412"/>
              <a:chExt cx="6096000" cy="5591175"/>
            </a:xfrm>
            <a:effectLst>
              <a:outerShdw blurRad="114300" dist="114300" algn="l" rotWithShape="0">
                <a:schemeClr val="tx1">
                  <a:lumMod val="65000"/>
                  <a:lumOff val="35000"/>
                  <a:alpha val="38000"/>
                </a:schemeClr>
              </a:outerShdw>
            </a:effectLst>
          </p:grpSpPr>
          <p:pic>
            <p:nvPicPr>
              <p:cNvPr id="25" name="Picture 24"/>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aturation sat="0"/>
                        </a14:imgEffect>
                        <a14:imgEffect>
                          <a14:brightnessContrast contrast="24000"/>
                        </a14:imgEffect>
                      </a14:imgLayer>
                    </a14:imgProps>
                  </a:ext>
                </a:extLst>
              </a:blip>
              <a:stretch>
                <a:fillRect/>
              </a:stretch>
            </p:blipFill>
            <p:spPr>
              <a:xfrm>
                <a:off x="3048000" y="633412"/>
                <a:ext cx="6096000" cy="5591175"/>
              </a:xfrm>
              <a:prstGeom prst="rect">
                <a:avLst/>
              </a:prstGeom>
              <a:ln>
                <a:noFill/>
              </a:ln>
            </p:spPr>
          </p:pic>
          <p:pic>
            <p:nvPicPr>
              <p:cNvPr id="27" name="Picture 26"/>
              <p:cNvPicPr>
                <a:picLocks noChangeAspect="1"/>
              </p:cNvPicPr>
              <p:nvPr/>
            </p:nvPicPr>
            <p:blipFill rotWithShape="1">
              <a:blip r:embed="rId6">
                <a:clrChange>
                  <a:clrFrom>
                    <a:srgbClr val="FFFFFF"/>
                  </a:clrFrom>
                  <a:clrTo>
                    <a:srgbClr val="FFFFFF">
                      <a:alpha val="0"/>
                    </a:srgbClr>
                  </a:clrTo>
                </a:clrChange>
                <a:biLevel thresh="75000"/>
                <a:extLst>
                  <a:ext uri="{BEBA8EAE-BF5A-486C-A8C5-ECC9F3942E4B}">
                    <a14:imgProps xmlns:a14="http://schemas.microsoft.com/office/drawing/2010/main">
                      <a14:imgLayer r:embed="rId5">
                        <a14:imgEffect>
                          <a14:sharpenSoften amount="50000"/>
                        </a14:imgEffect>
                        <a14:imgEffect>
                          <a14:saturation sat="300000"/>
                        </a14:imgEffect>
                        <a14:imgEffect>
                          <a14:brightnessContrast contrast="-40000"/>
                        </a14:imgEffect>
                      </a14:imgLayer>
                    </a14:imgProps>
                  </a:ext>
                </a:extLst>
              </a:blip>
              <a:srcRect r="64060"/>
              <a:stretch/>
            </p:blipFill>
            <p:spPr>
              <a:xfrm>
                <a:off x="3048001" y="633412"/>
                <a:ext cx="2190923" cy="5591175"/>
              </a:xfrm>
              <a:prstGeom prst="rect">
                <a:avLst/>
              </a:prstGeom>
            </p:spPr>
          </p:pic>
        </p:grpSp>
        <p:pic>
          <p:nvPicPr>
            <p:cNvPr id="2058" name="Picture 10" descr="Image result for uttar pradesh map png"/>
            <p:cNvPicPr>
              <a:picLocks noChangeAspect="1" noChangeArrowheads="1"/>
            </p:cNvPicPr>
            <p:nvPr/>
          </p:nvPicPr>
          <p:blipFill>
            <a:blip r:embed="rId7">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7956381" y="1775721"/>
              <a:ext cx="1409187" cy="1056890"/>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109"/>
          <p:cNvSpPr/>
          <p:nvPr/>
        </p:nvSpPr>
        <p:spPr>
          <a:xfrm>
            <a:off x="7776143" y="997590"/>
            <a:ext cx="1292345" cy="800951"/>
          </a:xfrm>
          <a:prstGeom prst="rect">
            <a:avLst/>
          </a:prstGeom>
          <a:solidFill>
            <a:srgbClr val="E7E5D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cxnSp>
        <p:nvCxnSpPr>
          <p:cNvPr id="24" name="Straight Connector 23"/>
          <p:cNvCxnSpPr/>
          <p:nvPr/>
        </p:nvCxnSpPr>
        <p:spPr>
          <a:xfrm flipV="1">
            <a:off x="7217847" y="1391007"/>
            <a:ext cx="703164" cy="1689561"/>
          </a:xfrm>
          <a:prstGeom prst="line">
            <a:avLst/>
          </a:prstGeom>
          <a:ln w="28575">
            <a:solidFill>
              <a:srgbClr val="353945"/>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921009" y="1391005"/>
            <a:ext cx="914400" cy="0"/>
          </a:xfrm>
          <a:prstGeom prst="line">
            <a:avLst/>
          </a:prstGeom>
          <a:ln w="28575">
            <a:solidFill>
              <a:srgbClr val="353945"/>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7866556" y="1346918"/>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swald Regular" panose="02000503000000000000"/>
            </a:endParaRPr>
          </a:p>
        </p:txBody>
      </p:sp>
      <p:sp>
        <p:nvSpPr>
          <p:cNvPr id="70" name="TextBox 69"/>
          <p:cNvSpPr txBox="1"/>
          <p:nvPr/>
        </p:nvSpPr>
        <p:spPr>
          <a:xfrm flipH="1">
            <a:off x="7823398" y="1016298"/>
            <a:ext cx="1237326" cy="400110"/>
          </a:xfrm>
          <a:prstGeom prst="rect">
            <a:avLst/>
          </a:prstGeom>
          <a:noFill/>
        </p:spPr>
        <p:txBody>
          <a:bodyPr wrap="none" rtlCol="0">
            <a:spAutoFit/>
          </a:bodyPr>
          <a:lstStyle/>
          <a:p>
            <a:pPr algn="ctr"/>
            <a:r>
              <a:rPr lang="en-US" sz="2000" b="1" dirty="0">
                <a:latin typeface="Oswald Regular" panose="02000503000000000000"/>
              </a:rPr>
              <a:t>2.9</a:t>
            </a:r>
            <a:r>
              <a:rPr lang="en-US" b="1" dirty="0">
                <a:latin typeface="Oswald Regular" panose="02000503000000000000"/>
              </a:rPr>
              <a:t>K </a:t>
            </a:r>
            <a:r>
              <a:rPr lang="en-US" sz="1200" dirty="0">
                <a:latin typeface="Oswald Regular" panose="02000503000000000000"/>
              </a:rPr>
              <a:t>Literate</a:t>
            </a:r>
            <a:endParaRPr lang="en-US" sz="2400" dirty="0">
              <a:latin typeface="Oswald Regular" panose="02000503000000000000"/>
            </a:endParaRPr>
          </a:p>
        </p:txBody>
      </p:sp>
      <p:sp>
        <p:nvSpPr>
          <p:cNvPr id="72" name="TextBox 71"/>
          <p:cNvSpPr txBox="1"/>
          <p:nvPr/>
        </p:nvSpPr>
        <p:spPr>
          <a:xfrm flipH="1">
            <a:off x="7760537" y="1382518"/>
            <a:ext cx="1384601" cy="400110"/>
          </a:xfrm>
          <a:prstGeom prst="rect">
            <a:avLst/>
          </a:prstGeom>
          <a:noFill/>
        </p:spPr>
        <p:txBody>
          <a:bodyPr wrap="square" rtlCol="0">
            <a:spAutoFit/>
          </a:bodyPr>
          <a:lstStyle/>
          <a:p>
            <a:pPr algn="ctr"/>
            <a:r>
              <a:rPr lang="en-US" sz="2000" b="1" dirty="0">
                <a:latin typeface="Oswald Regular" panose="02000503000000000000"/>
              </a:rPr>
              <a:t>1.3</a:t>
            </a:r>
            <a:r>
              <a:rPr lang="en-US" b="1" dirty="0">
                <a:latin typeface="Oswald Regular" panose="02000503000000000000"/>
              </a:rPr>
              <a:t>K </a:t>
            </a:r>
            <a:r>
              <a:rPr lang="en-US" sz="1200" dirty="0">
                <a:latin typeface="Oswald Regular" panose="02000503000000000000"/>
              </a:rPr>
              <a:t>Illiterate</a:t>
            </a:r>
          </a:p>
        </p:txBody>
      </p:sp>
      <p:sp>
        <p:nvSpPr>
          <p:cNvPr id="88" name="Oval 87"/>
          <p:cNvSpPr/>
          <p:nvPr/>
        </p:nvSpPr>
        <p:spPr>
          <a:xfrm flipH="1">
            <a:off x="8773445" y="1339432"/>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swald Regular" panose="02000503000000000000"/>
            </a:endParaRPr>
          </a:p>
        </p:txBody>
      </p:sp>
      <p:sp>
        <p:nvSpPr>
          <p:cNvPr id="89" name="Oval 88"/>
          <p:cNvSpPr/>
          <p:nvPr/>
        </p:nvSpPr>
        <p:spPr>
          <a:xfrm flipH="1">
            <a:off x="7162828" y="3031915"/>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swald Regular" panose="02000503000000000000"/>
            </a:endParaRPr>
          </a:p>
        </p:txBody>
      </p:sp>
      <p:sp>
        <p:nvSpPr>
          <p:cNvPr id="109" name="Rectangle 108"/>
          <p:cNvSpPr/>
          <p:nvPr/>
        </p:nvSpPr>
        <p:spPr>
          <a:xfrm>
            <a:off x="9280609" y="1533292"/>
            <a:ext cx="2423546" cy="1740739"/>
          </a:xfrm>
          <a:prstGeom prst="rect">
            <a:avLst/>
          </a:prstGeom>
          <a:solidFill>
            <a:srgbClr val="E7E5D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p:cNvPicPr>
            <a:picLocks noChangeAspect="1"/>
          </p:cNvPicPr>
          <p:nvPr/>
        </p:nvPicPr>
        <p:blipFill>
          <a:blip r:embed="rId8">
            <a:grayscl/>
            <a:extLst>
              <a:ext uri="{28A0092B-C50C-407E-A947-70E740481C1C}">
                <a14:useLocalDpi xmlns:a14="http://schemas.microsoft.com/office/drawing/2010/main" val="0"/>
              </a:ext>
            </a:extLst>
          </a:blip>
          <a:stretch>
            <a:fillRect/>
          </a:stretch>
        </p:blipFill>
        <p:spPr>
          <a:xfrm flipH="1">
            <a:off x="9895390" y="1894746"/>
            <a:ext cx="1164710" cy="1106822"/>
          </a:xfrm>
          <a:prstGeom prst="rect">
            <a:avLst/>
          </a:prstGeom>
        </p:spPr>
      </p:pic>
      <p:grpSp>
        <p:nvGrpSpPr>
          <p:cNvPr id="77" name="Group 76"/>
          <p:cNvGrpSpPr/>
          <p:nvPr/>
        </p:nvGrpSpPr>
        <p:grpSpPr>
          <a:xfrm>
            <a:off x="9477994" y="1450808"/>
            <a:ext cx="1931175" cy="1793023"/>
            <a:chOff x="9541991" y="1733278"/>
            <a:chExt cx="1931175" cy="1793023"/>
          </a:xfrm>
        </p:grpSpPr>
        <p:grpSp>
          <p:nvGrpSpPr>
            <p:cNvPr id="6" name="Group 5"/>
            <p:cNvGrpSpPr/>
            <p:nvPr/>
          </p:nvGrpSpPr>
          <p:grpSpPr>
            <a:xfrm>
              <a:off x="9965203" y="2509281"/>
              <a:ext cx="1159605" cy="1017020"/>
              <a:chOff x="1951873" y="3431922"/>
              <a:chExt cx="1671205" cy="1585490"/>
            </a:xfrm>
          </p:grpSpPr>
          <p:pic>
            <p:nvPicPr>
              <p:cNvPr id="48" name="Picture 47"/>
              <p:cNvPicPr>
                <a:picLocks noChangeAspect="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61449" t="28853"/>
              <a:stretch/>
            </p:blipFill>
            <p:spPr>
              <a:xfrm flipH="1">
                <a:off x="1951873" y="3431922"/>
                <a:ext cx="645496" cy="1191277"/>
              </a:xfrm>
              <a:prstGeom prst="rect">
                <a:avLst/>
              </a:prstGeom>
            </p:spPr>
          </p:pic>
          <p:pic>
            <p:nvPicPr>
              <p:cNvPr id="49" name="Picture 48"/>
              <p:cNvPicPr>
                <a:picLocks noChangeAspect="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331" t="42487" r="55241"/>
              <a:stretch/>
            </p:blipFill>
            <p:spPr>
              <a:xfrm flipH="1">
                <a:off x="2879183" y="3660208"/>
                <a:ext cx="743895" cy="962992"/>
              </a:xfrm>
              <a:prstGeom prst="rect">
                <a:avLst/>
              </a:prstGeom>
            </p:spPr>
          </p:pic>
          <p:sp>
            <p:nvSpPr>
              <p:cNvPr id="50" name="TextBox 49"/>
              <p:cNvSpPr txBox="1"/>
              <p:nvPr/>
            </p:nvSpPr>
            <p:spPr>
              <a:xfrm flipH="1">
                <a:off x="1983386" y="4485970"/>
                <a:ext cx="617293" cy="527791"/>
              </a:xfrm>
              <a:prstGeom prst="rect">
                <a:avLst/>
              </a:prstGeom>
              <a:noFill/>
            </p:spPr>
            <p:txBody>
              <a:bodyPr wrap="none" rtlCol="0">
                <a:spAutoFit/>
              </a:bodyPr>
              <a:lstStyle/>
              <a:p>
                <a:pPr algn="ctr"/>
                <a:r>
                  <a:rPr lang="en-US" sz="1600" b="1" dirty="0">
                    <a:latin typeface="Oswald Regular" panose="02000503000000000000" pitchFamily="2" charset="0"/>
                  </a:rPr>
                  <a:t>77</a:t>
                </a:r>
                <a:r>
                  <a:rPr lang="en-US" sz="800" b="1" dirty="0">
                    <a:latin typeface="Oswald Regular" panose="02000503000000000000" pitchFamily="2" charset="0"/>
                  </a:rPr>
                  <a:t>%</a:t>
                </a:r>
                <a:endParaRPr lang="en-US" sz="1600" b="1" dirty="0">
                  <a:latin typeface="Oswald Regular" panose="02000503000000000000" pitchFamily="2" charset="0"/>
                </a:endParaRPr>
              </a:p>
            </p:txBody>
          </p:sp>
          <p:sp>
            <p:nvSpPr>
              <p:cNvPr id="52" name="TextBox 51"/>
              <p:cNvSpPr txBox="1"/>
              <p:nvPr/>
            </p:nvSpPr>
            <p:spPr>
              <a:xfrm flipH="1">
                <a:off x="2984878" y="4489621"/>
                <a:ext cx="624223" cy="527791"/>
              </a:xfrm>
              <a:prstGeom prst="rect">
                <a:avLst/>
              </a:prstGeom>
              <a:noFill/>
            </p:spPr>
            <p:txBody>
              <a:bodyPr wrap="none" rtlCol="0">
                <a:spAutoFit/>
              </a:bodyPr>
              <a:lstStyle/>
              <a:p>
                <a:pPr algn="ctr"/>
                <a:r>
                  <a:rPr lang="en-US" sz="1600" b="1" dirty="0">
                    <a:latin typeface="Oswald Regular" panose="02000503000000000000" pitchFamily="2" charset="0"/>
                  </a:rPr>
                  <a:t>57</a:t>
                </a:r>
                <a:r>
                  <a:rPr lang="en-US" sz="800" b="1" dirty="0">
                    <a:latin typeface="Oswald Regular" panose="02000503000000000000" pitchFamily="2" charset="0"/>
                  </a:rPr>
                  <a:t>%</a:t>
                </a:r>
              </a:p>
            </p:txBody>
          </p:sp>
        </p:grpSp>
        <p:cxnSp>
          <p:nvCxnSpPr>
            <p:cNvPr id="93" name="Straight Connector 92"/>
            <p:cNvCxnSpPr/>
            <p:nvPr/>
          </p:nvCxnSpPr>
          <p:spPr>
            <a:xfrm>
              <a:off x="9588824" y="2107985"/>
              <a:ext cx="1828800" cy="0"/>
            </a:xfrm>
            <a:prstGeom prst="line">
              <a:avLst/>
            </a:prstGeom>
            <a:ln w="28575">
              <a:solidFill>
                <a:srgbClr val="353945"/>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flipH="1">
              <a:off x="9541991" y="2063898"/>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swald Regular" panose="02000503000000000000"/>
              </a:endParaRPr>
            </a:p>
          </p:txBody>
        </p:sp>
        <p:sp>
          <p:nvSpPr>
            <p:cNvPr id="95" name="TextBox 94"/>
            <p:cNvSpPr txBox="1"/>
            <p:nvPr/>
          </p:nvSpPr>
          <p:spPr>
            <a:xfrm flipH="1">
              <a:off x="9748647" y="1733278"/>
              <a:ext cx="1497526" cy="369332"/>
            </a:xfrm>
            <a:prstGeom prst="rect">
              <a:avLst/>
            </a:prstGeom>
            <a:noFill/>
          </p:spPr>
          <p:txBody>
            <a:bodyPr wrap="none" rtlCol="0">
              <a:spAutoFit/>
            </a:bodyPr>
            <a:lstStyle/>
            <a:p>
              <a:pPr algn="ctr"/>
              <a:r>
                <a:rPr lang="en-US" b="1" dirty="0">
                  <a:latin typeface="Oswald Regular" panose="02000503000000000000"/>
                </a:rPr>
                <a:t>2:3 </a:t>
              </a:r>
              <a:r>
                <a:rPr lang="en-US" sz="1400" dirty="0">
                  <a:latin typeface="Oswald Regular" panose="02000503000000000000"/>
                </a:rPr>
                <a:t>Male Female Ratio</a:t>
              </a:r>
              <a:endParaRPr lang="en-US" sz="2400" dirty="0">
                <a:latin typeface="Oswald Regular" panose="02000503000000000000"/>
              </a:endParaRPr>
            </a:p>
          </p:txBody>
        </p:sp>
        <p:sp>
          <p:nvSpPr>
            <p:cNvPr id="97" name="Oval 96"/>
            <p:cNvSpPr/>
            <p:nvPr/>
          </p:nvSpPr>
          <p:spPr>
            <a:xfrm flipH="1">
              <a:off x="11373080" y="2056412"/>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swald Regular" panose="02000503000000000000"/>
              </a:endParaRPr>
            </a:p>
          </p:txBody>
        </p:sp>
      </p:grpSp>
      <p:grpSp>
        <p:nvGrpSpPr>
          <p:cNvPr id="76" name="Group 75"/>
          <p:cNvGrpSpPr/>
          <p:nvPr/>
        </p:nvGrpSpPr>
        <p:grpSpPr>
          <a:xfrm>
            <a:off x="8056113" y="3331490"/>
            <a:ext cx="3642347" cy="1738292"/>
            <a:chOff x="8056113" y="3563506"/>
            <a:chExt cx="3642347" cy="1738292"/>
          </a:xfrm>
        </p:grpSpPr>
        <p:grpSp>
          <p:nvGrpSpPr>
            <p:cNvPr id="16" name="Group 15"/>
            <p:cNvGrpSpPr/>
            <p:nvPr/>
          </p:nvGrpSpPr>
          <p:grpSpPr>
            <a:xfrm>
              <a:off x="8056113" y="4004292"/>
              <a:ext cx="3642347" cy="1297506"/>
              <a:chOff x="5814685" y="2399604"/>
              <a:chExt cx="3642347" cy="1297506"/>
            </a:xfrm>
          </p:grpSpPr>
          <p:sp>
            <p:nvSpPr>
              <p:cNvPr id="59" name="Subtitle 2"/>
              <p:cNvSpPr txBox="1">
                <a:spLocks/>
              </p:cNvSpPr>
              <p:nvPr/>
            </p:nvSpPr>
            <p:spPr>
              <a:xfrm>
                <a:off x="5814685" y="2409130"/>
                <a:ext cx="2264288" cy="276999"/>
              </a:xfrm>
              <a:prstGeom prst="rect">
                <a:avLst/>
              </a:prstGeom>
            </p:spPr>
            <p:txBody>
              <a:bodyPr vert="horz"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20000"/>
                  </a:lnSpc>
                </a:pPr>
                <a:r>
                  <a:rPr lang="en-US" sz="1000" b="1" dirty="0">
                    <a:solidFill>
                      <a:srgbClr val="373B47"/>
                    </a:solidFill>
                    <a:latin typeface="Arial Narrow" panose="020B0606020202030204" pitchFamily="34" charset="0"/>
                  </a:rPr>
                  <a:t>0-18</a:t>
                </a:r>
              </a:p>
            </p:txBody>
          </p:sp>
          <p:grpSp>
            <p:nvGrpSpPr>
              <p:cNvPr id="15" name="Group 14"/>
              <p:cNvGrpSpPr/>
              <p:nvPr/>
            </p:nvGrpSpPr>
            <p:grpSpPr>
              <a:xfrm>
                <a:off x="5814685" y="2399604"/>
                <a:ext cx="3642347" cy="1297506"/>
                <a:chOff x="5814685" y="2399604"/>
                <a:chExt cx="3642347" cy="1297506"/>
              </a:xfrm>
            </p:grpSpPr>
            <p:sp>
              <p:nvSpPr>
                <p:cNvPr id="64" name="Subtitle 2"/>
                <p:cNvSpPr txBox="1">
                  <a:spLocks/>
                </p:cNvSpPr>
                <p:nvPr/>
              </p:nvSpPr>
              <p:spPr>
                <a:xfrm>
                  <a:off x="5814685" y="2661876"/>
                  <a:ext cx="2264288" cy="276999"/>
                </a:xfrm>
                <a:prstGeom prst="rect">
                  <a:avLst/>
                </a:prstGeom>
              </p:spPr>
              <p:txBody>
                <a:bodyPr vert="horz"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20000"/>
                    </a:lnSpc>
                  </a:pPr>
                  <a:r>
                    <a:rPr lang="en-US" sz="1000" b="1" dirty="0">
                      <a:solidFill>
                        <a:srgbClr val="373B47"/>
                      </a:solidFill>
                      <a:latin typeface="Arial Narrow" panose="020B0606020202030204" pitchFamily="34" charset="0"/>
                    </a:rPr>
                    <a:t>19-25</a:t>
                  </a:r>
                </a:p>
              </p:txBody>
            </p:sp>
            <p:grpSp>
              <p:nvGrpSpPr>
                <p:cNvPr id="11" name="Group 10"/>
                <p:cNvGrpSpPr/>
                <p:nvPr/>
              </p:nvGrpSpPr>
              <p:grpSpPr>
                <a:xfrm>
                  <a:off x="6375076" y="2399604"/>
                  <a:ext cx="3081956" cy="1297506"/>
                  <a:chOff x="6375076" y="2399604"/>
                  <a:chExt cx="3081956" cy="1297506"/>
                </a:xfrm>
              </p:grpSpPr>
              <p:sp>
                <p:nvSpPr>
                  <p:cNvPr id="65" name="Subtitle 2"/>
                  <p:cNvSpPr txBox="1">
                    <a:spLocks/>
                  </p:cNvSpPr>
                  <p:nvPr/>
                </p:nvSpPr>
                <p:spPr>
                  <a:xfrm>
                    <a:off x="6375076" y="2914621"/>
                    <a:ext cx="1703896" cy="27699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20000"/>
                      </a:lnSpc>
                    </a:pPr>
                    <a:r>
                      <a:rPr lang="en-US" sz="1000" b="1" dirty="0">
                        <a:solidFill>
                          <a:srgbClr val="373B47"/>
                        </a:solidFill>
                        <a:latin typeface="Arial Narrow" panose="020B0606020202030204" pitchFamily="34" charset="0"/>
                      </a:rPr>
                      <a:t>26-35</a:t>
                    </a:r>
                  </a:p>
                </p:txBody>
              </p:sp>
              <p:grpSp>
                <p:nvGrpSpPr>
                  <p:cNvPr id="9" name="Group 8"/>
                  <p:cNvGrpSpPr/>
                  <p:nvPr/>
                </p:nvGrpSpPr>
                <p:grpSpPr>
                  <a:xfrm>
                    <a:off x="6980413" y="2399604"/>
                    <a:ext cx="2476619" cy="1297506"/>
                    <a:chOff x="6980413" y="2399604"/>
                    <a:chExt cx="2476619" cy="1297506"/>
                  </a:xfrm>
                </p:grpSpPr>
                <p:sp>
                  <p:nvSpPr>
                    <p:cNvPr id="2050" name="Rectangle 2049"/>
                    <p:cNvSpPr/>
                    <p:nvPr/>
                  </p:nvSpPr>
                  <p:spPr>
                    <a:xfrm>
                      <a:off x="8033902" y="2480986"/>
                      <a:ext cx="1089505" cy="140522"/>
                    </a:xfrm>
                    <a:prstGeom prst="rect">
                      <a:avLst/>
                    </a:prstGeom>
                    <a:solidFill>
                      <a:srgbClr val="373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9" name="Rectangle 38"/>
                    <p:cNvSpPr/>
                    <p:nvPr/>
                  </p:nvSpPr>
                  <p:spPr>
                    <a:xfrm>
                      <a:off x="8033902" y="2731247"/>
                      <a:ext cx="1089505" cy="140522"/>
                    </a:xfrm>
                    <a:prstGeom prst="rect">
                      <a:avLst/>
                    </a:prstGeom>
                    <a:solidFill>
                      <a:srgbClr val="373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0" name="Rectangle 39"/>
                    <p:cNvSpPr/>
                    <p:nvPr/>
                  </p:nvSpPr>
                  <p:spPr>
                    <a:xfrm>
                      <a:off x="8033902" y="2981508"/>
                      <a:ext cx="1089505" cy="140522"/>
                    </a:xfrm>
                    <a:prstGeom prst="rect">
                      <a:avLst/>
                    </a:prstGeom>
                    <a:solidFill>
                      <a:srgbClr val="373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1" name="Rectangle 40"/>
                    <p:cNvSpPr/>
                    <p:nvPr/>
                  </p:nvSpPr>
                  <p:spPr>
                    <a:xfrm>
                      <a:off x="8033902" y="3231770"/>
                      <a:ext cx="1089505" cy="140522"/>
                    </a:xfrm>
                    <a:prstGeom prst="rect">
                      <a:avLst/>
                    </a:prstGeom>
                    <a:solidFill>
                      <a:srgbClr val="373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2" name="Rectangle 41"/>
                    <p:cNvSpPr/>
                    <p:nvPr/>
                  </p:nvSpPr>
                  <p:spPr>
                    <a:xfrm>
                      <a:off x="8033902" y="3482033"/>
                      <a:ext cx="1089505" cy="140522"/>
                    </a:xfrm>
                    <a:prstGeom prst="rect">
                      <a:avLst/>
                    </a:prstGeom>
                    <a:solidFill>
                      <a:srgbClr val="373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Freeform: Shape 50"/>
                    <p:cNvSpPr/>
                    <p:nvPr/>
                  </p:nvSpPr>
                  <p:spPr>
                    <a:xfrm>
                      <a:off x="8033902" y="2480986"/>
                      <a:ext cx="471537" cy="140522"/>
                    </a:xfrm>
                    <a:custGeom>
                      <a:avLst/>
                      <a:gdLst>
                        <a:gd name="connsiteX0" fmla="*/ 0 w 374446"/>
                        <a:gd name="connsiteY0" fmla="*/ 0 h 111588"/>
                        <a:gd name="connsiteX1" fmla="*/ 374446 w 374446"/>
                        <a:gd name="connsiteY1" fmla="*/ 0 h 111588"/>
                        <a:gd name="connsiteX2" fmla="*/ 324108 w 374446"/>
                        <a:gd name="connsiteY2" fmla="*/ 111588 h 111588"/>
                        <a:gd name="connsiteX3" fmla="*/ 0 w 374446"/>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374446" h="111588">
                          <a:moveTo>
                            <a:pt x="0" y="0"/>
                          </a:moveTo>
                          <a:lnTo>
                            <a:pt x="374446" y="0"/>
                          </a:lnTo>
                          <a:lnTo>
                            <a:pt x="324108" y="111588"/>
                          </a:lnTo>
                          <a:lnTo>
                            <a:pt x="0" y="111588"/>
                          </a:lnTo>
                          <a:close/>
                        </a:path>
                      </a:pathLst>
                    </a:cu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Freeform: Shape 52"/>
                    <p:cNvSpPr/>
                    <p:nvPr/>
                  </p:nvSpPr>
                  <p:spPr>
                    <a:xfrm>
                      <a:off x="8033901" y="2731247"/>
                      <a:ext cx="928035" cy="140522"/>
                    </a:xfrm>
                    <a:custGeom>
                      <a:avLst/>
                      <a:gdLst>
                        <a:gd name="connsiteX0" fmla="*/ 0 w 736949"/>
                        <a:gd name="connsiteY0" fmla="*/ 0 h 111588"/>
                        <a:gd name="connsiteX1" fmla="*/ 736949 w 736949"/>
                        <a:gd name="connsiteY1" fmla="*/ 0 h 111588"/>
                        <a:gd name="connsiteX2" fmla="*/ 686611 w 736949"/>
                        <a:gd name="connsiteY2" fmla="*/ 111588 h 111588"/>
                        <a:gd name="connsiteX3" fmla="*/ 0 w 736949"/>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736949" h="111588">
                          <a:moveTo>
                            <a:pt x="0" y="0"/>
                          </a:moveTo>
                          <a:lnTo>
                            <a:pt x="736949" y="0"/>
                          </a:lnTo>
                          <a:lnTo>
                            <a:pt x="686611" y="111588"/>
                          </a:lnTo>
                          <a:lnTo>
                            <a:pt x="0" y="111588"/>
                          </a:lnTo>
                          <a:close/>
                        </a:path>
                      </a:pathLst>
                    </a:cu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5" name="Freeform: Shape 54"/>
                    <p:cNvSpPr/>
                    <p:nvPr/>
                  </p:nvSpPr>
                  <p:spPr>
                    <a:xfrm>
                      <a:off x="8033902" y="2981508"/>
                      <a:ext cx="726479" cy="140522"/>
                    </a:xfrm>
                    <a:custGeom>
                      <a:avLst/>
                      <a:gdLst>
                        <a:gd name="connsiteX0" fmla="*/ 0 w 576894"/>
                        <a:gd name="connsiteY0" fmla="*/ 0 h 111588"/>
                        <a:gd name="connsiteX1" fmla="*/ 576894 w 576894"/>
                        <a:gd name="connsiteY1" fmla="*/ 0 h 111588"/>
                        <a:gd name="connsiteX2" fmla="*/ 526557 w 576894"/>
                        <a:gd name="connsiteY2" fmla="*/ 111588 h 111588"/>
                        <a:gd name="connsiteX3" fmla="*/ 0 w 576894"/>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576894" h="111588">
                          <a:moveTo>
                            <a:pt x="0" y="0"/>
                          </a:moveTo>
                          <a:lnTo>
                            <a:pt x="576894" y="0"/>
                          </a:lnTo>
                          <a:lnTo>
                            <a:pt x="526557" y="111588"/>
                          </a:lnTo>
                          <a:lnTo>
                            <a:pt x="0" y="111588"/>
                          </a:lnTo>
                          <a:close/>
                        </a:path>
                      </a:pathLst>
                    </a:cu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7" name="Freeform: Shape 56"/>
                    <p:cNvSpPr/>
                    <p:nvPr/>
                  </p:nvSpPr>
                  <p:spPr>
                    <a:xfrm>
                      <a:off x="8033902" y="3231770"/>
                      <a:ext cx="644022" cy="140522"/>
                    </a:xfrm>
                    <a:custGeom>
                      <a:avLst/>
                      <a:gdLst>
                        <a:gd name="connsiteX0" fmla="*/ 0 w 511415"/>
                        <a:gd name="connsiteY0" fmla="*/ 0 h 111588"/>
                        <a:gd name="connsiteX1" fmla="*/ 511415 w 511415"/>
                        <a:gd name="connsiteY1" fmla="*/ 0 h 111588"/>
                        <a:gd name="connsiteX2" fmla="*/ 461078 w 511415"/>
                        <a:gd name="connsiteY2" fmla="*/ 111588 h 111588"/>
                        <a:gd name="connsiteX3" fmla="*/ 0 w 511415"/>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511415" h="111588">
                          <a:moveTo>
                            <a:pt x="0" y="0"/>
                          </a:moveTo>
                          <a:lnTo>
                            <a:pt x="511415" y="0"/>
                          </a:lnTo>
                          <a:lnTo>
                            <a:pt x="461078" y="111588"/>
                          </a:lnTo>
                          <a:lnTo>
                            <a:pt x="0" y="111588"/>
                          </a:lnTo>
                          <a:close/>
                        </a:path>
                      </a:pathLst>
                    </a:cu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8" name="Freeform: Shape 57"/>
                    <p:cNvSpPr/>
                    <p:nvPr/>
                  </p:nvSpPr>
                  <p:spPr>
                    <a:xfrm>
                      <a:off x="8033902" y="3482033"/>
                      <a:ext cx="325573" cy="140522"/>
                    </a:xfrm>
                    <a:custGeom>
                      <a:avLst/>
                      <a:gdLst>
                        <a:gd name="connsiteX0" fmla="*/ 0 w 258536"/>
                        <a:gd name="connsiteY0" fmla="*/ 0 h 111588"/>
                        <a:gd name="connsiteX1" fmla="*/ 258536 w 258536"/>
                        <a:gd name="connsiteY1" fmla="*/ 0 h 111588"/>
                        <a:gd name="connsiteX2" fmla="*/ 208199 w 258536"/>
                        <a:gd name="connsiteY2" fmla="*/ 111588 h 111588"/>
                        <a:gd name="connsiteX3" fmla="*/ 0 w 258536"/>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258536" h="111588">
                          <a:moveTo>
                            <a:pt x="0" y="0"/>
                          </a:moveTo>
                          <a:lnTo>
                            <a:pt x="258536" y="0"/>
                          </a:lnTo>
                          <a:lnTo>
                            <a:pt x="208199" y="111588"/>
                          </a:lnTo>
                          <a:lnTo>
                            <a:pt x="0" y="111588"/>
                          </a:lnTo>
                          <a:close/>
                        </a:path>
                      </a:pathLst>
                    </a:cu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6" name="Subtitle 2"/>
                    <p:cNvSpPr txBox="1">
                      <a:spLocks/>
                    </p:cNvSpPr>
                    <p:nvPr/>
                  </p:nvSpPr>
                  <p:spPr>
                    <a:xfrm>
                      <a:off x="7207111" y="3167367"/>
                      <a:ext cx="871860" cy="27699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20000"/>
                        </a:lnSpc>
                      </a:pPr>
                      <a:r>
                        <a:rPr lang="en-US" sz="1000" b="1" dirty="0">
                          <a:solidFill>
                            <a:srgbClr val="373B47"/>
                          </a:solidFill>
                          <a:latin typeface="Arial Narrow" panose="020B0606020202030204" pitchFamily="34" charset="0"/>
                        </a:rPr>
                        <a:t>36-45</a:t>
                      </a:r>
                    </a:p>
                  </p:txBody>
                </p:sp>
                <p:sp>
                  <p:nvSpPr>
                    <p:cNvPr id="67" name="Subtitle 2"/>
                    <p:cNvSpPr txBox="1">
                      <a:spLocks/>
                    </p:cNvSpPr>
                    <p:nvPr/>
                  </p:nvSpPr>
                  <p:spPr>
                    <a:xfrm>
                      <a:off x="6980413" y="3420111"/>
                      <a:ext cx="1098560" cy="27699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20000"/>
                        </a:lnSpc>
                      </a:pPr>
                      <a:r>
                        <a:rPr lang="en-US" sz="1000" b="1" dirty="0">
                          <a:solidFill>
                            <a:srgbClr val="373B47"/>
                          </a:solidFill>
                          <a:latin typeface="Arial Narrow" panose="020B0606020202030204" pitchFamily="34" charset="0"/>
                        </a:rPr>
                        <a:t>46 and above</a:t>
                      </a:r>
                    </a:p>
                  </p:txBody>
                </p:sp>
                <p:sp>
                  <p:nvSpPr>
                    <p:cNvPr id="81" name="Subtitle 2"/>
                    <p:cNvSpPr txBox="1">
                      <a:spLocks/>
                    </p:cNvSpPr>
                    <p:nvPr/>
                  </p:nvSpPr>
                  <p:spPr>
                    <a:xfrm>
                      <a:off x="9065012" y="2399604"/>
                      <a:ext cx="392020" cy="276999"/>
                    </a:xfrm>
                    <a:prstGeom prst="rect">
                      <a:avLst/>
                    </a:prstGeom>
                  </p:spPr>
                  <p:txBody>
                    <a:bodyPr vert="horz"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000" dirty="0">
                          <a:solidFill>
                            <a:srgbClr val="373B47"/>
                          </a:solidFill>
                          <a:latin typeface="Arial Narrow" panose="020B0606020202030204" pitchFamily="34" charset="0"/>
                        </a:rPr>
                        <a:t>3</a:t>
                      </a:r>
                      <a:r>
                        <a:rPr lang="en-US" sz="900" dirty="0">
                          <a:solidFill>
                            <a:srgbClr val="373B47"/>
                          </a:solidFill>
                          <a:latin typeface="Arial Narrow" panose="020B0606020202030204" pitchFamily="34" charset="0"/>
                        </a:rPr>
                        <a:t>%</a:t>
                      </a:r>
                      <a:endParaRPr lang="en-US" sz="1000" dirty="0">
                        <a:solidFill>
                          <a:srgbClr val="373B47"/>
                        </a:solidFill>
                        <a:latin typeface="Arial Narrow" panose="020B0606020202030204" pitchFamily="34" charset="0"/>
                      </a:endParaRPr>
                    </a:p>
                  </p:txBody>
                </p:sp>
                <p:sp>
                  <p:nvSpPr>
                    <p:cNvPr id="82" name="Subtitle 2"/>
                    <p:cNvSpPr txBox="1">
                      <a:spLocks/>
                    </p:cNvSpPr>
                    <p:nvPr/>
                  </p:nvSpPr>
                  <p:spPr>
                    <a:xfrm>
                      <a:off x="9065012" y="2652350"/>
                      <a:ext cx="392020" cy="276999"/>
                    </a:xfrm>
                    <a:prstGeom prst="rect">
                      <a:avLst/>
                    </a:prstGeom>
                  </p:spPr>
                  <p:txBody>
                    <a:bodyPr vert="horz"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000" dirty="0">
                          <a:solidFill>
                            <a:srgbClr val="373B47"/>
                          </a:solidFill>
                          <a:latin typeface="Arial Narrow" panose="020B0606020202030204" pitchFamily="34" charset="0"/>
                        </a:rPr>
                        <a:t>8</a:t>
                      </a:r>
                      <a:r>
                        <a:rPr lang="en-US" sz="900" dirty="0">
                          <a:solidFill>
                            <a:srgbClr val="373B47"/>
                          </a:solidFill>
                          <a:latin typeface="Arial Narrow" panose="020B0606020202030204" pitchFamily="34" charset="0"/>
                        </a:rPr>
                        <a:t>%</a:t>
                      </a:r>
                      <a:endParaRPr lang="en-US" sz="1000" dirty="0">
                        <a:solidFill>
                          <a:srgbClr val="373B47"/>
                        </a:solidFill>
                        <a:latin typeface="Arial Narrow" panose="020B0606020202030204" pitchFamily="34" charset="0"/>
                      </a:endParaRPr>
                    </a:p>
                  </p:txBody>
                </p:sp>
                <p:sp>
                  <p:nvSpPr>
                    <p:cNvPr id="83" name="Subtitle 2"/>
                    <p:cNvSpPr txBox="1">
                      <a:spLocks/>
                    </p:cNvSpPr>
                    <p:nvPr/>
                  </p:nvSpPr>
                  <p:spPr>
                    <a:xfrm>
                      <a:off x="9065012" y="2905095"/>
                      <a:ext cx="392020" cy="27699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000" dirty="0">
                          <a:solidFill>
                            <a:srgbClr val="373B47"/>
                          </a:solidFill>
                          <a:latin typeface="Arial Narrow" panose="020B0606020202030204" pitchFamily="34" charset="0"/>
                        </a:rPr>
                        <a:t>7</a:t>
                      </a:r>
                      <a:r>
                        <a:rPr lang="en-US" sz="900" dirty="0">
                          <a:solidFill>
                            <a:srgbClr val="373B47"/>
                          </a:solidFill>
                          <a:latin typeface="Arial Narrow" panose="020B0606020202030204" pitchFamily="34" charset="0"/>
                        </a:rPr>
                        <a:t>%</a:t>
                      </a:r>
                      <a:endParaRPr lang="en-US" sz="1000" dirty="0">
                        <a:solidFill>
                          <a:srgbClr val="373B47"/>
                        </a:solidFill>
                        <a:latin typeface="Arial Narrow" panose="020B0606020202030204" pitchFamily="34" charset="0"/>
                      </a:endParaRPr>
                    </a:p>
                  </p:txBody>
                </p:sp>
                <p:sp>
                  <p:nvSpPr>
                    <p:cNvPr id="84" name="Subtitle 2"/>
                    <p:cNvSpPr txBox="1">
                      <a:spLocks/>
                    </p:cNvSpPr>
                    <p:nvPr/>
                  </p:nvSpPr>
                  <p:spPr>
                    <a:xfrm>
                      <a:off x="9065012" y="3157841"/>
                      <a:ext cx="392020" cy="27699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000" dirty="0">
                          <a:solidFill>
                            <a:srgbClr val="373B47"/>
                          </a:solidFill>
                          <a:latin typeface="Arial Narrow" panose="020B0606020202030204" pitchFamily="34" charset="0"/>
                        </a:rPr>
                        <a:t>6</a:t>
                      </a:r>
                      <a:r>
                        <a:rPr lang="en-US" sz="900" dirty="0">
                          <a:solidFill>
                            <a:srgbClr val="373B47"/>
                          </a:solidFill>
                          <a:latin typeface="Arial Narrow" panose="020B0606020202030204" pitchFamily="34" charset="0"/>
                        </a:rPr>
                        <a:t>%</a:t>
                      </a:r>
                      <a:endParaRPr lang="en-US" sz="1000" dirty="0">
                        <a:solidFill>
                          <a:srgbClr val="373B47"/>
                        </a:solidFill>
                        <a:latin typeface="Arial Narrow" panose="020B0606020202030204" pitchFamily="34" charset="0"/>
                      </a:endParaRPr>
                    </a:p>
                  </p:txBody>
                </p:sp>
                <p:sp>
                  <p:nvSpPr>
                    <p:cNvPr id="85" name="Subtitle 2"/>
                    <p:cNvSpPr txBox="1">
                      <a:spLocks/>
                    </p:cNvSpPr>
                    <p:nvPr/>
                  </p:nvSpPr>
                  <p:spPr>
                    <a:xfrm>
                      <a:off x="9065012" y="3410585"/>
                      <a:ext cx="392020" cy="27699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000" dirty="0">
                          <a:solidFill>
                            <a:srgbClr val="373B47"/>
                          </a:solidFill>
                          <a:latin typeface="Arial Narrow" panose="020B0606020202030204" pitchFamily="34" charset="0"/>
                        </a:rPr>
                        <a:t>2</a:t>
                      </a:r>
                      <a:r>
                        <a:rPr lang="en-US" sz="800" dirty="0">
                          <a:solidFill>
                            <a:srgbClr val="373B47"/>
                          </a:solidFill>
                          <a:latin typeface="Arial Narrow" panose="020B0606020202030204" pitchFamily="34" charset="0"/>
                        </a:rPr>
                        <a:t>%</a:t>
                      </a:r>
                      <a:endParaRPr lang="en-US" sz="1000" dirty="0">
                        <a:solidFill>
                          <a:srgbClr val="373B47"/>
                        </a:solidFill>
                        <a:latin typeface="Arial Narrow" panose="020B0606020202030204" pitchFamily="34" charset="0"/>
                      </a:endParaRPr>
                    </a:p>
                  </p:txBody>
                </p:sp>
              </p:grpSp>
            </p:grpSp>
          </p:grpSp>
        </p:grpSp>
        <p:grpSp>
          <p:nvGrpSpPr>
            <p:cNvPr id="74" name="Group 73"/>
            <p:cNvGrpSpPr/>
            <p:nvPr/>
          </p:nvGrpSpPr>
          <p:grpSpPr>
            <a:xfrm>
              <a:off x="9369740" y="3563506"/>
              <a:ext cx="2302375" cy="426356"/>
              <a:chOff x="7364906" y="1400714"/>
              <a:chExt cx="2302375" cy="426356"/>
            </a:xfrm>
          </p:grpSpPr>
          <p:cxnSp>
            <p:nvCxnSpPr>
              <p:cNvPr id="101" name="Straight Connector 100"/>
              <p:cNvCxnSpPr/>
              <p:nvPr/>
            </p:nvCxnSpPr>
            <p:spPr>
              <a:xfrm>
                <a:off x="7419359" y="1775421"/>
                <a:ext cx="2194560" cy="0"/>
              </a:xfrm>
              <a:prstGeom prst="line">
                <a:avLst/>
              </a:prstGeom>
              <a:ln w="28575">
                <a:solidFill>
                  <a:srgbClr val="353945"/>
                </a:solidFill>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flipH="1">
                <a:off x="7364906" y="1731334"/>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swald Regular" panose="02000503000000000000"/>
                </a:endParaRPr>
              </a:p>
            </p:txBody>
          </p:sp>
          <p:sp>
            <p:nvSpPr>
              <p:cNvPr id="103" name="TextBox 102"/>
              <p:cNvSpPr txBox="1"/>
              <p:nvPr/>
            </p:nvSpPr>
            <p:spPr>
              <a:xfrm flipH="1">
                <a:off x="7433061" y="1400714"/>
                <a:ext cx="2119619" cy="369332"/>
              </a:xfrm>
              <a:prstGeom prst="rect">
                <a:avLst/>
              </a:prstGeom>
              <a:noFill/>
            </p:spPr>
            <p:txBody>
              <a:bodyPr wrap="none" rtlCol="0">
                <a:spAutoFit/>
              </a:bodyPr>
              <a:lstStyle/>
              <a:p>
                <a:pPr algn="ctr"/>
                <a:r>
                  <a:rPr lang="en-US" b="1" dirty="0">
                    <a:latin typeface="Oswald Regular" panose="02000503000000000000"/>
                  </a:rPr>
                  <a:t>Age-wise </a:t>
                </a:r>
                <a:r>
                  <a:rPr lang="en-US" sz="1400" dirty="0">
                    <a:latin typeface="Oswald Regular" panose="02000503000000000000"/>
                  </a:rPr>
                  <a:t>Literacy split</a:t>
                </a:r>
                <a:endParaRPr lang="en-US" sz="2400" dirty="0">
                  <a:latin typeface="Oswald Regular" panose="02000503000000000000"/>
                </a:endParaRPr>
              </a:p>
            </p:txBody>
          </p:sp>
          <p:sp>
            <p:nvSpPr>
              <p:cNvPr id="104" name="Oval 103"/>
              <p:cNvSpPr/>
              <p:nvPr/>
            </p:nvSpPr>
            <p:spPr>
              <a:xfrm flipH="1">
                <a:off x="9567195" y="1723848"/>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swald Regular" panose="02000503000000000000"/>
                </a:endParaRPr>
              </a:p>
            </p:txBody>
          </p:sp>
        </p:grpSp>
      </p:grpSp>
      <p:sp>
        <p:nvSpPr>
          <p:cNvPr id="111" name="Rectangle 110"/>
          <p:cNvSpPr/>
          <p:nvPr/>
        </p:nvSpPr>
        <p:spPr>
          <a:xfrm>
            <a:off x="7231644" y="5358471"/>
            <a:ext cx="4471043" cy="1434210"/>
          </a:xfrm>
          <a:prstGeom prst="rect">
            <a:avLst/>
          </a:prstGeom>
          <a:solidFill>
            <a:srgbClr val="E7E5D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p:nvPr/>
        </p:nvCxnSpPr>
        <p:spPr>
          <a:xfrm>
            <a:off x="8219618" y="5687888"/>
            <a:ext cx="2743200" cy="0"/>
          </a:xfrm>
          <a:prstGeom prst="line">
            <a:avLst/>
          </a:prstGeom>
          <a:ln w="28575">
            <a:solidFill>
              <a:srgbClr val="353945"/>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flipH="1">
            <a:off x="8648367" y="5319531"/>
            <a:ext cx="1976823" cy="369332"/>
          </a:xfrm>
          <a:prstGeom prst="rect">
            <a:avLst/>
          </a:prstGeom>
          <a:noFill/>
        </p:spPr>
        <p:txBody>
          <a:bodyPr wrap="none" rtlCol="0">
            <a:spAutoFit/>
          </a:bodyPr>
          <a:lstStyle/>
          <a:p>
            <a:pPr algn="r"/>
            <a:r>
              <a:rPr lang="en-US" b="1" dirty="0">
                <a:latin typeface="Oswald Regular" panose="02000503000000000000"/>
              </a:rPr>
              <a:t>Education Level </a:t>
            </a:r>
            <a:r>
              <a:rPr lang="en-US" sz="1400" dirty="0">
                <a:latin typeface="Oswald Regular" panose="02000503000000000000"/>
              </a:rPr>
              <a:t>Split</a:t>
            </a:r>
            <a:endParaRPr lang="en-US" sz="2400" dirty="0">
              <a:latin typeface="Oswald Regular" panose="02000503000000000000"/>
            </a:endParaRPr>
          </a:p>
        </p:txBody>
      </p:sp>
      <p:sp>
        <p:nvSpPr>
          <p:cNvPr id="114" name="Oval 113"/>
          <p:cNvSpPr/>
          <p:nvPr/>
        </p:nvSpPr>
        <p:spPr>
          <a:xfrm flipH="1">
            <a:off x="8137203" y="5649802"/>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swald Regular" panose="02000503000000000000"/>
            </a:endParaRPr>
          </a:p>
        </p:txBody>
      </p:sp>
      <p:sp>
        <p:nvSpPr>
          <p:cNvPr id="115" name="Oval 114"/>
          <p:cNvSpPr/>
          <p:nvPr/>
        </p:nvSpPr>
        <p:spPr>
          <a:xfrm flipH="1">
            <a:off x="10904642" y="5642316"/>
            <a:ext cx="100086" cy="95736"/>
          </a:xfrm>
          <a:prstGeom prst="ellipse">
            <a:avLst/>
          </a:prstGeom>
          <a:solidFill>
            <a:srgbClr val="F0B700"/>
          </a:solidFill>
          <a:ln>
            <a:solidFill>
              <a:srgbClr val="F0B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swald Regular" panose="02000503000000000000"/>
            </a:endParaRPr>
          </a:p>
        </p:txBody>
      </p:sp>
      <p:sp>
        <p:nvSpPr>
          <p:cNvPr id="117" name="Rectangle 116"/>
          <p:cNvSpPr/>
          <p:nvPr/>
        </p:nvSpPr>
        <p:spPr>
          <a:xfrm>
            <a:off x="7708890" y="5948865"/>
            <a:ext cx="3708734" cy="483333"/>
          </a:xfrm>
          <a:prstGeom prst="rect">
            <a:avLst/>
          </a:prstGeom>
          <a:solidFill>
            <a:srgbClr val="373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8" name="Freeform: Shape 117"/>
          <p:cNvSpPr/>
          <p:nvPr/>
        </p:nvSpPr>
        <p:spPr>
          <a:xfrm>
            <a:off x="7708890" y="5938400"/>
            <a:ext cx="3195752" cy="482171"/>
          </a:xfrm>
          <a:custGeom>
            <a:avLst/>
            <a:gdLst>
              <a:gd name="connsiteX0" fmla="*/ 0 w 576894"/>
              <a:gd name="connsiteY0" fmla="*/ 0 h 111588"/>
              <a:gd name="connsiteX1" fmla="*/ 576894 w 576894"/>
              <a:gd name="connsiteY1" fmla="*/ 0 h 111588"/>
              <a:gd name="connsiteX2" fmla="*/ 526557 w 576894"/>
              <a:gd name="connsiteY2" fmla="*/ 111588 h 111588"/>
              <a:gd name="connsiteX3" fmla="*/ 0 w 576894"/>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576894" h="111588">
                <a:moveTo>
                  <a:pt x="0" y="0"/>
                </a:moveTo>
                <a:lnTo>
                  <a:pt x="576894" y="0"/>
                </a:lnTo>
                <a:lnTo>
                  <a:pt x="526557" y="111588"/>
                </a:lnTo>
                <a:lnTo>
                  <a:pt x="0" y="111588"/>
                </a:lnTo>
                <a:close/>
              </a:path>
            </a:pathLst>
          </a:custGeom>
          <a:solidFill>
            <a:srgbClr val="FFD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9" name="Freeform: Shape 118"/>
          <p:cNvSpPr/>
          <p:nvPr/>
        </p:nvSpPr>
        <p:spPr>
          <a:xfrm>
            <a:off x="7713658" y="5938400"/>
            <a:ext cx="2606743" cy="482171"/>
          </a:xfrm>
          <a:custGeom>
            <a:avLst/>
            <a:gdLst>
              <a:gd name="connsiteX0" fmla="*/ 0 w 576894"/>
              <a:gd name="connsiteY0" fmla="*/ 0 h 111588"/>
              <a:gd name="connsiteX1" fmla="*/ 576894 w 576894"/>
              <a:gd name="connsiteY1" fmla="*/ 0 h 111588"/>
              <a:gd name="connsiteX2" fmla="*/ 526557 w 576894"/>
              <a:gd name="connsiteY2" fmla="*/ 111588 h 111588"/>
              <a:gd name="connsiteX3" fmla="*/ 0 w 576894"/>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576894" h="111588">
                <a:moveTo>
                  <a:pt x="0" y="0"/>
                </a:moveTo>
                <a:lnTo>
                  <a:pt x="576894" y="0"/>
                </a:lnTo>
                <a:lnTo>
                  <a:pt x="526557" y="111588"/>
                </a:lnTo>
                <a:lnTo>
                  <a:pt x="0" y="111588"/>
                </a:lnTo>
                <a:close/>
              </a:path>
            </a:pathLst>
          </a:custGeom>
          <a:solidFill>
            <a:srgbClr val="FFC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0" name="Freeform: Shape 119"/>
          <p:cNvSpPr/>
          <p:nvPr/>
        </p:nvSpPr>
        <p:spPr>
          <a:xfrm>
            <a:off x="7711190" y="5938022"/>
            <a:ext cx="1830802" cy="482171"/>
          </a:xfrm>
          <a:custGeom>
            <a:avLst/>
            <a:gdLst>
              <a:gd name="connsiteX0" fmla="*/ 0 w 576894"/>
              <a:gd name="connsiteY0" fmla="*/ 0 h 111588"/>
              <a:gd name="connsiteX1" fmla="*/ 576894 w 576894"/>
              <a:gd name="connsiteY1" fmla="*/ 0 h 111588"/>
              <a:gd name="connsiteX2" fmla="*/ 526557 w 576894"/>
              <a:gd name="connsiteY2" fmla="*/ 111588 h 111588"/>
              <a:gd name="connsiteX3" fmla="*/ 0 w 576894"/>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576894" h="111588">
                <a:moveTo>
                  <a:pt x="0" y="0"/>
                </a:moveTo>
                <a:lnTo>
                  <a:pt x="576894" y="0"/>
                </a:lnTo>
                <a:lnTo>
                  <a:pt x="526557" y="111588"/>
                </a:lnTo>
                <a:lnTo>
                  <a:pt x="0" y="111588"/>
                </a:lnTo>
                <a:close/>
              </a:path>
            </a:pathLst>
          </a:custGeom>
          <a:solidFill>
            <a:srgbClr val="F2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1" name="Freeform: Shape 120"/>
          <p:cNvSpPr/>
          <p:nvPr/>
        </p:nvSpPr>
        <p:spPr>
          <a:xfrm>
            <a:off x="7647671" y="5938022"/>
            <a:ext cx="1125774" cy="482171"/>
          </a:xfrm>
          <a:custGeom>
            <a:avLst/>
            <a:gdLst>
              <a:gd name="connsiteX0" fmla="*/ 0 w 576894"/>
              <a:gd name="connsiteY0" fmla="*/ 0 h 111588"/>
              <a:gd name="connsiteX1" fmla="*/ 576894 w 576894"/>
              <a:gd name="connsiteY1" fmla="*/ 0 h 111588"/>
              <a:gd name="connsiteX2" fmla="*/ 526557 w 576894"/>
              <a:gd name="connsiteY2" fmla="*/ 111588 h 111588"/>
              <a:gd name="connsiteX3" fmla="*/ 0 w 576894"/>
              <a:gd name="connsiteY3" fmla="*/ 111588 h 111588"/>
            </a:gdLst>
            <a:ahLst/>
            <a:cxnLst>
              <a:cxn ang="0">
                <a:pos x="connsiteX0" y="connsiteY0"/>
              </a:cxn>
              <a:cxn ang="0">
                <a:pos x="connsiteX1" y="connsiteY1"/>
              </a:cxn>
              <a:cxn ang="0">
                <a:pos x="connsiteX2" y="connsiteY2"/>
              </a:cxn>
              <a:cxn ang="0">
                <a:pos x="connsiteX3" y="connsiteY3"/>
              </a:cxn>
            </a:cxnLst>
            <a:rect l="l" t="t" r="r" b="b"/>
            <a:pathLst>
              <a:path w="576894" h="111588">
                <a:moveTo>
                  <a:pt x="0" y="0"/>
                </a:moveTo>
                <a:lnTo>
                  <a:pt x="576894" y="0"/>
                </a:lnTo>
                <a:lnTo>
                  <a:pt x="526557" y="111588"/>
                </a:lnTo>
                <a:lnTo>
                  <a:pt x="0" y="111588"/>
                </a:lnTo>
                <a:close/>
              </a:path>
            </a:pathLst>
          </a:custGeom>
          <a:solidFill>
            <a:srgbClr val="D2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6" name="Rectangle 85"/>
          <p:cNvSpPr/>
          <p:nvPr/>
        </p:nvSpPr>
        <p:spPr>
          <a:xfrm>
            <a:off x="7970806" y="6443846"/>
            <a:ext cx="453970" cy="276999"/>
          </a:xfrm>
          <a:prstGeom prst="rect">
            <a:avLst/>
          </a:prstGeom>
        </p:spPr>
        <p:txBody>
          <a:bodyPr wrap="none">
            <a:spAutoFit/>
          </a:bodyPr>
          <a:lstStyle/>
          <a:p>
            <a:r>
              <a:rPr lang="en-US" sz="1200" b="1" dirty="0">
                <a:latin typeface="Oswald Regular" panose="02000503000000000000"/>
              </a:rPr>
              <a:t>35</a:t>
            </a:r>
            <a:r>
              <a:rPr lang="en-US" sz="900" dirty="0">
                <a:latin typeface="Oswald Regular" panose="02000503000000000000"/>
              </a:rPr>
              <a:t>%</a:t>
            </a:r>
            <a:endParaRPr lang="en-US" sz="1200" dirty="0"/>
          </a:p>
        </p:txBody>
      </p:sp>
      <p:sp>
        <p:nvSpPr>
          <p:cNvPr id="123" name="Rectangle 122"/>
          <p:cNvSpPr/>
          <p:nvPr/>
        </p:nvSpPr>
        <p:spPr>
          <a:xfrm>
            <a:off x="8797354" y="6430658"/>
            <a:ext cx="453970" cy="276999"/>
          </a:xfrm>
          <a:prstGeom prst="rect">
            <a:avLst/>
          </a:prstGeom>
        </p:spPr>
        <p:txBody>
          <a:bodyPr wrap="none">
            <a:spAutoFit/>
          </a:bodyPr>
          <a:lstStyle/>
          <a:p>
            <a:r>
              <a:rPr lang="en-US" sz="1200" b="1" dirty="0">
                <a:latin typeface="Oswald Regular" panose="02000503000000000000"/>
              </a:rPr>
              <a:t>20</a:t>
            </a:r>
            <a:r>
              <a:rPr lang="en-US" sz="900" dirty="0">
                <a:latin typeface="Oswald Regular" panose="02000503000000000000"/>
              </a:rPr>
              <a:t>%</a:t>
            </a:r>
            <a:endParaRPr lang="en-US" sz="1200" dirty="0"/>
          </a:p>
        </p:txBody>
      </p:sp>
      <p:sp>
        <p:nvSpPr>
          <p:cNvPr id="124" name="Rectangle 123"/>
          <p:cNvSpPr/>
          <p:nvPr/>
        </p:nvSpPr>
        <p:spPr>
          <a:xfrm>
            <a:off x="9528751" y="6419423"/>
            <a:ext cx="453970" cy="276999"/>
          </a:xfrm>
          <a:prstGeom prst="rect">
            <a:avLst/>
          </a:prstGeom>
        </p:spPr>
        <p:txBody>
          <a:bodyPr wrap="none">
            <a:spAutoFit/>
          </a:bodyPr>
          <a:lstStyle/>
          <a:p>
            <a:r>
              <a:rPr lang="en-US" sz="1200" b="1" dirty="0">
                <a:latin typeface="Oswald Regular" panose="02000503000000000000"/>
              </a:rPr>
              <a:t>20</a:t>
            </a:r>
            <a:r>
              <a:rPr lang="en-US" sz="900" dirty="0">
                <a:latin typeface="Oswald Regular" panose="02000503000000000000"/>
              </a:rPr>
              <a:t>%</a:t>
            </a:r>
            <a:endParaRPr lang="en-US" sz="1200" dirty="0"/>
          </a:p>
        </p:txBody>
      </p:sp>
      <p:sp>
        <p:nvSpPr>
          <p:cNvPr id="125" name="Rectangle 124"/>
          <p:cNvSpPr/>
          <p:nvPr/>
        </p:nvSpPr>
        <p:spPr>
          <a:xfrm>
            <a:off x="10162702" y="6419423"/>
            <a:ext cx="453970" cy="276999"/>
          </a:xfrm>
          <a:prstGeom prst="rect">
            <a:avLst/>
          </a:prstGeom>
        </p:spPr>
        <p:txBody>
          <a:bodyPr wrap="none">
            <a:spAutoFit/>
          </a:bodyPr>
          <a:lstStyle/>
          <a:p>
            <a:r>
              <a:rPr lang="en-US" sz="1200" b="1" dirty="0">
                <a:latin typeface="Oswald Regular" panose="02000503000000000000"/>
              </a:rPr>
              <a:t>10</a:t>
            </a:r>
            <a:r>
              <a:rPr lang="en-US" sz="900" dirty="0">
                <a:latin typeface="Oswald Regular" panose="02000503000000000000"/>
              </a:rPr>
              <a:t>%</a:t>
            </a:r>
            <a:endParaRPr lang="en-US" sz="1200" dirty="0"/>
          </a:p>
        </p:txBody>
      </p:sp>
      <p:sp>
        <p:nvSpPr>
          <p:cNvPr id="126" name="Rectangle 125"/>
          <p:cNvSpPr/>
          <p:nvPr/>
        </p:nvSpPr>
        <p:spPr>
          <a:xfrm>
            <a:off x="10861202" y="6419423"/>
            <a:ext cx="453970" cy="276999"/>
          </a:xfrm>
          <a:prstGeom prst="rect">
            <a:avLst/>
          </a:prstGeom>
        </p:spPr>
        <p:txBody>
          <a:bodyPr wrap="none">
            <a:spAutoFit/>
          </a:bodyPr>
          <a:lstStyle/>
          <a:p>
            <a:r>
              <a:rPr lang="en-US" sz="1200" b="1" dirty="0">
                <a:latin typeface="Oswald Regular" panose="02000503000000000000"/>
              </a:rPr>
              <a:t>15</a:t>
            </a:r>
            <a:r>
              <a:rPr lang="en-US" sz="900" dirty="0">
                <a:latin typeface="Oswald Regular" panose="02000503000000000000"/>
              </a:rPr>
              <a:t>%</a:t>
            </a:r>
            <a:endParaRPr lang="en-US" sz="1200" dirty="0"/>
          </a:p>
        </p:txBody>
      </p:sp>
    </p:spTree>
    <p:extLst>
      <p:ext uri="{BB962C8B-B14F-4D97-AF65-F5344CB8AC3E}">
        <p14:creationId xmlns:p14="http://schemas.microsoft.com/office/powerpoint/2010/main" val="54917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5737</TotalTime>
  <Words>88</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Calibri Light</vt:lpstr>
      <vt:lpstr>Levenim MT</vt:lpstr>
      <vt:lpstr>Oswald Regular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d3js</dc:title>
  <dc:creator>Siddharth Pawar</dc:creator>
  <cp:lastModifiedBy>Siddharth Pawar</cp:lastModifiedBy>
  <cp:revision>119</cp:revision>
  <dcterms:created xsi:type="dcterms:W3CDTF">2017-03-03T06:35:50Z</dcterms:created>
  <dcterms:modified xsi:type="dcterms:W3CDTF">2017-06-19T13:36:25Z</dcterms:modified>
</cp:coreProperties>
</file>