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sldIdLst>
    <p:sldId id="256" r:id="rId5"/>
    <p:sldId id="257" r:id="rId6"/>
    <p:sldId id="258" r:id="rId7"/>
    <p:sldId id="259" r:id="rId8"/>
    <p:sldId id="276" r:id="rId9"/>
    <p:sldId id="277" r:id="rId10"/>
    <p:sldId id="260" r:id="rId11"/>
    <p:sldId id="263" r:id="rId12"/>
    <p:sldId id="267" r:id="rId13"/>
    <p:sldId id="268" r:id="rId14"/>
    <p:sldId id="269" r:id="rId15"/>
    <p:sldId id="270" r:id="rId16"/>
    <p:sldId id="271" r:id="rId17"/>
    <p:sldId id="272" r:id="rId18"/>
    <p:sldId id="273" r:id="rId19"/>
    <p:sldId id="264" r:id="rId20"/>
    <p:sldId id="266"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31117-9B4D-4F51-9E43-E43601356320}" v="9" dt="2022-05-01T14:10:30.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8A3C-0CDA-43BA-92C2-5E2D31D67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E539EB-20C9-495F-AB9C-E3D1BDF94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C2AD79-E0AE-41E6-AA4D-43478307C1E2}"/>
              </a:ext>
            </a:extLst>
          </p:cNvPr>
          <p:cNvSpPr>
            <a:spLocks noGrp="1"/>
          </p:cNvSpPr>
          <p:nvPr>
            <p:ph type="dt" sz="half" idx="10"/>
          </p:nvPr>
        </p:nvSpPr>
        <p:spPr/>
        <p:txBody>
          <a:bodyPr/>
          <a:lstStyle/>
          <a:p>
            <a:pPr algn="l"/>
            <a:fld id="{A5B0A250-5CC0-1746-B209-08E8B0DAE6AF}" type="datetimeFigureOut">
              <a:rPr lang="en-US" smtClean="0"/>
              <a:pPr algn="l"/>
              <a:t>6/5/2022</a:t>
            </a:fld>
            <a:endParaRPr lang="en-US" dirty="0"/>
          </a:p>
        </p:txBody>
      </p:sp>
      <p:sp>
        <p:nvSpPr>
          <p:cNvPr id="5" name="Footer Placeholder 4">
            <a:extLst>
              <a:ext uri="{FF2B5EF4-FFF2-40B4-BE49-F238E27FC236}">
                <a16:creationId xmlns:a16="http://schemas.microsoft.com/office/drawing/2014/main" id="{8E26216F-9D95-4F01-B9BE-F418D25325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8EB86C-71F3-4C24-9E90-ED46D93CA1EB}"/>
              </a:ext>
            </a:extLst>
          </p:cNvPr>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67005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5F22-2B65-414D-84AA-CEF486727F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545AE4-B1D3-4448-B9BC-6FF614892C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9296BD-83CA-46AC-A303-6F5E4F4ED57C}"/>
              </a:ext>
            </a:extLst>
          </p:cNvPr>
          <p:cNvSpPr>
            <a:spLocks noGrp="1"/>
          </p:cNvSpPr>
          <p:nvPr>
            <p:ph type="dt" sz="half" idx="10"/>
          </p:nvPr>
        </p:nvSpPr>
        <p:spPr/>
        <p:txBody>
          <a:bodyPr/>
          <a:lstStyle/>
          <a:p>
            <a:fld id="{A5B0A250-5CC0-1746-B209-08E8B0DAE6AF}" type="datetimeFigureOut">
              <a:rPr lang="en-US" smtClean="0"/>
              <a:t>6/5/2022</a:t>
            </a:fld>
            <a:endParaRPr lang="en-US" dirty="0"/>
          </a:p>
        </p:txBody>
      </p:sp>
      <p:sp>
        <p:nvSpPr>
          <p:cNvPr id="5" name="Footer Placeholder 4">
            <a:extLst>
              <a:ext uri="{FF2B5EF4-FFF2-40B4-BE49-F238E27FC236}">
                <a16:creationId xmlns:a16="http://schemas.microsoft.com/office/drawing/2014/main" id="{DA797697-A202-46F9-A3E0-6B35CA348C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10C124-B1BD-43A6-9EBB-E5AC949A1F1D}"/>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811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6C6920-86E5-4BDC-9CC1-06345470BF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E18D4D-425C-4A46-961E-45496B396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6774A-331B-48D3-BF7E-2D14C6916CB5}"/>
              </a:ext>
            </a:extLst>
          </p:cNvPr>
          <p:cNvSpPr>
            <a:spLocks noGrp="1"/>
          </p:cNvSpPr>
          <p:nvPr>
            <p:ph type="dt" sz="half" idx="10"/>
          </p:nvPr>
        </p:nvSpPr>
        <p:spPr/>
        <p:txBody>
          <a:bodyPr/>
          <a:lstStyle/>
          <a:p>
            <a:fld id="{A5B0A250-5CC0-1746-B209-08E8B0DAE6AF}" type="datetimeFigureOut">
              <a:rPr lang="en-US" smtClean="0"/>
              <a:t>6/5/2022</a:t>
            </a:fld>
            <a:endParaRPr lang="en-US"/>
          </a:p>
        </p:txBody>
      </p:sp>
      <p:sp>
        <p:nvSpPr>
          <p:cNvPr id="5" name="Footer Placeholder 4">
            <a:extLst>
              <a:ext uri="{FF2B5EF4-FFF2-40B4-BE49-F238E27FC236}">
                <a16:creationId xmlns:a16="http://schemas.microsoft.com/office/drawing/2014/main" id="{07771E7E-B60A-4373-B815-4E1289058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20F0F-0F39-4327-A2F4-A9E767EE363E}"/>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69937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9844-58E2-4ACF-BD07-E1FB84853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A55FA9-6AC9-4DBB-A799-C5423A6CE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3F43D-0785-4995-A5E6-222265760489}"/>
              </a:ext>
            </a:extLst>
          </p:cNvPr>
          <p:cNvSpPr>
            <a:spLocks noGrp="1"/>
          </p:cNvSpPr>
          <p:nvPr>
            <p:ph type="dt" sz="half" idx="10"/>
          </p:nvPr>
        </p:nvSpPr>
        <p:spPr/>
        <p:txBody>
          <a:bodyPr/>
          <a:lstStyle/>
          <a:p>
            <a:fld id="{A5B0A250-5CC0-1746-B209-08E8B0DAE6AF}" type="datetimeFigureOut">
              <a:rPr lang="en-US" smtClean="0"/>
              <a:t>6/5/2022</a:t>
            </a:fld>
            <a:endParaRPr lang="en-US" dirty="0"/>
          </a:p>
        </p:txBody>
      </p:sp>
      <p:sp>
        <p:nvSpPr>
          <p:cNvPr id="5" name="Footer Placeholder 4">
            <a:extLst>
              <a:ext uri="{FF2B5EF4-FFF2-40B4-BE49-F238E27FC236}">
                <a16:creationId xmlns:a16="http://schemas.microsoft.com/office/drawing/2014/main" id="{74F8C5DD-2A9E-499A-B36A-BD073A3B7F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D55263-C5AB-487B-A7A7-705EF2BF36AF}"/>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861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3B7F-B2D0-4FF3-B8F7-93A56D2E24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3ED80-2A59-47EF-9270-0B6D4C099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114BE1-0448-4765-BC05-3065D15A2385}"/>
              </a:ext>
            </a:extLst>
          </p:cNvPr>
          <p:cNvSpPr>
            <a:spLocks noGrp="1"/>
          </p:cNvSpPr>
          <p:nvPr>
            <p:ph type="dt" sz="half" idx="10"/>
          </p:nvPr>
        </p:nvSpPr>
        <p:spPr/>
        <p:txBody>
          <a:bodyPr/>
          <a:lstStyle/>
          <a:p>
            <a:fld id="{A5B0A250-5CC0-1746-B209-08E8B0DAE6AF}" type="datetimeFigureOut">
              <a:rPr lang="en-US" smtClean="0"/>
              <a:t>6/5/2022</a:t>
            </a:fld>
            <a:endParaRPr lang="en-US" dirty="0"/>
          </a:p>
        </p:txBody>
      </p:sp>
      <p:sp>
        <p:nvSpPr>
          <p:cNvPr id="5" name="Footer Placeholder 4">
            <a:extLst>
              <a:ext uri="{FF2B5EF4-FFF2-40B4-BE49-F238E27FC236}">
                <a16:creationId xmlns:a16="http://schemas.microsoft.com/office/drawing/2014/main" id="{762EE95A-6EF7-4280-8657-D1276D1C65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B28F4B-F958-4D14-856C-1A1BB93044FC}"/>
              </a:ext>
            </a:extLst>
          </p:cNvPr>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35674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6A11-BA05-427F-BE55-2A2A193B67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EA93F0-E6D6-4BA2-8EC2-1FE6A4BE7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551936-6C60-4BA7-932D-0F43659D5C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C058BB-E366-4A1D-A710-0A736E8FB3B2}"/>
              </a:ext>
            </a:extLst>
          </p:cNvPr>
          <p:cNvSpPr>
            <a:spLocks noGrp="1"/>
          </p:cNvSpPr>
          <p:nvPr>
            <p:ph type="dt" sz="half" idx="10"/>
          </p:nvPr>
        </p:nvSpPr>
        <p:spPr/>
        <p:txBody>
          <a:bodyPr/>
          <a:lstStyle/>
          <a:p>
            <a:fld id="{A5B0A250-5CC0-1746-B209-08E8B0DAE6AF}" type="datetimeFigureOut">
              <a:rPr lang="en-US" smtClean="0"/>
              <a:t>6/5/2022</a:t>
            </a:fld>
            <a:endParaRPr lang="en-US" dirty="0"/>
          </a:p>
        </p:txBody>
      </p:sp>
      <p:sp>
        <p:nvSpPr>
          <p:cNvPr id="6" name="Footer Placeholder 5">
            <a:extLst>
              <a:ext uri="{FF2B5EF4-FFF2-40B4-BE49-F238E27FC236}">
                <a16:creationId xmlns:a16="http://schemas.microsoft.com/office/drawing/2014/main" id="{930320E8-690F-4351-B7E6-6C9927F282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5C1A35-5593-4D3F-B537-0AA435A21962}"/>
              </a:ext>
            </a:extLst>
          </p:cNvPr>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70573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98B4-FBC6-4DA9-A9DB-299AA8C2F6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BC611C-3E3E-4B68-9AE9-9CF70C578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56EF84-F441-47D0-9C2C-ABFD8A48B0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5CCE21-F913-42DD-995E-6F1985B80F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C17CC9-71E1-46B8-B68C-BF194339C8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4F317F-6A45-46F9-8A3A-37527888A357}"/>
              </a:ext>
            </a:extLst>
          </p:cNvPr>
          <p:cNvSpPr>
            <a:spLocks noGrp="1"/>
          </p:cNvSpPr>
          <p:nvPr>
            <p:ph type="dt" sz="half" idx="10"/>
          </p:nvPr>
        </p:nvSpPr>
        <p:spPr/>
        <p:txBody>
          <a:bodyPr/>
          <a:lstStyle/>
          <a:p>
            <a:fld id="{A5B0A250-5CC0-1746-B209-08E8B0DAE6AF}" type="datetimeFigureOut">
              <a:rPr lang="en-US" smtClean="0"/>
              <a:t>6/5/2022</a:t>
            </a:fld>
            <a:endParaRPr lang="en-US" dirty="0"/>
          </a:p>
        </p:txBody>
      </p:sp>
      <p:sp>
        <p:nvSpPr>
          <p:cNvPr id="8" name="Footer Placeholder 7">
            <a:extLst>
              <a:ext uri="{FF2B5EF4-FFF2-40B4-BE49-F238E27FC236}">
                <a16:creationId xmlns:a16="http://schemas.microsoft.com/office/drawing/2014/main" id="{C9433481-4D21-4B2D-9158-229E454DD8F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FB92D84-8A31-43A2-9B27-EE80B40680A5}"/>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566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DE77-F38F-46BA-B471-1933194846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2861CA-58F3-4F9A-9E08-46C297BD6B2D}"/>
              </a:ext>
            </a:extLst>
          </p:cNvPr>
          <p:cNvSpPr>
            <a:spLocks noGrp="1"/>
          </p:cNvSpPr>
          <p:nvPr>
            <p:ph type="dt" sz="half" idx="10"/>
          </p:nvPr>
        </p:nvSpPr>
        <p:spPr/>
        <p:txBody>
          <a:bodyPr/>
          <a:lstStyle/>
          <a:p>
            <a:fld id="{A5B0A250-5CC0-1746-B209-08E8B0DAE6AF}" type="datetimeFigureOut">
              <a:rPr lang="en-US" smtClean="0"/>
              <a:t>6/5/2022</a:t>
            </a:fld>
            <a:endParaRPr lang="en-US" dirty="0"/>
          </a:p>
        </p:txBody>
      </p:sp>
      <p:sp>
        <p:nvSpPr>
          <p:cNvPr id="4" name="Footer Placeholder 3">
            <a:extLst>
              <a:ext uri="{FF2B5EF4-FFF2-40B4-BE49-F238E27FC236}">
                <a16:creationId xmlns:a16="http://schemas.microsoft.com/office/drawing/2014/main" id="{2454F432-E724-47E7-8D7B-5A5D8406EB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9C089-9130-49FE-B3AF-3A41A04F98AA}"/>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92240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B42CD-F57D-4F4B-8F3B-5414EB937B93}"/>
              </a:ext>
            </a:extLst>
          </p:cNvPr>
          <p:cNvSpPr>
            <a:spLocks noGrp="1"/>
          </p:cNvSpPr>
          <p:nvPr>
            <p:ph type="dt" sz="half" idx="10"/>
          </p:nvPr>
        </p:nvSpPr>
        <p:spPr/>
        <p:txBody>
          <a:bodyPr/>
          <a:lstStyle/>
          <a:p>
            <a:fld id="{A5B0A250-5CC0-1746-B209-08E8B0DAE6AF}" type="datetimeFigureOut">
              <a:rPr lang="en-US" smtClean="0"/>
              <a:pPr/>
              <a:t>6/5/2022</a:t>
            </a:fld>
            <a:endParaRPr lang="en-US" dirty="0"/>
          </a:p>
        </p:txBody>
      </p:sp>
      <p:sp>
        <p:nvSpPr>
          <p:cNvPr id="3" name="Footer Placeholder 2">
            <a:extLst>
              <a:ext uri="{FF2B5EF4-FFF2-40B4-BE49-F238E27FC236}">
                <a16:creationId xmlns:a16="http://schemas.microsoft.com/office/drawing/2014/main" id="{7EAC495A-4A73-4130-9D1A-64A72C0AE3E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28EA7B-13DE-4D45-A2C7-06A85401B062}"/>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64274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9CAB-2A09-4663-8B08-9EFB9276E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9D79EA-0DB6-4FF3-8512-0C767767C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EF181B-B246-49D2-8132-745F4BFE3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9A24D-28C8-4E90-9453-78708DA198A3}"/>
              </a:ext>
            </a:extLst>
          </p:cNvPr>
          <p:cNvSpPr>
            <a:spLocks noGrp="1"/>
          </p:cNvSpPr>
          <p:nvPr>
            <p:ph type="dt" sz="half" idx="10"/>
          </p:nvPr>
        </p:nvSpPr>
        <p:spPr/>
        <p:txBody>
          <a:bodyPr/>
          <a:lstStyle/>
          <a:p>
            <a:fld id="{A5B0A250-5CC0-1746-B209-08E8B0DAE6AF}" type="datetimeFigureOut">
              <a:rPr lang="en-US" smtClean="0"/>
              <a:t>6/5/2022</a:t>
            </a:fld>
            <a:endParaRPr lang="en-US" dirty="0"/>
          </a:p>
        </p:txBody>
      </p:sp>
      <p:sp>
        <p:nvSpPr>
          <p:cNvPr id="6" name="Footer Placeholder 5">
            <a:extLst>
              <a:ext uri="{FF2B5EF4-FFF2-40B4-BE49-F238E27FC236}">
                <a16:creationId xmlns:a16="http://schemas.microsoft.com/office/drawing/2014/main" id="{DF74E4B5-5756-4359-B5CE-82D9380C5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ECDB-C19A-466F-B570-86F141F82F1A}"/>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6485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6BEB-D851-422E-BAC3-B27D425B3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3A6BDB-13F9-4C8C-80B5-18EB8EDE9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AECDD4-CF30-485F-84DD-5E72F0F10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08ADE-4CA0-46F9-9442-70408F938606}"/>
              </a:ext>
            </a:extLst>
          </p:cNvPr>
          <p:cNvSpPr>
            <a:spLocks noGrp="1"/>
          </p:cNvSpPr>
          <p:nvPr>
            <p:ph type="dt" sz="half" idx="10"/>
          </p:nvPr>
        </p:nvSpPr>
        <p:spPr/>
        <p:txBody>
          <a:bodyPr/>
          <a:lstStyle/>
          <a:p>
            <a:fld id="{A5B0A250-5CC0-1746-B209-08E8B0DAE6AF}" type="datetimeFigureOut">
              <a:rPr lang="en-US" smtClean="0"/>
              <a:t>6/5/2022</a:t>
            </a:fld>
            <a:endParaRPr lang="en-US" dirty="0"/>
          </a:p>
        </p:txBody>
      </p:sp>
      <p:sp>
        <p:nvSpPr>
          <p:cNvPr id="6" name="Footer Placeholder 5">
            <a:extLst>
              <a:ext uri="{FF2B5EF4-FFF2-40B4-BE49-F238E27FC236}">
                <a16:creationId xmlns:a16="http://schemas.microsoft.com/office/drawing/2014/main" id="{969E3CBE-C677-4954-8DD4-F76ECC9E1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E02F3-8EB7-4F61-BD09-8E8C8A632C66}"/>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36789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0133D-DEF2-4E22-A818-8CF449B7D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5980FA-DD70-4278-BF7B-C5BC6BD92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9DB72-A182-43D5-B131-17D1797EF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0A250-5CC0-1746-B209-08E8B0DAE6AF}" type="datetimeFigureOut">
              <a:rPr lang="en-US" smtClean="0"/>
              <a:pPr/>
              <a:t>6/5/2022</a:t>
            </a:fld>
            <a:endParaRPr lang="en-US" dirty="0"/>
          </a:p>
        </p:txBody>
      </p:sp>
      <p:sp>
        <p:nvSpPr>
          <p:cNvPr id="5" name="Footer Placeholder 4">
            <a:extLst>
              <a:ext uri="{FF2B5EF4-FFF2-40B4-BE49-F238E27FC236}">
                <a16:creationId xmlns:a16="http://schemas.microsoft.com/office/drawing/2014/main" id="{FCFBCF0E-A9AA-41D0-85F2-78D500D03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C1563F-2AAA-4E90-96BB-A46654949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5523964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s://youtu.be/4Bdc55j80l8" TargetMode="External"/><Relationship Id="rId3" Type="http://schemas.openxmlformats.org/officeDocument/2006/relationships/hyperlink" Target="https://github.com/abisee/cnn-dailymail" TargetMode="External"/><Relationship Id="rId7" Type="http://schemas.openxmlformats.org/officeDocument/2006/relationships/hyperlink" Target="https://arxiv.org/ftp/arxiv/papers/2108/2108.01064.pdf" TargetMode="External"/><Relationship Id="rId2" Type="http://schemas.openxmlformats.org/officeDocument/2006/relationships/hyperlink" Target="https://www.kaggle.com/datasets/gowrishankarp/newspaper-text-summarization-cnn-dailymail" TargetMode="External"/><Relationship Id="rId1" Type="http://schemas.openxmlformats.org/officeDocument/2006/relationships/slideLayout" Target="../slideLayouts/slideLayout1.xml"/><Relationship Id="rId6" Type="http://schemas.openxmlformats.org/officeDocument/2006/relationships/hyperlink" Target="http://ijarest.com/papers/finished_papers/150330194118.pdf#:~:text=Text%20summarization%20is%20a%20process%20of%20providing%20crisp,for%20tracking%20patient%E2%80%99s%20medical%20history%20for%20further%20treatment." TargetMode="External"/><Relationship Id="rId5" Type="http://schemas.openxmlformats.org/officeDocument/2006/relationships/hyperlink" Target="https://web.stanford.edu/class/archive/cs/cs224n/cs224n.1174/reports/2746634.pdf" TargetMode="External"/><Relationship Id="rId4" Type="http://schemas.openxmlformats.org/officeDocument/2006/relationships/hyperlink" Target="https://www.irjet.net/archives/V8/i12/IRJET-V8I1222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B6FA-2227-4113-A912-48D92E52D0EC}"/>
              </a:ext>
            </a:extLst>
          </p:cNvPr>
          <p:cNvSpPr>
            <a:spLocks noGrp="1"/>
          </p:cNvSpPr>
          <p:nvPr>
            <p:ph type="ctrTitle"/>
          </p:nvPr>
        </p:nvSpPr>
        <p:spPr>
          <a:xfrm>
            <a:off x="0" y="216350"/>
            <a:ext cx="8117211" cy="2979848"/>
          </a:xfrm>
        </p:spPr>
        <p:txBody>
          <a:bodyPr>
            <a:normAutofit/>
          </a:bodyPr>
          <a:lstStyle/>
          <a:p>
            <a:r>
              <a:rPr lang="en-US" sz="6600" b="1" dirty="0"/>
              <a:t>Text Summarization</a:t>
            </a:r>
            <a:endParaRPr lang="en-IN" sz="6600" b="1" dirty="0"/>
          </a:p>
        </p:txBody>
      </p:sp>
      <p:sp>
        <p:nvSpPr>
          <p:cNvPr id="3" name="Subtitle 2">
            <a:extLst>
              <a:ext uri="{FF2B5EF4-FFF2-40B4-BE49-F238E27FC236}">
                <a16:creationId xmlns:a16="http://schemas.microsoft.com/office/drawing/2014/main" id="{85E0FCF5-A26F-4008-9553-81F94F850F4D}"/>
              </a:ext>
            </a:extLst>
          </p:cNvPr>
          <p:cNvSpPr>
            <a:spLocks noGrp="1"/>
          </p:cNvSpPr>
          <p:nvPr>
            <p:ph type="subTitle" idx="1"/>
          </p:nvPr>
        </p:nvSpPr>
        <p:spPr>
          <a:xfrm>
            <a:off x="565150" y="4283239"/>
            <a:ext cx="4134537" cy="1475177"/>
          </a:xfrm>
        </p:spPr>
        <p:txBody>
          <a:bodyPr>
            <a:normAutofit/>
          </a:bodyPr>
          <a:lstStyle/>
          <a:p>
            <a:r>
              <a:rPr lang="en-US" dirty="0"/>
              <a:t>Name : Siddharth Pal</a:t>
            </a:r>
            <a:endParaRPr lang="en-US"/>
          </a:p>
          <a:p>
            <a:r>
              <a:rPr lang="en-US" dirty="0"/>
              <a:t>Course : AI-ML</a:t>
            </a:r>
            <a:endParaRPr lang="en-US"/>
          </a:p>
          <a:p>
            <a:r>
              <a:rPr lang="en-US" dirty="0"/>
              <a:t>Roll No : 25</a:t>
            </a:r>
            <a:endParaRPr lang="en-US"/>
          </a:p>
        </p:txBody>
      </p:sp>
      <p:pic>
        <p:nvPicPr>
          <p:cNvPr id="8" name="Picture 7" descr="A picture containing text, sign&#10;&#10;Description automatically generated">
            <a:extLst>
              <a:ext uri="{FF2B5EF4-FFF2-40B4-BE49-F238E27FC236}">
                <a16:creationId xmlns:a16="http://schemas.microsoft.com/office/drawing/2014/main" id="{B408E37B-7E72-4188-8620-E0096F8ACA71}"/>
              </a:ext>
            </a:extLst>
          </p:cNvPr>
          <p:cNvPicPr>
            <a:picLocks noChangeAspect="1"/>
          </p:cNvPicPr>
          <p:nvPr/>
        </p:nvPicPr>
        <p:blipFill rotWithShape="1">
          <a:blip r:embed="rId2">
            <a:extLst>
              <a:ext uri="{28A0092B-C50C-407E-A947-70E740481C1C}">
                <a14:useLocalDpi xmlns:a14="http://schemas.microsoft.com/office/drawing/2010/main" val="0"/>
              </a:ext>
            </a:extLst>
          </a:blip>
          <a:srcRect r="1" b="999"/>
          <a:stretch/>
        </p:blipFill>
        <p:spPr>
          <a:xfrm>
            <a:off x="8786796" y="3316068"/>
            <a:ext cx="3009900" cy="2979848"/>
          </a:xfrm>
          <a:prstGeom prst="rect">
            <a:avLst/>
          </a:prstGeom>
        </p:spPr>
      </p:pic>
    </p:spTree>
    <p:extLst>
      <p:ext uri="{BB962C8B-B14F-4D97-AF65-F5344CB8AC3E}">
        <p14:creationId xmlns:p14="http://schemas.microsoft.com/office/powerpoint/2010/main" val="911349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0CA5-E969-5504-AF61-3BD7E65E4D0D}"/>
              </a:ext>
            </a:extLst>
          </p:cNvPr>
          <p:cNvSpPr>
            <a:spLocks noGrp="1"/>
          </p:cNvSpPr>
          <p:nvPr>
            <p:ph type="title"/>
          </p:nvPr>
        </p:nvSpPr>
        <p:spPr/>
        <p:txBody>
          <a:bodyPr/>
          <a:lstStyle/>
          <a:p>
            <a:pPr algn="ctr"/>
            <a:r>
              <a:rPr lang="en-IN" b="1" dirty="0"/>
              <a:t>Data Description</a:t>
            </a:r>
          </a:p>
        </p:txBody>
      </p:sp>
      <p:sp>
        <p:nvSpPr>
          <p:cNvPr id="3" name="Content Placeholder 2">
            <a:extLst>
              <a:ext uri="{FF2B5EF4-FFF2-40B4-BE49-F238E27FC236}">
                <a16:creationId xmlns:a16="http://schemas.microsoft.com/office/drawing/2014/main" id="{DD6A9241-9CCE-AE17-0126-95BAEB8D16FC}"/>
              </a:ext>
            </a:extLst>
          </p:cNvPr>
          <p:cNvSpPr>
            <a:spLocks noGrp="1"/>
          </p:cNvSpPr>
          <p:nvPr>
            <p:ph idx="1"/>
          </p:nvPr>
        </p:nvSpPr>
        <p:spPr>
          <a:xfrm>
            <a:off x="838200" y="2003178"/>
            <a:ext cx="10515600" cy="4351338"/>
          </a:xfrm>
        </p:spPr>
        <p:txBody>
          <a:bodyPr/>
          <a:lstStyle/>
          <a:p>
            <a:pPr marL="0" indent="0" algn="ctr">
              <a:buNone/>
            </a:pPr>
            <a:r>
              <a:rPr lang="en-IN" dirty="0"/>
              <a:t>This data consist of three fields:</a:t>
            </a:r>
          </a:p>
          <a:p>
            <a:pPr marL="0" indent="0" algn="ctr">
              <a:buNone/>
            </a:pPr>
            <a:endParaRPr lang="en-IN" dirty="0"/>
          </a:p>
          <a:p>
            <a:r>
              <a:rPr lang="en-IN" dirty="0"/>
              <a:t>ID : </a:t>
            </a:r>
            <a:r>
              <a:rPr lang="en-US" b="0" i="0" dirty="0">
                <a:effectLst/>
                <a:latin typeface="Inter"/>
              </a:rPr>
              <a:t> a string containing the heximal formatted SHA1 hash of the </a:t>
            </a:r>
            <a:r>
              <a:rPr lang="en-US" b="0" i="0" dirty="0" err="1">
                <a:effectLst/>
                <a:latin typeface="Inter"/>
              </a:rPr>
              <a:t>url</a:t>
            </a:r>
            <a:r>
              <a:rPr lang="en-US" b="0" i="0" dirty="0">
                <a:effectLst/>
                <a:latin typeface="Inter"/>
              </a:rPr>
              <a:t> where the story was retrieved from</a:t>
            </a:r>
            <a:endParaRPr lang="en-IN" dirty="0"/>
          </a:p>
          <a:p>
            <a:r>
              <a:rPr lang="en-IN" dirty="0"/>
              <a:t>Article : </a:t>
            </a:r>
            <a:r>
              <a:rPr lang="en-US" b="0" i="0" dirty="0">
                <a:effectLst/>
                <a:latin typeface="Inter"/>
              </a:rPr>
              <a:t>a string containing the body of the news article</a:t>
            </a:r>
            <a:endParaRPr lang="en-IN" dirty="0"/>
          </a:p>
          <a:p>
            <a:r>
              <a:rPr lang="en-IN" dirty="0"/>
              <a:t>Highlights : </a:t>
            </a:r>
            <a:r>
              <a:rPr lang="en-US" b="0" i="0" dirty="0">
                <a:effectLst/>
                <a:latin typeface="Inter"/>
              </a:rPr>
              <a:t>a string containing the highlight of the article as written by the article author</a:t>
            </a:r>
            <a:endParaRPr lang="en-IN" dirty="0"/>
          </a:p>
        </p:txBody>
      </p:sp>
    </p:spTree>
    <p:extLst>
      <p:ext uri="{BB962C8B-B14F-4D97-AF65-F5344CB8AC3E}">
        <p14:creationId xmlns:p14="http://schemas.microsoft.com/office/powerpoint/2010/main" val="319907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6EA4-35A4-49BA-0425-7916AAA6EC56}"/>
              </a:ext>
            </a:extLst>
          </p:cNvPr>
          <p:cNvSpPr>
            <a:spLocks noGrp="1"/>
          </p:cNvSpPr>
          <p:nvPr>
            <p:ph type="title"/>
          </p:nvPr>
        </p:nvSpPr>
        <p:spPr>
          <a:xfrm>
            <a:off x="838200" y="258593"/>
            <a:ext cx="10515600" cy="1325563"/>
          </a:xfrm>
        </p:spPr>
        <p:txBody>
          <a:bodyPr/>
          <a:lstStyle/>
          <a:p>
            <a:pPr algn="ctr"/>
            <a:r>
              <a:rPr lang="en-IN" b="1" dirty="0"/>
              <a:t>Dataset Split</a:t>
            </a:r>
          </a:p>
        </p:txBody>
      </p:sp>
      <p:pic>
        <p:nvPicPr>
          <p:cNvPr id="5" name="Content Placeholder 4">
            <a:extLst>
              <a:ext uri="{FF2B5EF4-FFF2-40B4-BE49-F238E27FC236}">
                <a16:creationId xmlns:a16="http://schemas.microsoft.com/office/drawing/2014/main" id="{F4C09C8A-1011-AEFA-8725-22E48D37A468}"/>
              </a:ext>
            </a:extLst>
          </p:cNvPr>
          <p:cNvPicPr>
            <a:picLocks noGrp="1" noChangeAspect="1"/>
          </p:cNvPicPr>
          <p:nvPr>
            <p:ph idx="1"/>
          </p:nvPr>
        </p:nvPicPr>
        <p:blipFill>
          <a:blip r:embed="rId2"/>
          <a:stretch>
            <a:fillRect/>
          </a:stretch>
        </p:blipFill>
        <p:spPr>
          <a:xfrm>
            <a:off x="812374" y="3071272"/>
            <a:ext cx="10567252" cy="1896972"/>
          </a:xfrm>
        </p:spPr>
      </p:pic>
      <p:sp>
        <p:nvSpPr>
          <p:cNvPr id="6" name="TextBox 5">
            <a:extLst>
              <a:ext uri="{FF2B5EF4-FFF2-40B4-BE49-F238E27FC236}">
                <a16:creationId xmlns:a16="http://schemas.microsoft.com/office/drawing/2014/main" id="{BC1B711D-3ABA-B47B-1549-1D963378A9FB}"/>
              </a:ext>
            </a:extLst>
          </p:cNvPr>
          <p:cNvSpPr txBox="1"/>
          <p:nvPr/>
        </p:nvSpPr>
        <p:spPr>
          <a:xfrm>
            <a:off x="914400" y="2143048"/>
            <a:ext cx="8282866" cy="369332"/>
          </a:xfrm>
          <a:prstGeom prst="rect">
            <a:avLst/>
          </a:prstGeom>
          <a:noFill/>
        </p:spPr>
        <p:txBody>
          <a:bodyPr wrap="square" rtlCol="0">
            <a:spAutoFit/>
          </a:bodyPr>
          <a:lstStyle/>
          <a:p>
            <a:r>
              <a:rPr lang="en-US" b="0" i="0" dirty="0">
                <a:effectLst/>
                <a:latin typeface="Inter"/>
              </a:rPr>
              <a:t>The CNN/</a:t>
            </a:r>
            <a:r>
              <a:rPr lang="en-US" b="0" i="0" dirty="0" err="1">
                <a:effectLst/>
                <a:latin typeface="Inter"/>
              </a:rPr>
              <a:t>DailyMail</a:t>
            </a:r>
            <a:r>
              <a:rPr lang="en-US" b="0" i="0" dirty="0">
                <a:effectLst/>
                <a:latin typeface="Inter"/>
              </a:rPr>
              <a:t> dataset has 3 splits: </a:t>
            </a:r>
            <a:r>
              <a:rPr lang="en-US" b="0" i="1" dirty="0">
                <a:effectLst/>
                <a:latin typeface="Inter"/>
              </a:rPr>
              <a:t>train</a:t>
            </a:r>
            <a:r>
              <a:rPr lang="en-US" b="0" i="0" dirty="0">
                <a:effectLst/>
                <a:latin typeface="Inter"/>
              </a:rPr>
              <a:t>, </a:t>
            </a:r>
            <a:r>
              <a:rPr lang="en-US" b="0" i="1" dirty="0">
                <a:effectLst/>
                <a:latin typeface="Inter"/>
              </a:rPr>
              <a:t>validation</a:t>
            </a:r>
            <a:r>
              <a:rPr lang="en-US" b="0" i="0" dirty="0">
                <a:effectLst/>
                <a:latin typeface="Inter"/>
              </a:rPr>
              <a:t>, and </a:t>
            </a:r>
            <a:r>
              <a:rPr lang="en-US" b="0" i="1" dirty="0">
                <a:effectLst/>
                <a:latin typeface="Inter"/>
              </a:rPr>
              <a:t>test</a:t>
            </a:r>
            <a:r>
              <a:rPr lang="en-US" b="0" i="0" dirty="0">
                <a:effectLst/>
                <a:latin typeface="Inter"/>
              </a:rPr>
              <a:t>. </a:t>
            </a:r>
            <a:endParaRPr lang="en-IN" dirty="0"/>
          </a:p>
        </p:txBody>
      </p:sp>
    </p:spTree>
    <p:extLst>
      <p:ext uri="{BB962C8B-B14F-4D97-AF65-F5344CB8AC3E}">
        <p14:creationId xmlns:p14="http://schemas.microsoft.com/office/powerpoint/2010/main" val="70548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4415-8C00-99DB-38CD-0320A3650269}"/>
              </a:ext>
            </a:extLst>
          </p:cNvPr>
          <p:cNvSpPr>
            <a:spLocks noGrp="1"/>
          </p:cNvSpPr>
          <p:nvPr>
            <p:ph type="title"/>
          </p:nvPr>
        </p:nvSpPr>
        <p:spPr>
          <a:xfrm>
            <a:off x="838200" y="187572"/>
            <a:ext cx="10250010" cy="957648"/>
          </a:xfrm>
        </p:spPr>
        <p:txBody>
          <a:bodyPr/>
          <a:lstStyle/>
          <a:p>
            <a:pPr algn="ctr"/>
            <a:r>
              <a:rPr lang="en-IN" b="1" dirty="0"/>
              <a:t>Glimpse of Dataset</a:t>
            </a:r>
          </a:p>
        </p:txBody>
      </p:sp>
      <p:sp>
        <p:nvSpPr>
          <p:cNvPr id="7" name="Content Placeholder 6">
            <a:extLst>
              <a:ext uri="{FF2B5EF4-FFF2-40B4-BE49-F238E27FC236}">
                <a16:creationId xmlns:a16="http://schemas.microsoft.com/office/drawing/2014/main" id="{49D3ED49-27AA-3F76-4C7F-04C0F85CA384}"/>
              </a:ext>
            </a:extLst>
          </p:cNvPr>
          <p:cNvSpPr>
            <a:spLocks noGrp="1"/>
          </p:cNvSpPr>
          <p:nvPr>
            <p:ph idx="1"/>
          </p:nvPr>
        </p:nvSpPr>
        <p:spPr>
          <a:xfrm>
            <a:off x="422060" y="6241784"/>
            <a:ext cx="7420992" cy="502182"/>
          </a:xfrm>
        </p:spPr>
        <p:txBody>
          <a:bodyPr/>
          <a:lstStyle/>
          <a:p>
            <a:r>
              <a:rPr lang="en-IN" dirty="0"/>
              <a:t>Shape of this data is : (287113,3)</a:t>
            </a:r>
          </a:p>
        </p:txBody>
      </p:sp>
      <p:pic>
        <p:nvPicPr>
          <p:cNvPr id="4" name="Picture 3">
            <a:extLst>
              <a:ext uri="{FF2B5EF4-FFF2-40B4-BE49-F238E27FC236}">
                <a16:creationId xmlns:a16="http://schemas.microsoft.com/office/drawing/2014/main" id="{C197AFE3-1797-6479-CD5F-93A73DDCAAF2}"/>
              </a:ext>
            </a:extLst>
          </p:cNvPr>
          <p:cNvPicPr>
            <a:picLocks noChangeAspect="1"/>
          </p:cNvPicPr>
          <p:nvPr/>
        </p:nvPicPr>
        <p:blipFill>
          <a:blip r:embed="rId2"/>
          <a:stretch>
            <a:fillRect/>
          </a:stretch>
        </p:blipFill>
        <p:spPr>
          <a:xfrm>
            <a:off x="1475535" y="1373192"/>
            <a:ext cx="8801939" cy="4770533"/>
          </a:xfrm>
          <a:prstGeom prst="rect">
            <a:avLst/>
          </a:prstGeom>
        </p:spPr>
      </p:pic>
    </p:spTree>
    <p:extLst>
      <p:ext uri="{BB962C8B-B14F-4D97-AF65-F5344CB8AC3E}">
        <p14:creationId xmlns:p14="http://schemas.microsoft.com/office/powerpoint/2010/main" val="166920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1238-F267-CD69-321B-554F6CE79200}"/>
              </a:ext>
            </a:extLst>
          </p:cNvPr>
          <p:cNvSpPr>
            <a:spLocks noGrp="1"/>
          </p:cNvSpPr>
          <p:nvPr>
            <p:ph type="title"/>
          </p:nvPr>
        </p:nvSpPr>
        <p:spPr/>
        <p:txBody>
          <a:bodyPr/>
          <a:lstStyle/>
          <a:p>
            <a:pPr algn="ctr"/>
            <a:r>
              <a:rPr lang="en-IN" b="1" dirty="0"/>
              <a:t>Data Pre-processing</a:t>
            </a:r>
          </a:p>
        </p:txBody>
      </p:sp>
      <p:sp>
        <p:nvSpPr>
          <p:cNvPr id="3" name="Content Placeholder 2">
            <a:extLst>
              <a:ext uri="{FF2B5EF4-FFF2-40B4-BE49-F238E27FC236}">
                <a16:creationId xmlns:a16="http://schemas.microsoft.com/office/drawing/2014/main" id="{F306CBA4-0D62-BF4C-7C64-4489125F562F}"/>
              </a:ext>
            </a:extLst>
          </p:cNvPr>
          <p:cNvSpPr>
            <a:spLocks noGrp="1"/>
          </p:cNvSpPr>
          <p:nvPr>
            <p:ph idx="1"/>
          </p:nvPr>
        </p:nvSpPr>
        <p:spPr>
          <a:xfrm>
            <a:off x="292963" y="1571348"/>
            <a:ext cx="10927672" cy="4738780"/>
          </a:xfrm>
        </p:spPr>
        <p:txBody>
          <a:bodyPr>
            <a:normAutofit fontScale="92500" lnSpcReduction="20000"/>
          </a:bodyPr>
          <a:lstStyle/>
          <a:p>
            <a:r>
              <a:rPr lang="en-IN" dirty="0"/>
              <a:t>5000 samples has been used to train the model (Random sampling has been used)</a:t>
            </a:r>
          </a:p>
          <a:p>
            <a:pPr marL="0" indent="0">
              <a:buNone/>
            </a:pPr>
            <a:endParaRPr lang="en-IN" dirty="0"/>
          </a:p>
          <a:p>
            <a:r>
              <a:rPr lang="en-US" b="1" dirty="0"/>
              <a:t>Lower casing </a:t>
            </a:r>
            <a:r>
              <a:rPr lang="en-US" dirty="0"/>
              <a:t>- To convert the input text into the same casing format so that all capital, lower case and mixed case are treated similarly. </a:t>
            </a:r>
          </a:p>
          <a:p>
            <a:r>
              <a:rPr lang="en-US" b="1" dirty="0"/>
              <a:t>Eliminate Punctuation </a:t>
            </a:r>
            <a:r>
              <a:rPr lang="en-US" dirty="0"/>
              <a:t>- HTML tags and links- Removal of punctuations, links and tags that do not add meaning to the text such as “!"#$%&amp;\'()*+,-./:;&lt;=&gt;?@[\\]^_{|}~`” to standardize the text. </a:t>
            </a:r>
          </a:p>
          <a:p>
            <a:r>
              <a:rPr lang="en-US" b="1" dirty="0"/>
              <a:t>Eliminate Stop words and frequently occurring words </a:t>
            </a:r>
            <a:r>
              <a:rPr lang="en-US" dirty="0"/>
              <a:t>- Removal of common words such as ‘the’, ‘a’, etc. that are frequently used in a text but do not provide valuable information for downstream analysis. </a:t>
            </a:r>
          </a:p>
          <a:p>
            <a:r>
              <a:rPr lang="en-US" b="1" dirty="0"/>
              <a:t>Stemming</a:t>
            </a:r>
            <a:r>
              <a:rPr lang="en-US" dirty="0"/>
              <a:t> - Reducing the inflected words to their root form.</a:t>
            </a:r>
          </a:p>
          <a:p>
            <a:r>
              <a:rPr lang="en-US" dirty="0"/>
              <a:t> </a:t>
            </a:r>
            <a:r>
              <a:rPr lang="en-US" b="1" dirty="0"/>
              <a:t>Lemmatization</a:t>
            </a:r>
            <a:r>
              <a:rPr lang="en-US" dirty="0"/>
              <a:t> - Reducing derived words to their base or root form while making sure that root words belong to the language. </a:t>
            </a:r>
          </a:p>
          <a:p>
            <a:pPr marL="0" indent="0">
              <a:buNone/>
            </a:pPr>
            <a:endParaRPr lang="en-IN" dirty="0"/>
          </a:p>
        </p:txBody>
      </p:sp>
    </p:spTree>
    <p:extLst>
      <p:ext uri="{BB962C8B-B14F-4D97-AF65-F5344CB8AC3E}">
        <p14:creationId xmlns:p14="http://schemas.microsoft.com/office/powerpoint/2010/main" val="82539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4259-CE02-788E-E2C6-FF437DCF5412}"/>
              </a:ext>
            </a:extLst>
          </p:cNvPr>
          <p:cNvSpPr>
            <a:spLocks noGrp="1"/>
          </p:cNvSpPr>
          <p:nvPr>
            <p:ph type="title"/>
          </p:nvPr>
        </p:nvSpPr>
        <p:spPr>
          <a:xfrm>
            <a:off x="838200" y="0"/>
            <a:ext cx="10515600" cy="1325563"/>
          </a:xfrm>
        </p:spPr>
        <p:txBody>
          <a:bodyPr/>
          <a:lstStyle/>
          <a:p>
            <a:pPr algn="ctr"/>
            <a:r>
              <a:rPr lang="en-US" b="1" dirty="0"/>
              <a:t>Data Pre-Processing</a:t>
            </a:r>
            <a:endParaRPr lang="en-IN" b="1" dirty="0"/>
          </a:p>
        </p:txBody>
      </p:sp>
      <p:pic>
        <p:nvPicPr>
          <p:cNvPr id="5" name="Content Placeholder 4">
            <a:extLst>
              <a:ext uri="{FF2B5EF4-FFF2-40B4-BE49-F238E27FC236}">
                <a16:creationId xmlns:a16="http://schemas.microsoft.com/office/drawing/2014/main" id="{0FD1BB74-F18C-BA95-7460-E5A8AF88E707}"/>
              </a:ext>
            </a:extLst>
          </p:cNvPr>
          <p:cNvPicPr>
            <a:picLocks noGrp="1" noChangeAspect="1"/>
          </p:cNvPicPr>
          <p:nvPr>
            <p:ph idx="1"/>
          </p:nvPr>
        </p:nvPicPr>
        <p:blipFill>
          <a:blip r:embed="rId2"/>
          <a:stretch>
            <a:fillRect/>
          </a:stretch>
        </p:blipFill>
        <p:spPr>
          <a:xfrm>
            <a:off x="97654" y="3276314"/>
            <a:ext cx="7169302" cy="3237108"/>
          </a:xfrm>
        </p:spPr>
      </p:pic>
      <p:pic>
        <p:nvPicPr>
          <p:cNvPr id="7" name="Picture 6">
            <a:extLst>
              <a:ext uri="{FF2B5EF4-FFF2-40B4-BE49-F238E27FC236}">
                <a16:creationId xmlns:a16="http://schemas.microsoft.com/office/drawing/2014/main" id="{DDFB4646-4D20-3757-9AEA-56852B1DF8C9}"/>
              </a:ext>
            </a:extLst>
          </p:cNvPr>
          <p:cNvPicPr>
            <a:picLocks noChangeAspect="1"/>
          </p:cNvPicPr>
          <p:nvPr/>
        </p:nvPicPr>
        <p:blipFill>
          <a:blip r:embed="rId3"/>
          <a:stretch>
            <a:fillRect/>
          </a:stretch>
        </p:blipFill>
        <p:spPr>
          <a:xfrm>
            <a:off x="7169302" y="5504395"/>
            <a:ext cx="4403758" cy="944936"/>
          </a:xfrm>
          <a:prstGeom prst="rect">
            <a:avLst/>
          </a:prstGeom>
        </p:spPr>
      </p:pic>
      <p:sp>
        <p:nvSpPr>
          <p:cNvPr id="8" name="TextBox 7">
            <a:extLst>
              <a:ext uri="{FF2B5EF4-FFF2-40B4-BE49-F238E27FC236}">
                <a16:creationId xmlns:a16="http://schemas.microsoft.com/office/drawing/2014/main" id="{E4098B2C-E1D6-C931-3FF2-3B7E27264D84}"/>
              </a:ext>
            </a:extLst>
          </p:cNvPr>
          <p:cNvSpPr txBox="1"/>
          <p:nvPr/>
        </p:nvSpPr>
        <p:spPr>
          <a:xfrm>
            <a:off x="7075505" y="4710202"/>
            <a:ext cx="4349318" cy="369332"/>
          </a:xfrm>
          <a:prstGeom prst="rect">
            <a:avLst/>
          </a:prstGeom>
          <a:noFill/>
        </p:spPr>
        <p:txBody>
          <a:bodyPr wrap="square" rtlCol="0">
            <a:spAutoFit/>
          </a:bodyPr>
          <a:lstStyle/>
          <a:p>
            <a:pPr algn="ctr"/>
            <a:r>
              <a:rPr lang="en-US" dirty="0"/>
              <a:t>Mean Length Analysis</a:t>
            </a:r>
            <a:endParaRPr lang="en-IN" dirty="0"/>
          </a:p>
        </p:txBody>
      </p:sp>
      <p:sp>
        <p:nvSpPr>
          <p:cNvPr id="9" name="TextBox 8">
            <a:extLst>
              <a:ext uri="{FF2B5EF4-FFF2-40B4-BE49-F238E27FC236}">
                <a16:creationId xmlns:a16="http://schemas.microsoft.com/office/drawing/2014/main" id="{7793E625-C577-8CEC-8DDF-11871FDC2F8B}"/>
              </a:ext>
            </a:extLst>
          </p:cNvPr>
          <p:cNvSpPr txBox="1"/>
          <p:nvPr/>
        </p:nvSpPr>
        <p:spPr>
          <a:xfrm>
            <a:off x="1003177" y="2162257"/>
            <a:ext cx="3950563" cy="646331"/>
          </a:xfrm>
          <a:prstGeom prst="rect">
            <a:avLst/>
          </a:prstGeom>
          <a:noFill/>
        </p:spPr>
        <p:txBody>
          <a:bodyPr wrap="square" rtlCol="0">
            <a:spAutoFit/>
          </a:bodyPr>
          <a:lstStyle/>
          <a:p>
            <a:pPr algn="ctr"/>
            <a:r>
              <a:rPr lang="en-US" dirty="0"/>
              <a:t>Checking the Headlines and text length distribution</a:t>
            </a:r>
            <a:endParaRPr lang="en-IN" dirty="0"/>
          </a:p>
        </p:txBody>
      </p:sp>
    </p:spTree>
    <p:extLst>
      <p:ext uri="{BB962C8B-B14F-4D97-AF65-F5344CB8AC3E}">
        <p14:creationId xmlns:p14="http://schemas.microsoft.com/office/powerpoint/2010/main" val="58097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6F95-C409-3B9D-E94B-CE791D8E6176}"/>
              </a:ext>
            </a:extLst>
          </p:cNvPr>
          <p:cNvSpPr>
            <a:spLocks noGrp="1"/>
          </p:cNvSpPr>
          <p:nvPr>
            <p:ph type="title"/>
          </p:nvPr>
        </p:nvSpPr>
        <p:spPr>
          <a:xfrm>
            <a:off x="3082401" y="121744"/>
            <a:ext cx="6027198" cy="696389"/>
          </a:xfrm>
        </p:spPr>
        <p:txBody>
          <a:bodyPr/>
          <a:lstStyle/>
          <a:p>
            <a:pPr algn="ctr"/>
            <a:r>
              <a:rPr lang="en-US" b="1" dirty="0"/>
              <a:t>Model</a:t>
            </a:r>
            <a:endParaRPr lang="en-IN" b="1" dirty="0"/>
          </a:p>
        </p:txBody>
      </p:sp>
      <p:sp>
        <p:nvSpPr>
          <p:cNvPr id="3" name="Content Placeholder 2">
            <a:extLst>
              <a:ext uri="{FF2B5EF4-FFF2-40B4-BE49-F238E27FC236}">
                <a16:creationId xmlns:a16="http://schemas.microsoft.com/office/drawing/2014/main" id="{A6DEC360-2863-1BE9-8552-1DF25E1112D9}"/>
              </a:ext>
            </a:extLst>
          </p:cNvPr>
          <p:cNvSpPr>
            <a:spLocks noGrp="1"/>
          </p:cNvSpPr>
          <p:nvPr>
            <p:ph idx="1"/>
          </p:nvPr>
        </p:nvSpPr>
        <p:spPr>
          <a:xfrm>
            <a:off x="172374" y="1331650"/>
            <a:ext cx="4586056" cy="5928388"/>
          </a:xfrm>
        </p:spPr>
        <p:txBody>
          <a:bodyPr>
            <a:normAutofit fontScale="70000" lnSpcReduction="20000"/>
          </a:bodyPr>
          <a:lstStyle/>
          <a:p>
            <a:r>
              <a:rPr lang="en-US" b="1" dirty="0"/>
              <a:t>Simple-T5</a:t>
            </a:r>
            <a:r>
              <a:rPr lang="en-US" dirty="0"/>
              <a:t> : Uses a sequence-to-sequence generation method that feeds the encoded input via cross-attention layers to the decoder and generates the decoder output autoregressive. We have fine-tuned a T5 model , where the encoder takes an input a series of tokens which are mapped to a sequence of embeddings. A block containing two subcomponents are present in the encoder block namely, a self-attention layer and feed forward network. The decoder and encoder are similar in structure, except that there's a generalized attention mechanism after every self-attention layer. This allows the model to operate only on the previous outputs. The final decoder block produces an output which is fed into another layer. This final layer is a dense layer where the activation function is </a:t>
            </a:r>
            <a:r>
              <a:rPr lang="en-US" dirty="0" err="1"/>
              <a:t>softmax</a:t>
            </a:r>
            <a:r>
              <a:rPr lang="en-US" dirty="0"/>
              <a:t> . The weights from the output of this layer are fed into the input embedding matrix</a:t>
            </a:r>
            <a:endParaRPr lang="en-IN" dirty="0"/>
          </a:p>
        </p:txBody>
      </p:sp>
      <p:pic>
        <p:nvPicPr>
          <p:cNvPr id="5" name="Picture 4">
            <a:extLst>
              <a:ext uri="{FF2B5EF4-FFF2-40B4-BE49-F238E27FC236}">
                <a16:creationId xmlns:a16="http://schemas.microsoft.com/office/drawing/2014/main" id="{AF1BB024-4075-0A74-65E6-027361052F12}"/>
              </a:ext>
            </a:extLst>
          </p:cNvPr>
          <p:cNvPicPr>
            <a:picLocks noChangeAspect="1"/>
          </p:cNvPicPr>
          <p:nvPr/>
        </p:nvPicPr>
        <p:blipFill>
          <a:blip r:embed="rId2"/>
          <a:stretch>
            <a:fillRect/>
          </a:stretch>
        </p:blipFill>
        <p:spPr>
          <a:xfrm>
            <a:off x="5297875" y="1331650"/>
            <a:ext cx="6559231" cy="3928823"/>
          </a:xfrm>
          <a:prstGeom prst="rect">
            <a:avLst/>
          </a:prstGeom>
        </p:spPr>
      </p:pic>
    </p:spTree>
    <p:extLst>
      <p:ext uri="{BB962C8B-B14F-4D97-AF65-F5344CB8AC3E}">
        <p14:creationId xmlns:p14="http://schemas.microsoft.com/office/powerpoint/2010/main" val="2398748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26F9-E659-4360-ACD7-D50E6B368AC1}"/>
              </a:ext>
            </a:extLst>
          </p:cNvPr>
          <p:cNvSpPr>
            <a:spLocks noGrp="1"/>
          </p:cNvSpPr>
          <p:nvPr>
            <p:ph type="title"/>
          </p:nvPr>
        </p:nvSpPr>
        <p:spPr>
          <a:xfrm>
            <a:off x="838200" y="71022"/>
            <a:ext cx="9826842" cy="735706"/>
          </a:xfrm>
        </p:spPr>
        <p:txBody>
          <a:bodyPr/>
          <a:lstStyle/>
          <a:p>
            <a:pPr algn="ctr"/>
            <a:r>
              <a:rPr lang="en-IN" b="1" dirty="0"/>
              <a:t>Result</a:t>
            </a:r>
          </a:p>
        </p:txBody>
      </p:sp>
      <p:pic>
        <p:nvPicPr>
          <p:cNvPr id="6" name="Content Placeholder 5">
            <a:extLst>
              <a:ext uri="{FF2B5EF4-FFF2-40B4-BE49-F238E27FC236}">
                <a16:creationId xmlns:a16="http://schemas.microsoft.com/office/drawing/2014/main" id="{D7EDA4FD-4B48-984F-F87A-3386223E51A6}"/>
              </a:ext>
            </a:extLst>
          </p:cNvPr>
          <p:cNvPicPr>
            <a:picLocks noGrp="1" noChangeAspect="1"/>
          </p:cNvPicPr>
          <p:nvPr>
            <p:ph idx="1"/>
          </p:nvPr>
        </p:nvPicPr>
        <p:blipFill>
          <a:blip r:embed="rId2"/>
          <a:stretch>
            <a:fillRect/>
          </a:stretch>
        </p:blipFill>
        <p:spPr>
          <a:xfrm>
            <a:off x="530319" y="1311553"/>
            <a:ext cx="10442603" cy="5050197"/>
          </a:xfrm>
        </p:spPr>
      </p:pic>
    </p:spTree>
    <p:extLst>
      <p:ext uri="{BB962C8B-B14F-4D97-AF65-F5344CB8AC3E}">
        <p14:creationId xmlns:p14="http://schemas.microsoft.com/office/powerpoint/2010/main" val="47703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29C9-CEC4-489B-A85F-7E2E5CD3A7FC}"/>
              </a:ext>
            </a:extLst>
          </p:cNvPr>
          <p:cNvSpPr>
            <a:spLocks noGrp="1"/>
          </p:cNvSpPr>
          <p:nvPr>
            <p:ph type="ctrTitle"/>
          </p:nvPr>
        </p:nvSpPr>
        <p:spPr>
          <a:xfrm>
            <a:off x="2368857" y="366205"/>
            <a:ext cx="7454284" cy="787400"/>
          </a:xfrm>
        </p:spPr>
        <p:txBody>
          <a:bodyPr>
            <a:normAutofit fontScale="90000"/>
          </a:bodyPr>
          <a:lstStyle/>
          <a:p>
            <a:r>
              <a:rPr lang="en-IN" b="1" dirty="0"/>
              <a:t>Output</a:t>
            </a:r>
          </a:p>
        </p:txBody>
      </p:sp>
      <p:pic>
        <p:nvPicPr>
          <p:cNvPr id="4" name="Picture 3">
            <a:extLst>
              <a:ext uri="{FF2B5EF4-FFF2-40B4-BE49-F238E27FC236}">
                <a16:creationId xmlns:a16="http://schemas.microsoft.com/office/drawing/2014/main" id="{90328C1B-C830-A6C3-6824-F6F58C29E848}"/>
              </a:ext>
            </a:extLst>
          </p:cNvPr>
          <p:cNvPicPr>
            <a:picLocks noChangeAspect="1"/>
          </p:cNvPicPr>
          <p:nvPr/>
        </p:nvPicPr>
        <p:blipFill>
          <a:blip r:embed="rId2"/>
          <a:stretch>
            <a:fillRect/>
          </a:stretch>
        </p:blipFill>
        <p:spPr>
          <a:xfrm>
            <a:off x="91249" y="2539664"/>
            <a:ext cx="12009499" cy="1365586"/>
          </a:xfrm>
          <a:prstGeom prst="rect">
            <a:avLst/>
          </a:prstGeom>
        </p:spPr>
      </p:pic>
    </p:spTree>
    <p:extLst>
      <p:ext uri="{BB962C8B-B14F-4D97-AF65-F5344CB8AC3E}">
        <p14:creationId xmlns:p14="http://schemas.microsoft.com/office/powerpoint/2010/main" val="396639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B218-3020-4EF5-A2AF-8428B4D2614C}"/>
              </a:ext>
            </a:extLst>
          </p:cNvPr>
          <p:cNvSpPr>
            <a:spLocks noGrp="1"/>
          </p:cNvSpPr>
          <p:nvPr>
            <p:ph type="ctrTitle"/>
          </p:nvPr>
        </p:nvSpPr>
        <p:spPr>
          <a:xfrm>
            <a:off x="2302275" y="177553"/>
            <a:ext cx="7587449" cy="837784"/>
          </a:xfrm>
        </p:spPr>
        <p:txBody>
          <a:bodyPr>
            <a:normAutofit fontScale="90000"/>
          </a:bodyPr>
          <a:lstStyle/>
          <a:p>
            <a:r>
              <a:rPr lang="en-IN" b="1" dirty="0"/>
              <a:t>References</a:t>
            </a:r>
          </a:p>
        </p:txBody>
      </p:sp>
      <p:sp>
        <p:nvSpPr>
          <p:cNvPr id="3" name="Subtitle 2">
            <a:extLst>
              <a:ext uri="{FF2B5EF4-FFF2-40B4-BE49-F238E27FC236}">
                <a16:creationId xmlns:a16="http://schemas.microsoft.com/office/drawing/2014/main" id="{1138BF8C-CBAB-4D10-9EB3-8F29BDE27768}"/>
              </a:ext>
            </a:extLst>
          </p:cNvPr>
          <p:cNvSpPr>
            <a:spLocks noGrp="1"/>
          </p:cNvSpPr>
          <p:nvPr>
            <p:ph type="subTitle" idx="1"/>
          </p:nvPr>
        </p:nvSpPr>
        <p:spPr>
          <a:xfrm>
            <a:off x="88777" y="1905324"/>
            <a:ext cx="12017404" cy="3447912"/>
          </a:xfrm>
        </p:spPr>
        <p:txBody>
          <a:bodyPr>
            <a:normAutofit lnSpcReduction="10000"/>
          </a:bodyPr>
          <a:lstStyle/>
          <a:p>
            <a:pPr marL="342900" indent="-342900" algn="l">
              <a:buFont typeface="Arial" panose="020B0604020202020204" pitchFamily="34" charset="0"/>
              <a:buChar char="•"/>
            </a:pPr>
            <a:r>
              <a:rPr lang="en-IN" dirty="0">
                <a:hlinkClick r:id="rId2"/>
              </a:rPr>
              <a:t>https://www.kaggle.com/datasets/gowrishankarp/newspaper-text-summarization-cnn-dailymail</a:t>
            </a:r>
            <a:r>
              <a:rPr lang="en-IN" dirty="0"/>
              <a:t> </a:t>
            </a:r>
          </a:p>
          <a:p>
            <a:pPr marL="342900" indent="-342900" algn="l">
              <a:buFont typeface="Arial" panose="020B0604020202020204" pitchFamily="34" charset="0"/>
              <a:buChar char="•"/>
            </a:pPr>
            <a:r>
              <a:rPr lang="en-IN" dirty="0"/>
              <a:t> </a:t>
            </a:r>
            <a:r>
              <a:rPr lang="en-IN" dirty="0">
                <a:hlinkClick r:id="rId3"/>
              </a:rPr>
              <a:t>https://github.com/abisee/cnn-dailymail</a:t>
            </a:r>
            <a:r>
              <a:rPr lang="en-IN" dirty="0"/>
              <a:t> </a:t>
            </a:r>
          </a:p>
          <a:p>
            <a:pPr marL="342900" indent="-342900" algn="l">
              <a:buFont typeface="Arial" panose="020B0604020202020204" pitchFamily="34" charset="0"/>
              <a:buChar char="•"/>
            </a:pPr>
            <a:r>
              <a:rPr lang="en-IN" dirty="0">
                <a:hlinkClick r:id="rId4"/>
              </a:rPr>
              <a:t>https://www.irjet.net/archives/V8/i12/IRJET-V8I12220.pdf</a:t>
            </a:r>
            <a:r>
              <a:rPr lang="en-IN" dirty="0"/>
              <a:t> </a:t>
            </a:r>
          </a:p>
          <a:p>
            <a:pPr marL="342900" indent="-342900" algn="l">
              <a:buFont typeface="Arial" panose="020B0604020202020204" pitchFamily="34" charset="0"/>
              <a:buChar char="•"/>
            </a:pPr>
            <a:r>
              <a:rPr lang="en-IN" dirty="0">
                <a:hlinkClick r:id="rId5"/>
              </a:rPr>
              <a:t>https://web.stanford.edu/class/archive/cs/cs224n/cs224n.1174/reports/2746634.pdf</a:t>
            </a:r>
            <a:endParaRPr lang="en-IN" dirty="0"/>
          </a:p>
          <a:p>
            <a:pPr marL="342900" indent="-342900" algn="l">
              <a:buFont typeface="Arial" panose="020B0604020202020204" pitchFamily="34" charset="0"/>
              <a:buChar char="•"/>
            </a:pPr>
            <a:r>
              <a:rPr lang="en-IN" dirty="0">
                <a:hlinkClick r:id="rId6"/>
              </a:rPr>
              <a:t>150330194118.pdf (ijarest.com)</a:t>
            </a:r>
            <a:endParaRPr lang="en-IN" dirty="0"/>
          </a:p>
          <a:p>
            <a:pPr marL="342900" indent="-342900" algn="l">
              <a:buFont typeface="Arial" panose="020B0604020202020204" pitchFamily="34" charset="0"/>
              <a:buChar char="•"/>
            </a:pPr>
            <a:r>
              <a:rPr lang="en-IN" dirty="0">
                <a:hlinkClick r:id="rId7"/>
              </a:rPr>
              <a:t>https://arxiv.org/ftp/arxiv/papers/2108/2108.01064.pdf</a:t>
            </a:r>
            <a:r>
              <a:rPr lang="en-IN" dirty="0"/>
              <a:t> </a:t>
            </a:r>
          </a:p>
          <a:p>
            <a:pPr marL="342900" indent="-342900" algn="l">
              <a:buFont typeface="Arial" panose="020B0604020202020204" pitchFamily="34" charset="0"/>
              <a:buChar char="•"/>
            </a:pPr>
            <a:r>
              <a:rPr lang="en-IN" dirty="0">
                <a:hlinkClick r:id="rId8"/>
              </a:rPr>
              <a:t>https://youtu.be/4Bdc55j80l8</a:t>
            </a:r>
            <a:r>
              <a:rPr lang="en-IN" dirty="0"/>
              <a:t> </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75950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C048-B4D3-47C0-A11F-E404CADB233E}"/>
              </a:ext>
            </a:extLst>
          </p:cNvPr>
          <p:cNvSpPr>
            <a:spLocks noGrp="1"/>
          </p:cNvSpPr>
          <p:nvPr>
            <p:ph type="title"/>
          </p:nvPr>
        </p:nvSpPr>
        <p:spPr>
          <a:xfrm>
            <a:off x="838200" y="184150"/>
            <a:ext cx="10515600" cy="1325563"/>
          </a:xfrm>
        </p:spPr>
        <p:txBody>
          <a:bodyPr/>
          <a:lstStyle/>
          <a:p>
            <a:r>
              <a:rPr lang="en-US" b="1" dirty="0"/>
              <a:t>Outline</a:t>
            </a:r>
            <a:endParaRPr lang="en-IN" b="1" dirty="0"/>
          </a:p>
        </p:txBody>
      </p:sp>
      <p:sp>
        <p:nvSpPr>
          <p:cNvPr id="3" name="Content Placeholder 2">
            <a:extLst>
              <a:ext uri="{FF2B5EF4-FFF2-40B4-BE49-F238E27FC236}">
                <a16:creationId xmlns:a16="http://schemas.microsoft.com/office/drawing/2014/main" id="{BBF34B4D-100C-4AE0-9A85-C805D082A2A6}"/>
              </a:ext>
            </a:extLst>
          </p:cNvPr>
          <p:cNvSpPr>
            <a:spLocks noGrp="1"/>
          </p:cNvSpPr>
          <p:nvPr>
            <p:ph idx="1"/>
          </p:nvPr>
        </p:nvSpPr>
        <p:spPr/>
        <p:txBody>
          <a:bodyPr>
            <a:normAutofit/>
          </a:bodyPr>
          <a:lstStyle/>
          <a:p>
            <a:r>
              <a:rPr lang="en-US" dirty="0"/>
              <a:t>Abstract</a:t>
            </a:r>
          </a:p>
          <a:p>
            <a:r>
              <a:rPr lang="en-US" dirty="0"/>
              <a:t>Introduction</a:t>
            </a:r>
            <a:endParaRPr lang="en-GB" dirty="0"/>
          </a:p>
          <a:p>
            <a:r>
              <a:rPr lang="en-GB" dirty="0"/>
              <a:t>Objective</a:t>
            </a:r>
          </a:p>
          <a:p>
            <a:r>
              <a:rPr lang="en-GB" dirty="0"/>
              <a:t>Project Workflow</a:t>
            </a:r>
          </a:p>
          <a:p>
            <a:r>
              <a:rPr lang="en-GB" dirty="0"/>
              <a:t>Methodology</a:t>
            </a:r>
          </a:p>
          <a:p>
            <a:r>
              <a:rPr lang="en-GB"/>
              <a:t>Results </a:t>
            </a:r>
            <a:endParaRPr lang="en-GB" dirty="0"/>
          </a:p>
          <a:p>
            <a:r>
              <a:rPr lang="en-GB" dirty="0"/>
              <a:t>References </a:t>
            </a:r>
          </a:p>
          <a:p>
            <a:endParaRPr lang="en-IN" dirty="0"/>
          </a:p>
        </p:txBody>
      </p:sp>
    </p:spTree>
    <p:extLst>
      <p:ext uri="{BB962C8B-B14F-4D97-AF65-F5344CB8AC3E}">
        <p14:creationId xmlns:p14="http://schemas.microsoft.com/office/powerpoint/2010/main" val="179067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8E85-D270-472D-B52F-42490B3B3A1B}"/>
              </a:ext>
            </a:extLst>
          </p:cNvPr>
          <p:cNvSpPr>
            <a:spLocks noGrp="1"/>
          </p:cNvSpPr>
          <p:nvPr>
            <p:ph type="ctrTitle"/>
          </p:nvPr>
        </p:nvSpPr>
        <p:spPr>
          <a:xfrm>
            <a:off x="1914525" y="152399"/>
            <a:ext cx="8134350" cy="862013"/>
          </a:xfrm>
        </p:spPr>
        <p:txBody>
          <a:bodyPr>
            <a:normAutofit/>
          </a:bodyPr>
          <a:lstStyle/>
          <a:p>
            <a:r>
              <a:rPr lang="en-US" sz="4400" b="1" dirty="0"/>
              <a:t>Abstract</a:t>
            </a:r>
            <a:endParaRPr lang="en-IN" sz="4400" b="1" dirty="0"/>
          </a:p>
        </p:txBody>
      </p:sp>
      <p:sp>
        <p:nvSpPr>
          <p:cNvPr id="3" name="Subtitle 2">
            <a:extLst>
              <a:ext uri="{FF2B5EF4-FFF2-40B4-BE49-F238E27FC236}">
                <a16:creationId xmlns:a16="http://schemas.microsoft.com/office/drawing/2014/main" id="{F0B0A93D-02AD-4477-BF06-AA4CB8F709E3}"/>
              </a:ext>
            </a:extLst>
          </p:cNvPr>
          <p:cNvSpPr>
            <a:spLocks noGrp="1"/>
          </p:cNvSpPr>
          <p:nvPr>
            <p:ph type="subTitle" idx="1"/>
          </p:nvPr>
        </p:nvSpPr>
        <p:spPr>
          <a:xfrm>
            <a:off x="0" y="1704513"/>
            <a:ext cx="12038121" cy="3710866"/>
          </a:xfrm>
        </p:spPr>
        <p:txBody>
          <a:bodyPr>
            <a:normAutofit/>
          </a:bodyPr>
          <a:lstStyle/>
          <a:p>
            <a:pPr algn="l"/>
            <a:r>
              <a:rPr lang="en-US" dirty="0"/>
              <a:t>The amount of text data is increasing day by day at a very fast pace hence text summarization has become essential. Manually generating precise and fluent summaries of lengthy articles is very tiresome and time-consuming task. Hence generating automated summaries for the data and using it to train machine learning models will make these models space and time-efficient. Hence, this success comes from the application of deep learning models on natural language processing tasks where these models are capable of modeling intricate patterns in data without handcrafted features.</a:t>
            </a:r>
          </a:p>
          <a:p>
            <a:pPr algn="l"/>
            <a:endParaRPr lang="en-US" dirty="0"/>
          </a:p>
          <a:p>
            <a:pPr algn="l"/>
            <a:r>
              <a:rPr lang="en-US" dirty="0"/>
              <a:t>Here, the text summarization problem has been explored using Transfer Learning with a Unified Text-to-Text Transformer approaches.</a:t>
            </a:r>
            <a:endParaRPr lang="en-IN" dirty="0"/>
          </a:p>
        </p:txBody>
      </p:sp>
    </p:spTree>
    <p:extLst>
      <p:ext uri="{BB962C8B-B14F-4D97-AF65-F5344CB8AC3E}">
        <p14:creationId xmlns:p14="http://schemas.microsoft.com/office/powerpoint/2010/main" val="306196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8270-DF14-4CDD-8FC5-7927F1858FC2}"/>
              </a:ext>
            </a:extLst>
          </p:cNvPr>
          <p:cNvSpPr>
            <a:spLocks noGrp="1"/>
          </p:cNvSpPr>
          <p:nvPr>
            <p:ph type="ctrTitle"/>
          </p:nvPr>
        </p:nvSpPr>
        <p:spPr>
          <a:xfrm>
            <a:off x="2333625" y="171450"/>
            <a:ext cx="7524750" cy="787400"/>
          </a:xfrm>
        </p:spPr>
        <p:txBody>
          <a:bodyPr>
            <a:normAutofit/>
          </a:bodyPr>
          <a:lstStyle/>
          <a:p>
            <a:r>
              <a:rPr lang="en-US" sz="4400" b="1" dirty="0"/>
              <a:t>Introduction</a:t>
            </a:r>
            <a:endParaRPr lang="en-IN" sz="4400" b="1" dirty="0"/>
          </a:p>
        </p:txBody>
      </p:sp>
      <p:sp>
        <p:nvSpPr>
          <p:cNvPr id="3" name="Subtitle 2">
            <a:extLst>
              <a:ext uri="{FF2B5EF4-FFF2-40B4-BE49-F238E27FC236}">
                <a16:creationId xmlns:a16="http://schemas.microsoft.com/office/drawing/2014/main" id="{0BB88CDC-BB3B-4229-BBFF-A151C3009193}"/>
              </a:ext>
            </a:extLst>
          </p:cNvPr>
          <p:cNvSpPr>
            <a:spLocks noGrp="1"/>
          </p:cNvSpPr>
          <p:nvPr>
            <p:ph type="subTitle" idx="1"/>
          </p:nvPr>
        </p:nvSpPr>
        <p:spPr>
          <a:xfrm>
            <a:off x="71437" y="1612871"/>
            <a:ext cx="12049125" cy="5438774"/>
          </a:xfrm>
        </p:spPr>
        <p:txBody>
          <a:bodyPr>
            <a:normAutofit fontScale="92500" lnSpcReduction="10000"/>
          </a:bodyPr>
          <a:lstStyle/>
          <a:p>
            <a:pPr algn="just"/>
            <a:r>
              <a:rPr lang="en-US" dirty="0"/>
              <a:t>Summarization is closely related to data compression and information understanding both of which are key to information science and retrieval. The technology of text summarization can improve information extraction systems and also allows readers to quickly view a large number of documents for important information</a:t>
            </a:r>
          </a:p>
          <a:p>
            <a:pPr algn="just"/>
            <a:r>
              <a:rPr lang="en-US" dirty="0"/>
              <a:t>A news article often has a brief title that summarizes its content for readers to decide whether they have want to read further. Therefore, a well summarized title is crucial in delivering the main point of the news article to its potential readers.</a:t>
            </a:r>
          </a:p>
          <a:p>
            <a:pPr algn="l"/>
            <a:r>
              <a:rPr lang="en-US" dirty="0"/>
              <a:t>As a result, automatic text summarization techniques have a huge potential for news articles in that it expedites  the process of summarizing a given documents for humans and if models are well trained, generates the summary with a high accuracy.</a:t>
            </a:r>
          </a:p>
          <a:p>
            <a:pPr algn="l"/>
            <a:r>
              <a:rPr lang="en-US" dirty="0"/>
              <a:t>Here the goal is to build a text automatic summarization model with deep learning algorithms that can output a one-sentence summarization given an article.</a:t>
            </a:r>
          </a:p>
          <a:p>
            <a:pPr algn="l"/>
            <a:r>
              <a:rPr lang="en-IN" dirty="0"/>
              <a:t>Here the dataset is ‘</a:t>
            </a:r>
            <a:r>
              <a:rPr lang="en-IN" b="0" i="0" dirty="0">
                <a:effectLst/>
                <a:latin typeface="Inter"/>
              </a:rPr>
              <a:t>CNN / </a:t>
            </a:r>
            <a:r>
              <a:rPr lang="en-IN" b="0" i="0" dirty="0" err="1">
                <a:effectLst/>
                <a:latin typeface="Inter"/>
              </a:rPr>
              <a:t>DailyMail</a:t>
            </a:r>
            <a:r>
              <a:rPr lang="en-IN" b="0" i="0" dirty="0">
                <a:effectLst/>
                <a:latin typeface="Inter"/>
              </a:rPr>
              <a:t> Dataset</a:t>
            </a:r>
            <a:r>
              <a:rPr lang="en-IN" dirty="0"/>
              <a:t>’ is an English language dataset which contains over 300k unique news articles written by </a:t>
            </a:r>
            <a:r>
              <a:rPr lang="en-US" b="0" i="0" dirty="0">
                <a:effectLst/>
                <a:latin typeface="Inter"/>
              </a:rPr>
              <a:t>journalists at CNN and the Daily Mail.</a:t>
            </a:r>
          </a:p>
          <a:p>
            <a:pPr algn="l"/>
            <a:r>
              <a:rPr lang="en-US" b="0" i="0" dirty="0">
                <a:effectLst/>
                <a:latin typeface="Inter"/>
              </a:rPr>
              <a:t>The data consists of news articles and highlight sentences</a:t>
            </a:r>
            <a:r>
              <a:rPr lang="en-US" dirty="0">
                <a:latin typeface="Inter"/>
              </a:rPr>
              <a:t>.</a:t>
            </a:r>
          </a:p>
          <a:p>
            <a:pPr algn="l"/>
            <a:r>
              <a:rPr lang="en-IN" dirty="0"/>
              <a:t> </a:t>
            </a:r>
          </a:p>
        </p:txBody>
      </p:sp>
    </p:spTree>
    <p:extLst>
      <p:ext uri="{BB962C8B-B14F-4D97-AF65-F5344CB8AC3E}">
        <p14:creationId xmlns:p14="http://schemas.microsoft.com/office/powerpoint/2010/main" val="22492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861F5-F8B3-F69E-6749-B4D998BD7C0B}"/>
              </a:ext>
            </a:extLst>
          </p:cNvPr>
          <p:cNvSpPr>
            <a:spLocks noGrp="1"/>
          </p:cNvSpPr>
          <p:nvPr>
            <p:ph idx="1"/>
          </p:nvPr>
        </p:nvSpPr>
        <p:spPr>
          <a:xfrm>
            <a:off x="62144" y="124287"/>
            <a:ext cx="11291656" cy="6052676"/>
          </a:xfrm>
        </p:spPr>
        <p:txBody>
          <a:bodyPr/>
          <a:lstStyle/>
          <a:p>
            <a:endParaRPr lang="en-US" b="1" dirty="0"/>
          </a:p>
          <a:p>
            <a:endParaRPr lang="en-US" b="1" dirty="0"/>
          </a:p>
          <a:p>
            <a:r>
              <a:rPr lang="en-US" b="1" dirty="0"/>
              <a:t>There are two approaches for text summarization:</a:t>
            </a:r>
          </a:p>
          <a:p>
            <a:endParaRPr lang="en-US" b="1" dirty="0"/>
          </a:p>
          <a:p>
            <a:pPr marL="0" indent="0">
              <a:buNone/>
            </a:pPr>
            <a:endParaRPr lang="en-US" dirty="0"/>
          </a:p>
          <a:p>
            <a:pPr marL="514350" indent="-514350">
              <a:buAutoNum type="arabicPeriod"/>
            </a:pPr>
            <a:r>
              <a:rPr lang="en-US" b="1" dirty="0"/>
              <a:t>Extractive summarization </a:t>
            </a:r>
            <a:r>
              <a:rPr lang="en-US" dirty="0"/>
              <a:t>: In extractive summarization, most important phrases or sentences from the text are identified and selected based on a score that is computed depending on the words in that sentence.</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p:txBody>
      </p:sp>
      <p:pic>
        <p:nvPicPr>
          <p:cNvPr id="5" name="Picture 4">
            <a:extLst>
              <a:ext uri="{FF2B5EF4-FFF2-40B4-BE49-F238E27FC236}">
                <a16:creationId xmlns:a16="http://schemas.microsoft.com/office/drawing/2014/main" id="{46752CDD-B82D-3077-E955-A4ADCF752B94}"/>
              </a:ext>
            </a:extLst>
          </p:cNvPr>
          <p:cNvPicPr>
            <a:picLocks noChangeAspect="1"/>
          </p:cNvPicPr>
          <p:nvPr/>
        </p:nvPicPr>
        <p:blipFill>
          <a:blip r:embed="rId2"/>
          <a:stretch>
            <a:fillRect/>
          </a:stretch>
        </p:blipFill>
        <p:spPr>
          <a:xfrm>
            <a:off x="2964890" y="3859306"/>
            <a:ext cx="6652837" cy="2080440"/>
          </a:xfrm>
          <a:prstGeom prst="rect">
            <a:avLst/>
          </a:prstGeom>
        </p:spPr>
      </p:pic>
    </p:spTree>
    <p:extLst>
      <p:ext uri="{BB962C8B-B14F-4D97-AF65-F5344CB8AC3E}">
        <p14:creationId xmlns:p14="http://schemas.microsoft.com/office/powerpoint/2010/main" val="268758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02442-DAC6-4CAA-6384-81B9CD3CADA7}"/>
              </a:ext>
            </a:extLst>
          </p:cNvPr>
          <p:cNvSpPr>
            <a:spLocks noGrp="1"/>
          </p:cNvSpPr>
          <p:nvPr>
            <p:ph idx="1"/>
          </p:nvPr>
        </p:nvSpPr>
        <p:spPr>
          <a:xfrm>
            <a:off x="323295" y="334176"/>
            <a:ext cx="10515600" cy="4351338"/>
          </a:xfrm>
        </p:spPr>
        <p:txBody>
          <a:bodyPr/>
          <a:lstStyle/>
          <a:p>
            <a:pPr marL="0" indent="0">
              <a:buNone/>
            </a:pPr>
            <a:endParaRPr lang="en-US" dirty="0"/>
          </a:p>
          <a:p>
            <a:pPr marL="0" indent="0">
              <a:buNone/>
            </a:pPr>
            <a:r>
              <a:rPr lang="en-US" b="1" dirty="0"/>
              <a:t>2. Abstractive Summarization </a:t>
            </a:r>
            <a:r>
              <a:rPr lang="en-US" dirty="0"/>
              <a:t>: </a:t>
            </a:r>
            <a:r>
              <a:rPr lang="en-US" b="0" i="0" dirty="0">
                <a:solidFill>
                  <a:srgbClr val="292929"/>
                </a:solidFill>
                <a:effectLst/>
                <a:latin typeface="charter"/>
              </a:rPr>
              <a:t>Abstractive summarizers do not select sentences from the originally given text passage to create the summary. Instead, they produce a paraphrasing of the main contents of the given text, using a vocabulary set different from the original document. This is very similar to what we as humans do, to summarize.</a:t>
            </a:r>
            <a:endParaRPr lang="en-IN" dirty="0"/>
          </a:p>
        </p:txBody>
      </p:sp>
      <p:pic>
        <p:nvPicPr>
          <p:cNvPr id="5" name="Picture 4">
            <a:extLst>
              <a:ext uri="{FF2B5EF4-FFF2-40B4-BE49-F238E27FC236}">
                <a16:creationId xmlns:a16="http://schemas.microsoft.com/office/drawing/2014/main" id="{F9762527-7950-347A-7120-9D0A5CD9FBBE}"/>
              </a:ext>
            </a:extLst>
          </p:cNvPr>
          <p:cNvPicPr>
            <a:picLocks noChangeAspect="1"/>
          </p:cNvPicPr>
          <p:nvPr/>
        </p:nvPicPr>
        <p:blipFill>
          <a:blip r:embed="rId2"/>
          <a:stretch>
            <a:fillRect/>
          </a:stretch>
        </p:blipFill>
        <p:spPr>
          <a:xfrm>
            <a:off x="2871046" y="3702449"/>
            <a:ext cx="6645216" cy="1966130"/>
          </a:xfrm>
          <a:prstGeom prst="rect">
            <a:avLst/>
          </a:prstGeom>
        </p:spPr>
      </p:pic>
    </p:spTree>
    <p:extLst>
      <p:ext uri="{BB962C8B-B14F-4D97-AF65-F5344CB8AC3E}">
        <p14:creationId xmlns:p14="http://schemas.microsoft.com/office/powerpoint/2010/main" val="40100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7DCE-F494-43F2-A636-BBC3148A6FC0}"/>
              </a:ext>
            </a:extLst>
          </p:cNvPr>
          <p:cNvSpPr>
            <a:spLocks noGrp="1"/>
          </p:cNvSpPr>
          <p:nvPr>
            <p:ph type="title"/>
          </p:nvPr>
        </p:nvSpPr>
        <p:spPr/>
        <p:txBody>
          <a:bodyPr/>
          <a:lstStyle/>
          <a:p>
            <a:pPr algn="ctr"/>
            <a:r>
              <a:rPr lang="en-US" b="1" dirty="0"/>
              <a:t>Objective</a:t>
            </a:r>
            <a:endParaRPr lang="en-IN" b="1" dirty="0"/>
          </a:p>
        </p:txBody>
      </p:sp>
      <p:sp>
        <p:nvSpPr>
          <p:cNvPr id="3" name="Content Placeholder 2">
            <a:extLst>
              <a:ext uri="{FF2B5EF4-FFF2-40B4-BE49-F238E27FC236}">
                <a16:creationId xmlns:a16="http://schemas.microsoft.com/office/drawing/2014/main" id="{D8DED21E-6AF1-4906-8D69-77D540E32FAA}"/>
              </a:ext>
            </a:extLst>
          </p:cNvPr>
          <p:cNvSpPr>
            <a:spLocks noGrp="1"/>
          </p:cNvSpPr>
          <p:nvPr>
            <p:ph idx="1"/>
          </p:nvPr>
        </p:nvSpPr>
        <p:spPr/>
        <p:txBody>
          <a:bodyPr/>
          <a:lstStyle/>
          <a:p>
            <a:r>
              <a:rPr lang="en-US" dirty="0"/>
              <a:t>The main objective of this project is to summarize the given article provided by the user </a:t>
            </a:r>
            <a:r>
              <a:rPr lang="en-IN" dirty="0"/>
              <a:t>with the help of NLP and deep learning algorithms.</a:t>
            </a:r>
          </a:p>
        </p:txBody>
      </p:sp>
    </p:spTree>
    <p:extLst>
      <p:ext uri="{BB962C8B-B14F-4D97-AF65-F5344CB8AC3E}">
        <p14:creationId xmlns:p14="http://schemas.microsoft.com/office/powerpoint/2010/main" val="4488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4D66BE8-6072-4AA3-AE35-523DF8B9F12F}"/>
              </a:ext>
            </a:extLst>
          </p:cNvPr>
          <p:cNvSpPr>
            <a:spLocks noGrp="1"/>
          </p:cNvSpPr>
          <p:nvPr>
            <p:ph idx="1"/>
          </p:nvPr>
        </p:nvSpPr>
        <p:spPr>
          <a:xfrm>
            <a:off x="200609" y="1"/>
            <a:ext cx="11353799" cy="6181628"/>
          </a:xfrm>
        </p:spPr>
        <p:txBody>
          <a:bodyPr>
            <a:normAutofit/>
          </a:bodyPr>
          <a:lstStyle/>
          <a:p>
            <a:pPr marL="0" indent="0">
              <a:buNone/>
            </a:pPr>
            <a:r>
              <a:rPr lang="en-IN" sz="4000" b="1" dirty="0"/>
              <a:t>Project-Workflow</a:t>
            </a:r>
          </a:p>
        </p:txBody>
      </p:sp>
      <p:sp>
        <p:nvSpPr>
          <p:cNvPr id="9" name="Flowchart: Alternate Process 8">
            <a:extLst>
              <a:ext uri="{FF2B5EF4-FFF2-40B4-BE49-F238E27FC236}">
                <a16:creationId xmlns:a16="http://schemas.microsoft.com/office/drawing/2014/main" id="{93D19F1B-75D2-4392-A57E-D6FC11C58CC7}"/>
              </a:ext>
            </a:extLst>
          </p:cNvPr>
          <p:cNvSpPr/>
          <p:nvPr/>
        </p:nvSpPr>
        <p:spPr>
          <a:xfrm>
            <a:off x="829791" y="1670507"/>
            <a:ext cx="1688840" cy="737119"/>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a:t>
            </a:r>
            <a:endParaRPr lang="en-IN" dirty="0"/>
          </a:p>
        </p:txBody>
      </p:sp>
      <p:cxnSp>
        <p:nvCxnSpPr>
          <p:cNvPr id="13" name="Connector: Elbow 12">
            <a:extLst>
              <a:ext uri="{FF2B5EF4-FFF2-40B4-BE49-F238E27FC236}">
                <a16:creationId xmlns:a16="http://schemas.microsoft.com/office/drawing/2014/main" id="{ADB622FB-4653-4957-A82D-19C57F44AEFB}"/>
              </a:ext>
            </a:extLst>
          </p:cNvPr>
          <p:cNvCxnSpPr/>
          <p:nvPr/>
        </p:nvCxnSpPr>
        <p:spPr>
          <a:xfrm rot="16200000" flipH="1">
            <a:off x="1524449" y="2680740"/>
            <a:ext cx="877077" cy="4572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Alternate Process 14">
            <a:extLst>
              <a:ext uri="{FF2B5EF4-FFF2-40B4-BE49-F238E27FC236}">
                <a16:creationId xmlns:a16="http://schemas.microsoft.com/office/drawing/2014/main" id="{152830E0-251A-4004-B031-34F7EEADE375}"/>
              </a:ext>
            </a:extLst>
          </p:cNvPr>
          <p:cNvSpPr/>
          <p:nvPr/>
        </p:nvSpPr>
        <p:spPr>
          <a:xfrm>
            <a:off x="550506" y="3375339"/>
            <a:ext cx="3517640" cy="338701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19" name="Oval 18">
            <a:extLst>
              <a:ext uri="{FF2B5EF4-FFF2-40B4-BE49-F238E27FC236}">
                <a16:creationId xmlns:a16="http://schemas.microsoft.com/office/drawing/2014/main" id="{BCBE11FF-1053-471F-972C-635B9CCA5ABA}"/>
              </a:ext>
            </a:extLst>
          </p:cNvPr>
          <p:cNvSpPr/>
          <p:nvPr/>
        </p:nvSpPr>
        <p:spPr>
          <a:xfrm>
            <a:off x="181393" y="3167328"/>
            <a:ext cx="699795" cy="5131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en-IN" dirty="0"/>
          </a:p>
        </p:txBody>
      </p:sp>
      <p:cxnSp>
        <p:nvCxnSpPr>
          <p:cNvPr id="21" name="Straight Arrow Connector 20">
            <a:extLst>
              <a:ext uri="{FF2B5EF4-FFF2-40B4-BE49-F238E27FC236}">
                <a16:creationId xmlns:a16="http://schemas.microsoft.com/office/drawing/2014/main" id="{F2235320-E494-4A50-B748-4C5FFF45336B}"/>
              </a:ext>
            </a:extLst>
          </p:cNvPr>
          <p:cNvCxnSpPr/>
          <p:nvPr/>
        </p:nvCxnSpPr>
        <p:spPr>
          <a:xfrm>
            <a:off x="2621902" y="2039066"/>
            <a:ext cx="1371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Flowchart: Alternate Process 21">
            <a:extLst>
              <a:ext uri="{FF2B5EF4-FFF2-40B4-BE49-F238E27FC236}">
                <a16:creationId xmlns:a16="http://schemas.microsoft.com/office/drawing/2014/main" id="{2309BA46-9444-493E-9F3C-41EEB5091B86}"/>
              </a:ext>
            </a:extLst>
          </p:cNvPr>
          <p:cNvSpPr/>
          <p:nvPr/>
        </p:nvSpPr>
        <p:spPr>
          <a:xfrm>
            <a:off x="4089489" y="1516123"/>
            <a:ext cx="2369976" cy="175658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Processing</a:t>
            </a:r>
          </a:p>
          <a:p>
            <a:pPr algn="ctr"/>
            <a:endParaRPr lang="en-US" dirty="0"/>
          </a:p>
          <a:p>
            <a:pPr algn="ctr"/>
            <a:endParaRPr lang="en-US" dirty="0"/>
          </a:p>
          <a:p>
            <a:pPr algn="ctr"/>
            <a:endParaRPr lang="en-US" dirty="0"/>
          </a:p>
          <a:p>
            <a:pPr algn="ctr"/>
            <a:endParaRPr lang="en-IN" dirty="0"/>
          </a:p>
        </p:txBody>
      </p:sp>
      <p:sp>
        <p:nvSpPr>
          <p:cNvPr id="23" name="Rectangle 22">
            <a:extLst>
              <a:ext uri="{FF2B5EF4-FFF2-40B4-BE49-F238E27FC236}">
                <a16:creationId xmlns:a16="http://schemas.microsoft.com/office/drawing/2014/main" id="{54AF0622-A457-4C41-AFBE-A87CCA617140}"/>
              </a:ext>
            </a:extLst>
          </p:cNvPr>
          <p:cNvSpPr/>
          <p:nvPr/>
        </p:nvSpPr>
        <p:spPr>
          <a:xfrm>
            <a:off x="4263941" y="2445140"/>
            <a:ext cx="2080726" cy="46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Extraction</a:t>
            </a:r>
            <a:endParaRPr lang="en-IN" dirty="0"/>
          </a:p>
        </p:txBody>
      </p:sp>
      <p:sp>
        <p:nvSpPr>
          <p:cNvPr id="24" name="Oval 23">
            <a:extLst>
              <a:ext uri="{FF2B5EF4-FFF2-40B4-BE49-F238E27FC236}">
                <a16:creationId xmlns:a16="http://schemas.microsoft.com/office/drawing/2014/main" id="{4DC42059-246D-466D-AFE7-2D7782DE6A12}"/>
              </a:ext>
            </a:extLst>
          </p:cNvPr>
          <p:cNvSpPr/>
          <p:nvPr/>
        </p:nvSpPr>
        <p:spPr>
          <a:xfrm>
            <a:off x="3758424" y="1335968"/>
            <a:ext cx="629817" cy="4595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en-IN" dirty="0"/>
          </a:p>
        </p:txBody>
      </p:sp>
      <p:sp>
        <p:nvSpPr>
          <p:cNvPr id="25" name="Rectangle 24">
            <a:extLst>
              <a:ext uri="{FF2B5EF4-FFF2-40B4-BE49-F238E27FC236}">
                <a16:creationId xmlns:a16="http://schemas.microsoft.com/office/drawing/2014/main" id="{D7E9CA4B-DC06-4B0A-8655-F56C95579ECA}"/>
              </a:ext>
            </a:extLst>
          </p:cNvPr>
          <p:cNvSpPr/>
          <p:nvPr/>
        </p:nvSpPr>
        <p:spPr>
          <a:xfrm>
            <a:off x="1588535" y="4310541"/>
            <a:ext cx="1525557" cy="576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Segmentation</a:t>
            </a:r>
          </a:p>
          <a:p>
            <a:pPr algn="ctr"/>
            <a:endParaRPr lang="en-IN" dirty="0"/>
          </a:p>
        </p:txBody>
      </p:sp>
      <p:sp>
        <p:nvSpPr>
          <p:cNvPr id="26" name="Rectangle 25">
            <a:extLst>
              <a:ext uri="{FF2B5EF4-FFF2-40B4-BE49-F238E27FC236}">
                <a16:creationId xmlns:a16="http://schemas.microsoft.com/office/drawing/2014/main" id="{72CB5D07-6D12-4633-BA7F-1F25BE088BEF}"/>
              </a:ext>
            </a:extLst>
          </p:cNvPr>
          <p:cNvSpPr/>
          <p:nvPr/>
        </p:nvSpPr>
        <p:spPr>
          <a:xfrm>
            <a:off x="1516223" y="5149422"/>
            <a:ext cx="1525557" cy="50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Tokenization</a:t>
            </a:r>
            <a:endParaRPr lang="en-IN" dirty="0"/>
          </a:p>
        </p:txBody>
      </p:sp>
      <p:sp>
        <p:nvSpPr>
          <p:cNvPr id="28" name="Rectangle 27">
            <a:extLst>
              <a:ext uri="{FF2B5EF4-FFF2-40B4-BE49-F238E27FC236}">
                <a16:creationId xmlns:a16="http://schemas.microsoft.com/office/drawing/2014/main" id="{8D45B292-0181-4E31-9A2D-BBC6C347EDCE}"/>
              </a:ext>
            </a:extLst>
          </p:cNvPr>
          <p:cNvSpPr/>
          <p:nvPr/>
        </p:nvSpPr>
        <p:spPr>
          <a:xfrm>
            <a:off x="1516223" y="5887155"/>
            <a:ext cx="1525557" cy="576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Removal of stop words</a:t>
            </a:r>
            <a:endParaRPr lang="en-IN" dirty="0"/>
          </a:p>
        </p:txBody>
      </p:sp>
      <p:cxnSp>
        <p:nvCxnSpPr>
          <p:cNvPr id="30" name="Straight Arrow Connector 29">
            <a:extLst>
              <a:ext uri="{FF2B5EF4-FFF2-40B4-BE49-F238E27FC236}">
                <a16:creationId xmlns:a16="http://schemas.microsoft.com/office/drawing/2014/main" id="{E81D7E9C-04FD-44A1-ADCB-4DC55BFC173D}"/>
              </a:ext>
            </a:extLst>
          </p:cNvPr>
          <p:cNvCxnSpPr/>
          <p:nvPr/>
        </p:nvCxnSpPr>
        <p:spPr>
          <a:xfrm>
            <a:off x="6666722" y="1977474"/>
            <a:ext cx="9423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Flowchart: Alternate Process 30">
            <a:extLst>
              <a:ext uri="{FF2B5EF4-FFF2-40B4-BE49-F238E27FC236}">
                <a16:creationId xmlns:a16="http://schemas.microsoft.com/office/drawing/2014/main" id="{79391BE5-929A-4606-B3D4-FF04848E2495}"/>
              </a:ext>
            </a:extLst>
          </p:cNvPr>
          <p:cNvSpPr/>
          <p:nvPr/>
        </p:nvSpPr>
        <p:spPr>
          <a:xfrm>
            <a:off x="7812833" y="1045824"/>
            <a:ext cx="3228392" cy="335320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Extraction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sp>
        <p:nvSpPr>
          <p:cNvPr id="32" name="Rectangle 31">
            <a:extLst>
              <a:ext uri="{FF2B5EF4-FFF2-40B4-BE49-F238E27FC236}">
                <a16:creationId xmlns:a16="http://schemas.microsoft.com/office/drawing/2014/main" id="{10A75218-3D1B-4677-9F65-543392127A29}"/>
              </a:ext>
            </a:extLst>
          </p:cNvPr>
          <p:cNvSpPr/>
          <p:nvPr/>
        </p:nvSpPr>
        <p:spPr>
          <a:xfrm>
            <a:off x="7907795" y="1767447"/>
            <a:ext cx="2954695" cy="839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Score and Rank sentences.</a:t>
            </a:r>
            <a:endParaRPr lang="en-IN" dirty="0"/>
          </a:p>
        </p:txBody>
      </p:sp>
      <p:sp>
        <p:nvSpPr>
          <p:cNvPr id="33" name="Rectangle 32">
            <a:extLst>
              <a:ext uri="{FF2B5EF4-FFF2-40B4-BE49-F238E27FC236}">
                <a16:creationId xmlns:a16="http://schemas.microsoft.com/office/drawing/2014/main" id="{4E6470D3-E6A2-401C-8E2E-C09039AB8968}"/>
              </a:ext>
            </a:extLst>
          </p:cNvPr>
          <p:cNvSpPr/>
          <p:nvPr/>
        </p:nvSpPr>
        <p:spPr>
          <a:xfrm>
            <a:off x="7949682" y="3187921"/>
            <a:ext cx="2954695" cy="949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Top ranked sentences are extracted in summary.</a:t>
            </a:r>
            <a:endParaRPr lang="en-IN" dirty="0"/>
          </a:p>
        </p:txBody>
      </p:sp>
      <p:sp>
        <p:nvSpPr>
          <p:cNvPr id="34" name="Oval 33">
            <a:extLst>
              <a:ext uri="{FF2B5EF4-FFF2-40B4-BE49-F238E27FC236}">
                <a16:creationId xmlns:a16="http://schemas.microsoft.com/office/drawing/2014/main" id="{FA54C9F7-26DB-44CF-9D51-2BFD8F215E00}"/>
              </a:ext>
            </a:extLst>
          </p:cNvPr>
          <p:cNvSpPr/>
          <p:nvPr/>
        </p:nvSpPr>
        <p:spPr>
          <a:xfrm>
            <a:off x="7414632" y="1106179"/>
            <a:ext cx="699019" cy="4595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en-IN" dirty="0"/>
          </a:p>
        </p:txBody>
      </p:sp>
      <p:cxnSp>
        <p:nvCxnSpPr>
          <p:cNvPr id="36" name="Connector: Elbow 35">
            <a:extLst>
              <a:ext uri="{FF2B5EF4-FFF2-40B4-BE49-F238E27FC236}">
                <a16:creationId xmlns:a16="http://schemas.microsoft.com/office/drawing/2014/main" id="{623B4E4C-DC2D-43D1-88D9-9B2F2DE1DCEC}"/>
              </a:ext>
            </a:extLst>
          </p:cNvPr>
          <p:cNvCxnSpPr/>
          <p:nvPr/>
        </p:nvCxnSpPr>
        <p:spPr>
          <a:xfrm rot="5400000">
            <a:off x="8418159" y="4595792"/>
            <a:ext cx="562165" cy="4385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7" name="Flowchart: Alternate Process 36">
            <a:extLst>
              <a:ext uri="{FF2B5EF4-FFF2-40B4-BE49-F238E27FC236}">
                <a16:creationId xmlns:a16="http://schemas.microsoft.com/office/drawing/2014/main" id="{C430A80F-AA2F-4B41-B3AC-3D41D0515DEF}"/>
              </a:ext>
            </a:extLst>
          </p:cNvPr>
          <p:cNvSpPr/>
          <p:nvPr/>
        </p:nvSpPr>
        <p:spPr>
          <a:xfrm>
            <a:off x="7609114" y="5171055"/>
            <a:ext cx="2715208" cy="1433407"/>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Summarized Text</a:t>
            </a:r>
            <a:endParaRPr lang="en-IN" dirty="0"/>
          </a:p>
        </p:txBody>
      </p:sp>
      <p:sp>
        <p:nvSpPr>
          <p:cNvPr id="38" name="Oval 37">
            <a:extLst>
              <a:ext uri="{FF2B5EF4-FFF2-40B4-BE49-F238E27FC236}">
                <a16:creationId xmlns:a16="http://schemas.microsoft.com/office/drawing/2014/main" id="{226D2D9D-90BC-4182-91E2-8E6D309769A1}"/>
              </a:ext>
            </a:extLst>
          </p:cNvPr>
          <p:cNvSpPr/>
          <p:nvPr/>
        </p:nvSpPr>
        <p:spPr>
          <a:xfrm>
            <a:off x="7130143" y="5096144"/>
            <a:ext cx="681134" cy="3883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en-IN" dirty="0"/>
          </a:p>
        </p:txBody>
      </p:sp>
      <p:cxnSp>
        <p:nvCxnSpPr>
          <p:cNvPr id="3" name="Straight Arrow Connector 2">
            <a:extLst>
              <a:ext uri="{FF2B5EF4-FFF2-40B4-BE49-F238E27FC236}">
                <a16:creationId xmlns:a16="http://schemas.microsoft.com/office/drawing/2014/main" id="{666EF278-1886-4B48-9E96-01B3B398D9EB}"/>
              </a:ext>
            </a:extLst>
          </p:cNvPr>
          <p:cNvCxnSpPr/>
          <p:nvPr/>
        </p:nvCxnSpPr>
        <p:spPr>
          <a:xfrm>
            <a:off x="9406626" y="2722425"/>
            <a:ext cx="0" cy="367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751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D025-A42C-01E0-A731-4041956BAC34}"/>
              </a:ext>
            </a:extLst>
          </p:cNvPr>
          <p:cNvSpPr>
            <a:spLocks noGrp="1"/>
          </p:cNvSpPr>
          <p:nvPr>
            <p:ph type="ctrTitle"/>
          </p:nvPr>
        </p:nvSpPr>
        <p:spPr>
          <a:xfrm>
            <a:off x="2852691" y="266329"/>
            <a:ext cx="6486617" cy="917683"/>
          </a:xfrm>
        </p:spPr>
        <p:txBody>
          <a:bodyPr>
            <a:normAutofit/>
          </a:bodyPr>
          <a:lstStyle/>
          <a:p>
            <a:r>
              <a:rPr lang="en-IN" sz="4800" b="1" dirty="0"/>
              <a:t>Data Collection</a:t>
            </a:r>
          </a:p>
        </p:txBody>
      </p:sp>
      <p:sp>
        <p:nvSpPr>
          <p:cNvPr id="3" name="Subtitle 2">
            <a:extLst>
              <a:ext uri="{FF2B5EF4-FFF2-40B4-BE49-F238E27FC236}">
                <a16:creationId xmlns:a16="http://schemas.microsoft.com/office/drawing/2014/main" id="{B19D327B-4783-49D9-3FA5-758F0A35BB93}"/>
              </a:ext>
            </a:extLst>
          </p:cNvPr>
          <p:cNvSpPr>
            <a:spLocks noGrp="1"/>
          </p:cNvSpPr>
          <p:nvPr>
            <p:ph type="subTitle" idx="1"/>
          </p:nvPr>
        </p:nvSpPr>
        <p:spPr>
          <a:xfrm>
            <a:off x="143522" y="2041864"/>
            <a:ext cx="11904955" cy="3213715"/>
          </a:xfrm>
        </p:spPr>
        <p:txBody>
          <a:bodyPr>
            <a:normAutofit/>
          </a:bodyPr>
          <a:lstStyle/>
          <a:p>
            <a:pPr algn="l"/>
            <a:r>
              <a:rPr lang="en-IN" dirty="0"/>
              <a:t>Data has been collected from Kaggle.</a:t>
            </a:r>
            <a:r>
              <a:rPr lang="en-US" b="0" i="0" dirty="0">
                <a:effectLst/>
                <a:latin typeface="Inter"/>
              </a:rPr>
              <a:t> </a:t>
            </a:r>
          </a:p>
          <a:p>
            <a:pPr algn="l"/>
            <a:r>
              <a:rPr lang="en-US" b="0" i="0" dirty="0">
                <a:effectLst/>
                <a:latin typeface="Inter"/>
              </a:rPr>
              <a:t>“CNN / Daily-Mail Dataset “is an English-language dataset containing just over 300k unique news articles as written by journalists at CNN and the Daily Mail. </a:t>
            </a:r>
          </a:p>
          <a:p>
            <a:pPr algn="l"/>
            <a:r>
              <a:rPr lang="en-US" b="0" i="0" dirty="0">
                <a:effectLst/>
                <a:latin typeface="Inter"/>
              </a:rPr>
              <a:t>We have used here 2 columns namel</a:t>
            </a:r>
            <a:r>
              <a:rPr lang="en-US" dirty="0">
                <a:latin typeface="Inter"/>
              </a:rPr>
              <a:t>y : Articles and Highlights</a:t>
            </a:r>
            <a:endParaRPr lang="en-US" b="0" i="0" dirty="0">
              <a:effectLst/>
              <a:latin typeface="Inter"/>
            </a:endParaRPr>
          </a:p>
          <a:p>
            <a:pPr algn="l"/>
            <a:endParaRPr lang="en-US" b="0" i="0" dirty="0">
              <a:effectLst/>
              <a:latin typeface="Inter"/>
            </a:endParaRPr>
          </a:p>
          <a:p>
            <a:pPr algn="l"/>
            <a:endParaRPr lang="en-IN" dirty="0"/>
          </a:p>
        </p:txBody>
      </p:sp>
    </p:spTree>
    <p:extLst>
      <p:ext uri="{BB962C8B-B14F-4D97-AF65-F5344CB8AC3E}">
        <p14:creationId xmlns:p14="http://schemas.microsoft.com/office/powerpoint/2010/main" val="15266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6659E6045D3F4496C797C290B0A721" ma:contentTypeVersion="2" ma:contentTypeDescription="Create a new document." ma:contentTypeScope="" ma:versionID="ad54ef7e62d7a8c2d9ecbd3cd3e4563f">
  <xsd:schema xmlns:xsd="http://www.w3.org/2001/XMLSchema" xmlns:xs="http://www.w3.org/2001/XMLSchema" xmlns:p="http://schemas.microsoft.com/office/2006/metadata/properties" xmlns:ns3="209758b8-5db2-4811-8b2e-52f2940e067a" targetNamespace="http://schemas.microsoft.com/office/2006/metadata/properties" ma:root="true" ma:fieldsID="9eb637dcf42417f98da4da7a9b56befc" ns3:_="">
    <xsd:import namespace="209758b8-5db2-4811-8b2e-52f2940e067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9758b8-5db2-4811-8b2e-52f2940e06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A5AA51-7160-415A-A1D9-5D2BDBA30B77}">
  <ds:schemaRefs>
    <ds:schemaRef ds:uri="http://schemas.microsoft.com/sharepoint/v3/contenttype/forms"/>
  </ds:schemaRefs>
</ds:datastoreItem>
</file>

<file path=customXml/itemProps2.xml><?xml version="1.0" encoding="utf-8"?>
<ds:datastoreItem xmlns:ds="http://schemas.openxmlformats.org/officeDocument/2006/customXml" ds:itemID="{2EC1DA8D-FB50-4696-B017-9FC978C64E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9758b8-5db2-4811-8b2e-52f2940e06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D103C9-5DC3-43FA-BA86-B949B3D8442F}">
  <ds:schemaRefs>
    <ds:schemaRef ds:uri="http://schemas.microsoft.com/office/infopath/2007/PartnerControls"/>
    <ds:schemaRef ds:uri="http://www.w3.org/XML/1998/namespace"/>
    <ds:schemaRef ds:uri="http://purl.org/dc/terms/"/>
    <ds:schemaRef ds:uri="http://purl.org/dc/elements/1.1/"/>
    <ds:schemaRef ds:uri="http://purl.org/dc/dcmitype/"/>
    <ds:schemaRef ds:uri="209758b8-5db2-4811-8b2e-52f2940e067a"/>
    <ds:schemaRef ds:uri="http://schemas.microsoft.com/office/2006/metadata/propertie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669</TotalTime>
  <Words>1045</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charter</vt:lpstr>
      <vt:lpstr>Inter</vt:lpstr>
      <vt:lpstr>Office Theme</vt:lpstr>
      <vt:lpstr>Text Summarization</vt:lpstr>
      <vt:lpstr>Outline</vt:lpstr>
      <vt:lpstr>Abstract</vt:lpstr>
      <vt:lpstr>Introduction</vt:lpstr>
      <vt:lpstr>PowerPoint Presentation</vt:lpstr>
      <vt:lpstr>PowerPoint Presentation</vt:lpstr>
      <vt:lpstr>Objective</vt:lpstr>
      <vt:lpstr>PowerPoint Presentation</vt:lpstr>
      <vt:lpstr>Data Collection</vt:lpstr>
      <vt:lpstr>Data Description</vt:lpstr>
      <vt:lpstr>Dataset Split</vt:lpstr>
      <vt:lpstr>Glimpse of Dataset</vt:lpstr>
      <vt:lpstr>Data Pre-processing</vt:lpstr>
      <vt:lpstr>Data Pre-Processing</vt:lpstr>
      <vt:lpstr>Model</vt:lpstr>
      <vt:lpstr>Result</vt:lpstr>
      <vt:lpstr>Output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INTEGRATED MSC IN AIML 0326</dc:creator>
  <cp:lastModifiedBy>INTEGRATED MSC IN AIML 0326</cp:lastModifiedBy>
  <cp:revision>11</cp:revision>
  <dcterms:created xsi:type="dcterms:W3CDTF">2022-04-29T15:24:07Z</dcterms:created>
  <dcterms:modified xsi:type="dcterms:W3CDTF">2022-06-05T13:30:12Z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0x0101009F6659E6045D3F4496C797C290B0A721</vt:lpwstr>
  </property>
</Properties>
</file>