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16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ink/ink14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2.xml" ContentType="application/inkml+xml"/>
  <Override PartName="/ppt/ink/ink13.xml" ContentType="application/inkml+xml"/>
  <Override PartName="/ppt/slideLayouts/slideLayout10.xml" ContentType="application/vnd.openxmlformats-officedocument.presentationml.slideLayout+xml"/>
  <Override PartName="/ppt/ink/ink11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ink/ink1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15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40" r:id="rId2"/>
    <p:sldId id="441" r:id="rId3"/>
    <p:sldId id="411" r:id="rId4"/>
    <p:sldId id="443" r:id="rId5"/>
    <p:sldId id="417" r:id="rId6"/>
    <p:sldId id="439" r:id="rId7"/>
    <p:sldId id="413" r:id="rId8"/>
    <p:sldId id="414" r:id="rId9"/>
    <p:sldId id="444" r:id="rId10"/>
    <p:sldId id="418" r:id="rId11"/>
    <p:sldId id="419" r:id="rId12"/>
    <p:sldId id="420" r:id="rId13"/>
    <p:sldId id="421" r:id="rId14"/>
    <p:sldId id="415" r:id="rId15"/>
    <p:sldId id="445" r:id="rId16"/>
    <p:sldId id="422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34" r:id="rId37"/>
    <p:sldId id="442" r:id="rId3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2-10-30T11:17:15.02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24 53,'-18'0,"18"-35,35 35,-17 0,17 0,-35-18,35 18,-17 0,-18 35,0-17,0 35,0 0,0-18,0 36,35-36,-35 18,0-18,0 0,0 18,0-35</inkml:trace>
  <inkml:trace contextRef="#ctx0" brushRef="#br0" timeOffset="619">112 388,'17'0,"-17"-35,18 35,17 0,1 0,-19 0</inkml:trace>
  <inkml:trace contextRef="#ctx0" brushRef="#br0" timeOffset="990">288 159,'0'-35,"35"35,1 0,-19 0,19 0,-36 17,0 36,0-18,0 1,0-19,0 19,0-1,0-17,0 34,0-16,0-19</inkml:trace>
  <inkml:trace contextRef="#ctx0" brushRef="#br0" timeOffset="1442">341 406,'0'0,"0"-18,53 18,-18 0,-17 0,17 0</inkml:trace>
  <inkml:trace contextRef="#ctx0" brushRef="#br0" timeOffset="1949">553 529,'0'18,"0"35,-18-53,18 53,-53-53,18 53,17-53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2-10-30T11:04:12.48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0,'35'0,"18"0,-18 0,1 0,-19 0,19 0,-36 17,0 1,0 17,0 1,0-19,0 36,-18-53,18 35,0-17,0 17,0-17,-18-18,18 35,0 1,0-54</inkml:trace>
  <inkml:trace contextRef="#ctx0" brushRef="#br0" timeOffset="777">53 211,'35'0,"18"0,-18 0,1 0,-36-17,35 17</inkml:trace>
  <inkml:trace contextRef="#ctx0" brushRef="#br0" timeOffset="1264">318 53,'17'0,"1"0,17 0,-17 0,17 0,0 0,-35 35,0 0,0 1,-17-36,17 52,0 1,0-17,0-1,0-17,0 17</inkml:trace>
  <inkml:trace contextRef="#ctx0" brushRef="#br0" timeOffset="1771">370 317,'18'0,"-18"-17,18 17,35 0,-53-36,35 36,-17 0,17 0</inkml:trace>
  <inkml:trace contextRef="#ctx0" brushRef="#br0" timeOffset="2463">564 441,'0'35,"0"18,-17-53,17 18,-53-18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2-10-30T11:04:52.40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265 0,'0'17,"0"1,0 17,0-17,0 17,0 1,0-19,0 36,0-35,0 17,0 0,0-17,0 17,0-17,0 17,-35 0,0-35,35 18,-18-18,-17 0,35 35,-18-35,-17 0,0 0,17 0,18-17,-35 17,35-18,0-17,18 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2-10-30T11:15:40.47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2-10-30T11:05:12.55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18,'18'0,"0"0,17 0,-17 0,-18 17,0 1,0 17,0-17,0 17,0 0,0-17,0 17,0-17,0 17,0 0,0-17</inkml:trace>
  <inkml:trace contextRef="#ctx0" brushRef="#br0" timeOffset="761">36 212,'17'0,"36"0,0 0,-35 0,17 0,-17 0,17 0,-35-36</inkml:trace>
  <inkml:trace contextRef="#ctx0" brushRef="#br0" timeOffset="1199">318 0,'35'0,"0"0,-17 0,-18 35,0 1,35-36,-35 35,0 0,0 18,0-35,-17 52,17-17,0-35,-36-18,36 35,0 0</inkml:trace>
  <inkml:trace contextRef="#ctx0" brushRef="#br0" timeOffset="1609">283 317,'0'-35,"53"35,17 0,-70-17,35 17,1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2-10-30T11:05:14.54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53 0,'0'35,"0"0,0-17,0 17,0-17,-53-18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2-10-30T11:05:19.89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0,'18'0,"17"0,-17 0,17 0,-35 17,0 19,0 16,0-34,0 17,0 1,0 17,0-18,0 0,-17-35,17 35,0 1,0-19</inkml:trace>
  <inkml:trace contextRef="#ctx0" brushRef="#br0" timeOffset="670">36 247,'0'-36,"17"36,1 0,17 0,-17 0,35 0,-53-17</inkml:trace>
  <inkml:trace contextRef="#ctx0" brushRef="#br0" timeOffset="1095">230 17,'17'0,"1"0,17 0,-17 0,17 0,-35 53,0-18,0-17,0 35,0-18,0-17,0 17,0-17,0 17,-17-35,17 53,0-35</inkml:trace>
  <inkml:trace contextRef="#ctx0" brushRef="#br0" timeOffset="1560">283 264,'17'0,"-17"-17,53 17,-35 0,17 0,-17 0</inkml:trace>
  <inkml:trace contextRef="#ctx0" brushRef="#br0" timeOffset="1988">600 388,'0'35,"0"0,0 1,0 16,-53-52,18 53,0-53,17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2-10-30T11:05:25.12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0,'18'0,"17"0,-17 0,17 0,-35 35,0 1,0-19,-18 36,18 0,0-18,0 18,0-17,0-1,0 18,0-18,0-17,-35-18</inkml:trace>
  <inkml:trace contextRef="#ctx0" brushRef="#br0" timeOffset="667">0 265,'18'0,"0"0,17 0,0 0,-17 0</inkml:trace>
  <inkml:trace contextRef="#ctx0" brushRef="#br0" timeOffset="1062">247 53,'18'0,"17"0,0 0,1 0,-36 35,0-17,0 17,0 18,0-35,0 17,0-17,0 17,0 0,0 0,0 18,0-35</inkml:trace>
  <inkml:trace contextRef="#ctx0" brushRef="#br0" timeOffset="1536">318 335,'17'0,"36"-35,-17 35,-1 0,0 0</inkml:trace>
  <inkml:trace contextRef="#ctx0" brushRef="#br0" timeOffset="1851">565 459,'0'17,"0"19,0-1,0-17,-53-18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765039-25FB-4F91-B156-E3F699F8C83B}" type="datetimeFigureOut">
              <a:rPr lang="en-US"/>
              <a:pPr>
                <a:defRPr/>
              </a:pPr>
              <a:t>11/16/2022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41D46-AC81-444E-A876-CBEE483F8260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9630-D3C6-4EF5-B97A-472FF075FECC}" type="datetimeFigureOut">
              <a:rPr lang="en-IN"/>
              <a:pPr>
                <a:defRPr/>
              </a:pPr>
              <a:t>16-11-2022</a:t>
            </a:fld>
            <a:endParaRPr lang="en-I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45666-30B7-44B0-A15A-F9A71F82763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175192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92363-E5BA-4E1D-8CCB-296E56548FA2}" type="datetimeFigureOut">
              <a:rPr lang="en-IN"/>
              <a:pPr>
                <a:defRPr/>
              </a:pPr>
              <a:t>16-11-2022</a:t>
            </a:fld>
            <a:endParaRPr lang="en-I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389EF-DDB4-4DD8-A455-4B7989B6F4D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142758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91B6-BBBD-4145-8484-EF7B3DE76630}" type="datetimeFigureOut">
              <a:rPr lang="en-IN"/>
              <a:pPr>
                <a:defRPr/>
              </a:pPr>
              <a:t>16-11-2022</a:t>
            </a:fld>
            <a:endParaRPr lang="en-I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6A716-A414-4CD6-BF34-48DABB38EB3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226791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5A589-2C19-46B0-B564-97D6690A03D0}" type="datetimeFigureOut">
              <a:rPr lang="en-IN"/>
              <a:pPr>
                <a:defRPr/>
              </a:pPr>
              <a:t>16-11-2022</a:t>
            </a:fld>
            <a:endParaRPr lang="en-I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A1FF5-26BB-4E73-82D2-F6EA303FC4C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2924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EE810-B649-45FB-A094-77B660FA4310}" type="datetimeFigureOut">
              <a:rPr lang="en-IN"/>
              <a:pPr>
                <a:defRPr/>
              </a:pPr>
              <a:t>16-11-2022</a:t>
            </a:fld>
            <a:endParaRPr lang="en-I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D07CF-E17B-462C-90EE-DA8BE6DC74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418085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DF722-907F-4EBB-8AF0-6117E5AD9016}" type="datetimeFigureOut">
              <a:rPr lang="en-IN"/>
              <a:pPr>
                <a:defRPr/>
              </a:pPr>
              <a:t>16-11-2022</a:t>
            </a:fld>
            <a:endParaRPr lang="en-IN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88731-F02F-4CEF-BC28-9A9E521B249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6908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C6BBD-8DC6-4AA4-AB42-2CAFA0F899CF}" type="datetimeFigureOut">
              <a:rPr lang="en-IN"/>
              <a:pPr>
                <a:defRPr/>
              </a:pPr>
              <a:t>16-11-2022</a:t>
            </a:fld>
            <a:endParaRPr lang="en-IN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B9D96-3AA4-4782-A265-90396760750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410064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755E2-2D34-4FF0-96EA-BAA872DF464A}" type="datetimeFigureOut">
              <a:rPr lang="en-IN"/>
              <a:pPr>
                <a:defRPr/>
              </a:pPr>
              <a:t>16-11-2022</a:t>
            </a:fld>
            <a:endParaRPr lang="en-IN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0927F-EEB9-44F5-BE30-28414CD77F5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6558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267A-052E-4605-BDE1-8F34F690A37B}" type="datetimeFigureOut">
              <a:rPr lang="en-IN"/>
              <a:pPr>
                <a:defRPr/>
              </a:pPr>
              <a:t>16-11-2022</a:t>
            </a:fld>
            <a:endParaRPr lang="en-IN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30DC9-D16C-4959-A187-CACB7BE8B1D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419723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3AA78-FE75-473A-964F-6B24F4FE792E}" type="datetimeFigureOut">
              <a:rPr lang="en-IN"/>
              <a:pPr>
                <a:defRPr/>
              </a:pPr>
              <a:t>16-11-2022</a:t>
            </a:fld>
            <a:endParaRPr lang="en-IN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57581-57B6-4985-B88B-714304118BF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244484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3ED11-2ECF-4ADE-94B6-7C77106F8B35}" type="datetimeFigureOut">
              <a:rPr lang="en-IN"/>
              <a:pPr>
                <a:defRPr/>
              </a:pPr>
              <a:t>16-11-2022</a:t>
            </a:fld>
            <a:endParaRPr lang="en-IN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275D8-8E3E-45CC-91F1-8AE4356F310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16946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3192D4-B4DF-40CA-96E9-EEAF4B6785E2}" type="datetimeFigureOut">
              <a:rPr lang="en-IN"/>
              <a:pPr>
                <a:defRPr/>
              </a:pPr>
              <a:t>16-11-2022</a:t>
            </a:fld>
            <a:endParaRPr lang="en-I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1CA1A86-B87A-4BF7-A832-7BD7DDCB74F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5" Type="http://schemas.openxmlformats.org/officeDocument/2006/relationships/customXml" Target="../ink/ink13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5" Type="http://schemas.openxmlformats.org/officeDocument/2006/relationships/customXml" Target="../ink/ink16.x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/>
          </p:cNvPr>
          <p:cNvSpPr/>
          <p:nvPr/>
        </p:nvSpPr>
        <p:spPr>
          <a:xfrm>
            <a:off x="4781550" y="1687513"/>
            <a:ext cx="7497763" cy="12017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13" name="Rectangle 12">
            <a:extLst/>
          </p:cNvPr>
          <p:cNvSpPr/>
          <p:nvPr/>
        </p:nvSpPr>
        <p:spPr>
          <a:xfrm>
            <a:off x="4781550" y="2841625"/>
            <a:ext cx="7497763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Graphs</a:t>
            </a:r>
          </a:p>
        </p:txBody>
      </p:sp>
      <p:sp>
        <p:nvSpPr>
          <p:cNvPr id="8196" name="Rectangle 13"/>
          <p:cNvSpPr>
            <a:spLocks noChangeArrowheads="1"/>
          </p:cNvSpPr>
          <p:nvPr/>
        </p:nvSpPr>
        <p:spPr bwMode="auto">
          <a:xfrm>
            <a:off x="4781550" y="4414838"/>
            <a:ext cx="7497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  Saritha</a:t>
            </a:r>
            <a:endParaRPr lang="en-IN" altLang="en-US" sz="2400" b="1"/>
          </a:p>
        </p:txBody>
      </p:sp>
      <p:sp>
        <p:nvSpPr>
          <p:cNvPr id="8197" name="Rectangle 14"/>
          <p:cNvSpPr>
            <a:spLocks noChangeArrowheads="1"/>
          </p:cNvSpPr>
          <p:nvPr/>
        </p:nvSpPr>
        <p:spPr bwMode="auto">
          <a:xfrm>
            <a:off x="4781550" y="4813300"/>
            <a:ext cx="7497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Department of Computer Science &amp; Engineering</a:t>
            </a:r>
            <a:endParaRPr lang="en-IN" altLang="en-US" sz="2400"/>
          </a:p>
        </p:txBody>
      </p:sp>
      <p:grpSp>
        <p:nvGrpSpPr>
          <p:cNvPr id="2" name="Group 19">
            <a:extLst/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/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25" name="Rectangle 24">
              <a:extLst/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</p:grpSp>
      <p:cxnSp>
        <p:nvCxnSpPr>
          <p:cNvPr id="11" name="Straight Connector 10">
            <a:extLst/>
          </p:cNvPr>
          <p:cNvCxnSpPr>
            <a:cxnSpLocks/>
          </p:cNvCxnSpPr>
          <p:nvPr/>
        </p:nvCxnSpPr>
        <p:spPr>
          <a:xfrm flipV="1">
            <a:off x="4781550" y="4113213"/>
            <a:ext cx="458152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606550"/>
            <a:ext cx="236855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5">
            <a:extLst/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/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18" name="Rectangle 17">
              <a:extLst/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Insertion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638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738" y="4476750"/>
            <a:ext cx="10515600" cy="6524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600" dirty="0">
                <a:latin typeface="+mn-lt"/>
              </a:rPr>
              <a:t/>
            </a:r>
            <a:br>
              <a:rPr lang="en-IN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4325" y="1519238"/>
            <a:ext cx="100933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 dirty="0"/>
              <a:t>Consider a sequence of </a:t>
            </a:r>
            <a:r>
              <a:rPr lang="en-IN" altLang="en-US" sz="2400" dirty="0" smtClean="0"/>
              <a:t>integers from 1 </a:t>
            </a:r>
            <a:r>
              <a:rPr lang="en-IN" altLang="en-US" sz="2400" smtClean="0"/>
              <a:t>to 9. </a:t>
            </a:r>
            <a:r>
              <a:rPr lang="en-IN" altLang="en-US" sz="2400" dirty="0" smtClean="0"/>
              <a:t>Insert into a B-Tree of order 5.</a:t>
            </a:r>
            <a:endParaRPr lang="en-IN" altLang="en-US" sz="2400" dirty="0"/>
          </a:p>
          <a:p>
            <a:pPr eaLnBrk="1" hangingPunct="1"/>
            <a:r>
              <a:rPr lang="en-IN" altLang="en-US" sz="2400" b="1" dirty="0"/>
              <a:t>Initially root=NULL</a:t>
            </a:r>
          </a:p>
          <a:p>
            <a:pPr eaLnBrk="1" hangingPunct="1"/>
            <a:endParaRPr lang="en-IN" altLang="en-US" sz="2400" b="1" dirty="0"/>
          </a:p>
          <a:p>
            <a:pPr eaLnBrk="1" hangingPunct="1"/>
            <a:r>
              <a:rPr lang="en-IN" altLang="en-US" sz="2400" dirty="0"/>
              <a:t>Insert 1:</a:t>
            </a:r>
          </a:p>
          <a:p>
            <a:pPr eaLnBrk="1" hangingPunct="1"/>
            <a:endParaRPr lang="en-IN" altLang="en-US" sz="2400" dirty="0"/>
          </a:p>
          <a:p>
            <a:pPr eaLnBrk="1" hangingPunct="1"/>
            <a:r>
              <a:rPr lang="en-IN" altLang="en-US" sz="2400" dirty="0"/>
              <a:t>Insert 2:</a:t>
            </a:r>
          </a:p>
          <a:p>
            <a:pPr eaLnBrk="1" hangingPunct="1"/>
            <a:endParaRPr lang="en-IN" altLang="en-US" sz="2400" dirty="0"/>
          </a:p>
          <a:p>
            <a:pPr eaLnBrk="1" hangingPunct="1"/>
            <a:r>
              <a:rPr lang="en-IN" altLang="en-US" sz="2400" dirty="0"/>
              <a:t>Insert 3:</a:t>
            </a:r>
          </a:p>
          <a:p>
            <a:pPr eaLnBrk="1" hangingPunct="1"/>
            <a:endParaRPr lang="en-IN" altLang="en-US" sz="2400" dirty="0"/>
          </a:p>
          <a:p>
            <a:pPr eaLnBrk="1" hangingPunct="1"/>
            <a:r>
              <a:rPr lang="en-IN" altLang="en-US" sz="2400" dirty="0"/>
              <a:t>Insert 4:                    </a:t>
            </a:r>
          </a:p>
          <a:p>
            <a:pPr eaLnBrk="1" hangingPunct="1"/>
            <a:endParaRPr lang="en-IN" altLang="en-US" sz="2400" dirty="0"/>
          </a:p>
          <a:p>
            <a:pPr eaLnBrk="1" hangingPunct="1"/>
            <a:r>
              <a:rPr lang="en-IN" altLang="en-US" sz="2400" dirty="0"/>
              <a:t>Insert 5: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2575" y="2900363"/>
            <a:ext cx="1319213" cy="37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2575" y="3676650"/>
            <a:ext cx="1319213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1     2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22575" y="4330700"/>
            <a:ext cx="1319213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1     2   3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68613" y="5054600"/>
            <a:ext cx="1319212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1     2   3   4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22575" y="5843588"/>
            <a:ext cx="14478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1     2   3  4  5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Insertion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7411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738" y="4476750"/>
            <a:ext cx="10515600" cy="6524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600" dirty="0">
                <a:latin typeface="+mn-lt"/>
              </a:rPr>
              <a:t/>
            </a:r>
            <a:br>
              <a:rPr lang="en-IN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4325" y="1676400"/>
            <a:ext cx="93313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 b="1"/>
              <a:t>Insert 6</a:t>
            </a:r>
            <a:r>
              <a:rPr lang="en-IN" altLang="en-US" sz="2400"/>
              <a:t>:</a:t>
            </a:r>
          </a:p>
          <a:p>
            <a:pPr eaLnBrk="1" hangingPunct="1"/>
            <a:r>
              <a:rPr lang="en-IN" altLang="en-US" sz="2400"/>
              <a:t> </a:t>
            </a:r>
          </a:p>
          <a:p>
            <a:pPr eaLnBrk="1" hangingPunct="1"/>
            <a:endParaRPr lang="en-IN" altLang="en-US" sz="2400"/>
          </a:p>
          <a:p>
            <a:pPr eaLnBrk="1" hangingPunct="1"/>
            <a:endParaRPr lang="en-IN" altLang="en-US" sz="2400"/>
          </a:p>
          <a:p>
            <a:pPr eaLnBrk="1" hangingPunct="1"/>
            <a:endParaRPr lang="en-IN" altLang="en-US" sz="2400"/>
          </a:p>
          <a:p>
            <a:pPr eaLnBrk="1" hangingPunct="1"/>
            <a:endParaRPr lang="en-IN" altLang="en-US" sz="2400"/>
          </a:p>
          <a:p>
            <a:pPr eaLnBrk="1" hangingPunct="1"/>
            <a:r>
              <a:rPr lang="en-IN" altLang="en-US" sz="2400"/>
              <a:t>                    </a:t>
            </a:r>
          </a:p>
          <a:p>
            <a:pPr eaLnBrk="1" hangingPunct="1"/>
            <a:endParaRPr lang="en-IN" altLang="en-US" sz="2400"/>
          </a:p>
          <a:p>
            <a:pPr eaLnBrk="1" hangingPunct="1"/>
            <a:r>
              <a:rPr lang="en-IN" altLang="en-US" sz="2400"/>
              <a:t>     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36800" y="1676400"/>
            <a:ext cx="14478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1     2   3  4 5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252663" y="2728913"/>
            <a:ext cx="3459162" cy="1049337"/>
            <a:chOff x="2252847" y="2728934"/>
            <a:chExt cx="3458401" cy="1049618"/>
          </a:xfrm>
        </p:grpSpPr>
        <p:grpSp>
          <p:nvGrpSpPr>
            <p:cNvPr id="17424" name="Group 11"/>
            <p:cNvGrpSpPr>
              <a:grpSpLocks/>
            </p:cNvGrpSpPr>
            <p:nvPr/>
          </p:nvGrpSpPr>
          <p:grpSpPr bwMode="auto">
            <a:xfrm>
              <a:off x="2252847" y="2728934"/>
              <a:ext cx="3458401" cy="1049618"/>
              <a:chOff x="2178161" y="2204125"/>
              <a:chExt cx="3458401" cy="104961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16167" y="2204125"/>
                <a:ext cx="1449069" cy="3779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  3  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8161" y="2875817"/>
                <a:ext cx="1447481" cy="3779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  1       2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89081" y="2875817"/>
                <a:ext cx="1447481" cy="3779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  4       5  </a:t>
                </a:r>
              </a:p>
            </p:txBody>
          </p:sp>
          <p:cxnSp>
            <p:nvCxnSpPr>
              <p:cNvPr id="8" name="Straight Connector 7"/>
              <p:cNvCxnSpPr>
                <a:endCxn id="16" idx="0"/>
              </p:cNvCxnSpPr>
              <p:nvPr/>
            </p:nvCxnSpPr>
            <p:spPr>
              <a:xfrm flipH="1">
                <a:off x="2901902" y="2582051"/>
                <a:ext cx="469797" cy="293766"/>
              </a:xfrm>
              <a:prstGeom prst="line">
                <a:avLst/>
              </a:prstGeom>
              <a:ln w="2857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4324078" y="3089393"/>
              <a:ext cx="576136" cy="295354"/>
            </a:xfrm>
            <a:prstGeom prst="line">
              <a:avLst/>
            </a:prstGeom>
            <a:ln w="2857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2312988" y="4540250"/>
            <a:ext cx="3668712" cy="1250950"/>
            <a:chOff x="2115876" y="3859321"/>
            <a:chExt cx="3669317" cy="1251601"/>
          </a:xfrm>
        </p:grpSpPr>
        <p:sp>
          <p:nvSpPr>
            <p:cNvPr id="25" name="Rectangle 24"/>
            <p:cNvSpPr/>
            <p:nvPr/>
          </p:nvSpPr>
          <p:spPr>
            <a:xfrm>
              <a:off x="3060594" y="3859321"/>
              <a:ext cx="1448039" cy="376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  </a:t>
              </a:r>
              <a:r>
                <a:rPr lang="en-IN" b="1" dirty="0"/>
                <a:t>3 </a:t>
              </a:r>
              <a:r>
                <a:rPr lang="en-IN" dirty="0"/>
                <a:t>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5876" y="4734489"/>
              <a:ext cx="1448039" cy="3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  </a:t>
              </a:r>
              <a:r>
                <a:rPr lang="en-IN" b="1" dirty="0"/>
                <a:t>1         2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37154" y="4734489"/>
              <a:ext cx="1448039" cy="3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b="1" dirty="0"/>
                <a:t>  4       5      6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2604907" y="4235755"/>
              <a:ext cx="703378" cy="487616"/>
            </a:xfrm>
            <a:prstGeom prst="line">
              <a:avLst/>
            </a:prstGeom>
            <a:ln w="2857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27" idx="0"/>
            </p:cNvCxnSpPr>
            <p:nvPr/>
          </p:nvCxnSpPr>
          <p:spPr>
            <a:xfrm>
              <a:off x="4187905" y="4162692"/>
              <a:ext cx="873269" cy="571797"/>
            </a:xfrm>
            <a:prstGeom prst="line">
              <a:avLst/>
            </a:prstGeom>
            <a:ln w="2857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Insertion</a:t>
            </a:r>
          </a:p>
        </p:txBody>
      </p:sp>
      <p:pic>
        <p:nvPicPr>
          <p:cNvPr id="18435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4325" y="1676400"/>
            <a:ext cx="93313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/>
              <a:t>Insert 7:</a:t>
            </a:r>
          </a:p>
          <a:p>
            <a:pPr eaLnBrk="1" hangingPunct="1"/>
            <a:r>
              <a:rPr lang="en-IN" altLang="en-US" sz="2400"/>
              <a:t> </a:t>
            </a:r>
          </a:p>
          <a:p>
            <a:pPr eaLnBrk="1" hangingPunct="1"/>
            <a:endParaRPr lang="en-IN" altLang="en-US" sz="2400"/>
          </a:p>
          <a:p>
            <a:pPr eaLnBrk="1" hangingPunct="1"/>
            <a:endParaRPr lang="en-IN" altLang="en-US" sz="2400"/>
          </a:p>
          <a:p>
            <a:pPr eaLnBrk="1" hangingPunct="1"/>
            <a:endParaRPr lang="en-IN" altLang="en-US" sz="2400"/>
          </a:p>
          <a:p>
            <a:pPr eaLnBrk="1" hangingPunct="1"/>
            <a:r>
              <a:rPr lang="en-IN" altLang="en-US" sz="2400"/>
              <a:t>Insert 8:</a:t>
            </a:r>
          </a:p>
          <a:p>
            <a:pPr eaLnBrk="1" hangingPunct="1"/>
            <a:r>
              <a:rPr lang="en-IN" altLang="en-US" sz="2400"/>
              <a:t>                    </a:t>
            </a:r>
          </a:p>
          <a:p>
            <a:pPr eaLnBrk="1" hangingPunct="1"/>
            <a:endParaRPr lang="en-IN" altLang="en-US" sz="2400"/>
          </a:p>
          <a:p>
            <a:pPr eaLnBrk="1" hangingPunct="1"/>
            <a:r>
              <a:rPr lang="en-IN" altLang="en-US" sz="2400"/>
              <a:t>                  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422525" y="1519238"/>
            <a:ext cx="3829050" cy="1262062"/>
            <a:chOff x="2421953" y="1518949"/>
            <a:chExt cx="3830384" cy="1262844"/>
          </a:xfrm>
        </p:grpSpPr>
        <p:grpSp>
          <p:nvGrpSpPr>
            <p:cNvPr id="18446" name="Group 11"/>
            <p:cNvGrpSpPr>
              <a:grpSpLocks/>
            </p:cNvGrpSpPr>
            <p:nvPr/>
          </p:nvGrpSpPr>
          <p:grpSpPr bwMode="auto">
            <a:xfrm>
              <a:off x="2421953" y="1518949"/>
              <a:ext cx="3830384" cy="1262844"/>
              <a:chOff x="1940947" y="1677040"/>
              <a:chExt cx="3830384" cy="126284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89015" y="1677040"/>
                <a:ext cx="1448304" cy="376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dirty="0"/>
                  <a:t> </a:t>
                </a:r>
                <a:r>
                  <a:rPr lang="en-IN" b="1" dirty="0"/>
                  <a:t>3  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40947" y="2553883"/>
                <a:ext cx="1448304" cy="378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  1         2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86454" y="2563414"/>
                <a:ext cx="1584877" cy="376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4       5      6   7 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2563464" y="2053510"/>
                <a:ext cx="524058" cy="497196"/>
              </a:xfrm>
              <a:prstGeom prst="line">
                <a:avLst/>
              </a:prstGeom>
              <a:ln w="2857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 flipV="1">
              <a:off x="4499126" y="1868415"/>
              <a:ext cx="605049" cy="536907"/>
            </a:xfrm>
            <a:prstGeom prst="line">
              <a:avLst/>
            </a:prstGeom>
            <a:ln w="2857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165350" y="3954463"/>
            <a:ext cx="4157663" cy="1301750"/>
            <a:chOff x="1940947" y="3618483"/>
            <a:chExt cx="4159028" cy="1301992"/>
          </a:xfrm>
        </p:grpSpPr>
        <p:sp>
          <p:nvSpPr>
            <p:cNvPr id="20" name="Rectangle 19"/>
            <p:cNvSpPr/>
            <p:nvPr/>
          </p:nvSpPr>
          <p:spPr>
            <a:xfrm>
              <a:off x="3160547" y="3618483"/>
              <a:ext cx="1446688" cy="377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 </a:t>
              </a:r>
              <a:r>
                <a:rPr lang="en-IN" b="1" dirty="0"/>
                <a:t>3 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0947" y="4542580"/>
              <a:ext cx="1448275" cy="377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b="1" dirty="0"/>
                <a:t>  1         2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15130" y="4531465"/>
              <a:ext cx="1584845" cy="377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b="1" dirty="0"/>
                <a:t>4       5      6   7 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 flipV="1">
              <a:off x="4405556" y="3996378"/>
              <a:ext cx="573276" cy="546202"/>
            </a:xfrm>
            <a:prstGeom prst="line">
              <a:avLst/>
            </a:prstGeom>
            <a:ln w="2857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820711" y="3996378"/>
              <a:ext cx="495463" cy="546202"/>
            </a:xfrm>
            <a:prstGeom prst="line">
              <a:avLst/>
            </a:prstGeom>
            <a:ln w="2857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Insertion</a:t>
            </a:r>
          </a:p>
        </p:txBody>
      </p:sp>
      <p:pic>
        <p:nvPicPr>
          <p:cNvPr id="1945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738" y="4476750"/>
            <a:ext cx="10515600" cy="6524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600" dirty="0">
                <a:latin typeface="+mn-lt"/>
              </a:rPr>
              <a:t/>
            </a:r>
            <a:br>
              <a:rPr lang="en-IN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4325" y="1676400"/>
            <a:ext cx="93313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/>
              <a:t>Insert 9:</a:t>
            </a:r>
          </a:p>
          <a:p>
            <a:pPr eaLnBrk="1" hangingPunct="1"/>
            <a:r>
              <a:rPr lang="en-IN" altLang="en-US" sz="2400"/>
              <a:t> </a:t>
            </a:r>
          </a:p>
          <a:p>
            <a:pPr eaLnBrk="1" hangingPunct="1"/>
            <a:endParaRPr lang="en-IN" altLang="en-US" sz="2400"/>
          </a:p>
          <a:p>
            <a:pPr eaLnBrk="1" hangingPunct="1"/>
            <a:endParaRPr lang="en-IN" altLang="en-US" sz="2400"/>
          </a:p>
          <a:p>
            <a:pPr eaLnBrk="1" hangingPunct="1"/>
            <a:endParaRPr lang="en-IN" altLang="en-US" sz="2400"/>
          </a:p>
          <a:p>
            <a:pPr eaLnBrk="1" hangingPunct="1"/>
            <a:r>
              <a:rPr lang="en-IN" altLang="en-US" sz="2400"/>
              <a:t>                    </a:t>
            </a:r>
          </a:p>
          <a:p>
            <a:pPr eaLnBrk="1" hangingPunct="1"/>
            <a:endParaRPr lang="en-IN" altLang="en-US" sz="2400"/>
          </a:p>
          <a:p>
            <a:pPr eaLnBrk="1" hangingPunct="1"/>
            <a:r>
              <a:rPr lang="en-IN" altLang="en-US" sz="2400"/>
              <a:t>                   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941513" y="1598613"/>
            <a:ext cx="4637087" cy="1387475"/>
            <a:chOff x="1940947" y="1598851"/>
            <a:chExt cx="4637018" cy="1387674"/>
          </a:xfrm>
        </p:grpSpPr>
        <p:sp>
          <p:nvSpPr>
            <p:cNvPr id="25" name="Rectangle 24"/>
            <p:cNvSpPr/>
            <p:nvPr/>
          </p:nvSpPr>
          <p:spPr>
            <a:xfrm>
              <a:off x="3714158" y="1598851"/>
              <a:ext cx="1447778" cy="37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 3       6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40947" y="2554663"/>
              <a:ext cx="1447778" cy="376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  1         2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23716" y="2573716"/>
              <a:ext cx="955661" cy="376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4   5          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2974394" y="1976730"/>
              <a:ext cx="946136" cy="596986"/>
            </a:xfrm>
            <a:prstGeom prst="line">
              <a:avLst/>
            </a:prstGeom>
            <a:ln w="2857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979377" y="1976730"/>
              <a:ext cx="1000110" cy="631916"/>
            </a:xfrm>
            <a:prstGeom prst="line">
              <a:avLst/>
            </a:prstGeom>
            <a:ln w="2857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0"/>
            </p:cNvCxnSpPr>
            <p:nvPr/>
          </p:nvCxnSpPr>
          <p:spPr>
            <a:xfrm flipV="1">
              <a:off x="4501546" y="1976730"/>
              <a:ext cx="0" cy="596986"/>
            </a:xfrm>
            <a:prstGeom prst="line">
              <a:avLst/>
            </a:prstGeom>
            <a:ln w="2857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622304" y="2608646"/>
              <a:ext cx="955661" cy="37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dirty="0"/>
                <a:t> 7    8   9    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Insertion Algorithm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0483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738" y="4476750"/>
            <a:ext cx="10515600" cy="6524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600" dirty="0">
                <a:latin typeface="+mn-lt"/>
              </a:rPr>
              <a:t/>
            </a:r>
            <a:br>
              <a:rPr lang="en-IN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1.Traverse the B Tree in order to find the appropriate leaf node at which the node can be inserted.</a:t>
            </a:r>
          </a:p>
          <a:p>
            <a:pPr eaLnBrk="1" hangingPunct="1"/>
            <a:r>
              <a:rPr lang="en-US" altLang="en-US" sz="2400"/>
              <a:t>2.If the leaf node contain less than m-1 keys then insert the element in the increasing order.</a:t>
            </a:r>
          </a:p>
          <a:p>
            <a:pPr eaLnBrk="1" hangingPunct="1"/>
            <a:r>
              <a:rPr lang="en-US" altLang="en-US" sz="2400"/>
              <a:t>3.Else, if the leaf node contains m-1 keys, then follow the following steps.</a:t>
            </a:r>
          </a:p>
          <a:p>
            <a:pPr lvl="1" eaLnBrk="1" hangingPunct="1"/>
            <a:r>
              <a:rPr lang="en-US" altLang="en-US" sz="2400"/>
              <a:t>a)Insert the new element in the increasing order of elements.</a:t>
            </a:r>
          </a:p>
          <a:p>
            <a:pPr lvl="1" eaLnBrk="1" hangingPunct="1"/>
            <a:r>
              <a:rPr lang="en-US" altLang="en-US" sz="2400"/>
              <a:t>b)Split the node into the two nodes at the median.</a:t>
            </a:r>
          </a:p>
          <a:p>
            <a:pPr lvl="1" eaLnBrk="1" hangingPunct="1"/>
            <a:r>
              <a:rPr lang="en-US" altLang="en-US" sz="2400"/>
              <a:t>c)Push the median element upto its parent node.</a:t>
            </a:r>
          </a:p>
          <a:p>
            <a:pPr lvl="1" eaLnBrk="1" hangingPunct="1"/>
            <a:r>
              <a:rPr lang="en-US" altLang="en-US" sz="2400"/>
              <a:t>d)If the parent node also contain m-1 number of keys, then split it too by following the same steps.</a:t>
            </a:r>
          </a:p>
          <a:p>
            <a:pPr eaLnBrk="1" hangingPunct="1"/>
            <a:endParaRPr lang="en-IN" altLang="en-US" sz="24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B-tree Deletion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150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738" y="4476750"/>
            <a:ext cx="10515600" cy="6524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600" dirty="0">
                <a:latin typeface="+mn-lt"/>
              </a:rPr>
              <a:t/>
            </a:r>
            <a:br>
              <a:rPr lang="en-IN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4325" y="1519238"/>
            <a:ext cx="99028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When deleting a node from B-tree , there are three considerations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1. data to be deleted are actually present in the tree.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2. if the node does not have  enough entries after the deletion, then correct the structural deficiency.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A deletion that results in a node with fewer than minimum number of entries is an underflow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3. Deletion should takes place only from leaf node.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If the data to be deleted are in internal node, find a data entry to take their place.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N" altLang="en-US" sz="24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052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2055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314325" y="1519238"/>
            <a:ext cx="2714625" cy="531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Consider a tree of order 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Delete 64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50 ,80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33488" y="3214688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10,20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1638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23,27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90,95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86388" y="3281363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60,70,75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1961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8326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accent2"/>
                </a:solidFill>
              </a:rPr>
              <a:t>64</a:t>
            </a:r>
            <a:r>
              <a:rPr lang="en-IN" dirty="0"/>
              <a:t>,65,68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46913" y="526891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72,73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2"/>
          </p:cNvCxnSpPr>
          <p:nvPr/>
        </p:nvCxnSpPr>
        <p:spPr>
          <a:xfrm>
            <a:off x="1800225" y="3684588"/>
            <a:ext cx="43815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 flipH="1" flipV="1">
            <a:off x="2366963" y="3684588"/>
            <a:ext cx="1335087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37138" y="3749675"/>
            <a:ext cx="473075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895975" y="3749675"/>
            <a:ext cx="528638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313488" y="3590925"/>
            <a:ext cx="2225675" cy="167798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291513" y="5299075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6234113" y="3749675"/>
            <a:ext cx="1209675" cy="16716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2"/>
          </p:cNvCxnSpPr>
          <p:nvPr/>
        </p:nvCxnSpPr>
        <p:spPr>
          <a:xfrm>
            <a:off x="5203825" y="2576513"/>
            <a:ext cx="306388" cy="7048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050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18500" y="5448300"/>
              <a:ext cx="196850" cy="254000"/>
            </p14:xfrm>
          </p:contentPart>
        </mc:Choice>
        <mc:Fallback>
          <p:pic>
            <p:nvPicPr>
              <p:cNvPr id="2050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9262" y="5438959"/>
                <a:ext cx="215327" cy="27268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078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081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314325" y="1519238"/>
            <a:ext cx="2714625" cy="531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After deleting 64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50 ,80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33488" y="3214688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10,20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1638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23,27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90,95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86388" y="3281363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60,70,75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1961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8326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65,68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46913" y="526891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72,73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2"/>
          </p:cNvCxnSpPr>
          <p:nvPr/>
        </p:nvCxnSpPr>
        <p:spPr>
          <a:xfrm>
            <a:off x="1800225" y="3684588"/>
            <a:ext cx="43815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 flipH="1" flipV="1">
            <a:off x="2366963" y="3684588"/>
            <a:ext cx="1335087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37138" y="3749675"/>
            <a:ext cx="473075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895975" y="3749675"/>
            <a:ext cx="528638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313488" y="3590925"/>
            <a:ext cx="2225675" cy="167798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291513" y="5299075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78,70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6234113" y="3749675"/>
            <a:ext cx="1209675" cy="16716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2"/>
          </p:cNvCxnSpPr>
          <p:nvPr/>
        </p:nvCxnSpPr>
        <p:spPr>
          <a:xfrm>
            <a:off x="5203825" y="2576513"/>
            <a:ext cx="306388" cy="7048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074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99450" y="5454650"/>
              <a:ext cx="203200" cy="196850"/>
            </p14:xfrm>
          </p:contentPart>
        </mc:Choice>
        <mc:Fallback>
          <p:pic>
            <p:nvPicPr>
              <p:cNvPr id="3074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0099" y="5445310"/>
                <a:ext cx="221902" cy="215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3075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34450" y="5524500"/>
              <a:ext cx="95250" cy="184150"/>
            </p14:xfrm>
          </p:contentPart>
        </mc:Choice>
        <mc:Fallback>
          <p:pic>
            <p:nvPicPr>
              <p:cNvPr id="3075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25574" y="5515203"/>
                <a:ext cx="113003" cy="202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3076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28050" y="5721350"/>
              <a:ext cx="1588" cy="1588"/>
            </p14:xfrm>
          </p:contentPart>
        </mc:Choice>
        <mc:Fallback>
          <p:pic>
            <p:nvPicPr>
              <p:cNvPr id="3076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86762" y="5680062"/>
                <a:ext cx="84164" cy="8416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101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4104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Delete 23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50 ,80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33488" y="3214688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10,20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1638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accent2"/>
                </a:solidFill>
              </a:rPr>
              <a:t>23</a:t>
            </a:r>
            <a:r>
              <a:rPr lang="en-IN" dirty="0"/>
              <a:t>,27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90,95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86388" y="3281363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60,70,75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1961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8326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65,68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46913" y="526891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72,73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2"/>
          </p:cNvCxnSpPr>
          <p:nvPr/>
        </p:nvCxnSpPr>
        <p:spPr>
          <a:xfrm>
            <a:off x="1800225" y="3684588"/>
            <a:ext cx="43815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 flipH="1" flipV="1">
            <a:off x="2366963" y="3684588"/>
            <a:ext cx="1335087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37138" y="3749675"/>
            <a:ext cx="473075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895975" y="3749675"/>
            <a:ext cx="528638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313488" y="3590925"/>
            <a:ext cx="2225675" cy="167798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291513" y="5299075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6234113" y="3749675"/>
            <a:ext cx="1209675" cy="16716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2"/>
          </p:cNvCxnSpPr>
          <p:nvPr/>
        </p:nvCxnSpPr>
        <p:spPr>
          <a:xfrm>
            <a:off x="5203825" y="2576513"/>
            <a:ext cx="306388" cy="7048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4098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93100" y="5486400"/>
              <a:ext cx="171450" cy="152400"/>
            </p14:xfrm>
          </p:contentPart>
        </mc:Choice>
        <mc:Fallback>
          <p:pic>
            <p:nvPicPr>
              <p:cNvPr id="4098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3774" y="5477055"/>
                <a:ext cx="190101" cy="171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4099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15350" y="5632450"/>
              <a:ext cx="19050" cy="50800"/>
            </p14:xfrm>
          </p:contentPart>
        </mc:Choice>
        <mc:Fallback>
          <p:pic>
            <p:nvPicPr>
              <p:cNvPr id="4099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6955" y="5623149"/>
                <a:ext cx="35840" cy="694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5124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5127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After deleting 23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50 ,80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33488" y="3214688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1638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20,</a:t>
            </a:r>
            <a:r>
              <a:rPr lang="en-IN" dirty="0"/>
              <a:t>27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90,95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86388" y="3281363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60,70,75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1961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8326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65,68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46913" y="526891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72,73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2"/>
          </p:cNvCxnSpPr>
          <p:nvPr/>
        </p:nvCxnSpPr>
        <p:spPr>
          <a:xfrm>
            <a:off x="1800225" y="3684588"/>
            <a:ext cx="43815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 flipH="1" flipV="1">
            <a:off x="2366963" y="3684588"/>
            <a:ext cx="1335087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37138" y="3749675"/>
            <a:ext cx="473075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895975" y="3749675"/>
            <a:ext cx="528638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313488" y="3590925"/>
            <a:ext cx="2225675" cy="167798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291513" y="5299075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6234113" y="3749675"/>
            <a:ext cx="1209675" cy="16716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2"/>
          </p:cNvCxnSpPr>
          <p:nvPr/>
        </p:nvCxnSpPr>
        <p:spPr>
          <a:xfrm>
            <a:off x="5203825" y="2576513"/>
            <a:ext cx="306388" cy="7048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5122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93100" y="5492750"/>
              <a:ext cx="215900" cy="215900"/>
            </p14:xfrm>
          </p:contentPart>
        </mc:Choice>
        <mc:Fallback>
          <p:pic>
            <p:nvPicPr>
              <p:cNvPr id="5122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3760" y="5483394"/>
                <a:ext cx="234580" cy="23461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/>
          </p:cNvPr>
          <p:cNvSpPr/>
          <p:nvPr/>
        </p:nvSpPr>
        <p:spPr>
          <a:xfrm>
            <a:off x="598488" y="1849438"/>
            <a:ext cx="896302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cap="all" dirty="0"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13" name="Rectangle 12">
            <a:extLst/>
          </p:cNvPr>
          <p:cNvSpPr/>
          <p:nvPr/>
        </p:nvSpPr>
        <p:spPr>
          <a:xfrm>
            <a:off x="598488" y="2889250"/>
            <a:ext cx="7497762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B-trees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220" name="Rectangle 13"/>
          <p:cNvSpPr>
            <a:spLocks noChangeArrowheads="1"/>
          </p:cNvSpPr>
          <p:nvPr/>
        </p:nvSpPr>
        <p:spPr bwMode="auto">
          <a:xfrm>
            <a:off x="598488" y="5489575"/>
            <a:ext cx="7497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Saritha </a:t>
            </a:r>
            <a:endParaRPr lang="en-IN" altLang="en-US" sz="2400" b="1"/>
          </a:p>
        </p:txBody>
      </p:sp>
      <p:sp>
        <p:nvSpPr>
          <p:cNvPr id="9221" name="Rectangle 14"/>
          <p:cNvSpPr>
            <a:spLocks noChangeArrowheads="1"/>
          </p:cNvSpPr>
          <p:nvPr/>
        </p:nvSpPr>
        <p:spPr bwMode="auto">
          <a:xfrm>
            <a:off x="598488" y="5888038"/>
            <a:ext cx="7497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Department of Computer Science &amp; Engineering</a:t>
            </a:r>
            <a:endParaRPr lang="en-IN" altLang="en-US" sz="2000"/>
          </a:p>
        </p:txBody>
      </p:sp>
      <p:grpSp>
        <p:nvGrpSpPr>
          <p:cNvPr id="2" name="Group 19">
            <a:extLst/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/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25" name="Rectangle 24">
              <a:extLst/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</p:grpSp>
      <p:cxnSp>
        <p:nvCxnSpPr>
          <p:cNvPr id="16" name="Straight Connector 15">
            <a:extLst/>
          </p:cNvPr>
          <p:cNvCxnSpPr>
            <a:cxnSpLocks/>
          </p:cNvCxnSpPr>
          <p:nvPr/>
        </p:nvCxnSpPr>
        <p:spPr>
          <a:xfrm flipV="1">
            <a:off x="0" y="2573338"/>
            <a:ext cx="8751888" cy="92075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148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6151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Delete 72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50 ,80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33488" y="3214688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1638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20,</a:t>
            </a:r>
            <a:r>
              <a:rPr lang="en-IN" dirty="0"/>
              <a:t>27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90,95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86388" y="3281363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60,70,75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1961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8326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65,68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46913" y="526891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solidFill>
                  <a:schemeClr val="accent2"/>
                </a:solidFill>
              </a:rPr>
              <a:t>72</a:t>
            </a:r>
            <a:r>
              <a:rPr lang="en-IN" dirty="0"/>
              <a:t>,73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2"/>
          </p:cNvCxnSpPr>
          <p:nvPr/>
        </p:nvCxnSpPr>
        <p:spPr>
          <a:xfrm>
            <a:off x="1800225" y="3684588"/>
            <a:ext cx="43815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 flipH="1" flipV="1">
            <a:off x="2366963" y="3684588"/>
            <a:ext cx="1335087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37138" y="3749675"/>
            <a:ext cx="473075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895975" y="3749675"/>
            <a:ext cx="528638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313488" y="3590925"/>
            <a:ext cx="2225675" cy="167798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291513" y="5299075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6234113" y="3749675"/>
            <a:ext cx="1209675" cy="16716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2"/>
          </p:cNvCxnSpPr>
          <p:nvPr/>
        </p:nvCxnSpPr>
        <p:spPr>
          <a:xfrm>
            <a:off x="5203825" y="2576513"/>
            <a:ext cx="306388" cy="7048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6146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12150" y="5467350"/>
              <a:ext cx="203200" cy="203200"/>
            </p14:xfrm>
          </p:contentPart>
        </mc:Choice>
        <mc:Fallback>
          <p:pic>
            <p:nvPicPr>
              <p:cNvPr id="6146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2881" y="5458016"/>
                <a:ext cx="221738" cy="22186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2531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22534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After deleting 72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50 ,80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33488" y="3214688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1638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20,</a:t>
            </a:r>
            <a:r>
              <a:rPr lang="en-IN" dirty="0"/>
              <a:t>27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90,95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86388" y="3281363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60,70,77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1961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8326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65,68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46913" y="526891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2"/>
          </p:cNvCxnSpPr>
          <p:nvPr/>
        </p:nvCxnSpPr>
        <p:spPr>
          <a:xfrm>
            <a:off x="1800225" y="3684588"/>
            <a:ext cx="43815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 flipH="1" flipV="1">
            <a:off x="2366963" y="3684588"/>
            <a:ext cx="1335087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37138" y="3749675"/>
            <a:ext cx="473075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895975" y="3749675"/>
            <a:ext cx="528638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313488" y="3590925"/>
            <a:ext cx="2225675" cy="167798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291513" y="5299075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6234113" y="3749675"/>
            <a:ext cx="1209675" cy="16716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2"/>
          </p:cNvCxnSpPr>
          <p:nvPr/>
        </p:nvCxnSpPr>
        <p:spPr>
          <a:xfrm>
            <a:off x="5203825" y="2576513"/>
            <a:ext cx="306388" cy="7048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3555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23558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Delete 65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50 ,80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33488" y="3214688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1638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20,</a:t>
            </a:r>
            <a:r>
              <a:rPr lang="en-IN" dirty="0"/>
              <a:t>27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90,95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86388" y="3281363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60,70,77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1961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83263" y="528161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accent2"/>
                </a:solidFill>
              </a:rPr>
              <a:t>65</a:t>
            </a:r>
            <a:r>
              <a:rPr lang="en-IN" dirty="0"/>
              <a:t>,68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46913" y="526891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2"/>
          </p:cNvCxnSpPr>
          <p:nvPr/>
        </p:nvCxnSpPr>
        <p:spPr>
          <a:xfrm>
            <a:off x="1800225" y="3684588"/>
            <a:ext cx="43815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 flipH="1" flipV="1">
            <a:off x="2366963" y="3684588"/>
            <a:ext cx="1335087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37138" y="3749675"/>
            <a:ext cx="473075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895975" y="3749675"/>
            <a:ext cx="528638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313488" y="3590925"/>
            <a:ext cx="2225675" cy="167798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291513" y="5299075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6234113" y="3749675"/>
            <a:ext cx="1209675" cy="16716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2"/>
          </p:cNvCxnSpPr>
          <p:nvPr/>
        </p:nvCxnSpPr>
        <p:spPr>
          <a:xfrm>
            <a:off x="5203825" y="2576513"/>
            <a:ext cx="306388" cy="7048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457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24582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After deleting 65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50 ,80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33488" y="3214688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1638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20,</a:t>
            </a:r>
            <a:r>
              <a:rPr lang="en-IN" dirty="0"/>
              <a:t>27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90,95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86388" y="3281363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70,77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68788" y="5281613"/>
            <a:ext cx="13843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51,52,60,68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34113" y="5299075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2"/>
          </p:cNvCxnSpPr>
          <p:nvPr/>
        </p:nvCxnSpPr>
        <p:spPr>
          <a:xfrm>
            <a:off x="1800225" y="3684588"/>
            <a:ext cx="43815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 flipH="1" flipV="1">
            <a:off x="2366963" y="3684588"/>
            <a:ext cx="1335087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37138" y="3749675"/>
            <a:ext cx="473075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9" idx="0"/>
          </p:cNvCxnSpPr>
          <p:nvPr/>
        </p:nvCxnSpPr>
        <p:spPr>
          <a:xfrm flipH="1" flipV="1">
            <a:off x="6313488" y="3590925"/>
            <a:ext cx="1795462" cy="167322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620000" y="5264150"/>
            <a:ext cx="97790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1" name="Straight Connector 60"/>
          <p:cNvCxnSpPr>
            <a:stCxn id="45" idx="0"/>
          </p:cNvCxnSpPr>
          <p:nvPr/>
        </p:nvCxnSpPr>
        <p:spPr>
          <a:xfrm flipH="1" flipV="1">
            <a:off x="5953125" y="3681413"/>
            <a:ext cx="768350" cy="16176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2"/>
          </p:cNvCxnSpPr>
          <p:nvPr/>
        </p:nvCxnSpPr>
        <p:spPr>
          <a:xfrm>
            <a:off x="5203825" y="2576513"/>
            <a:ext cx="306388" cy="7048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5603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Delete 20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50 ,80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33488" y="3214688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1638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accent2"/>
                </a:solidFill>
              </a:rPr>
              <a:t>20,</a:t>
            </a:r>
            <a:r>
              <a:rPr lang="en-IN" dirty="0"/>
              <a:t>27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90,95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86388" y="3281363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70,77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68788" y="5281613"/>
            <a:ext cx="13843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51,52,60,68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34113" y="5299075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2"/>
          </p:cNvCxnSpPr>
          <p:nvPr/>
        </p:nvCxnSpPr>
        <p:spPr>
          <a:xfrm>
            <a:off x="1800225" y="3684588"/>
            <a:ext cx="43815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 flipH="1" flipV="1">
            <a:off x="2366963" y="3684588"/>
            <a:ext cx="1335087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37138" y="3749675"/>
            <a:ext cx="473075" cy="15319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9" idx="0"/>
          </p:cNvCxnSpPr>
          <p:nvPr/>
        </p:nvCxnSpPr>
        <p:spPr>
          <a:xfrm flipH="1" flipV="1">
            <a:off x="6313488" y="3590925"/>
            <a:ext cx="1795462" cy="167322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620000" y="5264150"/>
            <a:ext cx="97790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1" name="Straight Connector 60"/>
          <p:cNvCxnSpPr>
            <a:stCxn id="45" idx="0"/>
          </p:cNvCxnSpPr>
          <p:nvPr/>
        </p:nvCxnSpPr>
        <p:spPr>
          <a:xfrm flipH="1" flipV="1">
            <a:off x="5953125" y="3681413"/>
            <a:ext cx="768350" cy="16176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2"/>
          </p:cNvCxnSpPr>
          <p:nvPr/>
        </p:nvCxnSpPr>
        <p:spPr>
          <a:xfrm>
            <a:off x="5203825" y="2576513"/>
            <a:ext cx="306388" cy="7048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662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26630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After deleting 20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4588" y="3214688"/>
            <a:ext cx="1423987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10,50,70,77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5113" y="4375150"/>
            <a:ext cx="139065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14,15,16,27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325562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51,52,60,68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90,95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16463" y="414496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5113" y="3695700"/>
            <a:ext cx="38100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  <a:endCxn id="30" idx="2"/>
          </p:cNvCxnSpPr>
          <p:nvPr/>
        </p:nvCxnSpPr>
        <p:spPr>
          <a:xfrm flipH="1" flipV="1">
            <a:off x="1857375" y="3684588"/>
            <a:ext cx="1941513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798888" y="3214688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62188" y="3657600"/>
            <a:ext cx="2571750" cy="487363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59" idx="1"/>
          </p:cNvCxnSpPr>
          <p:nvPr/>
        </p:nvCxnSpPr>
        <p:spPr>
          <a:xfrm>
            <a:off x="2511425" y="3392488"/>
            <a:ext cx="1287463" cy="571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7651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27654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Delete 70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4588" y="3214688"/>
            <a:ext cx="1423987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10,50,</a:t>
            </a:r>
            <a:r>
              <a:rPr lang="en-IN" dirty="0">
                <a:solidFill>
                  <a:schemeClr val="accent2"/>
                </a:solidFill>
              </a:rPr>
              <a:t>70</a:t>
            </a:r>
            <a:r>
              <a:rPr lang="en-IN" dirty="0"/>
              <a:t>,77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5113" y="4375150"/>
            <a:ext cx="139065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14,15,16,27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325562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51,52,60,68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90,95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16463" y="414496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5113" y="3695700"/>
            <a:ext cx="38100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  <a:endCxn id="30" idx="2"/>
          </p:cNvCxnSpPr>
          <p:nvPr/>
        </p:nvCxnSpPr>
        <p:spPr>
          <a:xfrm flipH="1" flipV="1">
            <a:off x="1857375" y="3684588"/>
            <a:ext cx="1941513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798888" y="3214688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62188" y="3657600"/>
            <a:ext cx="2571750" cy="487363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59" idx="1"/>
          </p:cNvCxnSpPr>
          <p:nvPr/>
        </p:nvCxnSpPr>
        <p:spPr>
          <a:xfrm>
            <a:off x="2511425" y="3392488"/>
            <a:ext cx="1287463" cy="571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8675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28678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After deleting 70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4588" y="3214688"/>
            <a:ext cx="1423987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10,50,</a:t>
            </a:r>
            <a:r>
              <a:rPr lang="en-IN" dirty="0">
                <a:solidFill>
                  <a:schemeClr val="bg1"/>
                </a:solidFill>
              </a:rPr>
              <a:t>68,</a:t>
            </a:r>
            <a:r>
              <a:rPr lang="en-IN" dirty="0"/>
              <a:t>77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5113" y="4375150"/>
            <a:ext cx="139065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14,15,16,27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325562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90,95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16463" y="414496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5113" y="3695700"/>
            <a:ext cx="38100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  <a:endCxn id="30" idx="2"/>
          </p:cNvCxnSpPr>
          <p:nvPr/>
        </p:nvCxnSpPr>
        <p:spPr>
          <a:xfrm flipH="1" flipV="1">
            <a:off x="1857375" y="3684588"/>
            <a:ext cx="1941513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798888" y="3214688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62188" y="3657600"/>
            <a:ext cx="2571750" cy="487363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59" idx="1"/>
          </p:cNvCxnSpPr>
          <p:nvPr/>
        </p:nvCxnSpPr>
        <p:spPr>
          <a:xfrm>
            <a:off x="2511425" y="3392488"/>
            <a:ext cx="1287463" cy="571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969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29702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Delete 95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4588" y="3214688"/>
            <a:ext cx="1423987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10,50,</a:t>
            </a:r>
            <a:r>
              <a:rPr lang="en-IN" dirty="0">
                <a:solidFill>
                  <a:schemeClr val="bg1"/>
                </a:solidFill>
              </a:rPr>
              <a:t>68,</a:t>
            </a:r>
            <a:r>
              <a:rPr lang="en-IN" dirty="0"/>
              <a:t>77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5113" y="4375150"/>
            <a:ext cx="139065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14,15,16,27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325562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</a:t>
            </a:r>
            <a:r>
              <a:rPr lang="en-IN" dirty="0">
                <a:solidFill>
                  <a:schemeClr val="accent2"/>
                </a:solidFill>
              </a:rPr>
              <a:t>95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16463" y="414496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100,110,111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5113" y="3695700"/>
            <a:ext cx="38100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  <a:endCxn id="30" idx="2"/>
          </p:cNvCxnSpPr>
          <p:nvPr/>
        </p:nvCxnSpPr>
        <p:spPr>
          <a:xfrm flipH="1" flipV="1">
            <a:off x="1857375" y="3684588"/>
            <a:ext cx="1941513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798888" y="3214688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62188" y="3657600"/>
            <a:ext cx="2571750" cy="487363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59" idx="1"/>
          </p:cNvCxnSpPr>
          <p:nvPr/>
        </p:nvCxnSpPr>
        <p:spPr>
          <a:xfrm>
            <a:off x="2511425" y="3392488"/>
            <a:ext cx="1287463" cy="571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0723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0726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After deleting 95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4588" y="3214688"/>
            <a:ext cx="1423987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10,50,</a:t>
            </a:r>
            <a:r>
              <a:rPr lang="en-IN" dirty="0">
                <a:solidFill>
                  <a:schemeClr val="bg1"/>
                </a:solidFill>
              </a:rPr>
              <a:t>68,</a:t>
            </a:r>
            <a:r>
              <a:rPr lang="en-IN" dirty="0"/>
              <a:t>77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5113" y="4375150"/>
            <a:ext cx="139065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14,15,16,27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325562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</a:t>
            </a:r>
            <a:r>
              <a:rPr lang="en-IN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16463" y="414496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5113" y="3695700"/>
            <a:ext cx="38100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  <a:endCxn id="30" idx="2"/>
          </p:cNvCxnSpPr>
          <p:nvPr/>
        </p:nvCxnSpPr>
        <p:spPr>
          <a:xfrm flipH="1" flipV="1">
            <a:off x="1857375" y="3684588"/>
            <a:ext cx="1941513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798888" y="3214688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62188" y="3657600"/>
            <a:ext cx="2571750" cy="487363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59" idx="1"/>
          </p:cNvCxnSpPr>
          <p:nvPr/>
        </p:nvCxnSpPr>
        <p:spPr>
          <a:xfrm>
            <a:off x="2511425" y="3392488"/>
            <a:ext cx="1287463" cy="571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Case study: B-tree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0243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738" y="4476750"/>
            <a:ext cx="10515600" cy="6524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600" dirty="0">
                <a:latin typeface="+mn-lt"/>
              </a:rPr>
              <a:t/>
            </a:r>
            <a:br>
              <a:rPr lang="en-IN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450" y="1431925"/>
            <a:ext cx="9331325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latin typeface="+mn-lt"/>
                <a:cs typeface="+mn-cs"/>
              </a:rPr>
              <a:t>Indexing:</a:t>
            </a:r>
            <a:endParaRPr lang="en-IN" sz="2400" dirty="0">
              <a:latin typeface="+mn-lt"/>
              <a:cs typeface="+mn-cs"/>
            </a:endParaRP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+mn-cs"/>
              </a:rPr>
              <a:t>Indexing is a technique used in data structure to access the records quickly from the database file. 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+mn-cs"/>
              </a:rPr>
              <a:t>An Index is a small table containing two columns one for primary key and the second column.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latin typeface="+mn-lt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174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1750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Delete 77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4588" y="3214688"/>
            <a:ext cx="1423987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10,50,</a:t>
            </a:r>
            <a:r>
              <a:rPr lang="en-IN" dirty="0">
                <a:solidFill>
                  <a:schemeClr val="bg1"/>
                </a:solidFill>
              </a:rPr>
              <a:t>68,</a:t>
            </a:r>
            <a:r>
              <a:rPr lang="en-IN" dirty="0">
                <a:solidFill>
                  <a:schemeClr val="accent2"/>
                </a:solidFill>
              </a:rPr>
              <a:t>77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5113" y="4375150"/>
            <a:ext cx="139065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14,15,16,27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325562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</a:t>
            </a:r>
            <a:r>
              <a:rPr lang="en-IN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16463" y="4144963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5113" y="3695700"/>
            <a:ext cx="38100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  <a:endCxn id="30" idx="2"/>
          </p:cNvCxnSpPr>
          <p:nvPr/>
        </p:nvCxnSpPr>
        <p:spPr>
          <a:xfrm flipH="1" flipV="1">
            <a:off x="1857375" y="3684588"/>
            <a:ext cx="1941513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798888" y="3214688"/>
            <a:ext cx="9763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78,79</a:t>
            </a:r>
          </a:p>
        </p:txBody>
      </p: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62188" y="3657600"/>
            <a:ext cx="2571750" cy="487363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59" idx="1"/>
          </p:cNvCxnSpPr>
          <p:nvPr/>
        </p:nvCxnSpPr>
        <p:spPr>
          <a:xfrm>
            <a:off x="2511425" y="3392488"/>
            <a:ext cx="1287463" cy="571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2771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2774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After deleting 77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4588" y="3214688"/>
            <a:ext cx="1423987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10,50,</a:t>
            </a:r>
            <a:r>
              <a:rPr lang="en-IN" dirty="0">
                <a:solidFill>
                  <a:schemeClr val="bg1"/>
                </a:solidFill>
              </a:rPr>
              <a:t>68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5113" y="4375150"/>
            <a:ext cx="139065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14,15,16,27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325562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</a:t>
            </a:r>
            <a:r>
              <a:rPr lang="en-IN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75200" y="4146550"/>
            <a:ext cx="1404938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73,75,78,79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5113" y="3695700"/>
            <a:ext cx="38100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  <a:endCxn id="30" idx="2"/>
          </p:cNvCxnSpPr>
          <p:nvPr/>
        </p:nvCxnSpPr>
        <p:spPr>
          <a:xfrm flipH="1" flipV="1">
            <a:off x="1857375" y="3684588"/>
            <a:ext cx="1941513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62188" y="3657600"/>
            <a:ext cx="2571750" cy="487363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3795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3798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Delete 80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accent2"/>
                </a:solidFill>
              </a:rPr>
              <a:t>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4588" y="3214688"/>
            <a:ext cx="1423987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10,50,</a:t>
            </a:r>
            <a:r>
              <a:rPr lang="en-IN" dirty="0">
                <a:solidFill>
                  <a:schemeClr val="bg1"/>
                </a:solidFill>
              </a:rPr>
              <a:t>68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5113" y="4375150"/>
            <a:ext cx="139065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14,15,16,27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325562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</a:t>
            </a:r>
            <a:r>
              <a:rPr lang="en-IN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75200" y="4146550"/>
            <a:ext cx="1404938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73,75,78,79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5113" y="3695700"/>
            <a:ext cx="38100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  <a:endCxn id="30" idx="2"/>
          </p:cNvCxnSpPr>
          <p:nvPr/>
        </p:nvCxnSpPr>
        <p:spPr>
          <a:xfrm flipH="1" flipV="1">
            <a:off x="1857375" y="3684588"/>
            <a:ext cx="1941513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62188" y="3657600"/>
            <a:ext cx="2571750" cy="487363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481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4822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After Deleting 80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79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4588" y="3214688"/>
            <a:ext cx="1423987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10,50,</a:t>
            </a:r>
            <a:r>
              <a:rPr lang="en-IN" dirty="0">
                <a:solidFill>
                  <a:schemeClr val="bg1"/>
                </a:solidFill>
              </a:rPr>
              <a:t>68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5113" y="4375150"/>
            <a:ext cx="139065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14,15,16,27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325562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</a:t>
            </a:r>
            <a:r>
              <a:rPr lang="en-IN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75200" y="4146550"/>
            <a:ext cx="1404938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73,75,78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5113" y="3695700"/>
            <a:ext cx="38100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  <a:endCxn id="30" idx="2"/>
          </p:cNvCxnSpPr>
          <p:nvPr/>
        </p:nvCxnSpPr>
        <p:spPr>
          <a:xfrm flipH="1" flipV="1">
            <a:off x="1857375" y="3684588"/>
            <a:ext cx="1941513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62188" y="3657600"/>
            <a:ext cx="2571750" cy="487363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5843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5846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Delete 100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79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4588" y="3214688"/>
            <a:ext cx="1423987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10,50,</a:t>
            </a:r>
            <a:r>
              <a:rPr lang="en-IN" dirty="0">
                <a:solidFill>
                  <a:schemeClr val="bg1"/>
                </a:solidFill>
              </a:rPr>
              <a:t>68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5113" y="4375150"/>
            <a:ext cx="139065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14,15,16,27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325562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90,</a:t>
            </a:r>
            <a:r>
              <a:rPr lang="en-IN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75200" y="4146550"/>
            <a:ext cx="1404938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73,75,78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1334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0063" y="4144963"/>
            <a:ext cx="1409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5113" y="3695700"/>
            <a:ext cx="38100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  <a:endCxn id="30" idx="2"/>
          </p:cNvCxnSpPr>
          <p:nvPr/>
        </p:nvCxnSpPr>
        <p:spPr>
          <a:xfrm flipH="1" flipV="1">
            <a:off x="1857375" y="3684588"/>
            <a:ext cx="1941513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</p:cNvCxnSpPr>
          <p:nvPr/>
        </p:nvCxnSpPr>
        <p:spPr>
          <a:xfrm flipV="1">
            <a:off x="8675688" y="3590925"/>
            <a:ext cx="419100" cy="5492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</p:cNvCxnSpPr>
          <p:nvPr/>
        </p:nvCxnSpPr>
        <p:spPr>
          <a:xfrm flipH="1" flipV="1">
            <a:off x="9455150" y="3636963"/>
            <a:ext cx="484188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939338" y="3629025"/>
            <a:ext cx="1335087" cy="6905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62188" y="3657600"/>
            <a:ext cx="2571750" cy="487363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686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314325" y="1519238"/>
            <a:ext cx="99028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/>
            <a:endParaRPr lang="en-IN" altLang="en-US"/>
          </a:p>
        </p:txBody>
      </p:sp>
      <p:sp>
        <p:nvSpPr>
          <p:cNvPr id="29" name="Rectangle 28"/>
          <p:cNvSpPr/>
          <p:nvPr/>
        </p:nvSpPr>
        <p:spPr>
          <a:xfrm>
            <a:off x="88900" y="1447800"/>
            <a:ext cx="2716213" cy="53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After deleting 100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3038" y="2106613"/>
            <a:ext cx="2441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68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4588" y="3214688"/>
            <a:ext cx="1423987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10,50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013" y="437515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4,5,6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5113" y="4375150"/>
            <a:ext cx="1390650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14,15,16,27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5313" y="4375150"/>
            <a:ext cx="1325562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51,52,60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0013" y="3176588"/>
            <a:ext cx="1133475" cy="46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79,90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49913" y="4146550"/>
            <a:ext cx="1404937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73,75,78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08950" y="4140200"/>
            <a:ext cx="1133475" cy="4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81,82,89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600" y="4144963"/>
            <a:ext cx="1754188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92,93,110,111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16113" y="2576513"/>
            <a:ext cx="2719387" cy="600075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6750" y="3644900"/>
            <a:ext cx="692150" cy="706438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5113" y="3695700"/>
            <a:ext cx="381000" cy="66675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  <a:endCxn id="30" idx="2"/>
          </p:cNvCxnSpPr>
          <p:nvPr/>
        </p:nvCxnSpPr>
        <p:spPr>
          <a:xfrm flipH="1" flipV="1">
            <a:off x="1857375" y="3684588"/>
            <a:ext cx="1941513" cy="690562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0"/>
            <a:endCxn id="40" idx="2"/>
          </p:cNvCxnSpPr>
          <p:nvPr/>
        </p:nvCxnSpPr>
        <p:spPr>
          <a:xfrm flipV="1">
            <a:off x="8675688" y="3644900"/>
            <a:ext cx="881062" cy="4953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9939338" y="3621088"/>
            <a:ext cx="482600" cy="5080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5" idx="0"/>
          </p:cNvCxnSpPr>
          <p:nvPr/>
        </p:nvCxnSpPr>
        <p:spPr>
          <a:xfrm flipH="1">
            <a:off x="6353175" y="3546475"/>
            <a:ext cx="2636838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53125" y="2576513"/>
            <a:ext cx="3141663" cy="6000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280988" y="-130175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Deletion  Algorithm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7891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738" y="4476750"/>
            <a:ext cx="10515600" cy="6524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600" dirty="0">
                <a:latin typeface="+mn-lt"/>
              </a:rPr>
              <a:t/>
            </a:r>
            <a:br>
              <a:rPr lang="en-IN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1488" y="1316038"/>
            <a:ext cx="105283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1.Locate the leaf node.</a:t>
            </a:r>
          </a:p>
          <a:p>
            <a:pPr eaLnBrk="1" hangingPunct="1"/>
            <a:r>
              <a:rPr lang="en-US" altLang="en-US" sz="2400"/>
              <a:t>2.If there are more than m/2 keys in the leaf node then delete key</a:t>
            </a:r>
          </a:p>
          <a:p>
            <a:pPr eaLnBrk="1" hangingPunct="1"/>
            <a:r>
              <a:rPr lang="en-US" altLang="en-US" sz="2400"/>
              <a:t>3.If the leaf node doesn't contain m/2 keys then </a:t>
            </a:r>
          </a:p>
          <a:p>
            <a:pPr lvl="1" eaLnBrk="1" hangingPunct="1"/>
            <a:r>
              <a:rPr lang="en-US" altLang="en-US" sz="2400"/>
              <a:t>a)If the left sibling contains more than m/2 elements then push its largest element up to its parent and move the intervening element down to the node where the key is deleted.</a:t>
            </a:r>
          </a:p>
          <a:p>
            <a:pPr lvl="1" eaLnBrk="1" hangingPunct="1"/>
            <a:r>
              <a:rPr lang="en-US" altLang="en-US" sz="2400"/>
              <a:t>b)If the right sibling contains more than m/2 elements then push its smallest element up to the parent and move intervening element down to the node where the key is deleted.</a:t>
            </a:r>
          </a:p>
          <a:p>
            <a:pPr eaLnBrk="1" hangingPunct="1"/>
            <a:r>
              <a:rPr lang="en-US" altLang="en-US" sz="2400"/>
              <a:t>4.If neither of the sibling contain more than m/2 elements then create a new leaf node by joining two leaf nodes and the intervening element of the parent node.</a:t>
            </a:r>
          </a:p>
          <a:p>
            <a:pPr eaLnBrk="1" hangingPunct="1"/>
            <a:r>
              <a:rPr lang="en-US" altLang="en-US" sz="2400"/>
              <a:t>5.If parent is left with less than m/2 nodes then, apply the above process on the parent too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 flipV="1">
            <a:off x="5448300" y="2887663"/>
            <a:ext cx="458152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5" name="Rectangle 10"/>
          <p:cNvSpPr>
            <a:spLocks noChangeArrowheads="1"/>
          </p:cNvSpPr>
          <p:nvPr/>
        </p:nvSpPr>
        <p:spPr bwMode="auto">
          <a:xfrm>
            <a:off x="5461000" y="4049713"/>
            <a:ext cx="7496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Saritha.k@pes.edu</a:t>
            </a:r>
            <a:endParaRPr lang="en-IN" altLang="en-US" sz="2400" b="1"/>
          </a:p>
        </p:txBody>
      </p:sp>
      <p:sp>
        <p:nvSpPr>
          <p:cNvPr id="38916" name="Rectangle 11"/>
          <p:cNvSpPr>
            <a:spLocks noChangeArrowheads="1"/>
          </p:cNvSpPr>
          <p:nvPr/>
        </p:nvSpPr>
        <p:spPr bwMode="auto">
          <a:xfrm>
            <a:off x="5461000" y="4573588"/>
            <a:ext cx="7496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9844668963</a:t>
            </a:r>
            <a:endParaRPr lang="en-IN" altLang="en-US" sz="2400"/>
          </a:p>
        </p:txBody>
      </p:sp>
      <p:grpSp>
        <p:nvGrpSpPr>
          <p:cNvPr id="2" name="Group 12">
            <a:extLst/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/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5" name="Rectangle 14">
              <a:extLst/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6" name="Rectangle 15">
              <a:extLst/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7" name="Rectangle 16">
              <a:extLst/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pic>
        <p:nvPicPr>
          <p:cNvPr id="38918" name="Picture 17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606550"/>
            <a:ext cx="2370137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/>
          </p:cNvPr>
          <p:cNvSpPr/>
          <p:nvPr/>
        </p:nvSpPr>
        <p:spPr>
          <a:xfrm>
            <a:off x="5448300" y="2049463"/>
            <a:ext cx="4603750" cy="6651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HANK YOU</a:t>
            </a:r>
          </a:p>
        </p:txBody>
      </p:sp>
      <p:sp>
        <p:nvSpPr>
          <p:cNvPr id="38920" name="Rectangle 19"/>
          <p:cNvSpPr>
            <a:spLocks noChangeArrowheads="1"/>
          </p:cNvSpPr>
          <p:nvPr/>
        </p:nvSpPr>
        <p:spPr bwMode="auto">
          <a:xfrm>
            <a:off x="5448300" y="3128963"/>
            <a:ext cx="749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Saritha</a:t>
            </a:r>
            <a:endParaRPr lang="en-IN" altLang="en-US" sz="2400" b="1"/>
          </a:p>
        </p:txBody>
      </p:sp>
      <p:sp>
        <p:nvSpPr>
          <p:cNvPr id="38921" name="Rectangle 20"/>
          <p:cNvSpPr>
            <a:spLocks noChangeArrowheads="1"/>
          </p:cNvSpPr>
          <p:nvPr/>
        </p:nvSpPr>
        <p:spPr bwMode="auto">
          <a:xfrm>
            <a:off x="5448300" y="3525838"/>
            <a:ext cx="7497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Department of Computer Science &amp; Engineering</a:t>
            </a:r>
            <a:endParaRPr lang="en-I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B-tree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126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738" y="4476750"/>
            <a:ext cx="10515600" cy="6524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600" dirty="0">
                <a:latin typeface="+mn-lt"/>
              </a:rPr>
              <a:t/>
            </a:r>
            <a:br>
              <a:rPr lang="en-IN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450" y="1431925"/>
            <a:ext cx="9331325" cy="2584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A B-tree is a tree data structure that keeps data in its node in  sorted order and performs the operations like searching, insertions, and deletions in logarithmic amortized time. 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B-tree is an m-way search tree in which each node, with the possible exception of the root, is at-least half full.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Properties of B-tree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03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738" y="4476750"/>
            <a:ext cx="10515600" cy="6524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600" dirty="0">
                <a:latin typeface="+mn-lt"/>
              </a:rPr>
              <a:t/>
            </a:r>
            <a:br>
              <a:rPr lang="en-IN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325" y="1519238"/>
            <a:ext cx="9331325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+mn-cs"/>
              </a:rPr>
              <a:t>All the leaves created are at same level.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B-Tree is determined by a number of degree m. The value of m depends upon the block size on the disk 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The left subtree of the node has lesser values than the right side of the subtree.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The maximum number of </a:t>
            </a:r>
            <a:r>
              <a:rPr lang="en-US" sz="2400" dirty="0" smtClean="0">
                <a:latin typeface="+mn-lt"/>
                <a:cs typeface="+mn-cs"/>
              </a:rPr>
              <a:t>key values ( </a:t>
            </a:r>
            <a:r>
              <a:rPr lang="en-US" sz="2400" dirty="0">
                <a:latin typeface="+mn-lt"/>
                <a:cs typeface="+mn-cs"/>
              </a:rPr>
              <a:t>a root node as well as its child nodes can contain) is calculated  by :m – 1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Every node except the root node must contain minimum keys </a:t>
            </a:r>
            <a:r>
              <a:rPr lang="en-US" sz="2400" dirty="0" smtClean="0">
                <a:latin typeface="+mn-lt"/>
                <a:cs typeface="+mn-cs"/>
              </a:rPr>
              <a:t>of ceil(m/2)-1</a:t>
            </a:r>
            <a:endParaRPr lang="en-US" sz="2400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The maximum number of child nodes a node can have is equal to its degree that is m.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The minimum children a node can have is half of the order that is </a:t>
            </a:r>
            <a:r>
              <a:rPr lang="en-US" sz="2400" dirty="0" smtClean="0">
                <a:latin typeface="+mn-lt"/>
                <a:cs typeface="+mn-cs"/>
              </a:rPr>
              <a:t>ceil(m/2) (Except the root)</a:t>
            </a:r>
            <a:endParaRPr lang="en-US" sz="2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latin typeface="+mn-lt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Case study: B-tree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2291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1450" y="1423988"/>
            <a:ext cx="4294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Following is an example of B-Tree </a:t>
            </a:r>
            <a:r>
              <a:rPr lang="en-US" altLang="en-US"/>
              <a:t>of </a:t>
            </a:r>
            <a:r>
              <a:rPr lang="en-US" altLang="en-US" smtClean="0"/>
              <a:t>order </a:t>
            </a:r>
            <a:r>
              <a:rPr lang="en-US" altLang="en-US" dirty="0"/>
              <a:t>5</a:t>
            </a:r>
            <a:endParaRPr lang="en-IN" altLang="en-US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1450" y="2011363"/>
            <a:ext cx="10815638" cy="2914650"/>
            <a:chOff x="171163" y="2011678"/>
            <a:chExt cx="10816215" cy="2914152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888751" y="3644936"/>
              <a:ext cx="717588" cy="788853"/>
            </a:xfrm>
            <a:prstGeom prst="line">
              <a:avLst/>
            </a:prstGeom>
            <a:ln w="2857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97" name="Group 7"/>
            <p:cNvGrpSpPr>
              <a:grpSpLocks/>
            </p:cNvGrpSpPr>
            <p:nvPr/>
          </p:nvGrpSpPr>
          <p:grpSpPr bwMode="auto">
            <a:xfrm>
              <a:off x="171163" y="2011678"/>
              <a:ext cx="10816215" cy="2914152"/>
              <a:chOff x="171163" y="2011678"/>
              <a:chExt cx="10816215" cy="291415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87752" y="2011678"/>
                <a:ext cx="1436765" cy="40474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200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53950" y="3240193"/>
                <a:ext cx="1435177" cy="404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135     165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294656" y="3037028"/>
                <a:ext cx="1435177" cy="406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230   280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1163" y="4444899"/>
                <a:ext cx="1435177" cy="406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110       120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22287" y="4498865"/>
                <a:ext cx="1435177" cy="406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140  150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735648" y="4478231"/>
                <a:ext cx="1435177" cy="404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210   220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615348" y="4478231"/>
                <a:ext cx="1435177" cy="404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240   250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65437" y="4521086"/>
                <a:ext cx="1546307" cy="4047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170  180  190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552201" y="4487755"/>
                <a:ext cx="1435177" cy="404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/>
                  <a:t>290 300  310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>
                <a:off x="1911156" y="2416421"/>
                <a:ext cx="2527435" cy="823772"/>
              </a:xfrm>
              <a:prstGeom prst="line">
                <a:avLst/>
              </a:prstGeom>
              <a:ln w="2857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11" idx="0"/>
              </p:cNvCxnSpPr>
              <p:nvPr/>
            </p:nvCxnSpPr>
            <p:spPr>
              <a:xfrm>
                <a:off x="5343514" y="2416421"/>
                <a:ext cx="2668730" cy="620607"/>
              </a:xfrm>
              <a:prstGeom prst="line">
                <a:avLst/>
              </a:prstGeom>
              <a:ln w="2857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2209622" y="3644936"/>
                <a:ext cx="68267" cy="826947"/>
              </a:xfrm>
              <a:prstGeom prst="line">
                <a:avLst/>
              </a:prstGeom>
              <a:ln w="2857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6" idx="0"/>
                <a:endCxn id="10" idx="3"/>
              </p:cNvCxnSpPr>
              <p:nvPr/>
            </p:nvCxnSpPr>
            <p:spPr>
              <a:xfrm flipH="1" flipV="1">
                <a:off x="2989126" y="3443358"/>
                <a:ext cx="1449464" cy="1077728"/>
              </a:xfrm>
              <a:prstGeom prst="line">
                <a:avLst/>
              </a:prstGeom>
              <a:ln w="2857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515151" y="3443358"/>
                <a:ext cx="943025" cy="996780"/>
              </a:xfrm>
              <a:prstGeom prst="line">
                <a:avLst/>
              </a:prstGeom>
              <a:ln w="2857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8626639" y="3443358"/>
                <a:ext cx="1643151" cy="1001541"/>
              </a:xfrm>
              <a:prstGeom prst="line">
                <a:avLst/>
              </a:prstGeom>
              <a:ln w="2857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937627" y="3443358"/>
                <a:ext cx="74617" cy="1001541"/>
              </a:xfrm>
              <a:prstGeom prst="line">
                <a:avLst/>
              </a:prstGeom>
              <a:ln w="2857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Case study: B-tree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3315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738" y="4476750"/>
            <a:ext cx="10515600" cy="6524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600" dirty="0">
                <a:latin typeface="+mn-lt"/>
              </a:rPr>
              <a:t/>
            </a:r>
            <a:br>
              <a:rPr lang="en-IN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325" y="1519238"/>
            <a:ext cx="10285413" cy="29543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  <a:cs typeface="+mn-cs"/>
              </a:rPr>
              <a:t>Why use B-Tree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latin typeface="+mn-lt"/>
              <a:cs typeface="+mn-cs"/>
            </a:endParaRP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B-tree reduces the number of reads made on the disk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B Trees can be easily optimized to adjust its size  according to the disk size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It is a specially designed technique for handling a bulky amount of data.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It is a useful algorithm for databases and file systems.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B-tree is efficient for reading and writing from large blocks of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Search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433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4325" y="1519238"/>
            <a:ext cx="9331325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Let Key be the element to be searched .</a:t>
            </a:r>
          </a:p>
          <a:p>
            <a:pPr eaLnBrk="1" hangingPunct="1"/>
            <a:r>
              <a:rPr lang="en-US" altLang="en-US" sz="2400" dirty="0"/>
              <a:t>Start from the root and recursively traverse down.</a:t>
            </a:r>
          </a:p>
          <a:p>
            <a:pPr eaLnBrk="1" hangingPunct="1"/>
            <a:r>
              <a:rPr lang="en-US" altLang="en-US" sz="2400" dirty="0"/>
              <a:t>If the value of key is lesser than the root value, </a:t>
            </a:r>
          </a:p>
          <a:p>
            <a:pPr eaLnBrk="1" hangingPunct="1"/>
            <a:r>
              <a:rPr lang="en-US" altLang="en-US" sz="2400" dirty="0"/>
              <a:t>         then search left </a:t>
            </a:r>
            <a:r>
              <a:rPr lang="en-US" altLang="en-US" sz="2400" dirty="0" err="1"/>
              <a:t>subtree</a:t>
            </a:r>
            <a:r>
              <a:rPr lang="en-US" altLang="en-US" sz="2400" dirty="0"/>
              <a:t>, </a:t>
            </a:r>
          </a:p>
          <a:p>
            <a:pPr eaLnBrk="1" hangingPunct="1"/>
            <a:r>
              <a:rPr lang="en-US" altLang="en-US" sz="2400" dirty="0"/>
              <a:t>if the value of key is greater than the root value,</a:t>
            </a:r>
          </a:p>
          <a:p>
            <a:pPr eaLnBrk="1" hangingPunct="1"/>
            <a:r>
              <a:rPr lang="en-US" altLang="en-US" sz="2400" dirty="0"/>
              <a:t>        then search the right </a:t>
            </a:r>
            <a:r>
              <a:rPr lang="en-US" altLang="en-US" sz="2400" dirty="0" err="1"/>
              <a:t>subtree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If the node has the found key, </a:t>
            </a:r>
          </a:p>
          <a:p>
            <a:pPr eaLnBrk="1" hangingPunct="1"/>
            <a:r>
              <a:rPr lang="en-US" altLang="en-US" sz="2400" dirty="0"/>
              <a:t>        then return the node.</a:t>
            </a:r>
          </a:p>
          <a:p>
            <a:pPr eaLnBrk="1" hangingPunct="1"/>
            <a:r>
              <a:rPr lang="en-US" altLang="en-US" sz="2400" dirty="0" smtClean="0"/>
              <a:t>If </a:t>
            </a:r>
            <a:r>
              <a:rPr lang="en-US" altLang="en-US" sz="2400" dirty="0"/>
              <a:t>key is not found in the tree, </a:t>
            </a:r>
          </a:p>
          <a:p>
            <a:pPr eaLnBrk="1" hangingPunct="1"/>
            <a:r>
              <a:rPr lang="en-US" altLang="en-US" sz="2400" dirty="0"/>
              <a:t>           then return NULL.</a:t>
            </a:r>
          </a:p>
          <a:p>
            <a:pPr eaLnBrk="1" hangingPunct="1"/>
            <a:endParaRPr lang="en-I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439738" y="-50800"/>
            <a:ext cx="749776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Insertion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5363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/>
          </p:cNvPr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DATA STRUCTURES AND ITS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738" y="4476750"/>
            <a:ext cx="10515600" cy="6524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600" dirty="0">
                <a:latin typeface="+mn-lt"/>
              </a:rPr>
              <a:t/>
            </a:r>
            <a:br>
              <a:rPr lang="en-IN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4325" y="1519238"/>
            <a:ext cx="101965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B-tree insertion takes place at leaf node.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Locate the leaf node for the data being inserted.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If the node is not full that is fewer than m-1 entries, the new data is simply inserted in the sequence of node.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When the leaf node is full, we say overflow condition.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Overflow requires that the leaf node be split into 2 nodes, each containing half of the data.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To split the node, create a new node and copy the data from the end of the full node to the new node.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After the data has been split, the new entry is inserted into either the original or the new node depending on its key value.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IN" altLang="en-US" sz="2400"/>
              <a:t>Then the median data entry is inserted into parent node.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1570</Words>
  <Application>Microsoft Office PowerPoint</Application>
  <PresentationFormat>Custom</PresentationFormat>
  <Paragraphs>547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       </vt:lpstr>
      <vt:lpstr>       </vt:lpstr>
      <vt:lpstr>       </vt:lpstr>
      <vt:lpstr>Slide 6</vt:lpstr>
      <vt:lpstr>       </vt:lpstr>
      <vt:lpstr>Slide 8</vt:lpstr>
      <vt:lpstr>       </vt:lpstr>
      <vt:lpstr>       </vt:lpstr>
      <vt:lpstr>       </vt:lpstr>
      <vt:lpstr>Slide 12</vt:lpstr>
      <vt:lpstr>       </vt:lpstr>
      <vt:lpstr>       </vt:lpstr>
      <vt:lpstr>       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       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Kusuma K V</cp:lastModifiedBy>
  <cp:revision>193</cp:revision>
  <dcterms:created xsi:type="dcterms:W3CDTF">2020-06-03T14:19:11Z</dcterms:created>
  <dcterms:modified xsi:type="dcterms:W3CDTF">2022-11-16T06:39:08Z</dcterms:modified>
</cp:coreProperties>
</file>