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66" r:id="rId4"/>
    <p:sldId id="367" r:id="rId5"/>
    <p:sldId id="368" r:id="rId6"/>
    <p:sldId id="369" r:id="rId7"/>
    <p:sldId id="370" r:id="rId8"/>
    <p:sldId id="34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30-07-2020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30-07-2020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81916" y="1688267"/>
            <a:ext cx="7497214" cy="646331"/>
          </a:xfrm>
          <a:prstGeom prst="rect">
            <a:avLst/>
          </a:prstGeom>
        </p:spPr>
        <p:txBody>
          <a:bodyPr wrap="square">
            <a:spAutoFit/>
          </a:bodyPr>
          <a:lstStyle/>
          <a:p>
            <a:r>
              <a:rPr lang="en-US" sz="3600" b="1" dirty="0" smtClean="0">
                <a:solidFill>
                  <a:schemeClr val="accent2">
                    <a:lumMod val="75000"/>
                  </a:schemeClr>
                </a:solidFill>
              </a:rPr>
              <a:t>Data Structures and its Applications</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2" y="1737360"/>
            <a:ext cx="8727997" cy="646331"/>
          </a:xfrm>
          <a:prstGeom prst="rect">
            <a:avLst/>
          </a:prstGeom>
        </p:spPr>
        <p:txBody>
          <a:bodyPr wrap="square">
            <a:spAutoFit/>
          </a:bodyPr>
          <a:lstStyle/>
          <a:p>
            <a:r>
              <a:rPr lang="en-IN" sz="3600" b="1" cap="all" dirty="0" smtClean="0"/>
              <a:t>Data structures and its applications</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2" y="2888778"/>
            <a:ext cx="8205483" cy="1200329"/>
          </a:xfrm>
          <a:prstGeom prst="rect">
            <a:avLst/>
          </a:prstGeom>
        </p:spPr>
        <p:txBody>
          <a:bodyPr wrap="square">
            <a:spAutoFit/>
          </a:bodyPr>
          <a:lstStyle/>
          <a:p>
            <a:r>
              <a:rPr lang="en-IN" sz="3600" b="1" dirty="0" smtClean="0">
                <a:solidFill>
                  <a:schemeClr val="accent1">
                    <a:lumMod val="75000"/>
                  </a:schemeClr>
                </a:solidFill>
              </a:rPr>
              <a:t>Queues – Implementation of CPU scheduler using Queue</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CPU scheduler using queue</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201424"/>
          </a:xfrm>
          <a:prstGeom prst="rect">
            <a:avLst/>
          </a:prstGeom>
          <a:noFill/>
        </p:spPr>
        <p:txBody>
          <a:bodyPr wrap="square" rtlCol="0">
            <a:spAutoFit/>
          </a:bodyPr>
          <a:lstStyle/>
          <a:p>
            <a:pPr algn="just" fontAlgn="base"/>
            <a:r>
              <a:rPr lang="en-IN" sz="2400" b="1" u="sng" dirty="0" smtClean="0">
                <a:solidFill>
                  <a:schemeClr val="accent1">
                    <a:lumMod val="75000"/>
                  </a:schemeClr>
                </a:solidFill>
              </a:rPr>
              <a:t>Different </a:t>
            </a:r>
            <a:r>
              <a:rPr lang="en-IN" sz="2400" b="1" u="sng" dirty="0">
                <a:solidFill>
                  <a:schemeClr val="accent1">
                    <a:lumMod val="75000"/>
                  </a:schemeClr>
                </a:solidFill>
              </a:rPr>
              <a:t>Scheduling Algorithms</a:t>
            </a:r>
            <a:r>
              <a:rPr lang="en-IN" sz="2400" b="1" u="sng" dirty="0" smtClean="0">
                <a:solidFill>
                  <a:schemeClr val="accent1">
                    <a:lumMod val="75000"/>
                  </a:schemeClr>
                </a:solidFill>
              </a:rPr>
              <a:t>:</a:t>
            </a:r>
          </a:p>
          <a:p>
            <a:pPr algn="just" fontAlgn="base"/>
            <a:r>
              <a:rPr lang="en-US" sz="2400" b="1" u="sng" dirty="0" smtClean="0">
                <a:solidFill>
                  <a:schemeClr val="accent1">
                    <a:lumMod val="75000"/>
                  </a:schemeClr>
                </a:solidFill>
              </a:rPr>
              <a:t>First </a:t>
            </a:r>
            <a:r>
              <a:rPr lang="en-US" sz="2400" b="1" u="sng" dirty="0">
                <a:solidFill>
                  <a:schemeClr val="accent1">
                    <a:lumMod val="75000"/>
                  </a:schemeClr>
                </a:solidFill>
              </a:rPr>
              <a:t>Come First Serve CPU Scheduling</a:t>
            </a:r>
            <a:r>
              <a:rPr lang="en-US" sz="2400" b="1" u="sng" dirty="0" smtClean="0">
                <a:solidFill>
                  <a:schemeClr val="accent1">
                    <a:lumMod val="75000"/>
                  </a:schemeClr>
                </a:solidFill>
              </a:rPr>
              <a:t>:</a:t>
            </a:r>
          </a:p>
          <a:p>
            <a:pPr algn="just" fontAlgn="base"/>
            <a:endParaRPr lang="en-US" sz="2400" b="1" dirty="0" smtClean="0">
              <a:solidFill>
                <a:schemeClr val="accent1">
                  <a:lumMod val="75000"/>
                </a:schemeClr>
              </a:solidFill>
            </a:endParaRPr>
          </a:p>
          <a:p>
            <a:pPr marL="342900" indent="-342900" algn="just" fontAlgn="base">
              <a:buFont typeface="Arial" panose="020B0604020202020204" pitchFamily="34" charset="0"/>
              <a:buChar char="•"/>
            </a:pPr>
            <a:r>
              <a:rPr lang="en-US" sz="2000" b="1" dirty="0">
                <a:solidFill>
                  <a:schemeClr val="accent1">
                    <a:lumMod val="75000"/>
                  </a:schemeClr>
                </a:solidFill>
              </a:rPr>
              <a:t>Simplest scheduling algorithm that schedules according to arrival times of processes. </a:t>
            </a:r>
            <a:endParaRPr lang="en-US" sz="2000" b="1" dirty="0" smtClean="0">
              <a:solidFill>
                <a:schemeClr val="accent1">
                  <a:lumMod val="75000"/>
                </a:schemeClr>
              </a:solidFill>
            </a:endParaRPr>
          </a:p>
          <a:p>
            <a:pPr marL="342900" indent="-342900" algn="just" fontAlgn="base">
              <a:buFont typeface="Arial" panose="020B0604020202020204" pitchFamily="34" charset="0"/>
              <a:buChar char="•"/>
            </a:pPr>
            <a:endParaRPr lang="en-US" sz="2000" b="1" dirty="0" smtClean="0">
              <a:solidFill>
                <a:schemeClr val="accent1">
                  <a:lumMod val="75000"/>
                </a:schemeClr>
              </a:solidFill>
            </a:endParaRPr>
          </a:p>
          <a:p>
            <a:pPr marL="342900" indent="-342900" algn="just" fontAlgn="base">
              <a:buFont typeface="Arial" panose="020B0604020202020204" pitchFamily="34" charset="0"/>
              <a:buChar char="•"/>
            </a:pPr>
            <a:r>
              <a:rPr lang="en-US" sz="2000" b="1" dirty="0" smtClean="0">
                <a:solidFill>
                  <a:schemeClr val="accent1">
                    <a:lumMod val="75000"/>
                  </a:schemeClr>
                </a:solidFill>
              </a:rPr>
              <a:t>First </a:t>
            </a:r>
            <a:r>
              <a:rPr lang="en-US" sz="2000" b="1" dirty="0">
                <a:solidFill>
                  <a:schemeClr val="accent1">
                    <a:lumMod val="75000"/>
                  </a:schemeClr>
                </a:solidFill>
              </a:rPr>
              <a:t>come first serve scheduling algorithm states that the process that requests the CPU first is allocated the </a:t>
            </a:r>
            <a:r>
              <a:rPr lang="en-US" sz="2000" b="1" dirty="0" smtClean="0">
                <a:solidFill>
                  <a:schemeClr val="accent1">
                    <a:lumMod val="75000"/>
                  </a:schemeClr>
                </a:solidFill>
              </a:rPr>
              <a:t>CPU.</a:t>
            </a:r>
          </a:p>
          <a:p>
            <a:pPr marL="342900" indent="-342900" algn="just" fontAlgn="base">
              <a:buFont typeface="Arial" panose="020B0604020202020204" pitchFamily="34" charset="0"/>
              <a:buChar char="•"/>
            </a:pPr>
            <a:endParaRPr lang="en-US" sz="2000" b="1" dirty="0" smtClean="0">
              <a:solidFill>
                <a:schemeClr val="accent1">
                  <a:lumMod val="75000"/>
                </a:schemeClr>
              </a:solidFill>
            </a:endParaRPr>
          </a:p>
          <a:p>
            <a:pPr marL="342900" indent="-342900" algn="just" fontAlgn="base">
              <a:buFont typeface="Arial" panose="020B0604020202020204" pitchFamily="34" charset="0"/>
              <a:buChar char="•"/>
            </a:pPr>
            <a:r>
              <a:rPr lang="en-US" sz="2000" b="1" dirty="0" smtClean="0">
                <a:solidFill>
                  <a:schemeClr val="accent1">
                    <a:lumMod val="75000"/>
                  </a:schemeClr>
                </a:solidFill>
              </a:rPr>
              <a:t>It </a:t>
            </a:r>
            <a:r>
              <a:rPr lang="en-US" sz="2000" b="1" dirty="0">
                <a:solidFill>
                  <a:schemeClr val="accent1">
                    <a:lumMod val="75000"/>
                  </a:schemeClr>
                </a:solidFill>
              </a:rPr>
              <a:t>is implemented by using the </a:t>
            </a:r>
            <a:r>
              <a:rPr lang="en-US" sz="2000" b="1" dirty="0" smtClean="0">
                <a:solidFill>
                  <a:schemeClr val="accent1">
                    <a:lumMod val="75000"/>
                  </a:schemeClr>
                </a:solidFill>
              </a:rPr>
              <a:t>simple queue</a:t>
            </a:r>
            <a:r>
              <a:rPr lang="en-US" sz="2000" b="1" dirty="0">
                <a:solidFill>
                  <a:schemeClr val="accent1">
                    <a:lumMod val="75000"/>
                  </a:schemeClr>
                </a:solidFill>
              </a:rPr>
              <a:t>. When a process enters the ready queue, its PCB is linked onto the </a:t>
            </a:r>
            <a:r>
              <a:rPr lang="en-US" sz="2000" b="1" dirty="0" smtClean="0">
                <a:solidFill>
                  <a:schemeClr val="accent1">
                    <a:lumMod val="75000"/>
                  </a:schemeClr>
                </a:solidFill>
              </a:rPr>
              <a:t>rear </a:t>
            </a:r>
            <a:r>
              <a:rPr lang="en-US" sz="2000" b="1" dirty="0">
                <a:solidFill>
                  <a:schemeClr val="accent1">
                    <a:lumMod val="75000"/>
                  </a:schemeClr>
                </a:solidFill>
              </a:rPr>
              <a:t>of the queue</a:t>
            </a:r>
            <a:r>
              <a:rPr lang="en-US" sz="2000" b="1" dirty="0" smtClean="0">
                <a:solidFill>
                  <a:schemeClr val="accent1">
                    <a:lumMod val="75000"/>
                  </a:schemeClr>
                </a:solidFill>
              </a:rPr>
              <a:t>.</a:t>
            </a:r>
          </a:p>
          <a:p>
            <a:pPr marL="342900" indent="-342900" algn="just" fontAlgn="base">
              <a:buFont typeface="Arial" panose="020B0604020202020204" pitchFamily="34" charset="0"/>
              <a:buChar char="•"/>
            </a:pPr>
            <a:endParaRPr lang="en-US" sz="2000" b="1" dirty="0" smtClean="0">
              <a:solidFill>
                <a:schemeClr val="accent1">
                  <a:lumMod val="75000"/>
                </a:schemeClr>
              </a:solidFill>
            </a:endParaRPr>
          </a:p>
          <a:p>
            <a:pPr marL="342900" indent="-342900" algn="just" fontAlgn="base">
              <a:buFont typeface="Arial" panose="020B0604020202020204" pitchFamily="34" charset="0"/>
              <a:buChar char="•"/>
            </a:pPr>
            <a:r>
              <a:rPr lang="en-US" sz="2000" b="1" dirty="0" smtClean="0">
                <a:solidFill>
                  <a:schemeClr val="accent1">
                    <a:lumMod val="75000"/>
                  </a:schemeClr>
                </a:solidFill>
              </a:rPr>
              <a:t> </a:t>
            </a:r>
            <a:r>
              <a:rPr lang="en-US" sz="2000" b="1" dirty="0">
                <a:solidFill>
                  <a:schemeClr val="accent1">
                    <a:lumMod val="75000"/>
                  </a:schemeClr>
                </a:solidFill>
              </a:rPr>
              <a:t>When the CPU is free, it is allocated to the process at the </a:t>
            </a:r>
            <a:r>
              <a:rPr lang="en-US" sz="2000" b="1" dirty="0" smtClean="0">
                <a:solidFill>
                  <a:schemeClr val="accent1">
                    <a:lumMod val="75000"/>
                  </a:schemeClr>
                </a:solidFill>
              </a:rPr>
              <a:t>front  </a:t>
            </a:r>
            <a:r>
              <a:rPr lang="en-US" sz="2000" b="1" dirty="0">
                <a:solidFill>
                  <a:schemeClr val="accent1">
                    <a:lumMod val="75000"/>
                  </a:schemeClr>
                </a:solidFill>
              </a:rPr>
              <a:t>of the queue</a:t>
            </a:r>
            <a:r>
              <a:rPr lang="en-US" sz="2000" b="1" dirty="0" smtClean="0">
                <a:solidFill>
                  <a:schemeClr val="accent1">
                    <a:lumMod val="75000"/>
                  </a:schemeClr>
                </a:solidFill>
              </a:rPr>
              <a:t>.</a:t>
            </a:r>
          </a:p>
          <a:p>
            <a:pPr algn="just" fontAlgn="base"/>
            <a:endParaRPr lang="en-US" sz="2000" b="1" dirty="0" smtClean="0">
              <a:solidFill>
                <a:schemeClr val="accent1">
                  <a:lumMod val="75000"/>
                </a:schemeClr>
              </a:solidFill>
            </a:endParaRPr>
          </a:p>
          <a:p>
            <a:pPr marL="342900" indent="-342900" algn="just" fontAlgn="base">
              <a:buFont typeface="Arial" panose="020B0604020202020204" pitchFamily="34" charset="0"/>
              <a:buChar char="•"/>
            </a:pPr>
            <a:r>
              <a:rPr lang="en-US" sz="2000" b="1" dirty="0" smtClean="0">
                <a:solidFill>
                  <a:schemeClr val="accent1">
                    <a:lumMod val="75000"/>
                  </a:schemeClr>
                </a:solidFill>
              </a:rPr>
              <a:t>The </a:t>
            </a:r>
            <a:r>
              <a:rPr lang="en-US" sz="2000" b="1" dirty="0">
                <a:solidFill>
                  <a:schemeClr val="accent1">
                    <a:lumMod val="75000"/>
                  </a:schemeClr>
                </a:solidFill>
              </a:rPr>
              <a:t>running process is then removed from the queue. </a:t>
            </a:r>
            <a:endParaRPr lang="en-US" sz="2000" b="1" dirty="0" smtClean="0">
              <a:solidFill>
                <a:schemeClr val="accent1">
                  <a:lumMod val="75000"/>
                </a:schemeClr>
              </a:solidFill>
            </a:endParaRPr>
          </a:p>
        </p:txBody>
      </p:sp>
    </p:spTree>
    <p:extLst>
      <p:ext uri="{BB962C8B-B14F-4D97-AF65-F5344CB8AC3E}">
        <p14:creationId xmlns:p14="http://schemas.microsoft.com/office/powerpoint/2010/main" val="64093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CPU scheduler using queue</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016758"/>
          </a:xfrm>
          <a:prstGeom prst="rect">
            <a:avLst/>
          </a:prstGeom>
          <a:noFill/>
        </p:spPr>
        <p:txBody>
          <a:bodyPr wrap="square" rtlCol="0">
            <a:spAutoFit/>
          </a:bodyPr>
          <a:lstStyle/>
          <a:p>
            <a:pPr fontAlgn="base"/>
            <a:r>
              <a:rPr lang="en-US" sz="2000" b="1" u="sng" dirty="0">
                <a:solidFill>
                  <a:schemeClr val="accent1">
                    <a:lumMod val="75000"/>
                  </a:schemeClr>
                </a:solidFill>
              </a:rPr>
              <a:t>Shortest Job First(Preemptive</a:t>
            </a:r>
            <a:r>
              <a:rPr lang="en-US" sz="2000" b="1" u="sng" dirty="0" smtClean="0">
                <a:solidFill>
                  <a:schemeClr val="accent1">
                    <a:lumMod val="75000"/>
                  </a:schemeClr>
                </a:solidFill>
              </a:rPr>
              <a:t>):</a:t>
            </a:r>
          </a:p>
          <a:p>
            <a:pPr fontAlgn="base"/>
            <a:endParaRPr lang="en-US" sz="2000" b="1" u="sng" dirty="0" smtClean="0"/>
          </a:p>
          <a:p>
            <a:pPr marL="342900" indent="-342900" fontAlgn="base">
              <a:buFont typeface="Arial" panose="020B0604020202020204" pitchFamily="34" charset="0"/>
              <a:buChar char="•"/>
            </a:pPr>
            <a:r>
              <a:rPr lang="en-US" sz="2000" b="1" dirty="0" smtClean="0">
                <a:solidFill>
                  <a:schemeClr val="accent1">
                    <a:lumMod val="75000"/>
                  </a:schemeClr>
                </a:solidFill>
              </a:rPr>
              <a:t>In </a:t>
            </a:r>
            <a:r>
              <a:rPr lang="en-US" sz="2000" b="1" dirty="0">
                <a:solidFill>
                  <a:schemeClr val="accent1">
                    <a:lumMod val="75000"/>
                  </a:schemeClr>
                </a:solidFill>
              </a:rPr>
              <a:t>Preemptive Shortest Job First Scheduling, jobs are put into the ready queue as they </a:t>
            </a:r>
            <a:r>
              <a:rPr lang="en-US" sz="2000" b="1" dirty="0" smtClean="0">
                <a:solidFill>
                  <a:schemeClr val="accent1">
                    <a:lumMod val="75000"/>
                  </a:schemeClr>
                </a:solidFill>
              </a:rPr>
              <a:t>arrive</a:t>
            </a:r>
          </a:p>
          <a:p>
            <a:pPr marL="342900" indent="-342900" fontAlgn="base">
              <a:buFont typeface="Arial" panose="020B0604020202020204" pitchFamily="34" charset="0"/>
              <a:buChar char="•"/>
            </a:pPr>
            <a:endParaRPr lang="en-US" sz="2000" b="1" dirty="0" smtClean="0">
              <a:solidFill>
                <a:schemeClr val="accent1">
                  <a:lumMod val="75000"/>
                </a:schemeClr>
              </a:solidFill>
            </a:endParaRPr>
          </a:p>
          <a:p>
            <a:pPr marL="342900" indent="-342900" fontAlgn="base">
              <a:buFont typeface="Arial" panose="020B0604020202020204" pitchFamily="34" charset="0"/>
              <a:buChar char="•"/>
            </a:pPr>
            <a:r>
              <a:rPr lang="en-US" sz="2000" b="1" dirty="0" smtClean="0">
                <a:solidFill>
                  <a:schemeClr val="accent1">
                    <a:lumMod val="75000"/>
                  </a:schemeClr>
                </a:solidFill>
              </a:rPr>
              <a:t>As </a:t>
            </a:r>
            <a:r>
              <a:rPr lang="en-US" sz="2000" b="1" dirty="0">
                <a:solidFill>
                  <a:schemeClr val="accent1">
                    <a:lumMod val="75000"/>
                  </a:schemeClr>
                </a:solidFill>
              </a:rPr>
              <a:t>a process with short burst time arrives, the existing process is preempted or removed from execution, and the shorter job is executed </a:t>
            </a:r>
            <a:r>
              <a:rPr lang="en-US" sz="2000" b="1" dirty="0" smtClean="0">
                <a:solidFill>
                  <a:schemeClr val="accent1">
                    <a:lumMod val="75000"/>
                  </a:schemeClr>
                </a:solidFill>
              </a:rPr>
              <a:t>first</a:t>
            </a:r>
          </a:p>
          <a:p>
            <a:pPr fontAlgn="base"/>
            <a:endParaRPr lang="en-US" sz="2000" b="1" dirty="0" smtClean="0">
              <a:solidFill>
                <a:schemeClr val="accent1">
                  <a:lumMod val="75000"/>
                </a:schemeClr>
              </a:solidFill>
            </a:endParaRPr>
          </a:p>
          <a:p>
            <a:pPr fontAlgn="base"/>
            <a:r>
              <a:rPr lang="en-US" sz="2000" b="1" u="sng" dirty="0">
                <a:solidFill>
                  <a:schemeClr val="accent1">
                    <a:lumMod val="75000"/>
                  </a:schemeClr>
                </a:solidFill>
              </a:rPr>
              <a:t>Shortest Job First(Non-Preemptive</a:t>
            </a:r>
            <a:r>
              <a:rPr lang="en-US" sz="2000" b="1" u="sng" dirty="0" smtClean="0">
                <a:solidFill>
                  <a:schemeClr val="accent1">
                    <a:lumMod val="75000"/>
                  </a:schemeClr>
                </a:solidFill>
              </a:rPr>
              <a:t>):</a:t>
            </a:r>
          </a:p>
          <a:p>
            <a:pPr fontAlgn="base"/>
            <a:endParaRPr lang="en-US" sz="2000" b="1" dirty="0" smtClean="0">
              <a:solidFill>
                <a:schemeClr val="accent1">
                  <a:lumMod val="75000"/>
                </a:schemeClr>
              </a:solidFill>
            </a:endParaRPr>
          </a:p>
          <a:p>
            <a:pPr marL="342900" indent="-342900" fontAlgn="base">
              <a:buFont typeface="Arial" panose="020B0604020202020204" pitchFamily="34" charset="0"/>
              <a:buChar char="•"/>
            </a:pPr>
            <a:r>
              <a:rPr lang="en-US" sz="2000" b="1" dirty="0" smtClean="0">
                <a:solidFill>
                  <a:schemeClr val="accent1">
                    <a:lumMod val="75000"/>
                  </a:schemeClr>
                </a:solidFill>
              </a:rPr>
              <a:t>In </a:t>
            </a:r>
            <a:r>
              <a:rPr lang="en-US" sz="2000" b="1" dirty="0">
                <a:solidFill>
                  <a:schemeClr val="accent1">
                    <a:lumMod val="75000"/>
                  </a:schemeClr>
                </a:solidFill>
              </a:rPr>
              <a:t>Non-Preemptive Shortest Job First, a process which has the shortest burst time is scheduled first</a:t>
            </a:r>
            <a:r>
              <a:rPr lang="en-US" sz="2000" b="1" dirty="0" smtClean="0">
                <a:solidFill>
                  <a:schemeClr val="accent1">
                    <a:lumMod val="75000"/>
                  </a:schemeClr>
                </a:solidFill>
              </a:rPr>
              <a:t>.</a:t>
            </a:r>
          </a:p>
          <a:p>
            <a:pPr fontAlgn="base"/>
            <a:endParaRPr lang="en-US" sz="2000" b="1" dirty="0" smtClean="0">
              <a:solidFill>
                <a:schemeClr val="accent1">
                  <a:lumMod val="75000"/>
                </a:schemeClr>
              </a:solidFill>
            </a:endParaRPr>
          </a:p>
          <a:p>
            <a:pPr marL="342900" indent="-342900" fontAlgn="base">
              <a:buFont typeface="Arial" panose="020B0604020202020204" pitchFamily="34" charset="0"/>
              <a:buChar char="•"/>
            </a:pPr>
            <a:r>
              <a:rPr lang="en-US" sz="2000" b="1" dirty="0" smtClean="0">
                <a:solidFill>
                  <a:schemeClr val="accent1">
                    <a:lumMod val="75000"/>
                  </a:schemeClr>
                </a:solidFill>
              </a:rPr>
              <a:t> </a:t>
            </a:r>
            <a:r>
              <a:rPr lang="en-US" sz="2000" b="1" dirty="0">
                <a:solidFill>
                  <a:schemeClr val="accent1">
                    <a:lumMod val="75000"/>
                  </a:schemeClr>
                </a:solidFill>
              </a:rPr>
              <a:t>If two processes have the same bust time then FCFS is used to break the tie</a:t>
            </a:r>
            <a:endParaRPr lang="en-US" sz="2000" b="1" dirty="0">
              <a:solidFill>
                <a:schemeClr val="accent1">
                  <a:lumMod val="75000"/>
                </a:schemeClr>
              </a:solidFill>
            </a:endParaRPr>
          </a:p>
          <a:p>
            <a:pPr fontAlgn="base"/>
            <a:endParaRPr lang="en-US" sz="2000" b="1" dirty="0" smtClean="0">
              <a:solidFill>
                <a:schemeClr val="accent1">
                  <a:lumMod val="75000"/>
                </a:schemeClr>
              </a:solidFill>
            </a:endParaRPr>
          </a:p>
          <a:p>
            <a:pPr fontAlgn="base"/>
            <a:endParaRPr lang="en-US" sz="2000" b="1" dirty="0" smtClean="0">
              <a:solidFill>
                <a:schemeClr val="accent1">
                  <a:lumMod val="75000"/>
                </a:schemeClr>
              </a:solidFill>
            </a:endParaRPr>
          </a:p>
        </p:txBody>
      </p:sp>
    </p:spTree>
    <p:extLst>
      <p:ext uri="{BB962C8B-B14F-4D97-AF65-F5344CB8AC3E}">
        <p14:creationId xmlns:p14="http://schemas.microsoft.com/office/powerpoint/2010/main" val="2339848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CPU scheduler using queue</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324535"/>
          </a:xfrm>
          <a:prstGeom prst="rect">
            <a:avLst/>
          </a:prstGeom>
          <a:noFill/>
        </p:spPr>
        <p:txBody>
          <a:bodyPr wrap="square" rtlCol="0">
            <a:spAutoFit/>
          </a:bodyPr>
          <a:lstStyle/>
          <a:p>
            <a:pPr fontAlgn="base"/>
            <a:r>
              <a:rPr lang="en-US" sz="2000" b="1" u="sng" dirty="0">
                <a:solidFill>
                  <a:schemeClr val="accent1">
                    <a:lumMod val="75000"/>
                  </a:schemeClr>
                </a:solidFill>
              </a:rPr>
              <a:t>Longest Job First(Preemptive</a:t>
            </a:r>
            <a:r>
              <a:rPr lang="en-US" sz="2000" b="1" u="sng" dirty="0" smtClean="0">
                <a:solidFill>
                  <a:schemeClr val="accent1">
                    <a:lumMod val="75000"/>
                  </a:schemeClr>
                </a:solidFill>
              </a:rPr>
              <a:t>):</a:t>
            </a:r>
          </a:p>
          <a:p>
            <a:pPr fontAlgn="base"/>
            <a:r>
              <a:rPr lang="en-US" sz="2000" dirty="0"/>
              <a:t/>
            </a:r>
            <a:br>
              <a:rPr lang="en-US" sz="2000" dirty="0"/>
            </a:br>
            <a:r>
              <a:rPr lang="en-US" sz="2000" b="1" dirty="0">
                <a:solidFill>
                  <a:schemeClr val="accent1">
                    <a:lumMod val="75000"/>
                  </a:schemeClr>
                </a:solidFill>
              </a:rPr>
              <a:t>It is similar to an </a:t>
            </a:r>
            <a:r>
              <a:rPr lang="en-US" sz="2000" b="1" dirty="0" smtClean="0">
                <a:solidFill>
                  <a:schemeClr val="accent1">
                    <a:lumMod val="75000"/>
                  </a:schemeClr>
                </a:solidFill>
              </a:rPr>
              <a:t>Shortest Job First scheduling(SJF) </a:t>
            </a:r>
            <a:r>
              <a:rPr lang="en-US" sz="2000" b="1" dirty="0">
                <a:solidFill>
                  <a:schemeClr val="accent1">
                    <a:lumMod val="75000"/>
                  </a:schemeClr>
                </a:solidFill>
              </a:rPr>
              <a:t>algorithm. </a:t>
            </a:r>
            <a:endParaRPr lang="en-US" sz="2000" b="1" dirty="0" smtClean="0">
              <a:solidFill>
                <a:schemeClr val="accent1">
                  <a:lumMod val="75000"/>
                </a:schemeClr>
              </a:solidFill>
            </a:endParaRPr>
          </a:p>
          <a:p>
            <a:pPr fontAlgn="base"/>
            <a:endParaRPr lang="en-US" sz="2000" b="1" dirty="0" smtClean="0">
              <a:solidFill>
                <a:schemeClr val="accent1">
                  <a:lumMod val="75000"/>
                </a:schemeClr>
              </a:solidFill>
            </a:endParaRPr>
          </a:p>
          <a:p>
            <a:pPr fontAlgn="base"/>
            <a:r>
              <a:rPr lang="en-US" sz="2000" b="1" dirty="0">
                <a:solidFill>
                  <a:schemeClr val="accent1">
                    <a:lumMod val="75000"/>
                  </a:schemeClr>
                </a:solidFill>
              </a:rPr>
              <a:t>I</a:t>
            </a:r>
            <a:r>
              <a:rPr lang="en-US" sz="2000" b="1" dirty="0" smtClean="0">
                <a:solidFill>
                  <a:schemeClr val="accent1">
                    <a:lumMod val="75000"/>
                  </a:schemeClr>
                </a:solidFill>
              </a:rPr>
              <a:t>n </a:t>
            </a:r>
            <a:r>
              <a:rPr lang="en-US" sz="2000" b="1" dirty="0">
                <a:solidFill>
                  <a:schemeClr val="accent1">
                    <a:lumMod val="75000"/>
                  </a:schemeClr>
                </a:solidFill>
              </a:rPr>
              <a:t>this scheduling algorithm, </a:t>
            </a:r>
            <a:r>
              <a:rPr lang="en-US" sz="2000" b="1" dirty="0" smtClean="0">
                <a:solidFill>
                  <a:schemeClr val="accent1">
                    <a:lumMod val="75000"/>
                  </a:schemeClr>
                </a:solidFill>
              </a:rPr>
              <a:t>priority is given to </a:t>
            </a:r>
            <a:r>
              <a:rPr lang="en-US" sz="2000" b="1" dirty="0">
                <a:solidFill>
                  <a:schemeClr val="accent1">
                    <a:lumMod val="75000"/>
                  </a:schemeClr>
                </a:solidFill>
              </a:rPr>
              <a:t>the process having the largest burst time remaining</a:t>
            </a:r>
            <a:r>
              <a:rPr lang="en-US" sz="2000" b="1" dirty="0" smtClean="0">
                <a:solidFill>
                  <a:schemeClr val="accent1">
                    <a:lumMod val="75000"/>
                  </a:schemeClr>
                </a:solidFill>
              </a:rPr>
              <a:t>.</a:t>
            </a:r>
          </a:p>
          <a:p>
            <a:pPr fontAlgn="base"/>
            <a:endParaRPr lang="en-US" sz="2000" dirty="0"/>
          </a:p>
          <a:p>
            <a:pPr fontAlgn="base"/>
            <a:endParaRPr lang="en-US" sz="2000" dirty="0"/>
          </a:p>
          <a:p>
            <a:pPr fontAlgn="base"/>
            <a:r>
              <a:rPr lang="en-US" sz="2000" b="1" u="sng" dirty="0">
                <a:solidFill>
                  <a:schemeClr val="accent1">
                    <a:lumMod val="75000"/>
                  </a:schemeClr>
                </a:solidFill>
              </a:rPr>
              <a:t>Longest Job First(Non-Preemptive</a:t>
            </a:r>
            <a:r>
              <a:rPr lang="en-US" sz="2000" b="1" u="sng" dirty="0" smtClean="0">
                <a:solidFill>
                  <a:schemeClr val="accent1">
                    <a:lumMod val="75000"/>
                  </a:schemeClr>
                </a:solidFill>
              </a:rPr>
              <a:t>):</a:t>
            </a:r>
          </a:p>
          <a:p>
            <a:pPr fontAlgn="base"/>
            <a:endParaRPr lang="en-US" sz="2000" b="1" dirty="0" smtClean="0"/>
          </a:p>
          <a:p>
            <a:pPr marL="342900" indent="-342900" fontAlgn="base">
              <a:buFont typeface="Arial" panose="020B0604020202020204" pitchFamily="34" charset="0"/>
              <a:buChar char="•"/>
            </a:pPr>
            <a:r>
              <a:rPr lang="en-US" sz="2000" b="1" dirty="0" smtClean="0">
                <a:solidFill>
                  <a:schemeClr val="accent1">
                    <a:lumMod val="75000"/>
                  </a:schemeClr>
                </a:solidFill>
              </a:rPr>
              <a:t>It </a:t>
            </a:r>
            <a:r>
              <a:rPr lang="en-US" sz="2000" b="1" dirty="0">
                <a:solidFill>
                  <a:schemeClr val="accent1">
                    <a:lumMod val="75000"/>
                  </a:schemeClr>
                </a:solidFill>
              </a:rPr>
              <a:t>is similar to an SJF scheduling algorithm. But, in this scheduling </a:t>
            </a:r>
            <a:r>
              <a:rPr lang="en-US" sz="2000" b="1" dirty="0" smtClean="0">
                <a:solidFill>
                  <a:schemeClr val="accent1">
                    <a:lumMod val="75000"/>
                  </a:schemeClr>
                </a:solidFill>
              </a:rPr>
              <a:t>algorithm, priority is given to the process </a:t>
            </a:r>
            <a:r>
              <a:rPr lang="en-US" sz="2000" b="1" dirty="0">
                <a:solidFill>
                  <a:schemeClr val="accent1">
                    <a:lumMod val="75000"/>
                  </a:schemeClr>
                </a:solidFill>
              </a:rPr>
              <a:t>having the longest burst time. </a:t>
            </a:r>
            <a:endParaRPr lang="en-US" sz="2000" b="1" dirty="0" smtClean="0">
              <a:solidFill>
                <a:schemeClr val="accent1">
                  <a:lumMod val="75000"/>
                </a:schemeClr>
              </a:solidFill>
            </a:endParaRPr>
          </a:p>
          <a:p>
            <a:pPr marL="342900" indent="-342900" fontAlgn="base">
              <a:buFont typeface="Arial" panose="020B0604020202020204" pitchFamily="34" charset="0"/>
              <a:buChar char="•"/>
            </a:pPr>
            <a:endParaRPr lang="en-US" sz="2000" b="1" dirty="0">
              <a:solidFill>
                <a:schemeClr val="accent1">
                  <a:lumMod val="75000"/>
                </a:schemeClr>
              </a:solidFill>
            </a:endParaRPr>
          </a:p>
          <a:p>
            <a:pPr marL="342900" indent="-342900" fontAlgn="base">
              <a:buFont typeface="Arial" panose="020B0604020202020204" pitchFamily="34" charset="0"/>
              <a:buChar char="•"/>
            </a:pPr>
            <a:r>
              <a:rPr lang="en-US" sz="2000" b="1" dirty="0" smtClean="0">
                <a:solidFill>
                  <a:schemeClr val="accent1">
                    <a:lumMod val="75000"/>
                  </a:schemeClr>
                </a:solidFill>
              </a:rPr>
              <a:t>This </a:t>
            </a:r>
            <a:r>
              <a:rPr lang="en-US" sz="2000" b="1" dirty="0">
                <a:solidFill>
                  <a:schemeClr val="accent1">
                    <a:lumMod val="75000"/>
                  </a:schemeClr>
                </a:solidFill>
              </a:rPr>
              <a:t>is non-preemptive in nature i.e., when any process starts executing, can’t be interrupted before complete execution.</a:t>
            </a:r>
          </a:p>
          <a:p>
            <a:pPr fontAlgn="base"/>
            <a:endParaRPr lang="en-US" sz="2000" b="1" dirty="0" smtClean="0">
              <a:solidFill>
                <a:schemeClr val="accent1">
                  <a:lumMod val="75000"/>
                </a:schemeClr>
              </a:solidFill>
            </a:endParaRPr>
          </a:p>
          <a:p>
            <a:pPr fontAlgn="base"/>
            <a:endParaRPr lang="en-US" sz="2000" b="1" dirty="0" smtClean="0">
              <a:solidFill>
                <a:schemeClr val="accent1">
                  <a:lumMod val="75000"/>
                </a:schemeClr>
              </a:solidFill>
            </a:endParaRPr>
          </a:p>
        </p:txBody>
      </p:sp>
    </p:spTree>
    <p:extLst>
      <p:ext uri="{BB962C8B-B14F-4D97-AF65-F5344CB8AC3E}">
        <p14:creationId xmlns:p14="http://schemas.microsoft.com/office/powerpoint/2010/main" val="3089354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CPU scheduler using queue</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678478"/>
          </a:xfrm>
          <a:prstGeom prst="rect">
            <a:avLst/>
          </a:prstGeom>
          <a:noFill/>
        </p:spPr>
        <p:txBody>
          <a:bodyPr wrap="square" rtlCol="0">
            <a:spAutoFit/>
          </a:bodyPr>
          <a:lstStyle/>
          <a:p>
            <a:pPr fontAlgn="base"/>
            <a:r>
              <a:rPr lang="en-US" sz="2000" b="1" u="sng" dirty="0" smtClean="0">
                <a:solidFill>
                  <a:schemeClr val="accent1">
                    <a:lumMod val="75000"/>
                  </a:schemeClr>
                </a:solidFill>
              </a:rPr>
              <a:t>Round Robin Scheduling:</a:t>
            </a:r>
          </a:p>
          <a:p>
            <a:pPr fontAlgn="base"/>
            <a:endParaRPr lang="en-US" sz="2000" b="1" u="sng" dirty="0" smtClean="0">
              <a:solidFill>
                <a:schemeClr val="accent1">
                  <a:lumMod val="75000"/>
                </a:schemeClr>
              </a:solidFill>
            </a:endParaRPr>
          </a:p>
          <a:p>
            <a:pPr marL="342900" indent="-342900" algn="just" fontAlgn="base">
              <a:buFont typeface="Arial" panose="020B0604020202020204" pitchFamily="34" charset="0"/>
              <a:buChar char="•"/>
            </a:pPr>
            <a:r>
              <a:rPr lang="en-US" sz="1900" b="1" dirty="0" smtClean="0">
                <a:solidFill>
                  <a:schemeClr val="accent1">
                    <a:lumMod val="75000"/>
                  </a:schemeClr>
                </a:solidFill>
              </a:rPr>
              <a:t>To </a:t>
            </a:r>
            <a:r>
              <a:rPr lang="en-US" sz="1900" b="1" dirty="0">
                <a:solidFill>
                  <a:schemeClr val="accent1">
                    <a:lumMod val="75000"/>
                  </a:schemeClr>
                </a:solidFill>
              </a:rPr>
              <a:t>implement Round </a:t>
            </a:r>
            <a:r>
              <a:rPr lang="en-US" sz="1900" b="1" dirty="0" smtClean="0">
                <a:solidFill>
                  <a:schemeClr val="accent1">
                    <a:lumMod val="75000"/>
                  </a:schemeClr>
                </a:solidFill>
              </a:rPr>
              <a:t>Robin scheduling, The processes are kept in the queue </a:t>
            </a:r>
            <a:r>
              <a:rPr lang="en-US" sz="1900" b="1" dirty="0">
                <a:solidFill>
                  <a:schemeClr val="accent1">
                    <a:lumMod val="75000"/>
                  </a:schemeClr>
                </a:solidFill>
              </a:rPr>
              <a:t>of processes. </a:t>
            </a:r>
            <a:endParaRPr lang="en-US" sz="1900" b="1" dirty="0" smtClean="0">
              <a:solidFill>
                <a:schemeClr val="accent1">
                  <a:lumMod val="75000"/>
                </a:schemeClr>
              </a:solidFill>
            </a:endParaRPr>
          </a:p>
          <a:p>
            <a:pPr marL="342900" indent="-342900" algn="just" fontAlgn="base">
              <a:buFont typeface="Arial" panose="020B0604020202020204" pitchFamily="34" charset="0"/>
              <a:buChar char="•"/>
            </a:pPr>
            <a:endParaRPr lang="en-US" sz="1900" b="1" dirty="0" smtClean="0">
              <a:solidFill>
                <a:schemeClr val="accent1">
                  <a:lumMod val="75000"/>
                </a:schemeClr>
              </a:solidFill>
            </a:endParaRPr>
          </a:p>
          <a:p>
            <a:pPr marL="342900" indent="-342900" algn="just" fontAlgn="base">
              <a:buFont typeface="Arial" panose="020B0604020202020204" pitchFamily="34" charset="0"/>
              <a:buChar char="•"/>
            </a:pPr>
            <a:r>
              <a:rPr lang="en-US" sz="1900" b="1" dirty="0" smtClean="0">
                <a:solidFill>
                  <a:schemeClr val="accent1">
                    <a:lumMod val="75000"/>
                  </a:schemeClr>
                </a:solidFill>
              </a:rPr>
              <a:t>New </a:t>
            </a:r>
            <a:r>
              <a:rPr lang="en-US" sz="1900" b="1" dirty="0">
                <a:solidFill>
                  <a:schemeClr val="accent1">
                    <a:lumMod val="75000"/>
                  </a:schemeClr>
                </a:solidFill>
              </a:rPr>
              <a:t>processes are added to the </a:t>
            </a:r>
            <a:r>
              <a:rPr lang="en-US" sz="1900" b="1" dirty="0" smtClean="0">
                <a:solidFill>
                  <a:schemeClr val="accent1">
                    <a:lumMod val="75000"/>
                  </a:schemeClr>
                </a:solidFill>
              </a:rPr>
              <a:t>rear </a:t>
            </a:r>
            <a:r>
              <a:rPr lang="en-US" sz="1900" b="1" dirty="0">
                <a:solidFill>
                  <a:schemeClr val="accent1">
                    <a:lumMod val="75000"/>
                  </a:schemeClr>
                </a:solidFill>
              </a:rPr>
              <a:t>of the </a:t>
            </a:r>
            <a:r>
              <a:rPr lang="en-US" sz="1900" b="1" dirty="0" smtClean="0">
                <a:solidFill>
                  <a:schemeClr val="accent1">
                    <a:lumMod val="75000"/>
                  </a:schemeClr>
                </a:solidFill>
              </a:rPr>
              <a:t>simple queue</a:t>
            </a:r>
            <a:r>
              <a:rPr lang="en-US" sz="1900" b="1" dirty="0">
                <a:solidFill>
                  <a:schemeClr val="accent1">
                    <a:lumMod val="75000"/>
                  </a:schemeClr>
                </a:solidFill>
              </a:rPr>
              <a:t>. The CPU scheduler picks the first process from the ready queue, sets a timer to interrupt after 1-time quantum, and dispatches the process. </a:t>
            </a:r>
            <a:endParaRPr lang="en-US" sz="1900" b="1" dirty="0" smtClean="0">
              <a:solidFill>
                <a:schemeClr val="accent1">
                  <a:lumMod val="75000"/>
                </a:schemeClr>
              </a:solidFill>
            </a:endParaRPr>
          </a:p>
          <a:p>
            <a:pPr marL="342900" indent="-342900" algn="just" fontAlgn="base">
              <a:buFont typeface="Arial" panose="020B0604020202020204" pitchFamily="34" charset="0"/>
              <a:buChar char="•"/>
            </a:pPr>
            <a:endParaRPr lang="en-US" sz="1900" b="1" dirty="0" smtClean="0">
              <a:solidFill>
                <a:schemeClr val="accent1">
                  <a:lumMod val="75000"/>
                </a:schemeClr>
              </a:solidFill>
            </a:endParaRPr>
          </a:p>
          <a:p>
            <a:pPr marL="342900" indent="-342900" algn="just" fontAlgn="base">
              <a:buFont typeface="Arial" panose="020B0604020202020204" pitchFamily="34" charset="0"/>
              <a:buChar char="•"/>
            </a:pPr>
            <a:r>
              <a:rPr lang="en-US" sz="1900" b="1" dirty="0" smtClean="0">
                <a:solidFill>
                  <a:schemeClr val="accent1">
                    <a:lumMod val="75000"/>
                  </a:schemeClr>
                </a:solidFill>
              </a:rPr>
              <a:t>The </a:t>
            </a:r>
            <a:r>
              <a:rPr lang="en-US" sz="1900" b="1" dirty="0">
                <a:solidFill>
                  <a:schemeClr val="accent1">
                    <a:lumMod val="75000"/>
                  </a:schemeClr>
                </a:solidFill>
              </a:rPr>
              <a:t>process may have a CPU burst of less than 1-time quantum. In this case, the process itself will release the CPU voluntarily. </a:t>
            </a:r>
            <a:r>
              <a:rPr lang="en-US" sz="1900" b="1" dirty="0" smtClean="0">
                <a:solidFill>
                  <a:schemeClr val="accent1">
                    <a:lumMod val="75000"/>
                  </a:schemeClr>
                </a:solidFill>
              </a:rPr>
              <a:t>The </a:t>
            </a:r>
            <a:r>
              <a:rPr lang="en-US" sz="1900" b="1" dirty="0">
                <a:solidFill>
                  <a:schemeClr val="accent1">
                    <a:lumMod val="75000"/>
                  </a:schemeClr>
                </a:solidFill>
              </a:rPr>
              <a:t>scheduler will then proceed to the next process in the ready queue. </a:t>
            </a:r>
            <a:endParaRPr lang="en-US" sz="1900" b="1" dirty="0" smtClean="0">
              <a:solidFill>
                <a:schemeClr val="accent1">
                  <a:lumMod val="75000"/>
                </a:schemeClr>
              </a:solidFill>
            </a:endParaRPr>
          </a:p>
          <a:p>
            <a:pPr marL="342900" indent="-342900" algn="just" fontAlgn="base">
              <a:buFont typeface="Arial" panose="020B0604020202020204" pitchFamily="34" charset="0"/>
              <a:buChar char="•"/>
            </a:pPr>
            <a:endParaRPr lang="en-US" sz="1900" b="1" dirty="0" smtClean="0">
              <a:solidFill>
                <a:schemeClr val="accent1">
                  <a:lumMod val="75000"/>
                </a:schemeClr>
              </a:solidFill>
            </a:endParaRPr>
          </a:p>
          <a:p>
            <a:pPr marL="342900" indent="-342900" algn="just" fontAlgn="base">
              <a:buFont typeface="Arial" panose="020B0604020202020204" pitchFamily="34" charset="0"/>
              <a:buChar char="•"/>
            </a:pPr>
            <a:r>
              <a:rPr lang="en-US" sz="1900" b="1" dirty="0" smtClean="0">
                <a:solidFill>
                  <a:schemeClr val="accent1">
                    <a:lumMod val="75000"/>
                  </a:schemeClr>
                </a:solidFill>
              </a:rPr>
              <a:t>Otherwise</a:t>
            </a:r>
            <a:r>
              <a:rPr lang="en-US" sz="1900" b="1" dirty="0">
                <a:solidFill>
                  <a:schemeClr val="accent1">
                    <a:lumMod val="75000"/>
                  </a:schemeClr>
                </a:solidFill>
              </a:rPr>
              <a:t>, if the CPU burst of the currently running process is longer than 1-time quantum, the timer will go off and will cause an interrupt to the operating system</a:t>
            </a:r>
            <a:r>
              <a:rPr lang="en-US" sz="1900" b="1" dirty="0" smtClean="0">
                <a:solidFill>
                  <a:schemeClr val="accent1">
                    <a:lumMod val="75000"/>
                  </a:schemeClr>
                </a:solidFill>
              </a:rPr>
              <a:t>.</a:t>
            </a:r>
          </a:p>
          <a:p>
            <a:pPr marL="342900" indent="-342900" algn="just" fontAlgn="base">
              <a:buFont typeface="Arial" panose="020B0604020202020204" pitchFamily="34" charset="0"/>
              <a:buChar char="•"/>
            </a:pPr>
            <a:endParaRPr lang="en-US" sz="1900" b="1" dirty="0" smtClean="0">
              <a:solidFill>
                <a:schemeClr val="accent1">
                  <a:lumMod val="75000"/>
                </a:schemeClr>
              </a:solidFill>
            </a:endParaRPr>
          </a:p>
          <a:p>
            <a:pPr marL="342900" indent="-342900" algn="just" fontAlgn="base">
              <a:buFont typeface="Arial" panose="020B0604020202020204" pitchFamily="34" charset="0"/>
              <a:buChar char="•"/>
            </a:pPr>
            <a:r>
              <a:rPr lang="en-US" sz="1900" b="1" dirty="0" smtClean="0">
                <a:solidFill>
                  <a:schemeClr val="accent1">
                    <a:lumMod val="75000"/>
                  </a:schemeClr>
                </a:solidFill>
              </a:rPr>
              <a:t> </a:t>
            </a:r>
            <a:r>
              <a:rPr lang="en-US" sz="1900" b="1" dirty="0">
                <a:solidFill>
                  <a:schemeClr val="accent1">
                    <a:lumMod val="75000"/>
                  </a:schemeClr>
                </a:solidFill>
              </a:rPr>
              <a:t>A context switch will be executed, and the process </a:t>
            </a:r>
            <a:r>
              <a:rPr lang="en-US" sz="1900" b="1" dirty="0" smtClean="0">
                <a:solidFill>
                  <a:schemeClr val="accent1">
                    <a:lumMod val="75000"/>
                  </a:schemeClr>
                </a:solidFill>
              </a:rPr>
              <a:t>is </a:t>
            </a:r>
            <a:r>
              <a:rPr lang="en-US" sz="1900" b="1" dirty="0">
                <a:solidFill>
                  <a:schemeClr val="accent1">
                    <a:lumMod val="75000"/>
                  </a:schemeClr>
                </a:solidFill>
              </a:rPr>
              <a:t>put at the </a:t>
            </a:r>
            <a:r>
              <a:rPr lang="en-US" sz="1900" b="1" dirty="0" smtClean="0">
                <a:solidFill>
                  <a:schemeClr val="accent1">
                    <a:lumMod val="75000"/>
                  </a:schemeClr>
                </a:solidFill>
              </a:rPr>
              <a:t>rear </a:t>
            </a:r>
            <a:r>
              <a:rPr lang="en-US" sz="1900" b="1" dirty="0">
                <a:solidFill>
                  <a:schemeClr val="accent1">
                    <a:lumMod val="75000"/>
                  </a:schemeClr>
                </a:solidFill>
              </a:rPr>
              <a:t>of the ready queue. The CPU scheduler will then select the next process in the ready queue</a:t>
            </a:r>
            <a:r>
              <a:rPr lang="en-US" sz="1900" b="1" dirty="0" smtClean="0">
                <a:solidFill>
                  <a:schemeClr val="accent1">
                    <a:lumMod val="75000"/>
                  </a:schemeClr>
                </a:solidFill>
              </a:rPr>
              <a:t>.</a:t>
            </a:r>
          </a:p>
        </p:txBody>
      </p:sp>
    </p:spTree>
    <p:extLst>
      <p:ext uri="{BB962C8B-B14F-4D97-AF65-F5344CB8AC3E}">
        <p14:creationId xmlns:p14="http://schemas.microsoft.com/office/powerpoint/2010/main" val="1867496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CPU scheduler using queue</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32411"/>
            <a:ext cx="8639201" cy="5309146"/>
          </a:xfrm>
          <a:prstGeom prst="rect">
            <a:avLst/>
          </a:prstGeom>
          <a:noFill/>
        </p:spPr>
        <p:txBody>
          <a:bodyPr wrap="square" rtlCol="0">
            <a:spAutoFit/>
          </a:bodyPr>
          <a:lstStyle/>
          <a:p>
            <a:pPr fontAlgn="base"/>
            <a:r>
              <a:rPr lang="en-US" sz="2000" b="1" u="sng" dirty="0" err="1" smtClean="0">
                <a:solidFill>
                  <a:schemeClr val="accent1">
                    <a:lumMod val="75000"/>
                  </a:schemeClr>
                </a:solidFill>
              </a:rPr>
              <a:t>Premptive</a:t>
            </a:r>
            <a:r>
              <a:rPr lang="en-US" sz="2000" b="1" u="sng" dirty="0" smtClean="0">
                <a:solidFill>
                  <a:schemeClr val="accent1">
                    <a:lumMod val="75000"/>
                  </a:schemeClr>
                </a:solidFill>
              </a:rPr>
              <a:t> Priority Based Scheduling:</a:t>
            </a:r>
          </a:p>
          <a:p>
            <a:pPr fontAlgn="base"/>
            <a:endParaRPr lang="en-US" sz="2000" b="1" dirty="0" smtClean="0">
              <a:solidFill>
                <a:schemeClr val="accent1">
                  <a:lumMod val="75000"/>
                </a:schemeClr>
              </a:solidFill>
            </a:endParaRPr>
          </a:p>
          <a:p>
            <a:pPr marL="342900" indent="-342900" fontAlgn="base">
              <a:buFont typeface="Arial" panose="020B0604020202020204" pitchFamily="34" charset="0"/>
              <a:buChar char="•"/>
            </a:pPr>
            <a:r>
              <a:rPr lang="en-US" sz="2000" b="1" dirty="0" smtClean="0">
                <a:solidFill>
                  <a:schemeClr val="accent1">
                    <a:lumMod val="75000"/>
                  </a:schemeClr>
                </a:solidFill>
              </a:rPr>
              <a:t>In </a:t>
            </a:r>
            <a:r>
              <a:rPr lang="en-US" sz="2000" b="1" dirty="0">
                <a:solidFill>
                  <a:schemeClr val="accent1">
                    <a:lumMod val="75000"/>
                  </a:schemeClr>
                </a:solidFill>
              </a:rPr>
              <a:t>Preemptive Priority Scheduling, at the time of arrival of a process in the ready queue, its priority is compared with the priority of the other processes present in the ready queue as well as with the one which is being executed by the CPU at that point of time. </a:t>
            </a:r>
            <a:endParaRPr lang="en-US" sz="2000" b="1" dirty="0" smtClean="0">
              <a:solidFill>
                <a:schemeClr val="accent1">
                  <a:lumMod val="75000"/>
                </a:schemeClr>
              </a:solidFill>
            </a:endParaRPr>
          </a:p>
          <a:p>
            <a:pPr marL="342900" indent="-342900" fontAlgn="base">
              <a:buFont typeface="Arial" panose="020B0604020202020204" pitchFamily="34" charset="0"/>
              <a:buChar char="•"/>
            </a:pPr>
            <a:endParaRPr lang="en-US" sz="2000" b="1" dirty="0" smtClean="0">
              <a:solidFill>
                <a:schemeClr val="accent1">
                  <a:lumMod val="75000"/>
                </a:schemeClr>
              </a:solidFill>
            </a:endParaRPr>
          </a:p>
          <a:p>
            <a:pPr marL="342900" indent="-342900" fontAlgn="base">
              <a:buFont typeface="Arial" panose="020B0604020202020204" pitchFamily="34" charset="0"/>
              <a:buChar char="•"/>
            </a:pPr>
            <a:r>
              <a:rPr lang="en-US" sz="2000" b="1" dirty="0" smtClean="0">
                <a:solidFill>
                  <a:schemeClr val="accent1">
                    <a:lumMod val="75000"/>
                  </a:schemeClr>
                </a:solidFill>
              </a:rPr>
              <a:t>The </a:t>
            </a:r>
            <a:r>
              <a:rPr lang="en-US" sz="2000" b="1" dirty="0">
                <a:solidFill>
                  <a:schemeClr val="accent1">
                    <a:lumMod val="75000"/>
                  </a:schemeClr>
                </a:solidFill>
              </a:rPr>
              <a:t>One with the highest priority among all the available processes will be given the CPU next. </a:t>
            </a:r>
            <a:endParaRPr lang="en-US" sz="2000" b="1" dirty="0" smtClean="0">
              <a:solidFill>
                <a:schemeClr val="accent1">
                  <a:lumMod val="75000"/>
                </a:schemeClr>
              </a:solidFill>
            </a:endParaRPr>
          </a:p>
          <a:p>
            <a:pPr marL="342900" indent="-342900" fontAlgn="base">
              <a:buFont typeface="Arial" panose="020B0604020202020204" pitchFamily="34" charset="0"/>
              <a:buChar char="•"/>
            </a:pPr>
            <a:endParaRPr lang="en-US" sz="2000" b="1" dirty="0">
              <a:solidFill>
                <a:schemeClr val="accent1">
                  <a:lumMod val="75000"/>
                </a:schemeClr>
              </a:solidFill>
            </a:endParaRPr>
          </a:p>
          <a:p>
            <a:pPr fontAlgn="base"/>
            <a:r>
              <a:rPr lang="en-US" sz="2000" b="1" u="sng" dirty="0">
                <a:solidFill>
                  <a:schemeClr val="accent1">
                    <a:lumMod val="75000"/>
                  </a:schemeClr>
                </a:solidFill>
              </a:rPr>
              <a:t>Priority Based(Non-Preemptive) Scheduling</a:t>
            </a:r>
            <a:r>
              <a:rPr lang="en-US" sz="2000" b="1" dirty="0" smtClean="0">
                <a:solidFill>
                  <a:schemeClr val="accent1">
                    <a:lumMod val="75000"/>
                  </a:schemeClr>
                </a:solidFill>
              </a:rPr>
              <a:t>:</a:t>
            </a:r>
          </a:p>
          <a:p>
            <a:pPr fontAlgn="base"/>
            <a:endParaRPr lang="en-US" sz="2000" b="1" dirty="0" smtClean="0"/>
          </a:p>
          <a:p>
            <a:pPr marL="342900" indent="-342900" fontAlgn="base">
              <a:buFont typeface="Arial" panose="020B0604020202020204" pitchFamily="34" charset="0"/>
              <a:buChar char="•"/>
            </a:pPr>
            <a:r>
              <a:rPr lang="en-US" sz="2000" b="1" dirty="0">
                <a:solidFill>
                  <a:schemeClr val="accent1">
                    <a:lumMod val="75000"/>
                  </a:schemeClr>
                </a:solidFill>
              </a:rPr>
              <a:t>In the Non Preemptive Priority scheduling, The Processes are scheduled according to the priority number assigned to them.</a:t>
            </a:r>
          </a:p>
          <a:p>
            <a:pPr marL="342900" indent="-342900" fontAlgn="base">
              <a:buFont typeface="Arial" panose="020B0604020202020204" pitchFamily="34" charset="0"/>
              <a:buChar char="•"/>
            </a:pPr>
            <a:endParaRPr lang="en-US" sz="2000" b="1" dirty="0">
              <a:solidFill>
                <a:schemeClr val="accent1">
                  <a:lumMod val="75000"/>
                </a:schemeClr>
              </a:solidFill>
            </a:endParaRPr>
          </a:p>
          <a:p>
            <a:pPr marL="342900" indent="-342900" fontAlgn="base">
              <a:buFont typeface="Arial" panose="020B0604020202020204" pitchFamily="34" charset="0"/>
              <a:buChar char="•"/>
            </a:pPr>
            <a:r>
              <a:rPr lang="en-US" sz="2000" b="1" dirty="0">
                <a:solidFill>
                  <a:schemeClr val="accent1">
                    <a:lumMod val="75000"/>
                  </a:schemeClr>
                </a:solidFill>
              </a:rPr>
              <a:t> Once the process gets scheduled, it will run till the completion</a:t>
            </a:r>
            <a:endParaRPr lang="en-US" sz="1900" b="1" dirty="0">
              <a:solidFill>
                <a:schemeClr val="accent1">
                  <a:lumMod val="75000"/>
                </a:schemeClr>
              </a:solidFill>
            </a:endParaRPr>
          </a:p>
          <a:p>
            <a:pPr fontAlgn="base"/>
            <a:endParaRPr lang="en-US" sz="1900" b="1" dirty="0" smtClean="0">
              <a:solidFill>
                <a:schemeClr val="accent1">
                  <a:lumMod val="75000"/>
                </a:schemeClr>
              </a:solidFill>
            </a:endParaRPr>
          </a:p>
        </p:txBody>
      </p:sp>
    </p:spTree>
    <p:extLst>
      <p:ext uri="{BB962C8B-B14F-4D97-AF65-F5344CB8AC3E}">
        <p14:creationId xmlns:p14="http://schemas.microsoft.com/office/powerpoint/2010/main" val="310362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540729" y="4028562"/>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dineshs@pes.edu</a:t>
            </a:r>
            <a:endParaRPr lang="en-IN" sz="2400" b="1" dirty="0"/>
          </a:p>
        </p:txBody>
      </p:sp>
      <p:sp>
        <p:nvSpPr>
          <p:cNvPr id="12" name="Rectangle 11">
            <a:extLst>
              <a:ext uri="{FF2B5EF4-FFF2-40B4-BE49-F238E27FC236}">
                <a16:creationId xmlns:a16="http://schemas.microsoft.com/office/drawing/2014/main" xmlns="" id="{A9F03FCF-7A6F-4612-88F7-18437FC4F2ED}"/>
              </a:ext>
            </a:extLst>
          </p:cNvPr>
          <p:cNvSpPr/>
          <p:nvPr/>
        </p:nvSpPr>
        <p:spPr>
          <a:xfrm>
            <a:off x="5460537" y="4573019"/>
            <a:ext cx="7497214" cy="461665"/>
          </a:xfrm>
          <a:prstGeom prst="rect">
            <a:avLst/>
          </a:prstGeom>
        </p:spPr>
        <p:txBody>
          <a:bodyPr wrap="square">
            <a:spAutoFit/>
          </a:bodyPr>
          <a:lstStyle/>
          <a:p>
            <a:r>
              <a:rPr lang="en-US" sz="2400" dirty="0"/>
              <a:t>+91 </a:t>
            </a:r>
            <a:r>
              <a:rPr lang="en-US" sz="2400" dirty="0" smtClean="0"/>
              <a:t>8088654402 </a:t>
            </a:r>
            <a:endParaRPr lang="en-IN" sz="2400"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TotalTime>
  <Words>589</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HP</cp:lastModifiedBy>
  <cp:revision>272</cp:revision>
  <dcterms:created xsi:type="dcterms:W3CDTF">2020-06-03T14:19:11Z</dcterms:created>
  <dcterms:modified xsi:type="dcterms:W3CDTF">2020-07-30T14:44:45Z</dcterms:modified>
</cp:coreProperties>
</file>