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66" r:id="rId4"/>
    <p:sldId id="367" r:id="rId5"/>
    <p:sldId id="368" r:id="rId6"/>
    <p:sldId id="369" r:id="rId7"/>
    <p:sldId id="371" r:id="rId8"/>
    <p:sldId id="370" r:id="rId9"/>
    <p:sldId id="372"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30-07-2020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smtClean="0">
                <a:solidFill>
                  <a:schemeClr val="accent2">
                    <a:lumMod val="75000"/>
                  </a:schemeClr>
                </a:solidFill>
              </a:rPr>
              <a:t>Data Structures and its Applications</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540729" y="4028562"/>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dineshs@pes.edu</a:t>
            </a:r>
            <a:endParaRPr lang="en-IN" sz="2400" b="1" dirty="0"/>
          </a:p>
        </p:txBody>
      </p:sp>
      <p:sp>
        <p:nvSpPr>
          <p:cNvPr id="12" name="Rectangle 11">
            <a:extLst>
              <a:ext uri="{FF2B5EF4-FFF2-40B4-BE49-F238E27FC236}">
                <a16:creationId xmlns="" xmlns:a16="http://schemas.microsoft.com/office/drawing/2014/main" id="{A9F03FCF-7A6F-4612-88F7-18437FC4F2ED}"/>
              </a:ext>
            </a:extLst>
          </p:cNvPr>
          <p:cNvSpPr/>
          <p:nvPr/>
        </p:nvSpPr>
        <p:spPr>
          <a:xfrm>
            <a:off x="5460537" y="4573019"/>
            <a:ext cx="7497214" cy="461665"/>
          </a:xfrm>
          <a:prstGeom prst="rect">
            <a:avLst/>
          </a:prstGeom>
        </p:spPr>
        <p:txBody>
          <a:bodyPr wrap="square">
            <a:spAutoFit/>
          </a:bodyPr>
          <a:lstStyle/>
          <a:p>
            <a:r>
              <a:rPr lang="en-US" sz="2400" dirty="0"/>
              <a:t>+91 </a:t>
            </a:r>
            <a:r>
              <a:rPr lang="en-US" sz="2400" dirty="0" smtClean="0"/>
              <a:t>8088654402 </a:t>
            </a:r>
            <a:endParaRPr lang="en-IN" sz="2400"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2" y="1737360"/>
            <a:ext cx="8727997" cy="646331"/>
          </a:xfrm>
          <a:prstGeom prst="rect">
            <a:avLst/>
          </a:prstGeom>
        </p:spPr>
        <p:txBody>
          <a:bodyPr wrap="square">
            <a:spAutoFit/>
          </a:bodyPr>
          <a:lstStyle/>
          <a:p>
            <a:r>
              <a:rPr lang="en-IN" sz="3600" b="1" cap="all" dirty="0" smtClean="0"/>
              <a:t>Data structures and its applications</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2" y="2888778"/>
            <a:ext cx="8205483" cy="1200329"/>
          </a:xfrm>
          <a:prstGeom prst="rect">
            <a:avLst/>
          </a:prstGeom>
        </p:spPr>
        <p:txBody>
          <a:bodyPr wrap="square">
            <a:spAutoFit/>
          </a:bodyPr>
          <a:lstStyle/>
          <a:p>
            <a:r>
              <a:rPr lang="en-IN" sz="3600" b="1" dirty="0" smtClean="0">
                <a:solidFill>
                  <a:schemeClr val="accent1">
                    <a:lumMod val="75000"/>
                  </a:schemeClr>
                </a:solidFill>
              </a:rPr>
              <a:t>Queues – Implementation of Josephus Problem </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5509200"/>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smtClean="0">
                <a:solidFill>
                  <a:schemeClr val="accent1">
                    <a:lumMod val="75000"/>
                  </a:schemeClr>
                </a:solidFill>
              </a:rPr>
              <a:t>Josephus Problem : Postulates a group of soldiers surrounded by an overwhelming enemy force. There is no hope of victory without reinforcements. There is one horse available for escape</a:t>
            </a:r>
          </a:p>
          <a:p>
            <a:pPr algn="just"/>
            <a:endParaRPr lang="en-US" sz="2200" b="1" dirty="0" smtClean="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The soldiers agree to a pact to determine which of them is to escape and seek help.</a:t>
            </a:r>
            <a:r>
              <a:rPr lang="en-US" sz="2200" b="1" dirty="0">
                <a:solidFill>
                  <a:schemeClr val="accent1">
                    <a:lumMod val="75000"/>
                  </a:schemeClr>
                </a:solidFill>
              </a:rPr>
              <a:t> </a:t>
            </a:r>
            <a:r>
              <a:rPr lang="en-US" sz="2200" b="1" dirty="0" smtClean="0">
                <a:solidFill>
                  <a:schemeClr val="accent1">
                    <a:lumMod val="75000"/>
                  </a:schemeClr>
                </a:solidFill>
              </a:rPr>
              <a:t>The soldiers form a circle and a number n is picked from a hat. One of the names is also picked from the hat.</a:t>
            </a:r>
          </a:p>
          <a:p>
            <a:pPr algn="just"/>
            <a:endParaRPr lang="en-US" sz="2200" b="1" dirty="0" smtClean="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Beginning with the soldier whose name is picked , they begin to count clockwise around the circle. when the count reaches n, that soldier is removed from the circle and the count begins with the next soldier.</a:t>
            </a:r>
          </a:p>
          <a:p>
            <a:pPr marL="342900" indent="-342900" algn="just">
              <a:buFont typeface="Arial" panose="020B0604020202020204" pitchFamily="34" charset="0"/>
              <a:buChar char="•"/>
            </a:pPr>
            <a:endParaRPr lang="en-US" sz="2200" b="1" dirty="0" smtClean="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The process continues so that each time the count reaches n, another soldier is removed from the circle. Any soldier removed from the circle is no longer counted. The last soldier remaining is to take the horse and escape.</a:t>
            </a:r>
          </a:p>
        </p:txBody>
      </p:sp>
    </p:spTree>
    <p:extLst>
      <p:ext uri="{BB962C8B-B14F-4D97-AF65-F5344CB8AC3E}">
        <p14:creationId xmlns:p14="http://schemas.microsoft.com/office/powerpoint/2010/main" val="64093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5170646"/>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smtClean="0">
                <a:solidFill>
                  <a:schemeClr val="accent1">
                    <a:lumMod val="75000"/>
                  </a:schemeClr>
                </a:solidFill>
              </a:rPr>
              <a:t>The input to the program is the number n and list of names, which is the clockwise ordering of the circle, beginning with the soldier from whom the count is to start.</a:t>
            </a:r>
          </a:p>
          <a:p>
            <a:pPr marL="342900" indent="-342900" algn="just">
              <a:buFont typeface="Arial" panose="020B0604020202020204" pitchFamily="34" charset="0"/>
              <a:buChar char="•"/>
            </a:pPr>
            <a:endParaRPr lang="en-US" sz="2200" b="1" dirty="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The program should print the names in the order that they are eliminated and the name of soldier who </a:t>
            </a:r>
            <a:r>
              <a:rPr lang="en-US" sz="2200" b="1" dirty="0" err="1" smtClean="0">
                <a:solidFill>
                  <a:schemeClr val="accent1">
                    <a:lumMod val="75000"/>
                  </a:schemeClr>
                </a:solidFill>
              </a:rPr>
              <a:t>esapes</a:t>
            </a:r>
            <a:r>
              <a:rPr lang="en-US" sz="2200" b="1" dirty="0" smtClean="0">
                <a:solidFill>
                  <a:schemeClr val="accent1">
                    <a:lumMod val="75000"/>
                  </a:schemeClr>
                </a:solidFill>
              </a:rPr>
              <a:t>.</a:t>
            </a:r>
          </a:p>
          <a:p>
            <a:pPr marL="342900" indent="-342900" algn="just">
              <a:buFont typeface="Arial" panose="020B0604020202020204" pitchFamily="34" charset="0"/>
              <a:buChar char="•"/>
            </a:pPr>
            <a:endParaRPr lang="en-US" sz="2200" b="1" dirty="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For example if n=3 and that there are five solders named A,B,C,D and E. We count three soldiers starting at A, so that C is eliminated first.</a:t>
            </a:r>
          </a:p>
          <a:p>
            <a:pPr marL="342900" indent="-342900" algn="just">
              <a:buFont typeface="Arial" panose="020B0604020202020204" pitchFamily="34" charset="0"/>
              <a:buChar char="•"/>
            </a:pPr>
            <a:endParaRPr lang="en-US" sz="2200" b="1" dirty="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We then begin at D and count D E and back to A. A is eliminated. Then we count B D and E, E is eliminated. And finally B D and B is eliminated.</a:t>
            </a:r>
          </a:p>
          <a:p>
            <a:pPr algn="just"/>
            <a:endParaRPr lang="en-US" sz="2200" b="1" dirty="0" smtClean="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D is the one who escapes</a:t>
            </a:r>
          </a:p>
        </p:txBody>
      </p:sp>
    </p:spTree>
    <p:extLst>
      <p:ext uri="{BB962C8B-B14F-4D97-AF65-F5344CB8AC3E}">
        <p14:creationId xmlns:p14="http://schemas.microsoft.com/office/powerpoint/2010/main" val="2347731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smtClean="0">
                <a:solidFill>
                  <a:schemeClr val="accent1">
                    <a:lumMod val="75000"/>
                  </a:schemeClr>
                </a:solidFill>
              </a:rPr>
              <a:t>Data structure used is a circular list where each node represents one soldier</a:t>
            </a:r>
          </a:p>
          <a:p>
            <a:pPr marL="342900" indent="-342900" algn="just">
              <a:buFont typeface="Arial" panose="020B0604020202020204" pitchFamily="34" charset="0"/>
              <a:buChar char="•"/>
            </a:pPr>
            <a:endParaRPr lang="en-US" sz="2400" b="1" dirty="0">
              <a:solidFill>
                <a:schemeClr val="accent1">
                  <a:lumMod val="75000"/>
                </a:schemeClr>
              </a:solidFill>
            </a:endParaRPr>
          </a:p>
          <a:p>
            <a:pPr marL="342900" indent="-342900" algn="just">
              <a:buFont typeface="Arial" panose="020B0604020202020204" pitchFamily="34" charset="0"/>
              <a:buChar char="•"/>
            </a:pPr>
            <a:r>
              <a:rPr lang="en-US" sz="2400" b="1" dirty="0" smtClean="0">
                <a:solidFill>
                  <a:schemeClr val="accent1">
                    <a:lumMod val="75000"/>
                  </a:schemeClr>
                </a:solidFill>
              </a:rPr>
              <a:t>To represent the removal of a soldier form the circle, a node is deleted from the circular list.</a:t>
            </a:r>
          </a:p>
          <a:p>
            <a:pPr marL="342900" indent="-342900" algn="just">
              <a:buFont typeface="Arial" panose="020B0604020202020204" pitchFamily="34" charset="0"/>
              <a:buChar char="•"/>
            </a:pPr>
            <a:endParaRPr lang="en-US" sz="2400" b="1" dirty="0">
              <a:solidFill>
                <a:schemeClr val="accent1">
                  <a:lumMod val="75000"/>
                </a:schemeClr>
              </a:solidFill>
            </a:endParaRPr>
          </a:p>
          <a:p>
            <a:pPr marL="342900" indent="-342900" algn="just">
              <a:buFont typeface="Arial" panose="020B0604020202020204" pitchFamily="34" charset="0"/>
              <a:buChar char="•"/>
            </a:pPr>
            <a:r>
              <a:rPr lang="en-US" sz="2400" b="1" dirty="0" smtClean="0">
                <a:solidFill>
                  <a:schemeClr val="accent1">
                    <a:lumMod val="75000"/>
                  </a:schemeClr>
                </a:solidFill>
              </a:rPr>
              <a:t>Finally one node remains on the list and the result is determined</a:t>
            </a:r>
          </a:p>
        </p:txBody>
      </p:sp>
    </p:spTree>
    <p:extLst>
      <p:ext uri="{BB962C8B-B14F-4D97-AF65-F5344CB8AC3E}">
        <p14:creationId xmlns:p14="http://schemas.microsoft.com/office/powerpoint/2010/main" val="1790114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5570756"/>
          </a:xfrm>
          <a:prstGeom prst="rect">
            <a:avLst/>
          </a:prstGeom>
          <a:noFill/>
        </p:spPr>
        <p:txBody>
          <a:bodyPr wrap="square" rtlCol="0">
            <a:spAutoFit/>
          </a:bodyPr>
          <a:lstStyle/>
          <a:p>
            <a:pPr algn="just"/>
            <a:r>
              <a:rPr lang="en-US" sz="2400" b="1" u="sng" dirty="0" smtClean="0">
                <a:solidFill>
                  <a:schemeClr val="accent1">
                    <a:lumMod val="75000"/>
                  </a:schemeClr>
                </a:solidFill>
              </a:rPr>
              <a:t>Pseudo code of implementation using circular list</a:t>
            </a:r>
          </a:p>
          <a:p>
            <a:pPr algn="just"/>
            <a:r>
              <a:rPr lang="en-US" sz="2400" b="1" dirty="0">
                <a:solidFill>
                  <a:schemeClr val="accent1">
                    <a:lumMod val="75000"/>
                  </a:schemeClr>
                </a:solidFill>
              </a:rPr>
              <a:t>	</a:t>
            </a:r>
            <a:r>
              <a:rPr lang="en-US" sz="2200" b="1" dirty="0" smtClean="0">
                <a:solidFill>
                  <a:schemeClr val="accent1">
                    <a:lumMod val="75000"/>
                  </a:schemeClr>
                </a:solidFill>
              </a:rPr>
              <a:t>read(n)</a:t>
            </a:r>
          </a:p>
          <a:p>
            <a:pPr algn="just"/>
            <a:r>
              <a:rPr lang="en-US" sz="2200" b="1" dirty="0" smtClean="0">
                <a:solidFill>
                  <a:schemeClr val="accent1">
                    <a:lumMod val="75000"/>
                  </a:schemeClr>
                </a:solidFill>
              </a:rPr>
              <a:t>	read(name)</a:t>
            </a:r>
          </a:p>
          <a:p>
            <a:pPr algn="just"/>
            <a:r>
              <a:rPr lang="en-US" sz="2200" b="1" dirty="0" smtClean="0">
                <a:solidFill>
                  <a:schemeClr val="accent1">
                    <a:lumMod val="75000"/>
                  </a:schemeClr>
                </a:solidFill>
              </a:rPr>
              <a:t>	</a:t>
            </a:r>
            <a:r>
              <a:rPr lang="en-US" sz="2200" b="1" dirty="0" smtClean="0">
                <a:solidFill>
                  <a:schemeClr val="accent1">
                    <a:lumMod val="75000"/>
                  </a:schemeClr>
                </a:solidFill>
              </a:rPr>
              <a:t>while(all the names are read)</a:t>
            </a:r>
            <a:endParaRPr lang="en-US" sz="2200" b="1" dirty="0" smtClean="0">
              <a:solidFill>
                <a:schemeClr val="accent1">
                  <a:lumMod val="75000"/>
                </a:schemeClr>
              </a:solidFill>
            </a:endParaRPr>
          </a:p>
          <a:p>
            <a:pPr algn="just"/>
            <a:r>
              <a:rPr lang="en-US" sz="2200" b="1" dirty="0" smtClean="0">
                <a:solidFill>
                  <a:schemeClr val="accent1">
                    <a:lumMod val="75000"/>
                  </a:schemeClr>
                </a:solidFill>
              </a:rPr>
              <a:t>	{</a:t>
            </a:r>
          </a:p>
          <a:p>
            <a:pPr algn="just"/>
            <a:r>
              <a:rPr lang="en-US" sz="2200" b="1" dirty="0">
                <a:solidFill>
                  <a:schemeClr val="accent1">
                    <a:lumMod val="75000"/>
                  </a:schemeClr>
                </a:solidFill>
              </a:rPr>
              <a:t> </a:t>
            </a:r>
            <a:r>
              <a:rPr lang="en-US" sz="2200" b="1" dirty="0" smtClean="0">
                <a:solidFill>
                  <a:schemeClr val="accent1">
                    <a:lumMod val="75000"/>
                  </a:schemeClr>
                </a:solidFill>
              </a:rPr>
              <a:t> 		insert name on the circular list</a:t>
            </a:r>
          </a:p>
          <a:p>
            <a:pPr algn="just"/>
            <a:r>
              <a:rPr lang="en-US" sz="2200" b="1" dirty="0" smtClean="0">
                <a:solidFill>
                  <a:schemeClr val="accent1">
                    <a:lumMod val="75000"/>
                  </a:schemeClr>
                </a:solidFill>
              </a:rPr>
              <a:t>		read(name)</a:t>
            </a:r>
          </a:p>
          <a:p>
            <a:pPr algn="just"/>
            <a:r>
              <a:rPr lang="en-US" sz="2200" b="1" dirty="0" smtClean="0">
                <a:solidFill>
                  <a:schemeClr val="accent1">
                    <a:lumMod val="75000"/>
                  </a:schemeClr>
                </a:solidFill>
              </a:rPr>
              <a:t>	}</a:t>
            </a:r>
          </a:p>
          <a:p>
            <a:pPr algn="just"/>
            <a:r>
              <a:rPr lang="en-US" sz="2200" b="1" dirty="0" smtClean="0">
                <a:solidFill>
                  <a:schemeClr val="accent1">
                    <a:lumMod val="75000"/>
                  </a:schemeClr>
                </a:solidFill>
              </a:rPr>
              <a:t>             while(there is more than one node on the list)</a:t>
            </a:r>
          </a:p>
          <a:p>
            <a:pPr algn="just"/>
            <a:r>
              <a:rPr lang="en-US" sz="2200" b="1" dirty="0">
                <a:solidFill>
                  <a:schemeClr val="accent1">
                    <a:lumMod val="75000"/>
                  </a:schemeClr>
                </a:solidFill>
              </a:rPr>
              <a:t>	</a:t>
            </a:r>
            <a:r>
              <a:rPr lang="en-US" sz="2200" b="1" dirty="0" smtClean="0">
                <a:solidFill>
                  <a:schemeClr val="accent1">
                    <a:lumMod val="75000"/>
                  </a:schemeClr>
                </a:solidFill>
              </a:rPr>
              <a:t>{</a:t>
            </a:r>
          </a:p>
          <a:p>
            <a:pPr algn="just"/>
            <a:r>
              <a:rPr lang="en-US" sz="2200" b="1" dirty="0" smtClean="0">
                <a:solidFill>
                  <a:schemeClr val="accent1">
                    <a:lumMod val="75000"/>
                  </a:schemeClr>
                </a:solidFill>
              </a:rPr>
              <a:t>		count through n-1 nodes on the list</a:t>
            </a:r>
          </a:p>
          <a:p>
            <a:pPr algn="just"/>
            <a:r>
              <a:rPr lang="en-US" sz="2200" b="1" dirty="0">
                <a:solidFill>
                  <a:schemeClr val="accent1">
                    <a:lumMod val="75000"/>
                  </a:schemeClr>
                </a:solidFill>
              </a:rPr>
              <a:t>	</a:t>
            </a:r>
            <a:r>
              <a:rPr lang="en-US" sz="2200" b="1" dirty="0" smtClean="0">
                <a:solidFill>
                  <a:schemeClr val="accent1">
                    <a:lumMod val="75000"/>
                  </a:schemeClr>
                </a:solidFill>
              </a:rPr>
              <a:t>	print name in the nth node</a:t>
            </a:r>
          </a:p>
          <a:p>
            <a:pPr algn="just"/>
            <a:r>
              <a:rPr lang="en-US" sz="2200" b="1" dirty="0">
                <a:solidFill>
                  <a:schemeClr val="accent1">
                    <a:lumMod val="75000"/>
                  </a:schemeClr>
                </a:solidFill>
              </a:rPr>
              <a:t>	</a:t>
            </a:r>
            <a:r>
              <a:rPr lang="en-US" sz="2200" b="1" dirty="0" smtClean="0">
                <a:solidFill>
                  <a:schemeClr val="accent1">
                    <a:lumMod val="75000"/>
                  </a:schemeClr>
                </a:solidFill>
              </a:rPr>
              <a:t>	delete the nth node</a:t>
            </a:r>
          </a:p>
          <a:p>
            <a:pPr algn="just"/>
            <a:r>
              <a:rPr lang="en-US" sz="2200" b="1" dirty="0">
                <a:solidFill>
                  <a:schemeClr val="accent1">
                    <a:lumMod val="75000"/>
                  </a:schemeClr>
                </a:solidFill>
              </a:rPr>
              <a:t>	</a:t>
            </a:r>
            <a:r>
              <a:rPr lang="en-US" sz="2200" b="1" dirty="0" smtClean="0">
                <a:solidFill>
                  <a:schemeClr val="accent1">
                    <a:lumMod val="75000"/>
                  </a:schemeClr>
                </a:solidFill>
              </a:rPr>
              <a:t>}</a:t>
            </a:r>
          </a:p>
          <a:p>
            <a:pPr algn="just"/>
            <a:r>
              <a:rPr lang="en-US" sz="2200" b="1" dirty="0">
                <a:solidFill>
                  <a:schemeClr val="accent1">
                    <a:lumMod val="75000"/>
                  </a:schemeClr>
                </a:solidFill>
              </a:rPr>
              <a:t>	</a:t>
            </a:r>
            <a:r>
              <a:rPr lang="en-US" sz="2200" b="1" dirty="0" smtClean="0">
                <a:solidFill>
                  <a:schemeClr val="accent1">
                    <a:lumMod val="75000"/>
                  </a:schemeClr>
                </a:solidFill>
              </a:rPr>
              <a:t>print the name of the only node on the list</a:t>
            </a:r>
          </a:p>
          <a:p>
            <a:pPr algn="just"/>
            <a:r>
              <a:rPr lang="en-US" sz="2400" b="1" dirty="0" smtClean="0">
                <a:solidFill>
                  <a:schemeClr val="accent1">
                    <a:lumMod val="75000"/>
                  </a:schemeClr>
                </a:solidFill>
              </a:rPr>
              <a:t> </a:t>
            </a:r>
          </a:p>
        </p:txBody>
      </p:sp>
    </p:spTree>
    <p:extLst>
      <p:ext uri="{BB962C8B-B14F-4D97-AF65-F5344CB8AC3E}">
        <p14:creationId xmlns:p14="http://schemas.microsoft.com/office/powerpoint/2010/main" val="168962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830997"/>
          </a:xfrm>
          <a:prstGeom prst="rect">
            <a:avLst/>
          </a:prstGeom>
          <a:noFill/>
        </p:spPr>
        <p:txBody>
          <a:bodyPr wrap="square" rtlCol="0">
            <a:spAutoFit/>
          </a:bodyPr>
          <a:lstStyle/>
          <a:p>
            <a:pPr algn="just"/>
            <a:r>
              <a:rPr lang="en-US" sz="2400" b="1" u="sng" dirty="0" smtClean="0">
                <a:solidFill>
                  <a:schemeClr val="accent1">
                    <a:lumMod val="75000"/>
                  </a:schemeClr>
                </a:solidFill>
              </a:rPr>
              <a:t>Code </a:t>
            </a:r>
            <a:r>
              <a:rPr lang="en-US" sz="2400" b="1" u="sng" dirty="0" smtClean="0">
                <a:solidFill>
                  <a:schemeClr val="accent1">
                    <a:lumMod val="75000"/>
                  </a:schemeClr>
                </a:solidFill>
              </a:rPr>
              <a:t>of implementation using circular list</a:t>
            </a:r>
          </a:p>
          <a:p>
            <a:pPr algn="just"/>
            <a:r>
              <a:rPr lang="en-US" sz="2400" b="1" dirty="0">
                <a:solidFill>
                  <a:schemeClr val="accent1">
                    <a:lumMod val="75000"/>
                  </a:schemeClr>
                </a:solidFill>
              </a:rPr>
              <a:t>	</a:t>
            </a:r>
            <a:endParaRPr lang="en-US" sz="2400" b="1" dirty="0" smtClean="0">
              <a:solidFill>
                <a:schemeClr val="accent1">
                  <a:lumMod val="75000"/>
                </a:schemeClr>
              </a:solidFill>
            </a:endParaRPr>
          </a:p>
        </p:txBody>
      </p:sp>
      <p:sp>
        <p:nvSpPr>
          <p:cNvPr id="3" name="Rectangle 2"/>
          <p:cNvSpPr/>
          <p:nvPr/>
        </p:nvSpPr>
        <p:spPr>
          <a:xfrm>
            <a:off x="503982" y="1844107"/>
            <a:ext cx="4710814" cy="4708981"/>
          </a:xfrm>
          <a:prstGeom prst="rect">
            <a:avLst/>
          </a:prstGeom>
        </p:spPr>
        <p:txBody>
          <a:bodyPr wrap="square">
            <a:spAutoFit/>
          </a:bodyPr>
          <a:lstStyle/>
          <a:p>
            <a:r>
              <a:rPr lang="en-IN" sz="2000" b="1" dirty="0" err="1">
                <a:solidFill>
                  <a:schemeClr val="accent1">
                    <a:lumMod val="75000"/>
                  </a:schemeClr>
                </a:solidFill>
              </a:rPr>
              <a:t>int</a:t>
            </a:r>
            <a:r>
              <a:rPr lang="en-IN" sz="2000" b="1" dirty="0">
                <a:solidFill>
                  <a:schemeClr val="accent1">
                    <a:lumMod val="75000"/>
                  </a:schemeClr>
                </a:solidFill>
              </a:rPr>
              <a:t> survivor(</a:t>
            </a:r>
            <a:r>
              <a:rPr lang="en-IN" sz="2000" b="1" dirty="0" err="1">
                <a:solidFill>
                  <a:schemeClr val="accent1">
                    <a:lumMod val="75000"/>
                  </a:schemeClr>
                </a:solidFill>
              </a:rPr>
              <a:t>struct</a:t>
            </a:r>
            <a:r>
              <a:rPr lang="en-IN" sz="2000" b="1" dirty="0">
                <a:solidFill>
                  <a:schemeClr val="accent1">
                    <a:lumMod val="75000"/>
                  </a:schemeClr>
                </a:solidFill>
              </a:rPr>
              <a:t> node **head, </a:t>
            </a:r>
            <a:r>
              <a:rPr lang="en-IN" sz="2000" b="1" dirty="0" err="1">
                <a:solidFill>
                  <a:schemeClr val="accent1">
                    <a:lumMod val="75000"/>
                  </a:schemeClr>
                </a:solidFill>
              </a:rPr>
              <a:t>int</a:t>
            </a:r>
            <a:r>
              <a:rPr lang="en-IN" sz="2000" b="1" dirty="0">
                <a:solidFill>
                  <a:schemeClr val="accent1">
                    <a:lumMod val="75000"/>
                  </a:schemeClr>
                </a:solidFill>
              </a:rPr>
              <a:t> </a:t>
            </a:r>
            <a:r>
              <a:rPr lang="en-IN" sz="2000" b="1" dirty="0" smtClean="0">
                <a:solidFill>
                  <a:schemeClr val="accent1">
                    <a:lumMod val="75000"/>
                  </a:schemeClr>
                </a:solidFill>
              </a:rPr>
              <a:t>n)</a:t>
            </a:r>
            <a:endParaRPr lang="en-IN" sz="2000" b="1" dirty="0">
              <a:solidFill>
                <a:schemeClr val="accent1">
                  <a:lumMod val="75000"/>
                </a:schemeClr>
              </a:solidFill>
            </a:endParaRPr>
          </a:p>
          <a:p>
            <a:r>
              <a:rPr lang="en-IN" sz="2000" b="1" dirty="0">
                <a:solidFill>
                  <a:schemeClr val="accent1">
                    <a:lumMod val="75000"/>
                  </a:schemeClr>
                </a:solidFill>
              </a:rPr>
              <a:t>{</a:t>
            </a:r>
          </a:p>
          <a:p>
            <a:r>
              <a:rPr lang="en-US" sz="2000" b="1" dirty="0" smtClean="0">
                <a:solidFill>
                  <a:schemeClr val="accent1">
                    <a:lumMod val="75000"/>
                  </a:schemeClr>
                </a:solidFill>
              </a:rPr>
              <a:t> // head is pointer to first node</a:t>
            </a:r>
            <a:endParaRPr lang="en-IN" sz="2000" b="1" dirty="0" smtClean="0">
              <a:solidFill>
                <a:schemeClr val="accent1">
                  <a:lumMod val="75000"/>
                </a:schemeClr>
              </a:solidFill>
            </a:endParaRPr>
          </a:p>
          <a:p>
            <a:endParaRPr lang="en-IN" sz="2000" b="1" dirty="0">
              <a:solidFill>
                <a:schemeClr val="accent1">
                  <a:lumMod val="75000"/>
                </a:schemeClr>
              </a:solidFill>
            </a:endParaRPr>
          </a:p>
          <a:p>
            <a:r>
              <a:rPr lang="en-IN" sz="2000" b="1" dirty="0" smtClean="0">
                <a:solidFill>
                  <a:schemeClr val="accent1">
                    <a:lumMod val="75000"/>
                  </a:schemeClr>
                </a:solidFill>
              </a:rPr>
              <a:t>    </a:t>
            </a:r>
            <a:r>
              <a:rPr lang="en-IN" sz="2000" b="1" dirty="0" err="1">
                <a:solidFill>
                  <a:schemeClr val="accent1">
                    <a:lumMod val="75000"/>
                  </a:schemeClr>
                </a:solidFill>
              </a:rPr>
              <a:t>struct</a:t>
            </a:r>
            <a:r>
              <a:rPr lang="en-IN" sz="2000" b="1" dirty="0">
                <a:solidFill>
                  <a:schemeClr val="accent1">
                    <a:lumMod val="75000"/>
                  </a:schemeClr>
                </a:solidFill>
              </a:rPr>
              <a:t> node *p, *q;</a:t>
            </a:r>
          </a:p>
          <a:p>
            <a:r>
              <a:rPr lang="en-IN" sz="2000" b="1" dirty="0">
                <a:solidFill>
                  <a:schemeClr val="accent1">
                    <a:lumMod val="75000"/>
                  </a:schemeClr>
                </a:solidFill>
              </a:rPr>
              <a:t>    </a:t>
            </a:r>
            <a:r>
              <a:rPr lang="en-IN" sz="2000" b="1" dirty="0" err="1">
                <a:solidFill>
                  <a:schemeClr val="accent1">
                    <a:lumMod val="75000"/>
                  </a:schemeClr>
                </a:solidFill>
              </a:rPr>
              <a:t>int</a:t>
            </a:r>
            <a:r>
              <a:rPr lang="en-IN" sz="2000" b="1" dirty="0">
                <a:solidFill>
                  <a:schemeClr val="accent1">
                    <a:lumMod val="75000"/>
                  </a:schemeClr>
                </a:solidFill>
              </a:rPr>
              <a:t> </a:t>
            </a:r>
            <a:r>
              <a:rPr lang="en-IN" sz="2000" b="1" dirty="0" err="1">
                <a:solidFill>
                  <a:schemeClr val="accent1">
                    <a:lumMod val="75000"/>
                  </a:schemeClr>
                </a:solidFill>
              </a:rPr>
              <a:t>i</a:t>
            </a:r>
            <a:r>
              <a:rPr lang="en-IN" sz="2000" b="1" dirty="0">
                <a:solidFill>
                  <a:schemeClr val="accent1">
                    <a:lumMod val="75000"/>
                  </a:schemeClr>
                </a:solidFill>
              </a:rPr>
              <a:t>;</a:t>
            </a:r>
          </a:p>
          <a:p>
            <a:r>
              <a:rPr lang="en-IN" sz="2000" b="1" dirty="0">
                <a:solidFill>
                  <a:schemeClr val="accent1">
                    <a:lumMod val="75000"/>
                  </a:schemeClr>
                </a:solidFill>
              </a:rPr>
              <a:t>    q = p = *head;</a:t>
            </a:r>
          </a:p>
          <a:p>
            <a:r>
              <a:rPr lang="en-IN" sz="2000" b="1" dirty="0">
                <a:solidFill>
                  <a:schemeClr val="accent1">
                    <a:lumMod val="75000"/>
                  </a:schemeClr>
                </a:solidFill>
              </a:rPr>
              <a:t>    while (p-&gt;next != p)</a:t>
            </a:r>
          </a:p>
          <a:p>
            <a:r>
              <a:rPr lang="en-IN" sz="2000" b="1" dirty="0">
                <a:solidFill>
                  <a:schemeClr val="accent1">
                    <a:lumMod val="75000"/>
                  </a:schemeClr>
                </a:solidFill>
              </a:rPr>
              <a:t>        {</a:t>
            </a:r>
          </a:p>
          <a:p>
            <a:r>
              <a:rPr lang="en-IN" sz="2000" b="1" dirty="0">
                <a:solidFill>
                  <a:schemeClr val="accent1">
                    <a:lumMod val="75000"/>
                  </a:schemeClr>
                </a:solidFill>
              </a:rPr>
              <a:t>            for (</a:t>
            </a:r>
            <a:r>
              <a:rPr lang="en-IN" sz="2000" b="1" dirty="0" err="1">
                <a:solidFill>
                  <a:schemeClr val="accent1">
                    <a:lumMod val="75000"/>
                  </a:schemeClr>
                </a:solidFill>
              </a:rPr>
              <a:t>i</a:t>
            </a:r>
            <a:r>
              <a:rPr lang="en-IN" sz="2000" b="1" dirty="0">
                <a:solidFill>
                  <a:schemeClr val="accent1">
                    <a:lumMod val="75000"/>
                  </a:schemeClr>
                </a:solidFill>
              </a:rPr>
              <a:t> = 0; </a:t>
            </a:r>
            <a:r>
              <a:rPr lang="en-IN" sz="2000" b="1" dirty="0" err="1">
                <a:solidFill>
                  <a:schemeClr val="accent1">
                    <a:lumMod val="75000"/>
                  </a:schemeClr>
                </a:solidFill>
              </a:rPr>
              <a:t>i</a:t>
            </a:r>
            <a:r>
              <a:rPr lang="en-IN" sz="2000" b="1" dirty="0">
                <a:solidFill>
                  <a:schemeClr val="accent1">
                    <a:lumMod val="75000"/>
                  </a:schemeClr>
                </a:solidFill>
              </a:rPr>
              <a:t> &lt; </a:t>
            </a:r>
            <a:r>
              <a:rPr lang="en-IN" sz="2000" b="1" dirty="0" smtClean="0">
                <a:solidFill>
                  <a:schemeClr val="accent1">
                    <a:lumMod val="75000"/>
                  </a:schemeClr>
                </a:solidFill>
              </a:rPr>
              <a:t>n </a:t>
            </a:r>
            <a:r>
              <a:rPr lang="en-IN" sz="2000" b="1" dirty="0">
                <a:solidFill>
                  <a:schemeClr val="accent1">
                    <a:lumMod val="75000"/>
                  </a:schemeClr>
                </a:solidFill>
              </a:rPr>
              <a:t>- 1; </a:t>
            </a:r>
            <a:r>
              <a:rPr lang="en-IN" sz="2000" b="1" dirty="0" err="1">
                <a:solidFill>
                  <a:schemeClr val="accent1">
                    <a:lumMod val="75000"/>
                  </a:schemeClr>
                </a:solidFill>
              </a:rPr>
              <a:t>i</a:t>
            </a:r>
            <a:r>
              <a:rPr lang="en-IN" sz="2000" b="1" dirty="0">
                <a:solidFill>
                  <a:schemeClr val="accent1">
                    <a:lumMod val="75000"/>
                  </a:schemeClr>
                </a:solidFill>
              </a:rPr>
              <a:t>++)</a:t>
            </a:r>
          </a:p>
          <a:p>
            <a:r>
              <a:rPr lang="en-IN" sz="2000" b="1" dirty="0">
                <a:solidFill>
                  <a:schemeClr val="accent1">
                    <a:lumMod val="75000"/>
                  </a:schemeClr>
                </a:solidFill>
              </a:rPr>
              <a:t>                {</a:t>
            </a:r>
          </a:p>
          <a:p>
            <a:r>
              <a:rPr lang="en-IN" sz="2000" b="1" dirty="0">
                <a:solidFill>
                  <a:schemeClr val="accent1">
                    <a:lumMod val="75000"/>
                  </a:schemeClr>
                </a:solidFill>
              </a:rPr>
              <a:t>                    q = p;</a:t>
            </a:r>
          </a:p>
          <a:p>
            <a:r>
              <a:rPr lang="en-IN" sz="2000" b="1" dirty="0">
                <a:solidFill>
                  <a:schemeClr val="accent1">
                    <a:lumMod val="75000"/>
                  </a:schemeClr>
                </a:solidFill>
              </a:rPr>
              <a:t>                    p = p-&gt;next;</a:t>
            </a:r>
          </a:p>
          <a:p>
            <a:r>
              <a:rPr lang="en-IN" sz="2000" b="1" dirty="0">
                <a:solidFill>
                  <a:schemeClr val="accent1">
                    <a:lumMod val="75000"/>
                  </a:schemeClr>
                </a:solidFill>
              </a:rPr>
              <a:t>                }</a:t>
            </a:r>
          </a:p>
          <a:p>
            <a:endParaRPr lang="en-IN" sz="2000" b="1" dirty="0">
              <a:solidFill>
                <a:schemeClr val="accent1">
                  <a:lumMod val="75000"/>
                </a:schemeClr>
              </a:solidFill>
            </a:endParaRPr>
          </a:p>
        </p:txBody>
      </p:sp>
      <p:sp>
        <p:nvSpPr>
          <p:cNvPr id="5" name="Rectangle 4"/>
          <p:cNvSpPr/>
          <p:nvPr/>
        </p:nvSpPr>
        <p:spPr>
          <a:xfrm>
            <a:off x="4798337" y="1996882"/>
            <a:ext cx="5540720" cy="2554545"/>
          </a:xfrm>
          <a:prstGeom prst="rect">
            <a:avLst/>
          </a:prstGeom>
        </p:spPr>
        <p:txBody>
          <a:bodyPr wrap="square">
            <a:spAutoFit/>
          </a:bodyPr>
          <a:lstStyle/>
          <a:p>
            <a:r>
              <a:rPr lang="en-US" sz="2000" b="1" dirty="0" smtClean="0">
                <a:solidFill>
                  <a:schemeClr val="accent1">
                    <a:lumMod val="75000"/>
                  </a:schemeClr>
                </a:solidFill>
              </a:rPr>
              <a:t>           q-</a:t>
            </a:r>
            <a:r>
              <a:rPr lang="en-US" sz="2000" b="1" dirty="0">
                <a:solidFill>
                  <a:schemeClr val="accent1">
                    <a:lumMod val="75000"/>
                  </a:schemeClr>
                </a:solidFill>
              </a:rPr>
              <a:t>&gt;next = p-&gt;next;</a:t>
            </a:r>
          </a:p>
          <a:p>
            <a:r>
              <a:rPr lang="en-US" sz="2000" b="1" dirty="0">
                <a:solidFill>
                  <a:schemeClr val="accent1">
                    <a:lumMod val="75000"/>
                  </a:schemeClr>
                </a:solidFill>
              </a:rPr>
              <a:t>            </a:t>
            </a:r>
            <a:r>
              <a:rPr lang="en-US" sz="2000" b="1" dirty="0" err="1">
                <a:solidFill>
                  <a:schemeClr val="accent1">
                    <a:lumMod val="75000"/>
                  </a:schemeClr>
                </a:solidFill>
              </a:rPr>
              <a:t>printf</a:t>
            </a:r>
            <a:r>
              <a:rPr lang="en-US" sz="2000" b="1" dirty="0">
                <a:solidFill>
                  <a:schemeClr val="accent1">
                    <a:lumMod val="75000"/>
                  </a:schemeClr>
                </a:solidFill>
              </a:rPr>
              <a:t>("%d has been killed.\n", p-&gt;</a:t>
            </a:r>
            <a:r>
              <a:rPr lang="en-US" sz="2000" b="1" dirty="0" err="1">
                <a:solidFill>
                  <a:schemeClr val="accent1">
                    <a:lumMod val="75000"/>
                  </a:schemeClr>
                </a:solidFill>
              </a:rPr>
              <a:t>num</a:t>
            </a:r>
            <a:r>
              <a:rPr lang="en-US" sz="2000" b="1" dirty="0">
                <a:solidFill>
                  <a:schemeClr val="accent1">
                    <a:lumMod val="75000"/>
                  </a:schemeClr>
                </a:solidFill>
              </a:rPr>
              <a:t>);</a:t>
            </a:r>
          </a:p>
          <a:p>
            <a:r>
              <a:rPr lang="en-US" sz="2000" b="1" dirty="0">
                <a:solidFill>
                  <a:schemeClr val="accent1">
                    <a:lumMod val="75000"/>
                  </a:schemeClr>
                </a:solidFill>
              </a:rPr>
              <a:t>            free(p);</a:t>
            </a:r>
          </a:p>
          <a:p>
            <a:r>
              <a:rPr lang="en-US" sz="2000" b="1" dirty="0">
                <a:solidFill>
                  <a:schemeClr val="accent1">
                    <a:lumMod val="75000"/>
                  </a:schemeClr>
                </a:solidFill>
              </a:rPr>
              <a:t>            p = q-&gt;next;</a:t>
            </a:r>
          </a:p>
          <a:p>
            <a:r>
              <a:rPr lang="en-US" sz="2000" b="1" dirty="0">
                <a:solidFill>
                  <a:schemeClr val="accent1">
                    <a:lumMod val="75000"/>
                  </a:schemeClr>
                </a:solidFill>
              </a:rPr>
              <a:t>        }</a:t>
            </a:r>
          </a:p>
          <a:p>
            <a:r>
              <a:rPr lang="en-US" sz="2000" b="1" dirty="0">
                <a:solidFill>
                  <a:schemeClr val="accent1">
                    <a:lumMod val="75000"/>
                  </a:schemeClr>
                </a:solidFill>
              </a:rPr>
              <a:t>    *head = p;</a:t>
            </a:r>
          </a:p>
          <a:p>
            <a:r>
              <a:rPr lang="en-US" sz="2000" b="1" dirty="0">
                <a:solidFill>
                  <a:schemeClr val="accent1">
                    <a:lumMod val="75000"/>
                  </a:schemeClr>
                </a:solidFill>
              </a:rPr>
              <a:t>    return (p-&gt;</a:t>
            </a:r>
            <a:r>
              <a:rPr lang="en-US" sz="2000" b="1" dirty="0" err="1">
                <a:solidFill>
                  <a:schemeClr val="accent1">
                    <a:lumMod val="75000"/>
                  </a:schemeClr>
                </a:solidFill>
              </a:rPr>
              <a:t>num</a:t>
            </a:r>
            <a:r>
              <a:rPr lang="en-US" sz="2000" b="1" dirty="0" smtClean="0">
                <a:solidFill>
                  <a:schemeClr val="accent1">
                    <a:lumMod val="75000"/>
                  </a:schemeClr>
                </a:solidFill>
              </a:rPr>
              <a:t>);</a:t>
            </a:r>
          </a:p>
          <a:p>
            <a:r>
              <a:rPr lang="en-US" sz="2000" b="1" dirty="0">
                <a:solidFill>
                  <a:schemeClr val="accent1">
                    <a:lumMod val="75000"/>
                  </a:schemeClr>
                </a:solidFill>
              </a:rPr>
              <a:t>}</a:t>
            </a:r>
          </a:p>
        </p:txBody>
      </p:sp>
    </p:spTree>
    <p:extLst>
      <p:ext uri="{BB962C8B-B14F-4D97-AF65-F5344CB8AC3E}">
        <p14:creationId xmlns:p14="http://schemas.microsoft.com/office/powerpoint/2010/main" val="1796927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5632311"/>
          </a:xfrm>
          <a:prstGeom prst="rect">
            <a:avLst/>
          </a:prstGeom>
          <a:noFill/>
        </p:spPr>
        <p:txBody>
          <a:bodyPr wrap="square" rtlCol="0">
            <a:spAutoFit/>
          </a:bodyPr>
          <a:lstStyle/>
          <a:p>
            <a:pPr algn="just"/>
            <a:r>
              <a:rPr lang="en-US" sz="2400" b="1" u="sng" dirty="0" smtClean="0">
                <a:solidFill>
                  <a:schemeClr val="accent1">
                    <a:lumMod val="75000"/>
                  </a:schemeClr>
                </a:solidFill>
              </a:rPr>
              <a:t>Pseudo code of implementation using circular </a:t>
            </a:r>
            <a:r>
              <a:rPr lang="en-US" sz="2400" b="1" u="sng" dirty="0" smtClean="0">
                <a:solidFill>
                  <a:schemeClr val="accent1">
                    <a:lumMod val="75000"/>
                  </a:schemeClr>
                </a:solidFill>
              </a:rPr>
              <a:t>queue</a:t>
            </a:r>
            <a:endParaRPr lang="en-US" sz="2400" b="1" u="sng" dirty="0" smtClean="0">
              <a:solidFill>
                <a:schemeClr val="accent1">
                  <a:lumMod val="75000"/>
                </a:schemeClr>
              </a:solidFill>
            </a:endParaRPr>
          </a:p>
          <a:p>
            <a:pPr algn="just"/>
            <a:r>
              <a:rPr lang="en-US" sz="2400" b="1" dirty="0" smtClean="0">
                <a:solidFill>
                  <a:schemeClr val="accent1">
                    <a:lumMod val="75000"/>
                  </a:schemeClr>
                </a:solidFill>
              </a:rPr>
              <a:t>Enter n</a:t>
            </a:r>
          </a:p>
          <a:p>
            <a:pPr algn="just"/>
            <a:r>
              <a:rPr lang="en-US" sz="2400" b="1" dirty="0">
                <a:solidFill>
                  <a:schemeClr val="accent1">
                    <a:lumMod val="75000"/>
                  </a:schemeClr>
                </a:solidFill>
              </a:rPr>
              <a:t>w</a:t>
            </a:r>
            <a:r>
              <a:rPr lang="en-US" sz="2400" b="1" dirty="0" smtClean="0">
                <a:solidFill>
                  <a:schemeClr val="accent1">
                    <a:lumMod val="75000"/>
                  </a:schemeClr>
                </a:solidFill>
              </a:rPr>
              <a:t>hile(all the names are read)</a:t>
            </a:r>
          </a:p>
          <a:p>
            <a:pPr algn="just"/>
            <a:r>
              <a:rPr lang="en-US" sz="2400" b="1" dirty="0" smtClean="0">
                <a:solidFill>
                  <a:schemeClr val="accent1">
                    <a:lumMod val="75000"/>
                  </a:schemeClr>
                </a:solidFill>
              </a:rPr>
              <a:t>{</a:t>
            </a:r>
          </a:p>
          <a:p>
            <a:pPr algn="just"/>
            <a:r>
              <a:rPr lang="en-US" sz="2400" b="1" dirty="0">
                <a:solidFill>
                  <a:schemeClr val="accent1">
                    <a:lumMod val="75000"/>
                  </a:schemeClr>
                </a:solidFill>
              </a:rPr>
              <a:t> </a:t>
            </a:r>
            <a:r>
              <a:rPr lang="en-US" sz="2400" b="1" dirty="0" smtClean="0">
                <a:solidFill>
                  <a:schemeClr val="accent1">
                    <a:lumMod val="75000"/>
                  </a:schemeClr>
                </a:solidFill>
              </a:rPr>
              <a:t> insert name into the queue</a:t>
            </a:r>
          </a:p>
          <a:p>
            <a:pPr algn="just"/>
            <a:r>
              <a:rPr lang="en-US" sz="2400" b="1" dirty="0">
                <a:solidFill>
                  <a:schemeClr val="accent1">
                    <a:lumMod val="75000"/>
                  </a:schemeClr>
                </a:solidFill>
              </a:rPr>
              <a:t> </a:t>
            </a:r>
            <a:r>
              <a:rPr lang="en-US" sz="2400" b="1" dirty="0" smtClean="0">
                <a:solidFill>
                  <a:schemeClr val="accent1">
                    <a:lumMod val="75000"/>
                  </a:schemeClr>
                </a:solidFill>
              </a:rPr>
              <a:t> read(name)</a:t>
            </a:r>
          </a:p>
          <a:p>
            <a:pPr algn="just"/>
            <a:r>
              <a:rPr lang="en-US" sz="2400" b="1" dirty="0" smtClean="0">
                <a:solidFill>
                  <a:schemeClr val="accent1">
                    <a:lumMod val="75000"/>
                  </a:schemeClr>
                </a:solidFill>
              </a:rPr>
              <a:t>}</a:t>
            </a:r>
          </a:p>
          <a:p>
            <a:pPr algn="just"/>
            <a:r>
              <a:rPr lang="en-US" sz="2400" b="1" dirty="0">
                <a:solidFill>
                  <a:schemeClr val="accent1">
                    <a:lumMod val="75000"/>
                  </a:schemeClr>
                </a:solidFill>
              </a:rPr>
              <a:t>w</a:t>
            </a:r>
            <a:r>
              <a:rPr lang="en-US" sz="2400" b="1" dirty="0" smtClean="0">
                <a:solidFill>
                  <a:schemeClr val="accent1">
                    <a:lumMod val="75000"/>
                  </a:schemeClr>
                </a:solidFill>
              </a:rPr>
              <a:t>hile( q has one element)</a:t>
            </a:r>
            <a:endParaRPr lang="en-US" sz="2400" b="1" dirty="0">
              <a:solidFill>
                <a:schemeClr val="accent1">
                  <a:lumMod val="75000"/>
                </a:schemeClr>
              </a:solidFill>
            </a:endParaRPr>
          </a:p>
          <a:p>
            <a:pPr algn="just"/>
            <a:r>
              <a:rPr lang="en-US" sz="2400" b="1" dirty="0" smtClean="0">
                <a:solidFill>
                  <a:schemeClr val="accent1">
                    <a:lumMod val="75000"/>
                  </a:schemeClr>
                </a:solidFill>
              </a:rPr>
              <a:t>{</a:t>
            </a:r>
          </a:p>
          <a:p>
            <a:pPr algn="just"/>
            <a:r>
              <a:rPr lang="en-US" sz="2400" b="1" dirty="0" smtClean="0">
                <a:solidFill>
                  <a:schemeClr val="accent1">
                    <a:lumMod val="75000"/>
                  </a:schemeClr>
                </a:solidFill>
              </a:rPr>
              <a:t>   </a:t>
            </a:r>
            <a:r>
              <a:rPr lang="en-US" sz="2400" b="1" dirty="0" err="1" smtClean="0">
                <a:solidFill>
                  <a:schemeClr val="accent1">
                    <a:lumMod val="75000"/>
                  </a:schemeClr>
                </a:solidFill>
              </a:rPr>
              <a:t>dequeue</a:t>
            </a:r>
            <a:r>
              <a:rPr lang="en-US" sz="2400" b="1" dirty="0" smtClean="0">
                <a:solidFill>
                  <a:schemeClr val="accent1">
                    <a:lumMod val="75000"/>
                  </a:schemeClr>
                </a:solidFill>
              </a:rPr>
              <a:t> n-1 names from the queue and </a:t>
            </a:r>
            <a:r>
              <a:rPr lang="en-US" sz="2400" b="1" dirty="0" err="1" smtClean="0">
                <a:solidFill>
                  <a:schemeClr val="accent1">
                    <a:lumMod val="75000"/>
                  </a:schemeClr>
                </a:solidFill>
              </a:rPr>
              <a:t>enqueue</a:t>
            </a:r>
            <a:r>
              <a:rPr lang="en-US" sz="2400" b="1" dirty="0" smtClean="0">
                <a:solidFill>
                  <a:schemeClr val="accent1">
                    <a:lumMod val="75000"/>
                  </a:schemeClr>
                </a:solidFill>
              </a:rPr>
              <a:t> it.</a:t>
            </a:r>
          </a:p>
          <a:p>
            <a:pPr algn="just"/>
            <a:r>
              <a:rPr lang="en-US" sz="2400" b="1" dirty="0">
                <a:solidFill>
                  <a:schemeClr val="accent1">
                    <a:lumMod val="75000"/>
                  </a:schemeClr>
                </a:solidFill>
              </a:rPr>
              <a:t> </a:t>
            </a:r>
            <a:r>
              <a:rPr lang="en-US" sz="2400" b="1" dirty="0" smtClean="0">
                <a:solidFill>
                  <a:schemeClr val="accent1">
                    <a:lumMod val="75000"/>
                  </a:schemeClr>
                </a:solidFill>
              </a:rPr>
              <a:t>  </a:t>
            </a:r>
            <a:r>
              <a:rPr lang="en-US" sz="2400" b="1" dirty="0" err="1" smtClean="0">
                <a:solidFill>
                  <a:schemeClr val="accent1">
                    <a:lumMod val="75000"/>
                  </a:schemeClr>
                </a:solidFill>
              </a:rPr>
              <a:t>dequeue</a:t>
            </a:r>
            <a:r>
              <a:rPr lang="en-US" sz="2400" b="1" dirty="0" smtClean="0">
                <a:solidFill>
                  <a:schemeClr val="accent1">
                    <a:lumMod val="75000"/>
                  </a:schemeClr>
                </a:solidFill>
              </a:rPr>
              <a:t> the n</a:t>
            </a:r>
            <a:r>
              <a:rPr lang="en-US" sz="2400" b="1" baseline="30000" dirty="0" smtClean="0">
                <a:solidFill>
                  <a:schemeClr val="accent1">
                    <a:lumMod val="75000"/>
                  </a:schemeClr>
                </a:solidFill>
              </a:rPr>
              <a:t>th</a:t>
            </a:r>
            <a:r>
              <a:rPr lang="en-US" sz="2400" b="1" dirty="0" smtClean="0">
                <a:solidFill>
                  <a:schemeClr val="accent1">
                    <a:lumMod val="75000"/>
                  </a:schemeClr>
                </a:solidFill>
              </a:rPr>
              <a:t> name</a:t>
            </a:r>
          </a:p>
          <a:p>
            <a:pPr algn="just"/>
            <a:r>
              <a:rPr lang="en-US" sz="2400" b="1" dirty="0">
                <a:solidFill>
                  <a:schemeClr val="accent1">
                    <a:lumMod val="75000"/>
                  </a:schemeClr>
                </a:solidFill>
              </a:rPr>
              <a:t> </a:t>
            </a:r>
            <a:r>
              <a:rPr lang="en-US" sz="2400" b="1" dirty="0" smtClean="0">
                <a:solidFill>
                  <a:schemeClr val="accent1">
                    <a:lumMod val="75000"/>
                  </a:schemeClr>
                </a:solidFill>
              </a:rPr>
              <a:t>  print the n</a:t>
            </a:r>
            <a:r>
              <a:rPr lang="en-US" sz="2400" b="1" baseline="30000" dirty="0" smtClean="0">
                <a:solidFill>
                  <a:schemeClr val="accent1">
                    <a:lumMod val="75000"/>
                  </a:schemeClr>
                </a:solidFill>
              </a:rPr>
              <a:t>th</a:t>
            </a:r>
            <a:r>
              <a:rPr lang="en-US" sz="2400" b="1" dirty="0" smtClean="0">
                <a:solidFill>
                  <a:schemeClr val="accent1">
                    <a:lumMod val="75000"/>
                  </a:schemeClr>
                </a:solidFill>
              </a:rPr>
              <a:t> name</a:t>
            </a:r>
          </a:p>
          <a:p>
            <a:pPr algn="just"/>
            <a:r>
              <a:rPr lang="en-US" sz="2400" b="1" dirty="0">
                <a:solidFill>
                  <a:schemeClr val="accent1">
                    <a:lumMod val="75000"/>
                  </a:schemeClr>
                </a:solidFill>
              </a:rPr>
              <a:t> </a:t>
            </a:r>
            <a:r>
              <a:rPr lang="en-US" sz="2400" b="1" dirty="0" smtClean="0">
                <a:solidFill>
                  <a:schemeClr val="accent1">
                    <a:lumMod val="75000"/>
                  </a:schemeClr>
                </a:solidFill>
              </a:rPr>
              <a:t>}</a:t>
            </a:r>
          </a:p>
          <a:p>
            <a:pPr algn="just"/>
            <a:r>
              <a:rPr lang="en-US" sz="2400" b="1" dirty="0">
                <a:solidFill>
                  <a:schemeClr val="accent1">
                    <a:lumMod val="75000"/>
                  </a:schemeClr>
                </a:solidFill>
              </a:rPr>
              <a:t> </a:t>
            </a:r>
            <a:r>
              <a:rPr lang="en-US" sz="2400" b="1" dirty="0" err="1" smtClean="0">
                <a:solidFill>
                  <a:schemeClr val="accent1">
                    <a:lumMod val="75000"/>
                  </a:schemeClr>
                </a:solidFill>
              </a:rPr>
              <a:t>dequeue</a:t>
            </a:r>
            <a:r>
              <a:rPr lang="en-US" sz="2400" b="1" dirty="0" smtClean="0">
                <a:solidFill>
                  <a:schemeClr val="accent1">
                    <a:lumMod val="75000"/>
                  </a:schemeClr>
                </a:solidFill>
              </a:rPr>
              <a:t> the only name of the queue</a:t>
            </a:r>
          </a:p>
          <a:p>
            <a:pPr algn="just"/>
            <a:r>
              <a:rPr lang="en-US" sz="2400" b="1" dirty="0">
                <a:solidFill>
                  <a:schemeClr val="accent1">
                    <a:lumMod val="75000"/>
                  </a:schemeClr>
                </a:solidFill>
              </a:rPr>
              <a:t> </a:t>
            </a:r>
            <a:r>
              <a:rPr lang="en-US" sz="2400" b="1" dirty="0" smtClean="0">
                <a:solidFill>
                  <a:schemeClr val="accent1">
                    <a:lumMod val="75000"/>
                  </a:schemeClr>
                </a:solidFill>
              </a:rPr>
              <a:t>print the name</a:t>
            </a:r>
          </a:p>
        </p:txBody>
      </p:sp>
    </p:spTree>
    <p:extLst>
      <p:ext uri="{BB962C8B-B14F-4D97-AF65-F5344CB8AC3E}">
        <p14:creationId xmlns:p14="http://schemas.microsoft.com/office/powerpoint/2010/main" val="544134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1938992"/>
          </a:xfrm>
          <a:prstGeom prst="rect">
            <a:avLst/>
          </a:prstGeom>
          <a:noFill/>
        </p:spPr>
        <p:txBody>
          <a:bodyPr wrap="square" rtlCol="0">
            <a:spAutoFit/>
          </a:bodyPr>
          <a:lstStyle/>
          <a:p>
            <a:pPr algn="just"/>
            <a:r>
              <a:rPr lang="en-US" sz="2400" b="1" dirty="0" smtClean="0">
                <a:solidFill>
                  <a:schemeClr val="accent1">
                    <a:lumMod val="75000"/>
                  </a:schemeClr>
                </a:solidFill>
              </a:rPr>
              <a:t>Assignment :</a:t>
            </a:r>
          </a:p>
          <a:p>
            <a:pPr algn="just"/>
            <a:endParaRPr lang="en-US" sz="2400" b="1" dirty="0">
              <a:solidFill>
                <a:schemeClr val="accent1">
                  <a:lumMod val="75000"/>
                </a:schemeClr>
              </a:solidFill>
            </a:endParaRPr>
          </a:p>
          <a:p>
            <a:pPr algn="just"/>
            <a:r>
              <a:rPr lang="en-US" sz="2400" b="1" dirty="0" smtClean="0">
                <a:solidFill>
                  <a:schemeClr val="accent1">
                    <a:lumMod val="75000"/>
                  </a:schemeClr>
                </a:solidFill>
              </a:rPr>
              <a:t>Implement the Josephus by using circular queue</a:t>
            </a:r>
          </a:p>
          <a:p>
            <a:pPr algn="just"/>
            <a:endParaRPr lang="en-US" sz="2400" b="1" dirty="0" smtClean="0">
              <a:solidFill>
                <a:schemeClr val="accent1">
                  <a:lumMod val="75000"/>
                </a:schemeClr>
              </a:solidFill>
            </a:endParaRPr>
          </a:p>
          <a:p>
            <a:pPr algn="just"/>
            <a:r>
              <a:rPr lang="en-US" sz="2400" b="1" dirty="0" smtClean="0">
                <a:solidFill>
                  <a:schemeClr val="accent1">
                    <a:lumMod val="75000"/>
                  </a:schemeClr>
                </a:solidFill>
              </a:rPr>
              <a:t>Implement Josephus Problem by using linked list</a:t>
            </a:r>
          </a:p>
        </p:txBody>
      </p:sp>
    </p:spTree>
    <p:extLst>
      <p:ext uri="{BB962C8B-B14F-4D97-AF65-F5344CB8AC3E}">
        <p14:creationId xmlns:p14="http://schemas.microsoft.com/office/powerpoint/2010/main" val="319527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1886</TotalTime>
  <Words>693</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HP</cp:lastModifiedBy>
  <cp:revision>265</cp:revision>
  <dcterms:created xsi:type="dcterms:W3CDTF">2020-06-03T14:19:11Z</dcterms:created>
  <dcterms:modified xsi:type="dcterms:W3CDTF">2020-07-30T13:32:52Z</dcterms:modified>
</cp:coreProperties>
</file>