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365" r:id="rId4"/>
    <p:sldId id="366" r:id="rId5"/>
    <p:sldId id="367" r:id="rId6"/>
    <p:sldId id="368" r:id="rId7"/>
    <p:sldId id="369" r:id="rId8"/>
    <p:sldId id="370" r:id="rId9"/>
    <p:sldId id="375" r:id="rId10"/>
    <p:sldId id="377" r:id="rId11"/>
    <p:sldId id="371" r:id="rId12"/>
    <p:sldId id="372" r:id="rId13"/>
    <p:sldId id="373" r:id="rId14"/>
    <p:sldId id="374" r:id="rId15"/>
    <p:sldId id="376" r:id="rId16"/>
    <p:sldId id="378" r:id="rId17"/>
    <p:sldId id="379" r:id="rId18"/>
    <p:sldId id="380" r:id="rId19"/>
    <p:sldId id="34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15-09-2020</a:t>
            </a:fld>
            <a:endParaRPr lang="en-IN"/>
          </a:p>
        </p:txBody>
      </p:sp>
      <p:sp>
        <p:nvSpPr>
          <p:cNvPr id="5" name="Footer Placeholder 4">
            <a:extLst>
              <a:ext uri="{FF2B5EF4-FFF2-40B4-BE49-F238E27FC236}">
                <a16:creationId xmlns=""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15-09-2020</a:t>
            </a:fld>
            <a:endParaRPr lang="en-IN"/>
          </a:p>
        </p:txBody>
      </p:sp>
      <p:sp>
        <p:nvSpPr>
          <p:cNvPr id="5" name="Footer Placeholder 4">
            <a:extLst>
              <a:ext uri="{FF2B5EF4-FFF2-40B4-BE49-F238E27FC236}">
                <a16:creationId xmlns=""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15-09-2020</a:t>
            </a:fld>
            <a:endParaRPr lang="en-IN"/>
          </a:p>
        </p:txBody>
      </p:sp>
      <p:sp>
        <p:nvSpPr>
          <p:cNvPr id="5" name="Footer Placeholder 4">
            <a:extLst>
              <a:ext uri="{FF2B5EF4-FFF2-40B4-BE49-F238E27FC236}">
                <a16:creationId xmlns=""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15-09-2020</a:t>
            </a:fld>
            <a:endParaRPr lang="en-IN"/>
          </a:p>
        </p:txBody>
      </p:sp>
      <p:sp>
        <p:nvSpPr>
          <p:cNvPr id="5" name="Footer Placeholder 4">
            <a:extLst>
              <a:ext uri="{FF2B5EF4-FFF2-40B4-BE49-F238E27FC236}">
                <a16:creationId xmlns=""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15-09-2020</a:t>
            </a:fld>
            <a:endParaRPr lang="en-IN"/>
          </a:p>
        </p:txBody>
      </p:sp>
      <p:sp>
        <p:nvSpPr>
          <p:cNvPr id="5" name="Footer Placeholder 4">
            <a:extLst>
              <a:ext uri="{FF2B5EF4-FFF2-40B4-BE49-F238E27FC236}">
                <a16:creationId xmlns=""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15-09-2020</a:t>
            </a:fld>
            <a:endParaRPr lang="en-IN"/>
          </a:p>
        </p:txBody>
      </p:sp>
      <p:sp>
        <p:nvSpPr>
          <p:cNvPr id="6" name="Footer Placeholder 5">
            <a:extLst>
              <a:ext uri="{FF2B5EF4-FFF2-40B4-BE49-F238E27FC236}">
                <a16:creationId xmlns=""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15-09-2020</a:t>
            </a:fld>
            <a:endParaRPr lang="en-IN"/>
          </a:p>
        </p:txBody>
      </p:sp>
      <p:sp>
        <p:nvSpPr>
          <p:cNvPr id="8" name="Footer Placeholder 7">
            <a:extLst>
              <a:ext uri="{FF2B5EF4-FFF2-40B4-BE49-F238E27FC236}">
                <a16:creationId xmlns=""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15-09-2020</a:t>
            </a:fld>
            <a:endParaRPr lang="en-IN"/>
          </a:p>
        </p:txBody>
      </p:sp>
      <p:sp>
        <p:nvSpPr>
          <p:cNvPr id="4" name="Footer Placeholder 3">
            <a:extLst>
              <a:ext uri="{FF2B5EF4-FFF2-40B4-BE49-F238E27FC236}">
                <a16:creationId xmlns=""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15-09-2020</a:t>
            </a:fld>
            <a:endParaRPr lang="en-IN"/>
          </a:p>
        </p:txBody>
      </p:sp>
      <p:sp>
        <p:nvSpPr>
          <p:cNvPr id="3" name="Footer Placeholder 2">
            <a:extLst>
              <a:ext uri="{FF2B5EF4-FFF2-40B4-BE49-F238E27FC236}">
                <a16:creationId xmlns=""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15-09-2020</a:t>
            </a:fld>
            <a:endParaRPr lang="en-IN"/>
          </a:p>
        </p:txBody>
      </p:sp>
      <p:sp>
        <p:nvSpPr>
          <p:cNvPr id="6" name="Footer Placeholder 5">
            <a:extLst>
              <a:ext uri="{FF2B5EF4-FFF2-40B4-BE49-F238E27FC236}">
                <a16:creationId xmlns=""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15-09-2020</a:t>
            </a:fld>
            <a:endParaRPr lang="en-IN"/>
          </a:p>
        </p:txBody>
      </p:sp>
      <p:sp>
        <p:nvSpPr>
          <p:cNvPr id="6" name="Footer Placeholder 5">
            <a:extLst>
              <a:ext uri="{FF2B5EF4-FFF2-40B4-BE49-F238E27FC236}">
                <a16:creationId xmlns=""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15-09-2020</a:t>
            </a:fld>
            <a:endParaRPr lang="en-IN"/>
          </a:p>
        </p:txBody>
      </p:sp>
      <p:sp>
        <p:nvSpPr>
          <p:cNvPr id="5" name="Footer Placeholder 4">
            <a:extLst>
              <a:ext uri="{FF2B5EF4-FFF2-40B4-BE49-F238E27FC236}">
                <a16:creationId xmlns=""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4781916" y="1688267"/>
            <a:ext cx="7497214" cy="646331"/>
          </a:xfrm>
          <a:prstGeom prst="rect">
            <a:avLst/>
          </a:prstGeom>
        </p:spPr>
        <p:txBody>
          <a:bodyPr wrap="square">
            <a:spAutoFit/>
          </a:bodyPr>
          <a:lstStyle/>
          <a:p>
            <a:r>
              <a:rPr lang="en-US" sz="3600" b="1" dirty="0" smtClean="0">
                <a:solidFill>
                  <a:schemeClr val="accent2">
                    <a:lumMod val="75000"/>
                  </a:schemeClr>
                </a:solidFill>
              </a:rPr>
              <a:t>Data Structures and its Applications</a:t>
            </a:r>
            <a:endParaRPr lang="en-US" sz="3600" b="1" dirty="0">
              <a:solidFill>
                <a:schemeClr val="accent2">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IN" sz="2400" b="1" dirty="0" err="1" smtClean="0"/>
              <a:t>Dinesh</a:t>
            </a:r>
            <a:r>
              <a:rPr lang="en-IN" sz="2400" b="1" dirty="0" smtClean="0"/>
              <a:t> Singh</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4781916" y="4813108"/>
            <a:ext cx="7497214" cy="461665"/>
          </a:xfrm>
          <a:prstGeom prst="rect">
            <a:avLst/>
          </a:prstGeom>
        </p:spPr>
        <p:txBody>
          <a:bodyPr wrap="square">
            <a:spAutoFit/>
          </a:bodyPr>
          <a:lstStyle/>
          <a:p>
            <a:r>
              <a:rPr lang="en-US" sz="2400" dirty="0"/>
              <a:t>Department of </a:t>
            </a:r>
            <a:r>
              <a:rPr lang="en-US" sz="2400" dirty="0" smtClean="0"/>
              <a:t>Computer Science &amp; </a:t>
            </a:r>
            <a:r>
              <a:rPr lang="en-US" sz="2400" dirty="0"/>
              <a:t>Engineering</a:t>
            </a:r>
            <a:endParaRPr lang="en-IN" sz="24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Infix to postfix conversion - algorithm </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87383" y="1463036"/>
            <a:ext cx="8699863"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buFont typeface="Arial" pitchFamily="34" charset="0"/>
              <a:buChar char="•"/>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The motivation behind the conversion algorithm is the desire to output the operators in the order in which they are to be executed.</a:t>
            </a:r>
          </a:p>
          <a:p>
            <a:pPr marL="546100" indent="-457200" eaLnBrk="0" fontAlgn="base" hangingPunct="0">
              <a:spcBef>
                <a:spcPct val="0"/>
              </a:spcBef>
              <a:spcAft>
                <a:spcPts val="600"/>
              </a:spcAft>
              <a:buFont typeface="Arial" pitchFamily="34" charset="0"/>
              <a:buChar char="•"/>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If an incoming operator is of greater precedence than the one on top of the stack, this new operator is pushed on to the stack.</a:t>
            </a:r>
          </a:p>
          <a:p>
            <a:pPr marL="546100" indent="-457200" eaLnBrk="0" fontAlgn="base" hangingPunct="0">
              <a:spcBef>
                <a:spcPct val="0"/>
              </a:spcBef>
              <a:spcAft>
                <a:spcPts val="600"/>
              </a:spcAft>
              <a:buFont typeface="Arial" pitchFamily="34" charset="0"/>
              <a:buChar char="•"/>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If on the other hand , the precedence of the new operator is less than the  one on the top of the stack, the operator on the top of the stack should be executed first. </a:t>
            </a:r>
          </a:p>
          <a:p>
            <a:pPr marL="546100" indent="-457200" eaLnBrk="0" fontAlgn="base" hangingPunct="0">
              <a:spcBef>
                <a:spcPct val="0"/>
              </a:spcBef>
              <a:spcAft>
                <a:spcPts val="600"/>
              </a:spcAft>
              <a:buFont typeface="Arial" pitchFamily="34" charset="0"/>
              <a:buChar char="•"/>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Therefore the top of the stack is popped out and added to the postfix and the incoming symbol is compared with the new top and so on.</a:t>
            </a:r>
          </a:p>
          <a:p>
            <a:pPr marL="546100" indent="-457200" eaLnBrk="0" fontAlgn="base" hangingPunct="0">
              <a:spcBef>
                <a:spcPct val="0"/>
              </a:spcBef>
              <a:spcAft>
                <a:spcPts val="600"/>
              </a:spcAft>
              <a:buFont typeface="Arial" pitchFamily="34" charset="0"/>
              <a:buChar char="•"/>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Parenthesis in the input string override the order of operations</a:t>
            </a:r>
          </a:p>
          <a:p>
            <a:pPr marL="546100" indent="-457200" eaLnBrk="0" fontAlgn="base" hangingPunct="0">
              <a:spcBef>
                <a:spcPct val="0"/>
              </a:spcBef>
              <a:spcAft>
                <a:spcPts val="600"/>
              </a:spcAft>
              <a:buFont typeface="Arial" pitchFamily="34" charset="0"/>
              <a:buChar char="•"/>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When a left parenthesis is scanned, it is pushed on to the stack </a:t>
            </a:r>
          </a:p>
          <a:p>
            <a:pPr marL="546100" indent="-457200" eaLnBrk="0" fontAlgn="base" hangingPunct="0">
              <a:spcBef>
                <a:spcPct val="0"/>
              </a:spcBef>
              <a:spcAft>
                <a:spcPts val="600"/>
              </a:spcAft>
              <a:buFont typeface="Arial" pitchFamily="34" charset="0"/>
              <a:buChar char="•"/>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When its associated right parenthesis is found, all the operators between the two parenthesis are placed on the output string. Because they are to be executed before any operators appearing after the parenthesis</a:t>
            </a: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Infix to postfix conversion – Trace of the algorithm </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87383" y="1463036"/>
            <a:ext cx="8699863"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pPr>
            <a:r>
              <a:rPr lang="en-IN" altLang="en-US" b="1" dirty="0" smtClean="0">
                <a:solidFill>
                  <a:srgbClr val="002060"/>
                </a:solidFill>
                <a:ea typeface="Times New Roman" panose="02020603050405020304" pitchFamily="18" charset="0"/>
                <a:cs typeface="Arial" panose="020B0604020202020204" pitchFamily="34" charset="0"/>
              </a:rPr>
              <a:t>Trace of the algorithm for  A + B * C</a:t>
            </a:r>
          </a:p>
          <a:p>
            <a:pPr marL="546100" indent="-457200" eaLnBrk="0" fontAlgn="base" hangingPunct="0">
              <a:spcBef>
                <a:spcPct val="0"/>
              </a:spcBef>
              <a:spcAft>
                <a:spcPts val="600"/>
              </a:spcAft>
            </a:pPr>
            <a:r>
              <a:rPr lang="en-IN" altLang="en-US" b="1" dirty="0" smtClean="0">
                <a:solidFill>
                  <a:srgbClr val="002060"/>
                </a:solidFill>
                <a:ea typeface="Times New Roman" panose="02020603050405020304" pitchFamily="18" charset="0"/>
                <a:cs typeface="Arial" panose="020B0604020202020204" pitchFamily="34" charset="0"/>
              </a:rPr>
              <a:t> </a:t>
            </a:r>
          </a:p>
          <a:p>
            <a:pPr marL="546100" indent="-457200" eaLnBrk="0" fontAlgn="base" hangingPunct="0">
              <a:spcBef>
                <a:spcPct val="0"/>
              </a:spcBef>
              <a:spcAft>
                <a:spcPts val="600"/>
              </a:spcAft>
              <a:buAutoNum type="arabicPeriod"/>
            </a:pPr>
            <a:endParaRPr lang="en-IN" altLang="en-US" b="1" dirty="0" smtClean="0">
              <a:solidFill>
                <a:srgbClr val="002060"/>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b="1" dirty="0" smtClean="0">
              <a:solidFill>
                <a:srgbClr val="002060"/>
              </a:solidFill>
              <a:ea typeface="Times New Roman" panose="02020603050405020304" pitchFamily="18" charset="0"/>
              <a:cs typeface="Arial" panose="020B0604020202020204" pitchFamily="34" charset="0"/>
            </a:endParaRPr>
          </a:p>
        </p:txBody>
      </p:sp>
      <p:graphicFrame>
        <p:nvGraphicFramePr>
          <p:cNvPr id="12" name="Table 11"/>
          <p:cNvGraphicFramePr>
            <a:graphicFrameLocks noGrp="1"/>
          </p:cNvGraphicFramePr>
          <p:nvPr/>
        </p:nvGraphicFramePr>
        <p:xfrm>
          <a:off x="399125" y="1869210"/>
          <a:ext cx="7791285" cy="4023360"/>
        </p:xfrm>
        <a:graphic>
          <a:graphicData uri="http://schemas.openxmlformats.org/drawingml/2006/table">
            <a:tbl>
              <a:tblPr firstRow="1" bandRow="1">
                <a:tableStyleId>{5C22544A-7EE6-4342-B048-85BDC9FD1C3A}</a:tableStyleId>
              </a:tblPr>
              <a:tblGrid>
                <a:gridCol w="1228562"/>
                <a:gridCol w="1025421"/>
                <a:gridCol w="1070002"/>
                <a:gridCol w="4467300"/>
              </a:tblGrid>
              <a:tr h="370840">
                <a:tc>
                  <a:txBody>
                    <a:bodyPr/>
                    <a:lstStyle/>
                    <a:p>
                      <a:r>
                        <a:rPr lang="en-IN" dirty="0" err="1" smtClean="0"/>
                        <a:t>symb</a:t>
                      </a:r>
                      <a:endParaRPr lang="en-IN" dirty="0"/>
                    </a:p>
                  </a:txBody>
                  <a:tcPr/>
                </a:tc>
                <a:tc>
                  <a:txBody>
                    <a:bodyPr/>
                    <a:lstStyle/>
                    <a:p>
                      <a:r>
                        <a:rPr lang="en-IN" dirty="0" smtClean="0"/>
                        <a:t>postfix string</a:t>
                      </a:r>
                      <a:endParaRPr lang="en-IN" dirty="0"/>
                    </a:p>
                  </a:txBody>
                  <a:tcPr/>
                </a:tc>
                <a:tc>
                  <a:txBody>
                    <a:bodyPr/>
                    <a:lstStyle/>
                    <a:p>
                      <a:r>
                        <a:rPr lang="en-IN" dirty="0" err="1" smtClean="0"/>
                        <a:t>opstk</a:t>
                      </a:r>
                      <a:endParaRPr lang="en-IN" dirty="0"/>
                    </a:p>
                  </a:txBody>
                  <a:tcPr/>
                </a:tc>
                <a:tc>
                  <a:txBody>
                    <a:bodyPr/>
                    <a:lstStyle/>
                    <a:p>
                      <a:r>
                        <a:rPr lang="en-IN" dirty="0" smtClean="0"/>
                        <a:t>Remarks</a:t>
                      </a:r>
                      <a:endParaRPr lang="en-IN" dirty="0"/>
                    </a:p>
                  </a:txBody>
                  <a:tcPr/>
                </a:tc>
              </a:tr>
              <a:tr h="370840">
                <a:tc>
                  <a:txBody>
                    <a:bodyPr/>
                    <a:lstStyle/>
                    <a:p>
                      <a:r>
                        <a:rPr lang="en-IN" b="1" dirty="0" smtClean="0"/>
                        <a:t>A</a:t>
                      </a:r>
                      <a:endParaRPr lang="en-IN" b="1" dirty="0"/>
                    </a:p>
                  </a:txBody>
                  <a:tcPr/>
                </a:tc>
                <a:tc>
                  <a:txBody>
                    <a:bodyPr/>
                    <a:lstStyle/>
                    <a:p>
                      <a:r>
                        <a:rPr lang="en-IN" b="1" dirty="0" smtClean="0"/>
                        <a:t>A</a:t>
                      </a:r>
                      <a:endParaRPr lang="en-IN" b="1" dirty="0"/>
                    </a:p>
                  </a:txBody>
                  <a:tcPr/>
                </a:tc>
                <a:tc>
                  <a:txBody>
                    <a:bodyPr/>
                    <a:lstStyle/>
                    <a:p>
                      <a:r>
                        <a:rPr lang="en-IN" b="1" dirty="0" smtClean="0"/>
                        <a:t>Empty</a:t>
                      </a:r>
                      <a:endParaRPr lang="en-IN" b="1" dirty="0"/>
                    </a:p>
                  </a:txBody>
                  <a:tcPr/>
                </a:tc>
                <a:tc>
                  <a:txBody>
                    <a:bodyPr/>
                    <a:lstStyle/>
                    <a:p>
                      <a:r>
                        <a:rPr lang="en-IN" b="1" dirty="0" err="1" smtClean="0"/>
                        <a:t>symb</a:t>
                      </a:r>
                      <a:r>
                        <a:rPr lang="en-IN" b="1" dirty="0" smtClean="0"/>
                        <a:t> is operand , add ‘</a:t>
                      </a:r>
                      <a:r>
                        <a:rPr lang="en-IN" b="1" dirty="0" err="1" smtClean="0"/>
                        <a:t>A’on</a:t>
                      </a:r>
                      <a:r>
                        <a:rPr lang="en-IN" b="1" dirty="0" smtClean="0"/>
                        <a:t> to the postfix string</a:t>
                      </a:r>
                      <a:endParaRPr lang="en-IN" b="1" dirty="0"/>
                    </a:p>
                  </a:txBody>
                  <a:tcPr/>
                </a:tc>
              </a:tr>
              <a:tr h="370840">
                <a:tc>
                  <a:txBody>
                    <a:bodyPr/>
                    <a:lstStyle/>
                    <a:p>
                      <a:r>
                        <a:rPr lang="en-IN" b="1" dirty="0" smtClean="0"/>
                        <a:t>+</a:t>
                      </a:r>
                      <a:endParaRPr lang="en-IN" b="1" dirty="0"/>
                    </a:p>
                  </a:txBody>
                  <a:tcPr/>
                </a:tc>
                <a:tc>
                  <a:txBody>
                    <a:bodyPr/>
                    <a:lstStyle/>
                    <a:p>
                      <a:r>
                        <a:rPr lang="en-IN" b="1" dirty="0" smtClean="0"/>
                        <a:t>A</a:t>
                      </a:r>
                      <a:endParaRPr lang="en-IN" b="1" dirty="0"/>
                    </a:p>
                  </a:txBody>
                  <a:tcPr/>
                </a:tc>
                <a:tc>
                  <a:txBody>
                    <a:bodyPr/>
                    <a:lstStyle/>
                    <a:p>
                      <a:r>
                        <a:rPr lang="en-IN" b="1" dirty="0" smtClean="0"/>
                        <a:t>+</a:t>
                      </a:r>
                      <a:endParaRPr lang="en-IN" b="1" dirty="0"/>
                    </a:p>
                  </a:txBody>
                  <a:tcPr/>
                </a:tc>
                <a:tc>
                  <a:txBody>
                    <a:bodyPr/>
                    <a:lstStyle/>
                    <a:p>
                      <a:r>
                        <a:rPr lang="en-IN" b="1" dirty="0" err="1" smtClean="0"/>
                        <a:t>sym</a:t>
                      </a:r>
                      <a:r>
                        <a:rPr lang="en-IN" b="1" baseline="0" dirty="0" err="1" smtClean="0"/>
                        <a:t>b</a:t>
                      </a:r>
                      <a:r>
                        <a:rPr lang="en-IN" b="1" baseline="0" dirty="0" smtClean="0"/>
                        <a:t> is operator, and stack empty, push + on to the stack</a:t>
                      </a:r>
                      <a:endParaRPr lang="en-IN" b="1" dirty="0"/>
                    </a:p>
                  </a:txBody>
                  <a:tcPr/>
                </a:tc>
              </a:tr>
              <a:tr h="370840">
                <a:tc>
                  <a:txBody>
                    <a:bodyPr/>
                    <a:lstStyle/>
                    <a:p>
                      <a:r>
                        <a:rPr lang="en-IN" b="1" dirty="0" smtClean="0"/>
                        <a:t>B</a:t>
                      </a:r>
                      <a:endParaRPr lang="en-IN" b="1" dirty="0"/>
                    </a:p>
                  </a:txBody>
                  <a:tcPr/>
                </a:tc>
                <a:tc>
                  <a:txBody>
                    <a:bodyPr/>
                    <a:lstStyle/>
                    <a:p>
                      <a:r>
                        <a:rPr lang="en-IN" b="1" dirty="0" smtClean="0"/>
                        <a:t>AB</a:t>
                      </a:r>
                      <a:endParaRPr lang="en-IN" b="1" dirty="0"/>
                    </a:p>
                  </a:txBody>
                  <a:tcPr/>
                </a:tc>
                <a:tc>
                  <a:txBody>
                    <a:bodyPr/>
                    <a:lstStyle/>
                    <a:p>
                      <a:r>
                        <a:rPr lang="en-IN" b="1" dirty="0" smtClean="0"/>
                        <a:t>+</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err="1" smtClean="0"/>
                        <a:t>symb</a:t>
                      </a:r>
                      <a:r>
                        <a:rPr lang="en-IN" b="1" dirty="0" smtClean="0"/>
                        <a:t> is operand , Add</a:t>
                      </a:r>
                      <a:r>
                        <a:rPr lang="en-IN" b="1" baseline="0" dirty="0" smtClean="0"/>
                        <a:t> ‘B’ </a:t>
                      </a:r>
                      <a:r>
                        <a:rPr lang="en-IN" b="1" dirty="0" smtClean="0"/>
                        <a:t>to the postfix string</a:t>
                      </a:r>
                    </a:p>
                    <a:p>
                      <a:endParaRPr lang="en-IN" b="1" dirty="0"/>
                    </a:p>
                  </a:txBody>
                  <a:tcPr/>
                </a:tc>
              </a:tr>
              <a:tr h="370840">
                <a:tc>
                  <a:txBody>
                    <a:bodyPr/>
                    <a:lstStyle/>
                    <a:p>
                      <a:r>
                        <a:rPr lang="en-IN" b="1" dirty="0" smtClean="0"/>
                        <a:t>*</a:t>
                      </a:r>
                      <a:endParaRPr lang="en-IN" b="1" dirty="0"/>
                    </a:p>
                  </a:txBody>
                  <a:tcPr/>
                </a:tc>
                <a:tc>
                  <a:txBody>
                    <a:bodyPr/>
                    <a:lstStyle/>
                    <a:p>
                      <a:r>
                        <a:rPr lang="en-IN" b="1" dirty="0" smtClean="0"/>
                        <a:t>AB</a:t>
                      </a:r>
                      <a:endParaRPr lang="en-IN" b="1" dirty="0"/>
                    </a:p>
                  </a:txBody>
                  <a:tcPr/>
                </a:tc>
                <a:tc>
                  <a:txBody>
                    <a:bodyPr/>
                    <a:lstStyle/>
                    <a:p>
                      <a:r>
                        <a:rPr lang="en-IN" b="1" dirty="0" smtClean="0"/>
                        <a:t>+*</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err="1" smtClean="0"/>
                        <a:t>sym</a:t>
                      </a:r>
                      <a:r>
                        <a:rPr lang="en-IN" b="1" baseline="0" dirty="0" err="1" smtClean="0"/>
                        <a:t>b</a:t>
                      </a:r>
                      <a:r>
                        <a:rPr lang="en-IN" b="1" baseline="0" dirty="0" smtClean="0"/>
                        <a:t> is operator, precedence of + (stack top) is &lt; than precedence of *, therefore push * on to the stack</a:t>
                      </a:r>
                      <a:endParaRPr lang="en-IN" b="1" dirty="0" smtClean="0"/>
                    </a:p>
                    <a:p>
                      <a:endParaRPr lang="en-IN" b="1" dirty="0"/>
                    </a:p>
                  </a:txBody>
                  <a:tcPr/>
                </a:tc>
              </a:tr>
            </a:tbl>
          </a:graphicData>
        </a:graphic>
      </p:graphicFrame>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Infix to postfix conversion – Trace of the algorithm </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87383" y="1463036"/>
            <a:ext cx="8699863"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pPr>
            <a:r>
              <a:rPr lang="en-IN" altLang="en-US" b="1" dirty="0" smtClean="0">
                <a:solidFill>
                  <a:srgbClr val="002060"/>
                </a:solidFill>
                <a:ea typeface="Times New Roman" panose="02020603050405020304" pitchFamily="18" charset="0"/>
                <a:cs typeface="Arial" panose="020B0604020202020204" pitchFamily="34" charset="0"/>
              </a:rPr>
              <a:t>Trace of the algorithm for  A + B * C</a:t>
            </a:r>
          </a:p>
          <a:p>
            <a:pPr marL="546100" indent="-457200" eaLnBrk="0" fontAlgn="base" hangingPunct="0">
              <a:spcBef>
                <a:spcPct val="0"/>
              </a:spcBef>
              <a:spcAft>
                <a:spcPts val="600"/>
              </a:spcAft>
            </a:pPr>
            <a:r>
              <a:rPr lang="en-IN" altLang="en-US" b="1" dirty="0" smtClean="0">
                <a:solidFill>
                  <a:srgbClr val="002060"/>
                </a:solidFill>
                <a:ea typeface="Times New Roman" panose="02020603050405020304" pitchFamily="18" charset="0"/>
                <a:cs typeface="Arial" panose="020B0604020202020204" pitchFamily="34" charset="0"/>
              </a:rPr>
              <a:t> </a:t>
            </a:r>
          </a:p>
          <a:p>
            <a:pPr marL="546100" indent="-457200" eaLnBrk="0" fontAlgn="base" hangingPunct="0">
              <a:spcBef>
                <a:spcPct val="0"/>
              </a:spcBef>
              <a:spcAft>
                <a:spcPts val="600"/>
              </a:spcAft>
              <a:buAutoNum type="arabicPeriod"/>
            </a:pPr>
            <a:endParaRPr lang="en-IN" altLang="en-US" b="1" dirty="0" smtClean="0">
              <a:solidFill>
                <a:srgbClr val="002060"/>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b="1" dirty="0" smtClean="0">
              <a:solidFill>
                <a:srgbClr val="002060"/>
              </a:solidFill>
              <a:ea typeface="Times New Roman" panose="02020603050405020304" pitchFamily="18" charset="0"/>
              <a:cs typeface="Arial" panose="020B0604020202020204" pitchFamily="34" charset="0"/>
            </a:endParaRPr>
          </a:p>
        </p:txBody>
      </p:sp>
      <p:graphicFrame>
        <p:nvGraphicFramePr>
          <p:cNvPr id="12" name="Table 11"/>
          <p:cNvGraphicFramePr>
            <a:graphicFrameLocks noGrp="1"/>
          </p:cNvGraphicFramePr>
          <p:nvPr/>
        </p:nvGraphicFramePr>
        <p:xfrm>
          <a:off x="399125" y="1869210"/>
          <a:ext cx="7543091" cy="2834640"/>
        </p:xfrm>
        <a:graphic>
          <a:graphicData uri="http://schemas.openxmlformats.org/drawingml/2006/table">
            <a:tbl>
              <a:tblPr firstRow="1" bandRow="1">
                <a:tableStyleId>{5C22544A-7EE6-4342-B048-85BDC9FD1C3A}</a:tableStyleId>
              </a:tblPr>
              <a:tblGrid>
                <a:gridCol w="1352011"/>
                <a:gridCol w="1128457"/>
                <a:gridCol w="1177518"/>
                <a:gridCol w="3885105"/>
              </a:tblGrid>
              <a:tr h="370840">
                <a:tc>
                  <a:txBody>
                    <a:bodyPr/>
                    <a:lstStyle/>
                    <a:p>
                      <a:r>
                        <a:rPr lang="en-IN" dirty="0" err="1" smtClean="0"/>
                        <a:t>symb</a:t>
                      </a:r>
                      <a:endParaRPr lang="en-IN" dirty="0"/>
                    </a:p>
                  </a:txBody>
                  <a:tcPr/>
                </a:tc>
                <a:tc>
                  <a:txBody>
                    <a:bodyPr/>
                    <a:lstStyle/>
                    <a:p>
                      <a:r>
                        <a:rPr lang="en-IN" dirty="0" smtClean="0"/>
                        <a:t>postfix string</a:t>
                      </a:r>
                      <a:endParaRPr lang="en-IN" dirty="0"/>
                    </a:p>
                  </a:txBody>
                  <a:tcPr/>
                </a:tc>
                <a:tc>
                  <a:txBody>
                    <a:bodyPr/>
                    <a:lstStyle/>
                    <a:p>
                      <a:r>
                        <a:rPr lang="en-IN" dirty="0" err="1" smtClean="0"/>
                        <a:t>opstk</a:t>
                      </a:r>
                      <a:endParaRPr lang="en-IN" dirty="0"/>
                    </a:p>
                  </a:txBody>
                  <a:tcPr/>
                </a:tc>
                <a:tc>
                  <a:txBody>
                    <a:bodyPr/>
                    <a:lstStyle/>
                    <a:p>
                      <a:r>
                        <a:rPr lang="en-IN" dirty="0" smtClean="0"/>
                        <a:t>Remarks</a:t>
                      </a:r>
                      <a:endParaRPr lang="en-IN" dirty="0"/>
                    </a:p>
                  </a:txBody>
                  <a:tcPr/>
                </a:tc>
              </a:tr>
              <a:tr h="370840">
                <a:tc>
                  <a:txBody>
                    <a:bodyPr/>
                    <a:lstStyle/>
                    <a:p>
                      <a:r>
                        <a:rPr lang="en-IN" b="1" dirty="0" smtClean="0"/>
                        <a:t>C</a:t>
                      </a:r>
                      <a:endParaRPr lang="en-IN" b="1" dirty="0"/>
                    </a:p>
                  </a:txBody>
                  <a:tcPr/>
                </a:tc>
                <a:tc>
                  <a:txBody>
                    <a:bodyPr/>
                    <a:lstStyle/>
                    <a:p>
                      <a:r>
                        <a:rPr lang="en-IN" b="1" dirty="0" smtClean="0"/>
                        <a:t>ABC</a:t>
                      </a:r>
                      <a:endParaRPr lang="en-IN" b="1" dirty="0"/>
                    </a:p>
                  </a:txBody>
                  <a:tcPr/>
                </a:tc>
                <a:tc>
                  <a:txBody>
                    <a:bodyPr/>
                    <a:lstStyle/>
                    <a:p>
                      <a:r>
                        <a:rPr lang="en-IN" b="1" dirty="0" smtClean="0"/>
                        <a:t>+ *</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err="1" smtClean="0"/>
                        <a:t>symb</a:t>
                      </a:r>
                      <a:r>
                        <a:rPr lang="en-IN" b="1" dirty="0" smtClean="0"/>
                        <a:t> is operand ,  add</a:t>
                      </a:r>
                      <a:r>
                        <a:rPr lang="en-IN" b="1" baseline="0" dirty="0" smtClean="0"/>
                        <a:t> </a:t>
                      </a:r>
                      <a:r>
                        <a:rPr lang="en-IN" b="1" dirty="0" smtClean="0"/>
                        <a:t> C on to the postfix string</a:t>
                      </a:r>
                    </a:p>
                  </a:txBody>
                  <a:tcPr/>
                </a:tc>
              </a:tr>
              <a:tr h="370840">
                <a:tc>
                  <a:txBody>
                    <a:bodyPr/>
                    <a:lstStyle/>
                    <a:p>
                      <a:r>
                        <a:rPr lang="en-IN" b="1" dirty="0" smtClean="0"/>
                        <a:t>End of input</a:t>
                      </a:r>
                      <a:endParaRPr lang="en-IN" b="1" dirty="0"/>
                    </a:p>
                  </a:txBody>
                  <a:tcPr/>
                </a:tc>
                <a:tc>
                  <a:txBody>
                    <a:bodyPr/>
                    <a:lstStyle/>
                    <a:p>
                      <a:r>
                        <a:rPr lang="en-IN" b="1" dirty="0" smtClean="0"/>
                        <a:t>ABC*</a:t>
                      </a:r>
                      <a:endParaRPr lang="en-IN" b="1" dirty="0"/>
                    </a:p>
                  </a:txBody>
                  <a:tcPr/>
                </a:tc>
                <a:tc>
                  <a:txBody>
                    <a:bodyPr/>
                    <a:lstStyle/>
                    <a:p>
                      <a:r>
                        <a:rPr lang="en-IN" b="1" dirty="0" smtClean="0"/>
                        <a:t>+</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t>Pop * from the stack and add to the postfix string</a:t>
                      </a:r>
                    </a:p>
                  </a:txBody>
                  <a:tcPr/>
                </a:tc>
              </a:tr>
              <a:tr h="370840">
                <a:tc>
                  <a:txBody>
                    <a:bodyPr/>
                    <a:lstStyle/>
                    <a:p>
                      <a:r>
                        <a:rPr lang="en-IN" b="1" dirty="0" smtClean="0"/>
                        <a:t>-</a:t>
                      </a:r>
                      <a:endParaRPr lang="en-IN" b="1" dirty="0"/>
                    </a:p>
                  </a:txBody>
                  <a:tcPr/>
                </a:tc>
                <a:tc>
                  <a:txBody>
                    <a:bodyPr/>
                    <a:lstStyle/>
                    <a:p>
                      <a:r>
                        <a:rPr lang="en-IN" b="1" dirty="0" smtClean="0"/>
                        <a:t>ABC*+</a:t>
                      </a:r>
                      <a:endParaRPr lang="en-IN" b="1" dirty="0"/>
                    </a:p>
                  </a:txBody>
                  <a:tcPr/>
                </a:tc>
                <a:tc>
                  <a:txBody>
                    <a:bodyPr/>
                    <a:lstStyle/>
                    <a:p>
                      <a:r>
                        <a:rPr lang="en-IN" b="1" dirty="0" smtClean="0"/>
                        <a:t>Empty</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t>Pop + from the stack and add to the postfix string</a:t>
                      </a:r>
                    </a:p>
                    <a:p>
                      <a:pPr marL="0" marR="0" indent="0" algn="l" defTabSz="914400" rtl="0" eaLnBrk="1" fontAlgn="auto" latinLnBrk="0" hangingPunct="1">
                        <a:lnSpc>
                          <a:spcPct val="100000"/>
                        </a:lnSpc>
                        <a:spcBef>
                          <a:spcPts val="0"/>
                        </a:spcBef>
                        <a:spcAft>
                          <a:spcPts val="0"/>
                        </a:spcAft>
                        <a:buClrTx/>
                        <a:buSzTx/>
                        <a:buFontTx/>
                        <a:buNone/>
                        <a:tabLst/>
                        <a:defRPr/>
                      </a:pPr>
                      <a:endParaRPr lang="en-IN" b="1" dirty="0" smtClean="0"/>
                    </a:p>
                  </a:txBody>
                  <a:tcPr/>
                </a:tc>
              </a:tr>
            </a:tbl>
          </a:graphicData>
        </a:graphic>
      </p:graphicFrame>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Infix to postfix conversion – Trace of the algorithm </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87383" y="1463036"/>
            <a:ext cx="8699863"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pPr>
            <a:r>
              <a:rPr lang="en-IN" altLang="en-US" b="1" dirty="0" smtClean="0">
                <a:solidFill>
                  <a:srgbClr val="002060"/>
                </a:solidFill>
                <a:ea typeface="Times New Roman" panose="02020603050405020304" pitchFamily="18" charset="0"/>
                <a:cs typeface="Arial" panose="020B0604020202020204" pitchFamily="34" charset="0"/>
              </a:rPr>
              <a:t>Trace of the algorithm for  (A + B )* C</a:t>
            </a:r>
          </a:p>
          <a:p>
            <a:pPr marL="546100" indent="-457200" eaLnBrk="0" fontAlgn="base" hangingPunct="0">
              <a:spcBef>
                <a:spcPct val="0"/>
              </a:spcBef>
              <a:spcAft>
                <a:spcPts val="600"/>
              </a:spcAft>
            </a:pPr>
            <a:r>
              <a:rPr lang="en-IN" altLang="en-US" b="1" dirty="0" smtClean="0">
                <a:solidFill>
                  <a:srgbClr val="002060"/>
                </a:solidFill>
                <a:ea typeface="Times New Roman" panose="02020603050405020304" pitchFamily="18" charset="0"/>
                <a:cs typeface="Arial" panose="020B0604020202020204" pitchFamily="34" charset="0"/>
              </a:rPr>
              <a:t> </a:t>
            </a:r>
          </a:p>
          <a:p>
            <a:pPr marL="546100" indent="-457200" eaLnBrk="0" fontAlgn="base" hangingPunct="0">
              <a:spcBef>
                <a:spcPct val="0"/>
              </a:spcBef>
              <a:spcAft>
                <a:spcPts val="600"/>
              </a:spcAft>
              <a:buAutoNum type="arabicPeriod"/>
            </a:pPr>
            <a:endParaRPr lang="en-IN" altLang="en-US" b="1" dirty="0" smtClean="0">
              <a:solidFill>
                <a:srgbClr val="002060"/>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b="1" dirty="0" smtClean="0">
              <a:solidFill>
                <a:srgbClr val="002060"/>
              </a:solidFill>
              <a:ea typeface="Times New Roman" panose="02020603050405020304" pitchFamily="18" charset="0"/>
              <a:cs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984504343"/>
              </p:ext>
            </p:extLst>
          </p:nvPr>
        </p:nvGraphicFramePr>
        <p:xfrm>
          <a:off x="399125" y="1869210"/>
          <a:ext cx="7543091" cy="4759960"/>
        </p:xfrm>
        <a:graphic>
          <a:graphicData uri="http://schemas.openxmlformats.org/drawingml/2006/table">
            <a:tbl>
              <a:tblPr firstRow="1" bandRow="1">
                <a:tableStyleId>{5C22544A-7EE6-4342-B048-85BDC9FD1C3A}</a:tableStyleId>
              </a:tblPr>
              <a:tblGrid>
                <a:gridCol w="1352011"/>
                <a:gridCol w="1128457"/>
                <a:gridCol w="1177518"/>
                <a:gridCol w="3885105"/>
              </a:tblGrid>
              <a:tr h="370840">
                <a:tc>
                  <a:txBody>
                    <a:bodyPr/>
                    <a:lstStyle/>
                    <a:p>
                      <a:r>
                        <a:rPr lang="en-IN" dirty="0" err="1" smtClean="0"/>
                        <a:t>symb</a:t>
                      </a:r>
                      <a:endParaRPr lang="en-IN" dirty="0"/>
                    </a:p>
                  </a:txBody>
                  <a:tcPr/>
                </a:tc>
                <a:tc>
                  <a:txBody>
                    <a:bodyPr/>
                    <a:lstStyle/>
                    <a:p>
                      <a:r>
                        <a:rPr lang="en-IN" dirty="0" smtClean="0"/>
                        <a:t>postfix string</a:t>
                      </a:r>
                      <a:endParaRPr lang="en-IN" dirty="0"/>
                    </a:p>
                  </a:txBody>
                  <a:tcPr/>
                </a:tc>
                <a:tc>
                  <a:txBody>
                    <a:bodyPr/>
                    <a:lstStyle/>
                    <a:p>
                      <a:r>
                        <a:rPr lang="en-IN" dirty="0" err="1" smtClean="0"/>
                        <a:t>opstk</a:t>
                      </a:r>
                      <a:endParaRPr lang="en-IN" dirty="0"/>
                    </a:p>
                  </a:txBody>
                  <a:tcPr/>
                </a:tc>
                <a:tc>
                  <a:txBody>
                    <a:bodyPr/>
                    <a:lstStyle/>
                    <a:p>
                      <a:r>
                        <a:rPr lang="en-IN" dirty="0" smtClean="0"/>
                        <a:t>Remarks</a:t>
                      </a:r>
                      <a:endParaRPr lang="en-IN" dirty="0"/>
                    </a:p>
                  </a:txBody>
                  <a:tcPr/>
                </a:tc>
              </a:tr>
              <a:tr h="370840">
                <a:tc>
                  <a:txBody>
                    <a:bodyPr/>
                    <a:lstStyle/>
                    <a:p>
                      <a:r>
                        <a:rPr lang="en-IN" b="1" dirty="0" smtClean="0"/>
                        <a:t>(</a:t>
                      </a:r>
                      <a:endParaRPr lang="en-IN" b="1" dirty="0"/>
                    </a:p>
                  </a:txBody>
                  <a:tcPr/>
                </a:tc>
                <a:tc>
                  <a:txBody>
                    <a:bodyPr/>
                    <a:lstStyle/>
                    <a:p>
                      <a:r>
                        <a:rPr lang="en-IN" b="1" dirty="0" smtClean="0"/>
                        <a:t>-</a:t>
                      </a:r>
                      <a:endParaRPr lang="en-IN" b="1" dirty="0"/>
                    </a:p>
                  </a:txBody>
                  <a:tcPr/>
                </a:tc>
                <a:tc>
                  <a:txBody>
                    <a:bodyPr/>
                    <a:lstStyle/>
                    <a:p>
                      <a:r>
                        <a:rPr lang="en-IN" b="1" dirty="0" smtClean="0"/>
                        <a:t>Empty</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t>Stack empty, push</a:t>
                      </a:r>
                      <a:r>
                        <a:rPr lang="en-IN" b="1" baseline="0" dirty="0" smtClean="0"/>
                        <a:t> ‘(‘ on to the stack</a:t>
                      </a:r>
                      <a:endParaRPr lang="en-IN" b="1" dirty="0" smtClean="0"/>
                    </a:p>
                  </a:txBody>
                  <a:tcPr/>
                </a:tc>
              </a:tr>
              <a:tr h="370840">
                <a:tc>
                  <a:txBody>
                    <a:bodyPr/>
                    <a:lstStyle/>
                    <a:p>
                      <a:r>
                        <a:rPr lang="en-IN" b="1" dirty="0" smtClean="0"/>
                        <a:t>A</a:t>
                      </a:r>
                      <a:endParaRPr lang="en-IN" b="1" dirty="0"/>
                    </a:p>
                  </a:txBody>
                  <a:tcPr/>
                </a:tc>
                <a:tc>
                  <a:txBody>
                    <a:bodyPr/>
                    <a:lstStyle/>
                    <a:p>
                      <a:r>
                        <a:rPr lang="en-IN" b="1" dirty="0" smtClean="0"/>
                        <a:t>A</a:t>
                      </a:r>
                      <a:endParaRPr lang="en-IN" b="1" dirty="0"/>
                    </a:p>
                  </a:txBody>
                  <a:tcPr/>
                </a:tc>
                <a:tc>
                  <a:txBody>
                    <a:bodyPr/>
                    <a:lstStyle/>
                    <a:p>
                      <a:r>
                        <a:rPr lang="en-IN" b="1" dirty="0" smtClean="0"/>
                        <a:t>(</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err="1" smtClean="0"/>
                        <a:t>Symb</a:t>
                      </a:r>
                      <a:r>
                        <a:rPr lang="en-IN" b="1" dirty="0" smtClean="0"/>
                        <a:t> is an operand, add ‘A’ to the</a:t>
                      </a:r>
                      <a:r>
                        <a:rPr lang="en-IN" b="1" baseline="0" dirty="0" smtClean="0"/>
                        <a:t> post fix string</a:t>
                      </a:r>
                      <a:endParaRPr lang="en-IN" b="1" dirty="0" smtClean="0"/>
                    </a:p>
                  </a:txBody>
                  <a:tcPr/>
                </a:tc>
              </a:tr>
              <a:tr h="370840">
                <a:tc>
                  <a:txBody>
                    <a:bodyPr/>
                    <a:lstStyle/>
                    <a:p>
                      <a:r>
                        <a:rPr lang="en-IN" b="1" dirty="0" smtClean="0"/>
                        <a:t>+</a:t>
                      </a:r>
                      <a:endParaRPr lang="en-IN" b="1" dirty="0"/>
                    </a:p>
                  </a:txBody>
                  <a:tcPr/>
                </a:tc>
                <a:tc>
                  <a:txBody>
                    <a:bodyPr/>
                    <a:lstStyle/>
                    <a:p>
                      <a:r>
                        <a:rPr lang="en-IN" b="1" dirty="0" smtClean="0"/>
                        <a:t>A</a:t>
                      </a:r>
                      <a:endParaRPr lang="en-IN" b="1" dirty="0"/>
                    </a:p>
                  </a:txBody>
                  <a:tcPr/>
                </a:tc>
                <a:tc>
                  <a:txBody>
                    <a:bodyPr/>
                    <a:lstStyle/>
                    <a:p>
                      <a:r>
                        <a:rPr lang="en-IN" b="1" dirty="0" smtClean="0"/>
                        <a:t>(+</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t>Precedence</a:t>
                      </a:r>
                      <a:r>
                        <a:rPr lang="en-IN" b="1" baseline="0" dirty="0" smtClean="0"/>
                        <a:t> of top of the stack ‘(‘ is less than ‘+’ , push ‘+’ on to the stack</a:t>
                      </a:r>
                      <a:endParaRPr lang="en-IN" b="1" dirty="0" smtClean="0"/>
                    </a:p>
                  </a:txBody>
                  <a:tcPr/>
                </a:tc>
              </a:tr>
              <a:tr h="370840">
                <a:tc>
                  <a:txBody>
                    <a:bodyPr/>
                    <a:lstStyle/>
                    <a:p>
                      <a:r>
                        <a:rPr lang="en-IN" b="1" dirty="0" smtClean="0"/>
                        <a:t>B</a:t>
                      </a:r>
                      <a:endParaRPr lang="en-IN" b="1" dirty="0"/>
                    </a:p>
                  </a:txBody>
                  <a:tcPr/>
                </a:tc>
                <a:tc>
                  <a:txBody>
                    <a:bodyPr/>
                    <a:lstStyle/>
                    <a:p>
                      <a:r>
                        <a:rPr lang="en-IN" b="1" dirty="0" smtClean="0"/>
                        <a:t>AB</a:t>
                      </a:r>
                      <a:endParaRPr lang="en-IN" b="1" dirty="0"/>
                    </a:p>
                  </a:txBody>
                  <a:tcPr/>
                </a:tc>
                <a:tc>
                  <a:txBody>
                    <a:bodyPr/>
                    <a:lstStyle/>
                    <a:p>
                      <a:r>
                        <a:rPr lang="en-IN" b="1" dirty="0" smtClean="0"/>
                        <a:t>(+</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err="1" smtClean="0"/>
                        <a:t>Symb</a:t>
                      </a:r>
                      <a:r>
                        <a:rPr lang="en-IN" b="1" dirty="0" smtClean="0"/>
                        <a:t> is an operand, add B to the postfix string</a:t>
                      </a:r>
                    </a:p>
                  </a:txBody>
                  <a:tcPr/>
                </a:tc>
              </a:tr>
              <a:tr h="370840">
                <a:tc>
                  <a:txBody>
                    <a:bodyPr/>
                    <a:lstStyle/>
                    <a:p>
                      <a:r>
                        <a:rPr lang="en-IN" b="1" dirty="0" smtClean="0"/>
                        <a:t>)</a:t>
                      </a:r>
                      <a:endParaRPr lang="en-IN" b="1" dirty="0"/>
                    </a:p>
                  </a:txBody>
                  <a:tcPr/>
                </a:tc>
                <a:tc>
                  <a:txBody>
                    <a:bodyPr/>
                    <a:lstStyle/>
                    <a:p>
                      <a:r>
                        <a:rPr lang="en-IN" b="1" dirty="0" smtClean="0"/>
                        <a:t>AB+</a:t>
                      </a:r>
                      <a:endParaRPr lang="en-IN" b="1" dirty="0"/>
                    </a:p>
                  </a:txBody>
                  <a:tcPr/>
                </a:tc>
                <a:tc>
                  <a:txBody>
                    <a:bodyPr/>
                    <a:lstStyle/>
                    <a:p>
                      <a:r>
                        <a:rPr lang="en-IN" b="1" dirty="0" smtClean="0"/>
                        <a:t>(</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t>Precedence of stack top ‘+’ is </a:t>
                      </a:r>
                      <a:r>
                        <a:rPr lang="en-IN" b="1" baseline="0" dirty="0" smtClean="0"/>
                        <a:t> &gt; than ‘)’</a:t>
                      </a:r>
                    </a:p>
                    <a:p>
                      <a:pPr marL="0" marR="0" indent="0" algn="l" defTabSz="914400" rtl="0" eaLnBrk="1" fontAlgn="auto" latinLnBrk="0" hangingPunct="1">
                        <a:lnSpc>
                          <a:spcPct val="100000"/>
                        </a:lnSpc>
                        <a:spcBef>
                          <a:spcPts val="0"/>
                        </a:spcBef>
                        <a:spcAft>
                          <a:spcPts val="0"/>
                        </a:spcAft>
                        <a:buClrTx/>
                        <a:buSzTx/>
                        <a:buFontTx/>
                        <a:buNone/>
                        <a:tabLst/>
                        <a:defRPr/>
                      </a:pPr>
                      <a:r>
                        <a:rPr lang="en-IN" b="1" baseline="0" dirty="0" smtClean="0"/>
                        <a:t>Pop ‘+’ from the stack and add to the postfix string</a:t>
                      </a:r>
                      <a:endParaRPr lang="en-IN" b="1" dirty="0" smtClean="0"/>
                    </a:p>
                  </a:txBody>
                  <a:tcPr/>
                </a:tc>
              </a:tr>
              <a:tr h="370840">
                <a:tc>
                  <a:txBody>
                    <a:bodyPr/>
                    <a:lstStyle/>
                    <a:p>
                      <a:endParaRPr lang="en-IN" b="1" dirty="0"/>
                    </a:p>
                  </a:txBody>
                  <a:tcPr/>
                </a:tc>
                <a:tc>
                  <a:txBody>
                    <a:bodyPr/>
                    <a:lstStyle/>
                    <a:p>
                      <a:r>
                        <a:rPr lang="en-IN" b="1" dirty="0" smtClean="0"/>
                        <a:t>AB+</a:t>
                      </a:r>
                      <a:endParaRPr lang="en-IN" b="1" dirty="0"/>
                    </a:p>
                  </a:txBody>
                  <a:tcPr/>
                </a:tc>
                <a:tc>
                  <a:txBody>
                    <a:bodyPr/>
                    <a:lstStyle/>
                    <a:p>
                      <a:r>
                        <a:rPr lang="en-IN" b="1" dirty="0" smtClean="0"/>
                        <a:t>empty</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t>Precedence</a:t>
                      </a:r>
                      <a:r>
                        <a:rPr lang="en-IN" b="1" baseline="0" dirty="0" smtClean="0"/>
                        <a:t> of stack top stack top ‘(‘ is not greater than ‘)’ and </a:t>
                      </a:r>
                      <a:r>
                        <a:rPr lang="en-IN" b="1" baseline="0" dirty="0" err="1" smtClean="0"/>
                        <a:t>symb</a:t>
                      </a:r>
                      <a:r>
                        <a:rPr lang="en-IN" b="1" baseline="0" dirty="0" smtClean="0"/>
                        <a:t> is ‘)’, therefore pop ‘(‘ from the stack</a:t>
                      </a:r>
                      <a:endParaRPr lang="en-IN" b="1" dirty="0" smtClean="0"/>
                    </a:p>
                  </a:txBody>
                  <a:tcPr/>
                </a:tc>
              </a:tr>
            </a:tbl>
          </a:graphicData>
        </a:graphic>
      </p:graphicFrame>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Infix to postfix conversion – Trace of the algorithm </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87383" y="1463036"/>
            <a:ext cx="8699863"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pPr>
            <a:r>
              <a:rPr lang="en-IN" altLang="en-US" b="1" dirty="0" smtClean="0">
                <a:solidFill>
                  <a:srgbClr val="002060"/>
                </a:solidFill>
                <a:ea typeface="Times New Roman" panose="02020603050405020304" pitchFamily="18" charset="0"/>
                <a:cs typeface="Arial" panose="020B0604020202020204" pitchFamily="34" charset="0"/>
              </a:rPr>
              <a:t>Trace of the algorithm for  (A + B )* C</a:t>
            </a:r>
          </a:p>
          <a:p>
            <a:pPr marL="546100" indent="-457200" eaLnBrk="0" fontAlgn="base" hangingPunct="0">
              <a:spcBef>
                <a:spcPct val="0"/>
              </a:spcBef>
              <a:spcAft>
                <a:spcPts val="600"/>
              </a:spcAft>
            </a:pPr>
            <a:r>
              <a:rPr lang="en-IN" altLang="en-US" b="1" dirty="0" smtClean="0">
                <a:solidFill>
                  <a:srgbClr val="002060"/>
                </a:solidFill>
                <a:ea typeface="Times New Roman" panose="02020603050405020304" pitchFamily="18" charset="0"/>
                <a:cs typeface="Arial" panose="020B0604020202020204" pitchFamily="34" charset="0"/>
              </a:rPr>
              <a:t> </a:t>
            </a:r>
          </a:p>
          <a:p>
            <a:pPr marL="546100" indent="-457200" eaLnBrk="0" fontAlgn="base" hangingPunct="0">
              <a:spcBef>
                <a:spcPct val="0"/>
              </a:spcBef>
              <a:spcAft>
                <a:spcPts val="600"/>
              </a:spcAft>
              <a:buAutoNum type="arabicPeriod"/>
            </a:pPr>
            <a:endParaRPr lang="en-IN" altLang="en-US" b="1" dirty="0" smtClean="0">
              <a:solidFill>
                <a:srgbClr val="002060"/>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b="1" dirty="0" smtClean="0">
              <a:solidFill>
                <a:srgbClr val="002060"/>
              </a:solidFill>
              <a:ea typeface="Times New Roman" panose="02020603050405020304" pitchFamily="18" charset="0"/>
              <a:cs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204392871"/>
              </p:ext>
            </p:extLst>
          </p:nvPr>
        </p:nvGraphicFramePr>
        <p:xfrm>
          <a:off x="399125" y="1869210"/>
          <a:ext cx="7543091" cy="2291080"/>
        </p:xfrm>
        <a:graphic>
          <a:graphicData uri="http://schemas.openxmlformats.org/drawingml/2006/table">
            <a:tbl>
              <a:tblPr firstRow="1" bandRow="1">
                <a:tableStyleId>{5C22544A-7EE6-4342-B048-85BDC9FD1C3A}</a:tableStyleId>
              </a:tblPr>
              <a:tblGrid>
                <a:gridCol w="1352011"/>
                <a:gridCol w="1128457"/>
                <a:gridCol w="1177518"/>
                <a:gridCol w="3885105"/>
              </a:tblGrid>
              <a:tr h="370840">
                <a:tc>
                  <a:txBody>
                    <a:bodyPr/>
                    <a:lstStyle/>
                    <a:p>
                      <a:r>
                        <a:rPr lang="en-IN" dirty="0" err="1" smtClean="0"/>
                        <a:t>symb</a:t>
                      </a:r>
                      <a:endParaRPr lang="en-IN" dirty="0"/>
                    </a:p>
                  </a:txBody>
                  <a:tcPr/>
                </a:tc>
                <a:tc>
                  <a:txBody>
                    <a:bodyPr/>
                    <a:lstStyle/>
                    <a:p>
                      <a:r>
                        <a:rPr lang="en-IN" dirty="0" smtClean="0"/>
                        <a:t>postfix string</a:t>
                      </a:r>
                      <a:endParaRPr lang="en-IN" dirty="0"/>
                    </a:p>
                  </a:txBody>
                  <a:tcPr/>
                </a:tc>
                <a:tc>
                  <a:txBody>
                    <a:bodyPr/>
                    <a:lstStyle/>
                    <a:p>
                      <a:r>
                        <a:rPr lang="en-IN" dirty="0" err="1" smtClean="0"/>
                        <a:t>opstk</a:t>
                      </a:r>
                      <a:endParaRPr lang="en-IN" dirty="0"/>
                    </a:p>
                  </a:txBody>
                  <a:tcPr/>
                </a:tc>
                <a:tc>
                  <a:txBody>
                    <a:bodyPr/>
                    <a:lstStyle/>
                    <a:p>
                      <a:r>
                        <a:rPr lang="en-IN" dirty="0" smtClean="0"/>
                        <a:t>Remarks</a:t>
                      </a:r>
                      <a:endParaRPr lang="en-IN" dirty="0"/>
                    </a:p>
                  </a:txBody>
                  <a:tcPr/>
                </a:tc>
              </a:tr>
              <a:tr h="370840">
                <a:tc>
                  <a:txBody>
                    <a:bodyPr/>
                    <a:lstStyle/>
                    <a:p>
                      <a:r>
                        <a:rPr lang="en-IN" b="1" dirty="0" smtClean="0"/>
                        <a:t>*</a:t>
                      </a:r>
                      <a:endParaRPr lang="en-IN" b="1" dirty="0"/>
                    </a:p>
                  </a:txBody>
                  <a:tcPr/>
                </a:tc>
                <a:tc>
                  <a:txBody>
                    <a:bodyPr/>
                    <a:lstStyle/>
                    <a:p>
                      <a:r>
                        <a:rPr lang="en-IN" b="1" dirty="0" smtClean="0"/>
                        <a:t>AB+</a:t>
                      </a:r>
                      <a:endParaRPr lang="en-IN" b="1" dirty="0"/>
                    </a:p>
                  </a:txBody>
                  <a:tcPr/>
                </a:tc>
                <a:tc>
                  <a:txBody>
                    <a:bodyPr/>
                    <a:lstStyle/>
                    <a:p>
                      <a:r>
                        <a:rPr lang="en-IN" b="1" dirty="0" smtClean="0"/>
                        <a:t>*</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t>Stack empty, push ‘*’ on to the stack</a:t>
                      </a:r>
                    </a:p>
                  </a:txBody>
                  <a:tcPr/>
                </a:tc>
              </a:tr>
              <a:tr h="370840">
                <a:tc>
                  <a:txBody>
                    <a:bodyPr/>
                    <a:lstStyle/>
                    <a:p>
                      <a:r>
                        <a:rPr lang="en-IN" b="1" dirty="0" smtClean="0"/>
                        <a:t>C</a:t>
                      </a:r>
                      <a:endParaRPr lang="en-IN" b="1" dirty="0"/>
                    </a:p>
                  </a:txBody>
                  <a:tcPr/>
                </a:tc>
                <a:tc>
                  <a:txBody>
                    <a:bodyPr/>
                    <a:lstStyle/>
                    <a:p>
                      <a:r>
                        <a:rPr lang="en-IN" b="1" dirty="0" smtClean="0"/>
                        <a:t>AB+C</a:t>
                      </a:r>
                      <a:endParaRPr lang="en-IN" b="1" dirty="0"/>
                    </a:p>
                  </a:txBody>
                  <a:tcPr/>
                </a:tc>
                <a:tc>
                  <a:txBody>
                    <a:bodyPr/>
                    <a:lstStyle/>
                    <a:p>
                      <a:r>
                        <a:rPr lang="en-IN" b="1" dirty="0" smtClean="0"/>
                        <a:t>*</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err="1" smtClean="0"/>
                        <a:t>Symb</a:t>
                      </a:r>
                      <a:r>
                        <a:rPr lang="en-IN" b="1" dirty="0" smtClean="0"/>
                        <a:t> is an operand, add</a:t>
                      </a:r>
                      <a:r>
                        <a:rPr lang="en-IN" b="1" baseline="0" dirty="0" smtClean="0"/>
                        <a:t> ‘C’ to the postfix string</a:t>
                      </a:r>
                      <a:endParaRPr lang="en-IN" b="1" dirty="0" smtClean="0"/>
                    </a:p>
                  </a:txBody>
                  <a:tcPr/>
                </a:tc>
              </a:tr>
              <a:tr h="370840">
                <a:tc>
                  <a:txBody>
                    <a:bodyPr/>
                    <a:lstStyle/>
                    <a:p>
                      <a:r>
                        <a:rPr lang="en-IN" b="1" dirty="0" smtClean="0"/>
                        <a:t>End of string</a:t>
                      </a:r>
                      <a:endParaRPr lang="en-IN" b="1" dirty="0"/>
                    </a:p>
                  </a:txBody>
                  <a:tcPr/>
                </a:tc>
                <a:tc>
                  <a:txBody>
                    <a:bodyPr/>
                    <a:lstStyle/>
                    <a:p>
                      <a:r>
                        <a:rPr lang="en-IN" b="1" dirty="0" smtClean="0"/>
                        <a:t>AB+C*</a:t>
                      </a:r>
                      <a:endParaRPr lang="en-IN" b="1" dirty="0"/>
                    </a:p>
                  </a:txBody>
                  <a:tcPr/>
                </a:tc>
                <a:tc>
                  <a:txBody>
                    <a:bodyPr/>
                    <a:lstStyle/>
                    <a:p>
                      <a:r>
                        <a:rPr lang="en-IN" b="1" dirty="0" smtClean="0"/>
                        <a:t>Empty</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t>End of input, pop * from the stack and</a:t>
                      </a:r>
                      <a:r>
                        <a:rPr lang="en-IN" b="1" baseline="0" dirty="0" smtClean="0"/>
                        <a:t> add to the postfix.</a:t>
                      </a:r>
                      <a:endParaRPr lang="en-IN" b="1" dirty="0" smtClean="0"/>
                    </a:p>
                  </a:txBody>
                  <a:tcPr/>
                </a:tc>
              </a:tr>
            </a:tbl>
          </a:graphicData>
        </a:graphic>
      </p:graphicFrame>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Infix to </a:t>
            </a:r>
            <a:r>
              <a:rPr lang="en-IN" sz="2400" b="1" dirty="0" err="1" smtClean="0">
                <a:solidFill>
                  <a:srgbClr val="FF0000"/>
                </a:solidFill>
              </a:rPr>
              <a:t>posfix</a:t>
            </a:r>
            <a:r>
              <a:rPr lang="en-IN" sz="2400" b="1" dirty="0" smtClean="0">
                <a:solidFill>
                  <a:srgbClr val="FF0000"/>
                </a:solidFill>
              </a:rPr>
              <a:t> conversion – another algorithm </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87383" y="1463036"/>
            <a:ext cx="8699863"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pPr>
            <a:r>
              <a:rPr lang="en-IN" altLang="en-US" b="1" dirty="0" smtClean="0">
                <a:solidFill>
                  <a:srgbClr val="002060"/>
                </a:solidFill>
                <a:ea typeface="Times New Roman" panose="02020603050405020304" pitchFamily="18" charset="0"/>
                <a:cs typeface="Arial" panose="020B0604020202020204" pitchFamily="34" charset="0"/>
              </a:rPr>
              <a:t> </a:t>
            </a:r>
          </a:p>
          <a:p>
            <a:pPr marL="546100" indent="-457200" eaLnBrk="0" fontAlgn="base" hangingPunct="0">
              <a:spcBef>
                <a:spcPct val="0"/>
              </a:spcBef>
              <a:spcAft>
                <a:spcPts val="600"/>
              </a:spcAft>
              <a:buAutoNum type="arabicPeriod"/>
            </a:pPr>
            <a:endParaRPr lang="en-IN" altLang="en-US" b="1" dirty="0" smtClean="0">
              <a:solidFill>
                <a:srgbClr val="002060"/>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b="1" dirty="0" smtClean="0">
              <a:solidFill>
                <a:srgbClr val="002060"/>
              </a:solidFill>
              <a:ea typeface="Times New Roman" panose="02020603050405020304" pitchFamily="18" charset="0"/>
              <a:cs typeface="Arial" panose="020B0604020202020204" pitchFamily="34" charset="0"/>
            </a:endParaRPr>
          </a:p>
        </p:txBody>
      </p:sp>
      <p:sp>
        <p:nvSpPr>
          <p:cNvPr id="12" name="Rectangle 11"/>
          <p:cNvSpPr/>
          <p:nvPr/>
        </p:nvSpPr>
        <p:spPr>
          <a:xfrm>
            <a:off x="566029" y="1621213"/>
            <a:ext cx="8264461" cy="4832092"/>
          </a:xfrm>
          <a:prstGeom prst="rect">
            <a:avLst/>
          </a:prstGeom>
        </p:spPr>
        <p:txBody>
          <a:bodyPr wrap="square">
            <a:spAutoFit/>
          </a:bodyPr>
          <a:lstStyle/>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void </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convert_postfix</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(char *</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infix,char</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*postfix)</a:t>
            </a: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a:t>
            </a: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i</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=0;</a:t>
            </a: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char </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ch</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j=0;</a:t>
            </a: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push(</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s,&amp;top</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while(infix[</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i</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]!='\0')</a:t>
            </a: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a:t>
            </a: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ch</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=infix[</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i</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a:t>
            </a:r>
            <a:r>
              <a:rPr lang="en-IN" altLang="en-US" sz="2200" b="1" dirty="0" smtClean="0">
                <a:solidFill>
                  <a:srgbClr val="FF0000"/>
                </a:solidFill>
                <a:ea typeface="Times New Roman" panose="02020603050405020304" pitchFamily="18" charset="0"/>
                <a:cs typeface="Arial" panose="020B0604020202020204" pitchFamily="34" charset="0"/>
              </a:rPr>
              <a:t> //while the </a:t>
            </a:r>
            <a:r>
              <a:rPr lang="en-IN" altLang="en-US" sz="2200" b="1" dirty="0" err="1" smtClean="0">
                <a:solidFill>
                  <a:srgbClr val="FF0000"/>
                </a:solidFill>
                <a:ea typeface="Times New Roman" panose="02020603050405020304" pitchFamily="18" charset="0"/>
                <a:cs typeface="Arial" panose="020B0604020202020204" pitchFamily="34" charset="0"/>
              </a:rPr>
              <a:t>prcedence</a:t>
            </a:r>
            <a:r>
              <a:rPr lang="en-IN" altLang="en-US" sz="2200" b="1" dirty="0" smtClean="0">
                <a:solidFill>
                  <a:srgbClr val="FF0000"/>
                </a:solidFill>
                <a:ea typeface="Times New Roman" panose="02020603050405020304" pitchFamily="18" charset="0"/>
                <a:cs typeface="Arial" panose="020B0604020202020204" pitchFamily="34" charset="0"/>
              </a:rPr>
              <a:t> of top of stack is greater than the //precedence of the input symbol, pop and add to the postfix</a:t>
            </a:r>
          </a:p>
          <a:p>
            <a:r>
              <a:rPr lang="en-IN" altLang="en-US" sz="2200" b="1" dirty="0" smtClean="0">
                <a:solidFill>
                  <a:srgbClr val="FF0000"/>
                </a:solidFill>
                <a:ea typeface="Times New Roman" panose="02020603050405020304" pitchFamily="18" charset="0"/>
                <a:cs typeface="Arial" panose="020B0604020202020204" pitchFamily="34" charset="0"/>
              </a:rPr>
              <a:t>   </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while(</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stack_prec</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(peep(</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s,top</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))&gt;</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input_prec</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ch</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postfix[j++]=pop(</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s,&amp;top</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p>
          <a:p>
            <a:r>
              <a:rPr lang="en-IN" sz="2200" dirty="0" smtClean="0"/>
              <a:t>      </a:t>
            </a: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Infix to </a:t>
            </a:r>
            <a:r>
              <a:rPr lang="en-IN" sz="2400" b="1" dirty="0" err="1" smtClean="0">
                <a:solidFill>
                  <a:srgbClr val="FF0000"/>
                </a:solidFill>
              </a:rPr>
              <a:t>posfix</a:t>
            </a:r>
            <a:r>
              <a:rPr lang="en-IN" sz="2400" b="1" dirty="0" smtClean="0">
                <a:solidFill>
                  <a:srgbClr val="FF0000"/>
                </a:solidFill>
              </a:rPr>
              <a:t> conversion – another algorithm </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87383" y="1463036"/>
            <a:ext cx="8699863"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pPr>
            <a:r>
              <a:rPr lang="en-IN" altLang="en-US" b="1" dirty="0" smtClean="0">
                <a:solidFill>
                  <a:srgbClr val="002060"/>
                </a:solidFill>
                <a:ea typeface="Times New Roman" panose="02020603050405020304" pitchFamily="18" charset="0"/>
                <a:cs typeface="Arial" panose="020B0604020202020204" pitchFamily="34" charset="0"/>
              </a:rPr>
              <a:t> </a:t>
            </a:r>
          </a:p>
          <a:p>
            <a:pPr marL="546100" indent="-457200" eaLnBrk="0" fontAlgn="base" hangingPunct="0">
              <a:spcBef>
                <a:spcPct val="0"/>
              </a:spcBef>
              <a:spcAft>
                <a:spcPts val="600"/>
              </a:spcAft>
              <a:buAutoNum type="arabicPeriod"/>
            </a:pPr>
            <a:endParaRPr lang="en-IN" altLang="en-US" b="1" dirty="0" smtClean="0">
              <a:solidFill>
                <a:srgbClr val="002060"/>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b="1" dirty="0" smtClean="0">
              <a:solidFill>
                <a:srgbClr val="002060"/>
              </a:solidFill>
              <a:ea typeface="Times New Roman" panose="02020603050405020304" pitchFamily="18" charset="0"/>
              <a:cs typeface="Arial" panose="020B0604020202020204" pitchFamily="34" charset="0"/>
            </a:endParaRPr>
          </a:p>
        </p:txBody>
      </p:sp>
      <p:sp>
        <p:nvSpPr>
          <p:cNvPr id="12" name="Rectangle 11"/>
          <p:cNvSpPr/>
          <p:nvPr/>
        </p:nvSpPr>
        <p:spPr>
          <a:xfrm>
            <a:off x="566030" y="1621213"/>
            <a:ext cx="6096000" cy="3477875"/>
          </a:xfrm>
          <a:prstGeom prst="rect">
            <a:avLst/>
          </a:prstGeom>
        </p:spPr>
        <p:txBody>
          <a:bodyPr>
            <a:spAutoFit/>
          </a:bodyPr>
          <a:lstStyle/>
          <a:p>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i</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f(</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input_prec</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ch</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stack_prec</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(peep(</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s,top</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push(</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s,&amp;top,ch</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else</a:t>
            </a: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pop(</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s,&amp;top</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i</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a:t>
            </a: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while(peep(</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s,top</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postfix[j++]=pop(</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s,&amp;top</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postfix[j]='\0';</a:t>
            </a: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a:t>
            </a: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Infix to </a:t>
            </a:r>
            <a:r>
              <a:rPr lang="en-IN" sz="2400" b="1" dirty="0" err="1" smtClean="0">
                <a:solidFill>
                  <a:srgbClr val="FF0000"/>
                </a:solidFill>
              </a:rPr>
              <a:t>posfix</a:t>
            </a:r>
            <a:r>
              <a:rPr lang="en-IN" sz="2400" b="1" dirty="0" smtClean="0">
                <a:solidFill>
                  <a:srgbClr val="FF0000"/>
                </a:solidFill>
              </a:rPr>
              <a:t> conversion – another algorithm </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87383" y="1463036"/>
            <a:ext cx="8699863"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pPr>
            <a:r>
              <a:rPr lang="en-IN" altLang="en-US" b="1" dirty="0" smtClean="0">
                <a:solidFill>
                  <a:srgbClr val="002060"/>
                </a:solidFill>
                <a:ea typeface="Times New Roman" panose="02020603050405020304" pitchFamily="18" charset="0"/>
                <a:cs typeface="Arial" panose="020B0604020202020204" pitchFamily="34" charset="0"/>
              </a:rPr>
              <a:t> </a:t>
            </a:r>
          </a:p>
          <a:p>
            <a:pPr marL="546100" indent="-457200" eaLnBrk="0" fontAlgn="base" hangingPunct="0">
              <a:spcBef>
                <a:spcPct val="0"/>
              </a:spcBef>
              <a:spcAft>
                <a:spcPts val="600"/>
              </a:spcAft>
              <a:buAutoNum type="arabicPeriod"/>
            </a:pPr>
            <a:endParaRPr lang="en-IN" altLang="en-US" b="1" dirty="0" smtClean="0">
              <a:solidFill>
                <a:srgbClr val="002060"/>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b="1" dirty="0" smtClean="0">
              <a:solidFill>
                <a:srgbClr val="002060"/>
              </a:solidFill>
              <a:ea typeface="Times New Roman" panose="02020603050405020304" pitchFamily="18" charset="0"/>
              <a:cs typeface="Arial" panose="020B0604020202020204" pitchFamily="34" charset="0"/>
            </a:endParaRPr>
          </a:p>
        </p:txBody>
      </p:sp>
      <p:graphicFrame>
        <p:nvGraphicFramePr>
          <p:cNvPr id="13" name="Table 12"/>
          <p:cNvGraphicFramePr>
            <a:graphicFrameLocks noGrp="1"/>
          </p:cNvGraphicFramePr>
          <p:nvPr/>
        </p:nvGraphicFramePr>
        <p:xfrm>
          <a:off x="673448" y="1973714"/>
          <a:ext cx="6380496" cy="2966720"/>
        </p:xfrm>
        <a:graphic>
          <a:graphicData uri="http://schemas.openxmlformats.org/drawingml/2006/table">
            <a:tbl>
              <a:tblPr firstRow="1" bandRow="1">
                <a:tableStyleId>{5C22544A-7EE6-4342-B048-85BDC9FD1C3A}</a:tableStyleId>
              </a:tblPr>
              <a:tblGrid>
                <a:gridCol w="1388909"/>
                <a:gridCol w="1845787"/>
                <a:gridCol w="3145800"/>
              </a:tblGrid>
              <a:tr h="370840">
                <a:tc>
                  <a:txBody>
                    <a:bodyPr/>
                    <a:lstStyle/>
                    <a:p>
                      <a:r>
                        <a:rPr lang="en-IN" dirty="0" smtClean="0"/>
                        <a:t>Operator</a:t>
                      </a:r>
                      <a:endParaRPr lang="en-IN" dirty="0"/>
                    </a:p>
                  </a:txBody>
                  <a:tcPr/>
                </a:tc>
                <a:tc>
                  <a:txBody>
                    <a:bodyPr/>
                    <a:lstStyle/>
                    <a:p>
                      <a:r>
                        <a:rPr lang="en-IN" dirty="0" smtClean="0"/>
                        <a:t>Input Precedence</a:t>
                      </a:r>
                      <a:endParaRPr lang="en-IN" dirty="0"/>
                    </a:p>
                  </a:txBody>
                  <a:tcPr/>
                </a:tc>
                <a:tc>
                  <a:txBody>
                    <a:bodyPr/>
                    <a:lstStyle/>
                    <a:p>
                      <a:r>
                        <a:rPr lang="en-IN" dirty="0" smtClean="0"/>
                        <a:t>Stack Precedence</a:t>
                      </a:r>
                      <a:endParaRPr lang="en-IN" dirty="0"/>
                    </a:p>
                  </a:txBody>
                  <a:tcPr/>
                </a:tc>
              </a:tr>
              <a:tr h="370840">
                <a:tc>
                  <a:txBody>
                    <a:bodyPr/>
                    <a:lstStyle/>
                    <a:p>
                      <a:r>
                        <a:rPr lang="en-IN" b="1" dirty="0" smtClean="0"/>
                        <a:t>+ , -</a:t>
                      </a:r>
                      <a:endParaRPr lang="en-IN" b="1" dirty="0"/>
                    </a:p>
                  </a:txBody>
                  <a:tcPr/>
                </a:tc>
                <a:tc>
                  <a:txBody>
                    <a:bodyPr/>
                    <a:lstStyle/>
                    <a:p>
                      <a:r>
                        <a:rPr lang="en-IN" b="1" dirty="0" smtClean="0"/>
                        <a:t>1</a:t>
                      </a:r>
                      <a:endParaRPr lang="en-IN" b="1" dirty="0"/>
                    </a:p>
                  </a:txBody>
                  <a:tcPr/>
                </a:tc>
                <a:tc>
                  <a:txBody>
                    <a:bodyPr/>
                    <a:lstStyle/>
                    <a:p>
                      <a:r>
                        <a:rPr lang="en-IN" b="1" dirty="0" smtClean="0"/>
                        <a:t>2</a:t>
                      </a:r>
                      <a:endParaRPr lang="en-IN" b="1" dirty="0"/>
                    </a:p>
                  </a:txBody>
                  <a:tcPr/>
                </a:tc>
              </a:tr>
              <a:tr h="370840">
                <a:tc>
                  <a:txBody>
                    <a:bodyPr/>
                    <a:lstStyle/>
                    <a:p>
                      <a:r>
                        <a:rPr lang="en-IN" b="1" dirty="0" smtClean="0"/>
                        <a:t>* , /</a:t>
                      </a:r>
                      <a:endParaRPr lang="en-IN" b="1" dirty="0"/>
                    </a:p>
                  </a:txBody>
                  <a:tcPr/>
                </a:tc>
                <a:tc>
                  <a:txBody>
                    <a:bodyPr/>
                    <a:lstStyle/>
                    <a:p>
                      <a:r>
                        <a:rPr lang="en-IN" b="1" dirty="0" smtClean="0"/>
                        <a:t>3</a:t>
                      </a:r>
                      <a:r>
                        <a:rPr lang="en-IN" b="1" baseline="0" dirty="0" smtClean="0"/>
                        <a:t> </a:t>
                      </a:r>
                      <a:endParaRPr lang="en-IN" b="1" dirty="0"/>
                    </a:p>
                  </a:txBody>
                  <a:tcPr/>
                </a:tc>
                <a:tc>
                  <a:txBody>
                    <a:bodyPr/>
                    <a:lstStyle/>
                    <a:p>
                      <a:r>
                        <a:rPr lang="en-IN" b="1" dirty="0" smtClean="0"/>
                        <a:t>4</a:t>
                      </a:r>
                      <a:endParaRPr lang="en-IN" b="1" dirty="0"/>
                    </a:p>
                  </a:txBody>
                  <a:tcPr/>
                </a:tc>
              </a:tr>
              <a:tr h="370840">
                <a:tc>
                  <a:txBody>
                    <a:bodyPr/>
                    <a:lstStyle/>
                    <a:p>
                      <a:r>
                        <a:rPr lang="en-IN" b="1" dirty="0" smtClean="0"/>
                        <a:t>$</a:t>
                      </a:r>
                      <a:endParaRPr lang="en-IN" b="1" dirty="0"/>
                    </a:p>
                  </a:txBody>
                  <a:tcPr/>
                </a:tc>
                <a:tc>
                  <a:txBody>
                    <a:bodyPr/>
                    <a:lstStyle/>
                    <a:p>
                      <a:r>
                        <a:rPr lang="en-IN" b="1" dirty="0" smtClean="0"/>
                        <a:t>6</a:t>
                      </a:r>
                      <a:endParaRPr lang="en-IN" b="1" dirty="0"/>
                    </a:p>
                  </a:txBody>
                  <a:tcPr/>
                </a:tc>
                <a:tc>
                  <a:txBody>
                    <a:bodyPr/>
                    <a:lstStyle/>
                    <a:p>
                      <a:r>
                        <a:rPr lang="en-IN" b="1" dirty="0" smtClean="0"/>
                        <a:t>5</a:t>
                      </a:r>
                      <a:endParaRPr lang="en-IN" b="1" dirty="0"/>
                    </a:p>
                  </a:txBody>
                  <a:tcPr/>
                </a:tc>
              </a:tr>
              <a:tr h="370840">
                <a:tc>
                  <a:txBody>
                    <a:bodyPr/>
                    <a:lstStyle/>
                    <a:p>
                      <a:r>
                        <a:rPr lang="en-IN" b="1" dirty="0" smtClean="0"/>
                        <a:t>Operands</a:t>
                      </a:r>
                      <a:endParaRPr lang="en-IN" b="1" dirty="0"/>
                    </a:p>
                  </a:txBody>
                  <a:tcPr/>
                </a:tc>
                <a:tc>
                  <a:txBody>
                    <a:bodyPr/>
                    <a:lstStyle/>
                    <a:p>
                      <a:r>
                        <a:rPr lang="en-IN" b="1" dirty="0" smtClean="0"/>
                        <a:t>7</a:t>
                      </a:r>
                      <a:endParaRPr lang="en-IN" b="1" dirty="0"/>
                    </a:p>
                  </a:txBody>
                  <a:tcPr/>
                </a:tc>
                <a:tc>
                  <a:txBody>
                    <a:bodyPr/>
                    <a:lstStyle/>
                    <a:p>
                      <a:r>
                        <a:rPr lang="en-IN" b="1" dirty="0" smtClean="0"/>
                        <a:t>8</a:t>
                      </a:r>
                      <a:endParaRPr lang="en-IN" b="1" dirty="0"/>
                    </a:p>
                  </a:txBody>
                  <a:tcPr/>
                </a:tc>
              </a:tr>
              <a:tr h="370840">
                <a:tc>
                  <a:txBody>
                    <a:bodyPr/>
                    <a:lstStyle/>
                    <a:p>
                      <a:r>
                        <a:rPr lang="en-IN" b="1" dirty="0" smtClean="0"/>
                        <a:t>)</a:t>
                      </a:r>
                      <a:endParaRPr lang="en-IN" b="1" dirty="0"/>
                    </a:p>
                  </a:txBody>
                  <a:tcPr/>
                </a:tc>
                <a:tc>
                  <a:txBody>
                    <a:bodyPr/>
                    <a:lstStyle/>
                    <a:p>
                      <a:r>
                        <a:rPr lang="en-IN" b="1" dirty="0" smtClean="0"/>
                        <a:t>0</a:t>
                      </a:r>
                      <a:endParaRPr lang="en-IN" b="1" dirty="0"/>
                    </a:p>
                  </a:txBody>
                  <a:tcPr/>
                </a:tc>
                <a:tc>
                  <a:txBody>
                    <a:bodyPr/>
                    <a:lstStyle/>
                    <a:p>
                      <a:r>
                        <a:rPr lang="en-IN" b="1" dirty="0" smtClean="0"/>
                        <a:t>- : Never</a:t>
                      </a:r>
                      <a:r>
                        <a:rPr lang="en-IN" b="1" baseline="0" dirty="0" smtClean="0"/>
                        <a:t> pushed on to stack</a:t>
                      </a:r>
                      <a:endParaRPr lang="en-IN" b="1" dirty="0"/>
                    </a:p>
                  </a:txBody>
                  <a:tcPr/>
                </a:tc>
              </a:tr>
              <a:tr h="370840">
                <a:tc>
                  <a:txBody>
                    <a:bodyPr/>
                    <a:lstStyle/>
                    <a:p>
                      <a:r>
                        <a:rPr lang="en-IN" b="1" dirty="0" smtClean="0"/>
                        <a:t>(</a:t>
                      </a:r>
                      <a:endParaRPr lang="en-IN" b="1" dirty="0"/>
                    </a:p>
                  </a:txBody>
                  <a:tcPr/>
                </a:tc>
                <a:tc>
                  <a:txBody>
                    <a:bodyPr/>
                    <a:lstStyle/>
                    <a:p>
                      <a:r>
                        <a:rPr lang="en-IN" b="1" dirty="0" smtClean="0"/>
                        <a:t>9</a:t>
                      </a:r>
                      <a:endParaRPr lang="en-IN" b="1" dirty="0"/>
                    </a:p>
                  </a:txBody>
                  <a:tcPr/>
                </a:tc>
                <a:tc>
                  <a:txBody>
                    <a:bodyPr/>
                    <a:lstStyle/>
                    <a:p>
                      <a:r>
                        <a:rPr lang="en-IN" b="1" dirty="0" smtClean="0"/>
                        <a:t>0</a:t>
                      </a:r>
                      <a:endParaRPr lang="en-IN" b="1" dirty="0"/>
                    </a:p>
                  </a:txBody>
                  <a:tcPr/>
                </a:tc>
              </a:tr>
              <a:tr h="370840">
                <a:tc>
                  <a:txBody>
                    <a:bodyPr/>
                    <a:lstStyle/>
                    <a:p>
                      <a:r>
                        <a:rPr lang="en-IN" b="1" dirty="0" smtClean="0"/>
                        <a:t>#</a:t>
                      </a:r>
                      <a:endParaRPr lang="en-IN" b="1" dirty="0"/>
                    </a:p>
                  </a:txBody>
                  <a:tcPr/>
                </a:tc>
                <a:tc>
                  <a:txBody>
                    <a:bodyPr/>
                    <a:lstStyle/>
                    <a:p>
                      <a:r>
                        <a:rPr lang="en-IN" b="1" dirty="0" smtClean="0"/>
                        <a:t>-</a:t>
                      </a:r>
                      <a:endParaRPr lang="en-IN" b="1" dirty="0"/>
                    </a:p>
                  </a:txBody>
                  <a:tcPr/>
                </a:tc>
                <a:tc>
                  <a:txBody>
                    <a:bodyPr/>
                    <a:lstStyle/>
                    <a:p>
                      <a:r>
                        <a:rPr lang="en-IN" b="1" dirty="0" smtClean="0"/>
                        <a:t>-1</a:t>
                      </a:r>
                      <a:endParaRPr lang="en-IN" b="1" dirty="0"/>
                    </a:p>
                  </a:txBody>
                  <a:tcPr/>
                </a:tc>
              </a:tr>
            </a:tbl>
          </a:graphicData>
        </a:graphic>
      </p:graphicFrame>
      <p:sp>
        <p:nvSpPr>
          <p:cNvPr id="14" name="TextBox 13"/>
          <p:cNvSpPr txBox="1"/>
          <p:nvPr/>
        </p:nvSpPr>
        <p:spPr>
          <a:xfrm>
            <a:off x="770708" y="1449977"/>
            <a:ext cx="3043645" cy="430887"/>
          </a:xfrm>
          <a:prstGeom prst="rect">
            <a:avLst/>
          </a:prstGeom>
          <a:noFill/>
        </p:spPr>
        <p:txBody>
          <a:bodyPr wrap="square" rtlCol="0">
            <a:spAutoFit/>
          </a:bodyPr>
          <a:lstStyle/>
          <a:p>
            <a:r>
              <a:rPr lang="en-IN" sz="2200" b="1" dirty="0" smtClean="0">
                <a:solidFill>
                  <a:schemeClr val="accent1">
                    <a:lumMod val="75000"/>
                  </a:schemeClr>
                </a:solidFill>
              </a:rPr>
              <a:t>Precedence table</a:t>
            </a:r>
            <a:endParaRPr lang="en-IN" sz="2200" b="1" dirty="0">
              <a:solidFill>
                <a:schemeClr val="accent1">
                  <a:lumMod val="75000"/>
                </a:schemeClr>
              </a:solidFill>
            </a:endParaRP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Infix to prefix conversion –  algorithm </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87383" y="1463036"/>
            <a:ext cx="8699863"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pPr>
            <a:r>
              <a:rPr lang="en-IN" altLang="en-US" b="1" dirty="0" smtClean="0">
                <a:solidFill>
                  <a:srgbClr val="002060"/>
                </a:solidFill>
                <a:ea typeface="Times New Roman" panose="02020603050405020304" pitchFamily="18" charset="0"/>
                <a:cs typeface="Arial" panose="020B0604020202020204" pitchFamily="34" charset="0"/>
              </a:rPr>
              <a:t> </a:t>
            </a:r>
          </a:p>
          <a:p>
            <a:pPr marL="546100" indent="-457200" eaLnBrk="0" fontAlgn="base" hangingPunct="0">
              <a:spcBef>
                <a:spcPct val="0"/>
              </a:spcBef>
              <a:spcAft>
                <a:spcPts val="600"/>
              </a:spcAft>
              <a:buAutoNum type="arabicPeriod"/>
            </a:pPr>
            <a:endParaRPr lang="en-IN" altLang="en-US" b="1" dirty="0" smtClean="0">
              <a:solidFill>
                <a:srgbClr val="002060"/>
              </a:solidFill>
              <a:ea typeface="Times New Roman" panose="02020603050405020304" pitchFamily="18" charset="0"/>
              <a:cs typeface="Arial" panose="020B0604020202020204" pitchFamily="34" charset="0"/>
            </a:endParaRPr>
          </a:p>
          <a:p>
            <a:pPr marL="546100" indent="-457200" eaLnBrk="0" fontAlgn="base" hangingPunct="0">
              <a:spcBef>
                <a:spcPct val="0"/>
              </a:spcBef>
              <a:spcAft>
                <a:spcPts val="600"/>
              </a:spcAft>
            </a:pPr>
            <a:endParaRPr lang="en-IN" altLang="en-US" b="1" dirty="0" smtClean="0">
              <a:solidFill>
                <a:srgbClr val="002060"/>
              </a:solidFill>
              <a:ea typeface="Times New Roman" panose="02020603050405020304" pitchFamily="18" charset="0"/>
              <a:cs typeface="Arial" panose="020B0604020202020204" pitchFamily="34" charset="0"/>
            </a:endParaRPr>
          </a:p>
        </p:txBody>
      </p:sp>
      <p:sp>
        <p:nvSpPr>
          <p:cNvPr id="13" name="Rectangle 12"/>
          <p:cNvSpPr/>
          <p:nvPr/>
        </p:nvSpPr>
        <p:spPr>
          <a:xfrm>
            <a:off x="513776" y="1464457"/>
            <a:ext cx="8891481" cy="5170646"/>
          </a:xfrm>
          <a:prstGeom prst="rect">
            <a:avLst/>
          </a:prstGeom>
        </p:spPr>
        <p:txBody>
          <a:bodyPr wrap="square">
            <a:spAutoFit/>
          </a:bodyPr>
          <a:lstStyle/>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Example  1:</a:t>
            </a: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Input : A * B + C / D</a:t>
            </a: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Output : + * A B/ C D</a:t>
            </a:r>
          </a:p>
          <a:p>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Example 2 :</a:t>
            </a: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Input : (A - B/C) * </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(D/K-L</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t>
            </a:r>
          </a:p>
          <a:p>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Output : *-</a:t>
            </a:r>
            <a:r>
              <a:rPr lang="en-IN" altLang="en-US" sz="2200" b="1" smtClean="0">
                <a:solidFill>
                  <a:schemeClr val="accent1">
                    <a:lumMod val="75000"/>
                  </a:schemeClr>
                </a:solidFill>
                <a:ea typeface="Times New Roman" panose="02020603050405020304" pitchFamily="18" charset="0"/>
                <a:cs typeface="Arial" panose="020B0604020202020204" pitchFamily="34" charset="0"/>
              </a:rPr>
              <a:t>A/BC-</a:t>
            </a:r>
            <a:r>
              <a:rPr lang="en-IN" altLang="en-US" sz="2200" b="1" smtClean="0">
                <a:solidFill>
                  <a:schemeClr val="accent1">
                    <a:lumMod val="75000"/>
                  </a:schemeClr>
                </a:solidFill>
                <a:ea typeface="Times New Roman" panose="02020603050405020304" pitchFamily="18" charset="0"/>
                <a:cs typeface="Arial" panose="020B0604020202020204" pitchFamily="34" charset="0"/>
              </a:rPr>
              <a:t>/DKL</a:t>
            </a: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a:p>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a:p>
            <a:pPr fontAlgn="base"/>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1: Reverse the infix expression </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i.e</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A+B*C will become C*B+A.</a:t>
            </a:r>
          </a:p>
          <a:p>
            <a:pPr fontAlgn="base"/>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Note while reversing each ‘(‘ will become ‘)’ and each ‘)’ becomes ‘(‘.</a:t>
            </a:r>
          </a:p>
          <a:p>
            <a:pPr fontAlgn="base"/>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a:p>
            <a:pPr fontAlgn="base"/>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2: Obtain the postfix expression of the modified expression </a:t>
            </a:r>
            <a:r>
              <a:rPr lang="en-IN" altLang="en-US" sz="2200" b="1" dirty="0" err="1" smtClean="0">
                <a:solidFill>
                  <a:schemeClr val="accent1">
                    <a:lumMod val="75000"/>
                  </a:schemeClr>
                </a:solidFill>
                <a:ea typeface="Times New Roman" panose="02020603050405020304" pitchFamily="18" charset="0"/>
                <a:cs typeface="Arial" panose="020B0604020202020204" pitchFamily="34" charset="0"/>
              </a:rPr>
              <a:t>i.e</a:t>
            </a: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CB*A+.</a:t>
            </a:r>
          </a:p>
          <a:p>
            <a:pPr fontAlgn="base"/>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a:p>
            <a:pPr fontAlgn="base"/>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3: Reverse the postfix expression. Hence in our example prefix is +A*BC.</a:t>
            </a:r>
          </a:p>
          <a:p>
            <a:endParaRPr lang="en-IN" sz="2200" b="1" dirty="0" smtClean="0">
              <a:solidFill>
                <a:schemeClr val="accent1">
                  <a:lumMod val="50000"/>
                </a:schemeClr>
              </a:solidFill>
            </a:endParaRP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9473B520-A9D1-472D-B234-C4032DD0E596}"/>
              </a:ext>
            </a:extLst>
          </p:cNvPr>
          <p:cNvCxnSpPr>
            <a:cxnSpLocks/>
          </p:cNvCxnSpPr>
          <p:nvPr/>
        </p:nvCxnSpPr>
        <p:spPr>
          <a:xfrm flipV="1">
            <a:off x="0" y="4245844"/>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smtClean="0"/>
              <a:t>dineshs@pes.edu</a:t>
            </a:r>
            <a:endParaRPr lang="en-IN" sz="2400" b="1" dirty="0"/>
          </a:p>
        </p:txBody>
      </p:sp>
      <p:sp>
        <p:nvSpPr>
          <p:cNvPr id="12" name="Rectangle 11">
            <a:extLst>
              <a:ext uri="{FF2B5EF4-FFF2-40B4-BE49-F238E27FC236}">
                <a16:creationId xmlns="" xmlns:a16="http://schemas.microsoft.com/office/drawing/2014/main" id="{A9F03FCF-7A6F-4612-88F7-18437FC4F2ED}"/>
              </a:ext>
            </a:extLst>
          </p:cNvPr>
          <p:cNvSpPr/>
          <p:nvPr/>
        </p:nvSpPr>
        <p:spPr>
          <a:xfrm>
            <a:off x="5460537" y="4573019"/>
            <a:ext cx="7497214" cy="461665"/>
          </a:xfrm>
          <a:prstGeom prst="rect">
            <a:avLst/>
          </a:prstGeom>
        </p:spPr>
        <p:txBody>
          <a:bodyPr wrap="square">
            <a:spAutoFit/>
          </a:bodyPr>
          <a:lstStyle/>
          <a:p>
            <a:r>
              <a:rPr lang="en-US" sz="2400" dirty="0"/>
              <a:t>+91 </a:t>
            </a:r>
            <a:r>
              <a:rPr lang="en-US" sz="2400" dirty="0" smtClean="0"/>
              <a:t>8088654402 </a:t>
            </a:r>
            <a:endParaRPr lang="en-IN" sz="2400" dirty="0"/>
          </a:p>
        </p:txBody>
      </p:sp>
      <p:grpSp>
        <p:nvGrpSpPr>
          <p:cNvPr id="13" name="Group 12">
            <a:extLst>
              <a:ext uri="{FF2B5EF4-FFF2-40B4-BE49-F238E27FC236}">
                <a16:creationId xmlns=""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IN" sz="2400" b="1" dirty="0" err="1" smtClean="0"/>
              <a:t>Dinesh</a:t>
            </a:r>
            <a:r>
              <a:rPr lang="en-IN" sz="2400" b="1" dirty="0" smtClean="0"/>
              <a:t> Singh</a:t>
            </a:r>
            <a:endParaRPr lang="en-IN" sz="2400" b="1" dirty="0"/>
          </a:p>
        </p:txBody>
      </p:sp>
      <p:sp>
        <p:nvSpPr>
          <p:cNvPr id="21" name="Rectangle 20">
            <a:extLst>
              <a:ext uri="{FF2B5EF4-FFF2-40B4-BE49-F238E27FC236}">
                <a16:creationId xmlns=""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a:t>
            </a:r>
            <a:r>
              <a:rPr lang="en-US" sz="2400" dirty="0" smtClean="0"/>
              <a:t>Computer Science &amp; </a:t>
            </a:r>
            <a:r>
              <a:rPr lang="en-US" sz="2400" dirty="0"/>
              <a:t>Engineering</a:t>
            </a:r>
            <a:endParaRPr lang="en-IN" sz="2400" dirty="0"/>
          </a:p>
        </p:txBody>
      </p:sp>
    </p:spTree>
    <p:extLst>
      <p:ext uri="{BB962C8B-B14F-4D97-AF65-F5344CB8AC3E}">
        <p14:creationId xmlns:p14="http://schemas.microsoft.com/office/powerpoint/2010/main" val="1459503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598882" y="1737360"/>
            <a:ext cx="8727997" cy="646331"/>
          </a:xfrm>
          <a:prstGeom prst="rect">
            <a:avLst/>
          </a:prstGeom>
        </p:spPr>
        <p:txBody>
          <a:bodyPr wrap="square">
            <a:spAutoFit/>
          </a:bodyPr>
          <a:lstStyle/>
          <a:p>
            <a:r>
              <a:rPr lang="en-IN" sz="3600" b="1" cap="all" dirty="0" smtClean="0"/>
              <a:t>Data structures and its applications</a:t>
            </a:r>
            <a:endParaRPr lang="en-US" sz="3600" b="1" cap="all" dirty="0"/>
          </a:p>
        </p:txBody>
      </p:sp>
      <p:sp>
        <p:nvSpPr>
          <p:cNvPr id="13" name="Rectangle 12">
            <a:extLst>
              <a:ext uri="{FF2B5EF4-FFF2-40B4-BE49-F238E27FC236}">
                <a16:creationId xmlns="" xmlns:a16="http://schemas.microsoft.com/office/drawing/2014/main" id="{34CEFAD4-E477-4E46-B5A6-ADB26E6A2863}"/>
              </a:ext>
            </a:extLst>
          </p:cNvPr>
          <p:cNvSpPr/>
          <p:nvPr/>
        </p:nvSpPr>
        <p:spPr>
          <a:xfrm>
            <a:off x="598882" y="2888778"/>
            <a:ext cx="8205483" cy="1200329"/>
          </a:xfrm>
          <a:prstGeom prst="rect">
            <a:avLst/>
          </a:prstGeom>
        </p:spPr>
        <p:txBody>
          <a:bodyPr wrap="square">
            <a:spAutoFit/>
          </a:bodyPr>
          <a:lstStyle/>
          <a:p>
            <a:r>
              <a:rPr lang="en-IN" sz="3600" b="1" dirty="0" smtClean="0">
                <a:solidFill>
                  <a:schemeClr val="accent1">
                    <a:lumMod val="75000"/>
                  </a:schemeClr>
                </a:solidFill>
              </a:rPr>
              <a:t>Infix to Postfix and Prefix Expressions – Implementation </a:t>
            </a:r>
            <a:endParaRPr lang="en-IN" sz="3600" b="1" dirty="0">
              <a:solidFill>
                <a:schemeClr val="accent1">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IN" sz="2400" b="1" dirty="0" err="1" smtClean="0"/>
              <a:t>Dinesh</a:t>
            </a:r>
            <a:r>
              <a:rPr lang="en-IN" sz="2400" b="1" dirty="0" smtClean="0"/>
              <a:t> Singh</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a:t>
            </a:r>
            <a:r>
              <a:rPr lang="en-US" sz="2000" dirty="0" smtClean="0"/>
              <a:t>Computer Science &amp; </a:t>
            </a:r>
            <a:r>
              <a:rPr lang="en-US" sz="2000" dirty="0"/>
              <a:t>Engineering</a:t>
            </a:r>
            <a:endParaRPr lang="en-IN" sz="20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Infix , Postfix and Prefix Expressions </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87383" y="1463036"/>
            <a:ext cx="8699863" cy="475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buFont typeface="Arial" pitchFamily="34" charset="0"/>
              <a:buChar char="•"/>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Consider the sum of A and B expressed as A + B</a:t>
            </a:r>
          </a:p>
          <a:p>
            <a:pPr marL="546100" indent="-457200" eaLnBrk="0" fontAlgn="base" hangingPunct="0">
              <a:spcBef>
                <a:spcPct val="0"/>
              </a:spcBef>
              <a:spcAft>
                <a:spcPts val="600"/>
              </a:spcAft>
              <a:buFont typeface="Arial" pitchFamily="34" charset="0"/>
              <a:buChar char="•"/>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This representation is called infix.</a:t>
            </a:r>
          </a:p>
          <a:p>
            <a:pPr marL="546100" indent="-457200" eaLnBrk="0" fontAlgn="base" hangingPunct="0">
              <a:spcBef>
                <a:spcPct val="0"/>
              </a:spcBef>
              <a:spcAft>
                <a:spcPts val="600"/>
              </a:spcAft>
              <a:buFont typeface="Arial" pitchFamily="34" charset="0"/>
              <a:buChar char="•"/>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There are two alternate notations for expressing sum of A and B using the symbols A , B and + , these are</a:t>
            </a:r>
          </a:p>
          <a:p>
            <a:pPr marL="1003300" lvl="1" indent="-457200" eaLnBrk="0" fontAlgn="base" hangingPunct="0">
              <a:spcBef>
                <a:spcPct val="0"/>
              </a:spcBef>
              <a:spcAft>
                <a:spcPts val="600"/>
              </a:spcAft>
              <a:buFont typeface="Arial" pitchFamily="34" charset="0"/>
              <a:buChar char="•"/>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Prefix  : + A B</a:t>
            </a:r>
          </a:p>
          <a:p>
            <a:pPr marL="1003300" lvl="1" indent="-457200" eaLnBrk="0" fontAlgn="base" hangingPunct="0">
              <a:spcBef>
                <a:spcPct val="0"/>
              </a:spcBef>
              <a:spcAft>
                <a:spcPts val="600"/>
              </a:spcAft>
              <a:buFont typeface="Arial" pitchFamily="34" charset="0"/>
              <a:buChar char="•"/>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Postfix :  A B +</a:t>
            </a:r>
          </a:p>
          <a:p>
            <a:pPr marL="546100" indent="-457200" eaLnBrk="0" fontAlgn="base" hangingPunct="0">
              <a:spcBef>
                <a:spcPct val="0"/>
              </a:spcBef>
              <a:spcAft>
                <a:spcPts val="600"/>
              </a:spcAft>
              <a:buFont typeface="Arial" pitchFamily="34" charset="0"/>
              <a:buChar char="•"/>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The prefixes “Pre” , “post” and “in” refers to the relative position of the operator with respect to the two operands.</a:t>
            </a:r>
          </a:p>
          <a:p>
            <a:pPr marL="546100" indent="-457200" eaLnBrk="0" fontAlgn="base" hangingPunct="0">
              <a:spcBef>
                <a:spcPct val="0"/>
              </a:spcBef>
              <a:spcAft>
                <a:spcPts val="600"/>
              </a:spcAft>
              <a:buFont typeface="Arial" pitchFamily="34" charset="0"/>
              <a:buChar char="•"/>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In prefix, operators precedes the two operands</a:t>
            </a:r>
          </a:p>
          <a:p>
            <a:pPr marL="546100" indent="-457200" eaLnBrk="0" fontAlgn="base" hangingPunct="0">
              <a:spcBef>
                <a:spcPct val="0"/>
              </a:spcBef>
              <a:spcAft>
                <a:spcPts val="600"/>
              </a:spcAft>
              <a:buFont typeface="Arial" pitchFamily="34" charset="0"/>
              <a:buChar char="•"/>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In postfix, the operator follows the two operands</a:t>
            </a:r>
          </a:p>
          <a:p>
            <a:pPr marL="546100" indent="-457200" eaLnBrk="0" fontAlgn="base" hangingPunct="0">
              <a:spcBef>
                <a:spcPct val="0"/>
              </a:spcBef>
              <a:spcAft>
                <a:spcPts val="600"/>
              </a:spcAft>
              <a:buFont typeface="Arial" pitchFamily="34" charset="0"/>
              <a:buChar char="•"/>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In infix, the operator is in between the two operands</a:t>
            </a:r>
          </a:p>
          <a:p>
            <a:pPr marL="546100" indent="-457200" eaLnBrk="0" fontAlgn="base" hangingPunct="0">
              <a:spcBef>
                <a:spcPct val="0"/>
              </a:spcBef>
              <a:spcAft>
                <a:spcPts val="600"/>
              </a:spcAft>
              <a:buFont typeface="Arial" pitchFamily="34" charset="0"/>
              <a:buChar char="•"/>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Infix , Postfix and Prefix Expressions </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87383" y="1463036"/>
            <a:ext cx="8699863" cy="509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Conversion of Infix to Postfix </a:t>
            </a:r>
          </a:p>
          <a:p>
            <a:pPr marL="546100" indent="-457200" eaLnBrk="0" fontAlgn="base" hangingPunct="0">
              <a:spcBef>
                <a:spcPct val="0"/>
              </a:spcBef>
              <a:spcAft>
                <a:spcPts val="600"/>
              </a:spcAft>
              <a:buFont typeface="Arial" pitchFamily="34" charset="0"/>
              <a:buChar char="•"/>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For Example : consider the expression A + B * C</a:t>
            </a:r>
          </a:p>
          <a:p>
            <a:pPr marL="546100" indent="-457200" eaLnBrk="0" fontAlgn="base" hangingPunct="0">
              <a:spcBef>
                <a:spcPct val="0"/>
              </a:spcBef>
              <a:spcAft>
                <a:spcPts val="600"/>
              </a:spcAft>
              <a:buFont typeface="Arial" pitchFamily="34" charset="0"/>
              <a:buChar char="•"/>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The evaluation of the above expression requires the knowledge of precedence of operators</a:t>
            </a:r>
          </a:p>
          <a:p>
            <a:pPr marL="546100" indent="-457200" eaLnBrk="0" fontAlgn="base" hangingPunct="0">
              <a:spcBef>
                <a:spcPct val="0"/>
              </a:spcBef>
              <a:spcAft>
                <a:spcPts val="600"/>
              </a:spcAft>
              <a:buFont typeface="Arial" pitchFamily="34" charset="0"/>
              <a:buChar char="•"/>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 + B * C can be expressed as A + (B * C) as multiplication takes precedence over addition</a:t>
            </a:r>
          </a:p>
          <a:p>
            <a:pPr marL="546100" indent="-457200" eaLnBrk="0" fontAlgn="base" hangingPunct="0">
              <a:spcBef>
                <a:spcPct val="0"/>
              </a:spcBef>
              <a:spcAft>
                <a:spcPts val="600"/>
              </a:spcAft>
              <a:buFont typeface="Arial" pitchFamily="34" charset="0"/>
              <a:buChar char="•"/>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Applying the rules of precedence the above infix expression can be converted to postfix as follows</a:t>
            </a:r>
          </a:p>
          <a:p>
            <a:pPr marL="1003300" lvl="1" indent="-457200" eaLnBrk="0" fontAlgn="base" hangingPunct="0">
              <a:spcBef>
                <a:spcPct val="0"/>
              </a:spcBef>
              <a:spcAft>
                <a:spcPts val="600"/>
              </a:spcAft>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 + B * C  =  A + ( B * C )</a:t>
            </a:r>
          </a:p>
          <a:p>
            <a:pPr marL="1003300" lvl="1" indent="-457200" eaLnBrk="0" fontAlgn="base" hangingPunct="0">
              <a:spcBef>
                <a:spcPct val="0"/>
              </a:spcBef>
              <a:spcAft>
                <a:spcPts val="600"/>
              </a:spcAft>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 A + ( BC *)    convert the multiplication</a:t>
            </a:r>
          </a:p>
          <a:p>
            <a:pPr marL="1003300" lvl="1" indent="-457200" eaLnBrk="0" fontAlgn="base" hangingPunct="0">
              <a:spcBef>
                <a:spcPct val="0"/>
              </a:spcBef>
              <a:spcAft>
                <a:spcPts val="600"/>
              </a:spcAft>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 A ( B C * ) +   convert the addition</a:t>
            </a:r>
          </a:p>
          <a:p>
            <a:pPr marL="1003300" lvl="1" indent="-457200" eaLnBrk="0" fontAlgn="base" hangingPunct="0">
              <a:spcBef>
                <a:spcPct val="0"/>
              </a:spcBef>
              <a:spcAft>
                <a:spcPts val="600"/>
              </a:spcAft>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 A B C * +</a:t>
            </a:r>
          </a:p>
          <a:p>
            <a:pPr marL="546100" indent="-457200" eaLnBrk="0" fontAlgn="base" hangingPunct="0">
              <a:spcBef>
                <a:spcPct val="0"/>
              </a:spcBef>
              <a:spcAft>
                <a:spcPts val="600"/>
              </a:spcAft>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Infix , Postfix and Prefix Expressions </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87383" y="1463036"/>
            <a:ext cx="8699863" cy="358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Conversion of Infix to Prefix </a:t>
            </a:r>
          </a:p>
          <a:p>
            <a:pPr marL="546100" indent="-457200" eaLnBrk="0" fontAlgn="base" hangingPunct="0">
              <a:spcBef>
                <a:spcPct val="0"/>
              </a:spcBef>
              <a:spcAft>
                <a:spcPts val="600"/>
              </a:spcAft>
              <a:buFont typeface="Arial" pitchFamily="34" charset="0"/>
              <a:buChar char="•"/>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For Example : consider the expression A + B * C</a:t>
            </a:r>
          </a:p>
          <a:p>
            <a:pPr marL="546100" indent="-457200" eaLnBrk="0" fontAlgn="base" hangingPunct="0">
              <a:spcBef>
                <a:spcPct val="0"/>
              </a:spcBef>
              <a:spcAft>
                <a:spcPts val="600"/>
              </a:spcAft>
              <a:buFont typeface="Arial" pitchFamily="34" charset="0"/>
              <a:buChar char="•"/>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Applying the rules of precedence the above infix expression can be converted to prefix as follows</a:t>
            </a:r>
          </a:p>
          <a:p>
            <a:pPr marL="1003300" lvl="1" indent="-457200" eaLnBrk="0" fontAlgn="base" hangingPunct="0">
              <a:spcBef>
                <a:spcPct val="0"/>
              </a:spcBef>
              <a:spcAft>
                <a:spcPts val="600"/>
              </a:spcAft>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A + B * C  =  A + ( B * C )</a:t>
            </a:r>
          </a:p>
          <a:p>
            <a:pPr marL="1003300" lvl="1" indent="-457200" eaLnBrk="0" fontAlgn="base" hangingPunct="0">
              <a:spcBef>
                <a:spcPct val="0"/>
              </a:spcBef>
              <a:spcAft>
                <a:spcPts val="600"/>
              </a:spcAft>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 A + ( * B C)    convert the multiplication</a:t>
            </a:r>
          </a:p>
          <a:p>
            <a:pPr marL="1003300" lvl="1" indent="-457200" eaLnBrk="0" fontAlgn="base" hangingPunct="0">
              <a:spcBef>
                <a:spcPct val="0"/>
              </a:spcBef>
              <a:spcAft>
                <a:spcPts val="600"/>
              </a:spcAft>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 + A (* B C  ) +   convert the addition</a:t>
            </a:r>
          </a:p>
          <a:p>
            <a:pPr marL="1003300" lvl="1" indent="-457200" eaLnBrk="0" fontAlgn="base" hangingPunct="0">
              <a:spcBef>
                <a:spcPct val="0"/>
              </a:spcBef>
              <a:spcAft>
                <a:spcPts val="600"/>
              </a:spcAft>
            </a:pPr>
            <a:r>
              <a:rPr lang="en-IN" altLang="en-US" sz="2200" b="1" dirty="0" smtClean="0">
                <a:solidFill>
                  <a:schemeClr val="accent1">
                    <a:lumMod val="75000"/>
                  </a:schemeClr>
                </a:solidFill>
                <a:ea typeface="Times New Roman" panose="02020603050405020304" pitchFamily="18" charset="0"/>
                <a:cs typeface="Arial" panose="020B0604020202020204" pitchFamily="34" charset="0"/>
              </a:rPr>
              <a:t>		= + A * B C </a:t>
            </a:r>
          </a:p>
          <a:p>
            <a:pPr marL="546100" indent="-457200" eaLnBrk="0" fontAlgn="base" hangingPunct="0">
              <a:spcBef>
                <a:spcPct val="0"/>
              </a:spcBef>
              <a:spcAft>
                <a:spcPts val="600"/>
              </a:spcAft>
            </a:pPr>
            <a:endParaRPr lang="en-IN" altLang="en-US" sz="2200" b="1" dirty="0" smtClean="0">
              <a:solidFill>
                <a:schemeClr val="accent1">
                  <a:lumMod val="75000"/>
                </a:schemeClr>
              </a:solidFill>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Infix , Postfix and Prefix Expressions </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3739540515"/>
              </p:ext>
            </p:extLst>
          </p:nvPr>
        </p:nvGraphicFramePr>
        <p:xfrm>
          <a:off x="359937" y="2246811"/>
          <a:ext cx="8627308" cy="3021877"/>
        </p:xfrm>
        <a:graphic>
          <a:graphicData uri="http://schemas.openxmlformats.org/drawingml/2006/table">
            <a:tbl>
              <a:tblPr firstRow="1" bandRow="1">
                <a:tableStyleId>{5C22544A-7EE6-4342-B048-85BDC9FD1C3A}</a:tableStyleId>
              </a:tblPr>
              <a:tblGrid>
                <a:gridCol w="2950450"/>
                <a:gridCol w="2838428"/>
                <a:gridCol w="2838430"/>
              </a:tblGrid>
              <a:tr h="374469">
                <a:tc>
                  <a:txBody>
                    <a:bodyPr/>
                    <a:lstStyle/>
                    <a:p>
                      <a:pPr algn="ctr"/>
                      <a:r>
                        <a:rPr lang="en-IN" dirty="0" smtClean="0"/>
                        <a:t>Infix</a:t>
                      </a:r>
                      <a:endParaRPr lang="en-IN" dirty="0"/>
                    </a:p>
                  </a:txBody>
                  <a:tcPr/>
                </a:tc>
                <a:tc>
                  <a:txBody>
                    <a:bodyPr/>
                    <a:lstStyle/>
                    <a:p>
                      <a:pPr algn="ctr"/>
                      <a:r>
                        <a:rPr lang="en-IN" dirty="0" smtClean="0"/>
                        <a:t>Postfix</a:t>
                      </a:r>
                      <a:endParaRPr lang="en-IN" dirty="0"/>
                    </a:p>
                  </a:txBody>
                  <a:tcPr/>
                </a:tc>
                <a:tc>
                  <a:txBody>
                    <a:bodyPr/>
                    <a:lstStyle/>
                    <a:p>
                      <a:pPr algn="ctr"/>
                      <a:r>
                        <a:rPr lang="en-IN" dirty="0" smtClean="0"/>
                        <a:t>Prefix</a:t>
                      </a:r>
                      <a:endParaRPr lang="en-IN" dirty="0"/>
                    </a:p>
                  </a:txBody>
                  <a:tcPr/>
                </a:tc>
              </a:tr>
              <a:tr h="374469">
                <a:tc>
                  <a:txBody>
                    <a:bodyPr/>
                    <a:lstStyle/>
                    <a:p>
                      <a:pPr algn="l"/>
                      <a:r>
                        <a:rPr lang="en-IN" sz="1800" b="1" i="0" kern="1200" dirty="0" smtClean="0">
                          <a:solidFill>
                            <a:schemeClr val="dk1"/>
                          </a:solidFill>
                          <a:latin typeface="+mn-lt"/>
                          <a:ea typeface="+mn-ea"/>
                          <a:cs typeface="+mn-cs"/>
                        </a:rPr>
                        <a:t>A + B * C + D</a:t>
                      </a:r>
                      <a:endParaRPr lang="en-IN" b="1" dirty="0"/>
                    </a:p>
                  </a:txBody>
                  <a:tcPr/>
                </a:tc>
                <a:tc>
                  <a:txBody>
                    <a:bodyPr/>
                    <a:lstStyle/>
                    <a:p>
                      <a:pPr algn="l"/>
                      <a:r>
                        <a:rPr lang="en-IN" sz="1800" b="1" i="0" kern="1200" dirty="0" smtClean="0">
                          <a:solidFill>
                            <a:schemeClr val="dk1"/>
                          </a:solidFill>
                          <a:latin typeface="+mn-lt"/>
                          <a:ea typeface="+mn-ea"/>
                          <a:cs typeface="+mn-cs"/>
                        </a:rPr>
                        <a:t>A B C * + D +</a:t>
                      </a:r>
                      <a:endParaRPr lang="en-IN" b="1" dirty="0"/>
                    </a:p>
                  </a:txBody>
                  <a:tcPr/>
                </a:tc>
                <a:tc>
                  <a:txBody>
                    <a:bodyPr/>
                    <a:lstStyle/>
                    <a:p>
                      <a:pPr algn="l"/>
                      <a:r>
                        <a:rPr lang="en-IN" sz="1800" b="1" i="0" kern="1200" dirty="0" smtClean="0">
                          <a:solidFill>
                            <a:schemeClr val="dk1"/>
                          </a:solidFill>
                          <a:latin typeface="+mn-lt"/>
                          <a:ea typeface="+mn-ea"/>
                          <a:cs typeface="+mn-cs"/>
                        </a:rPr>
                        <a:t>+ + A * B C D</a:t>
                      </a:r>
                      <a:endParaRPr lang="en-IN" b="1" dirty="0"/>
                    </a:p>
                  </a:txBody>
                  <a:tcPr/>
                </a:tc>
              </a:tr>
              <a:tr h="374469">
                <a:tc>
                  <a:txBody>
                    <a:bodyPr/>
                    <a:lstStyle/>
                    <a:p>
                      <a:pPr algn="l"/>
                      <a:r>
                        <a:rPr lang="en-IN" sz="1800" b="1" i="0" kern="1200" dirty="0" smtClean="0">
                          <a:solidFill>
                            <a:schemeClr val="dk1"/>
                          </a:solidFill>
                          <a:latin typeface="+mn-lt"/>
                          <a:ea typeface="+mn-ea"/>
                          <a:cs typeface="+mn-cs"/>
                        </a:rPr>
                        <a:t>(A + B) * (C + D)</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latin typeface="+mn-lt"/>
                          <a:ea typeface="+mn-ea"/>
                          <a:cs typeface="+mn-cs"/>
                        </a:rPr>
                        <a:t>A B + C D + *</a:t>
                      </a:r>
                      <a:endParaRPr lang="en-IN"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latin typeface="+mn-lt"/>
                          <a:ea typeface="+mn-ea"/>
                          <a:cs typeface="+mn-cs"/>
                        </a:rPr>
                        <a:t>* + A B + C D</a:t>
                      </a:r>
                      <a:endParaRPr lang="en-IN" b="1" dirty="0" smtClean="0"/>
                    </a:p>
                  </a:txBody>
                  <a:tcPr/>
                </a:tc>
              </a:tr>
              <a:tr h="374469">
                <a:tc>
                  <a:txBody>
                    <a:bodyPr/>
                    <a:lstStyle/>
                    <a:p>
                      <a:pPr algn="l"/>
                      <a:r>
                        <a:rPr lang="en-IN" sz="1800" b="1" i="0" kern="1200" dirty="0" smtClean="0">
                          <a:solidFill>
                            <a:schemeClr val="dk1"/>
                          </a:solidFill>
                          <a:latin typeface="+mn-lt"/>
                          <a:ea typeface="+mn-ea"/>
                          <a:cs typeface="+mn-cs"/>
                        </a:rPr>
                        <a:t>A * B + C * D</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latin typeface="+mn-lt"/>
                          <a:ea typeface="+mn-ea"/>
                          <a:cs typeface="+mn-cs"/>
                        </a:rPr>
                        <a:t>A B * C D * +</a:t>
                      </a:r>
                      <a:endParaRPr lang="en-IN"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latin typeface="+mn-lt"/>
                          <a:ea typeface="+mn-ea"/>
                          <a:cs typeface="+mn-cs"/>
                        </a:rPr>
                        <a:t>+ * A B * C D</a:t>
                      </a:r>
                      <a:endParaRPr lang="en-IN" b="1" dirty="0" smtClean="0"/>
                    </a:p>
                  </a:txBody>
                  <a:tcPr/>
                </a:tc>
              </a:tr>
              <a:tr h="374469">
                <a:tc>
                  <a:txBody>
                    <a:bodyPr/>
                    <a:lstStyle/>
                    <a:p>
                      <a:pPr algn="l"/>
                      <a:r>
                        <a:rPr lang="en-IN" sz="1800" b="1" i="0" kern="1200" dirty="0" smtClean="0">
                          <a:solidFill>
                            <a:schemeClr val="dk1"/>
                          </a:solidFill>
                          <a:latin typeface="+mn-lt"/>
                          <a:ea typeface="+mn-ea"/>
                          <a:cs typeface="+mn-cs"/>
                        </a:rPr>
                        <a:t>A + B + C + D</a:t>
                      </a:r>
                      <a:endParaRPr lang="en-IN" b="1" dirty="0"/>
                    </a:p>
                  </a:txBody>
                  <a:tcPr/>
                </a:tc>
                <a:tc>
                  <a:txBody>
                    <a:bodyPr/>
                    <a:lstStyle/>
                    <a:p>
                      <a:pPr algn="l"/>
                      <a:r>
                        <a:rPr lang="en-IN" sz="1800" b="1" i="0" kern="1200" dirty="0" smtClean="0">
                          <a:solidFill>
                            <a:schemeClr val="dk1"/>
                          </a:solidFill>
                          <a:latin typeface="+mn-lt"/>
                          <a:ea typeface="+mn-ea"/>
                          <a:cs typeface="+mn-cs"/>
                        </a:rPr>
                        <a:t>A B + C + D +</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latin typeface="+mn-lt"/>
                          <a:ea typeface="+mn-ea"/>
                          <a:cs typeface="+mn-cs"/>
                        </a:rPr>
                        <a:t>+ + + A B C D</a:t>
                      </a:r>
                      <a:endParaRPr lang="en-IN" b="1" dirty="0" smtClean="0"/>
                    </a:p>
                  </a:txBody>
                  <a:tcPr/>
                </a:tc>
              </a:tr>
              <a:tr h="400594">
                <a:tc>
                  <a:txBody>
                    <a:bodyPr/>
                    <a:lstStyle/>
                    <a:p>
                      <a:pPr algn="l"/>
                      <a:r>
                        <a:rPr lang="en-IN" b="1" dirty="0" smtClean="0"/>
                        <a:t>A $ B * C – D + E / F /</a:t>
                      </a:r>
                      <a:r>
                        <a:rPr lang="en-IN" b="1" baseline="0" dirty="0" smtClean="0"/>
                        <a:t> (G+H)</a:t>
                      </a:r>
                      <a:endParaRPr lang="en-IN" b="1" dirty="0"/>
                    </a:p>
                  </a:txBody>
                  <a:tcPr/>
                </a:tc>
                <a:tc>
                  <a:txBody>
                    <a:bodyPr/>
                    <a:lstStyle/>
                    <a:p>
                      <a:r>
                        <a:rPr lang="en-IN" b="1" dirty="0" smtClean="0"/>
                        <a:t>A B $ C * D – E F / G H + / +</a:t>
                      </a:r>
                      <a:endParaRPr lang="en-IN" b="1" dirty="0"/>
                    </a:p>
                  </a:txBody>
                  <a:tcPr/>
                </a:tc>
                <a:tc>
                  <a:txBody>
                    <a:bodyPr/>
                    <a:lstStyle/>
                    <a:p>
                      <a:r>
                        <a:rPr lang="en-IN" b="1" dirty="0" smtClean="0"/>
                        <a:t>+ - * $ A B C D / /E F + G H</a:t>
                      </a:r>
                      <a:endParaRPr lang="en-IN" b="1" dirty="0"/>
                    </a:p>
                  </a:txBody>
                  <a:tcPr/>
                </a:tc>
              </a:tr>
              <a:tr h="374469">
                <a:tc>
                  <a:txBody>
                    <a:bodyPr/>
                    <a:lstStyle/>
                    <a:p>
                      <a:r>
                        <a:rPr lang="en-IN" b="1" dirty="0" smtClean="0"/>
                        <a:t>((A + B)*C – (D –</a:t>
                      </a:r>
                      <a:r>
                        <a:rPr lang="en-IN" b="1" baseline="0" dirty="0" smtClean="0"/>
                        <a:t> E)) $ (F + G)</a:t>
                      </a:r>
                      <a:endParaRPr lang="en-IN" b="1" dirty="0"/>
                    </a:p>
                  </a:txBody>
                  <a:tcPr/>
                </a:tc>
                <a:tc>
                  <a:txBody>
                    <a:bodyPr/>
                    <a:lstStyle/>
                    <a:p>
                      <a:r>
                        <a:rPr lang="en-IN" b="1" dirty="0" smtClean="0"/>
                        <a:t>A B + C * D E – -  F G + $</a:t>
                      </a:r>
                      <a:endParaRPr lang="en-IN" b="1" dirty="0"/>
                    </a:p>
                  </a:txBody>
                  <a:tcPr/>
                </a:tc>
                <a:tc>
                  <a:txBody>
                    <a:bodyPr/>
                    <a:lstStyle/>
                    <a:p>
                      <a:r>
                        <a:rPr lang="en-IN" b="1" dirty="0" smtClean="0"/>
                        <a:t>$ - * + A B C – D E + F G</a:t>
                      </a:r>
                      <a:endParaRPr lang="en-IN" b="1" dirty="0"/>
                    </a:p>
                  </a:txBody>
                  <a:tcPr/>
                </a:tc>
              </a:tr>
              <a:tr h="374469">
                <a:tc>
                  <a:txBody>
                    <a:bodyPr/>
                    <a:lstStyle/>
                    <a:p>
                      <a:r>
                        <a:rPr lang="en-IN" b="1" dirty="0" smtClean="0"/>
                        <a:t>A – B / (C * D $ E )</a:t>
                      </a:r>
                      <a:endParaRPr lang="en-IN" b="1" dirty="0"/>
                    </a:p>
                  </a:txBody>
                  <a:tcPr/>
                </a:tc>
                <a:tc>
                  <a:txBody>
                    <a:bodyPr/>
                    <a:lstStyle/>
                    <a:p>
                      <a:r>
                        <a:rPr lang="en-IN" b="1" dirty="0" smtClean="0"/>
                        <a:t>A B C D E $ * / -</a:t>
                      </a:r>
                      <a:endParaRPr lang="en-IN" b="1" dirty="0"/>
                    </a:p>
                  </a:txBody>
                  <a:tcPr/>
                </a:tc>
                <a:tc>
                  <a:txBody>
                    <a:bodyPr/>
                    <a:lstStyle/>
                    <a:p>
                      <a:r>
                        <a:rPr lang="en-IN" b="1" dirty="0" smtClean="0"/>
                        <a:t>- A / B * C $ D E</a:t>
                      </a:r>
                      <a:endParaRPr lang="en-IN" b="1" dirty="0"/>
                    </a:p>
                  </a:txBody>
                  <a:tcPr/>
                </a:tc>
              </a:tr>
            </a:tbl>
          </a:graphicData>
        </a:graphic>
      </p:graphicFrame>
      <p:sp>
        <p:nvSpPr>
          <p:cNvPr id="13" name="TextBox 12"/>
          <p:cNvSpPr txBox="1"/>
          <p:nvPr/>
        </p:nvSpPr>
        <p:spPr>
          <a:xfrm>
            <a:off x="326557" y="1436913"/>
            <a:ext cx="8595374" cy="1384995"/>
          </a:xfrm>
          <a:prstGeom prst="rect">
            <a:avLst/>
          </a:prstGeom>
          <a:noFill/>
        </p:spPr>
        <p:txBody>
          <a:bodyPr wrap="square" rtlCol="0">
            <a:spAutoFit/>
          </a:bodyPr>
          <a:lstStyle/>
          <a:p>
            <a:r>
              <a:rPr lang="en-IN" sz="2200" b="1" dirty="0" smtClean="0">
                <a:solidFill>
                  <a:schemeClr val="accent1">
                    <a:lumMod val="75000"/>
                  </a:schemeClr>
                </a:solidFill>
              </a:rPr>
              <a:t>Applying the rules of precedence the table shows the conversion of  Infix  to Postfix and Prefix Expression</a:t>
            </a:r>
          </a:p>
          <a:p>
            <a:endParaRPr lang="en-IN" sz="2200" b="1" dirty="0" smtClean="0">
              <a:solidFill>
                <a:schemeClr val="accent1">
                  <a:lumMod val="75000"/>
                </a:schemeClr>
              </a:solidFill>
            </a:endParaRPr>
          </a:p>
          <a:p>
            <a:endParaRPr lang="en-IN" b="1" dirty="0">
              <a:solidFill>
                <a:schemeClr val="accent1"/>
              </a:solidFill>
            </a:endParaRPr>
          </a:p>
        </p:txBody>
      </p:sp>
      <p:sp>
        <p:nvSpPr>
          <p:cNvPr id="14" name="TextBox 13"/>
          <p:cNvSpPr txBox="1"/>
          <p:nvPr/>
        </p:nvSpPr>
        <p:spPr>
          <a:xfrm>
            <a:off x="339623" y="5368832"/>
            <a:ext cx="8634560" cy="1046440"/>
          </a:xfrm>
          <a:prstGeom prst="rect">
            <a:avLst/>
          </a:prstGeom>
          <a:noFill/>
        </p:spPr>
        <p:txBody>
          <a:bodyPr wrap="square" rtlCol="0">
            <a:spAutoFit/>
          </a:bodyPr>
          <a:lstStyle/>
          <a:p>
            <a:r>
              <a:rPr lang="en-IN" sz="2200" b="1" dirty="0" smtClean="0">
                <a:solidFill>
                  <a:schemeClr val="accent1">
                    <a:lumMod val="75000"/>
                  </a:schemeClr>
                </a:solidFill>
              </a:rPr>
              <a:t>$ is the exponentiation operator and its precedence is from right to left</a:t>
            </a:r>
          </a:p>
          <a:p>
            <a:r>
              <a:rPr lang="en-IN" sz="2200" b="1" dirty="0" smtClean="0">
                <a:solidFill>
                  <a:schemeClr val="accent1">
                    <a:lumMod val="75000"/>
                  </a:schemeClr>
                </a:solidFill>
              </a:rPr>
              <a:t>For example A $ B $ C = A $ ( B $ C)</a:t>
            </a:r>
          </a:p>
          <a:p>
            <a:endParaRPr lang="en-IN" dirty="0"/>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Infix to postfix conversion - algorithm </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87383" y="1309148"/>
            <a:ext cx="8699863" cy="558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pPr>
            <a:r>
              <a:rPr lang="en-IN" sz="2000" b="1" dirty="0" err="1" smtClean="0">
                <a:solidFill>
                  <a:schemeClr val="accent1">
                    <a:lumMod val="75000"/>
                  </a:schemeClr>
                </a:solidFill>
              </a:rPr>
              <a:t>opstk</a:t>
            </a:r>
            <a:r>
              <a:rPr lang="en-IN" sz="2000" b="1" dirty="0" smtClean="0">
                <a:solidFill>
                  <a:schemeClr val="accent1">
                    <a:lumMod val="75000"/>
                  </a:schemeClr>
                </a:solidFill>
              </a:rPr>
              <a:t> is the empty stack</a:t>
            </a:r>
          </a:p>
          <a:p>
            <a:pPr marL="546100" indent="-457200" eaLnBrk="0" fontAlgn="base" hangingPunct="0">
              <a:spcBef>
                <a:spcPct val="0"/>
              </a:spcBef>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while(not end of input)</a:t>
            </a:r>
          </a:p>
          <a:p>
            <a:pPr marL="546100" indent="-457200" eaLnBrk="0" fontAlgn="base" hangingPunct="0">
              <a:spcBef>
                <a:spcPct val="0"/>
              </a:spcBef>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a:t>
            </a:r>
          </a:p>
          <a:p>
            <a:pPr marL="546100" indent="-457200" eaLnBrk="0" fontAlgn="base" hangingPunct="0">
              <a:spcBef>
                <a:spcPct val="0"/>
              </a:spcBef>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a:t>
            </a: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symb</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 next input character</a:t>
            </a:r>
          </a:p>
          <a:p>
            <a:pPr marL="546100" indent="-457200" eaLnBrk="0" fontAlgn="base" hangingPunct="0">
              <a:spcBef>
                <a:spcPct val="0"/>
              </a:spcBef>
            </a:pPr>
            <a:r>
              <a:rPr lang="en-IN" altLang="en-US" sz="2000" b="1" dirty="0" smtClean="0">
                <a:solidFill>
                  <a:srgbClr val="FF0000"/>
                </a:solidFill>
                <a:ea typeface="Times New Roman" panose="02020603050405020304" pitchFamily="18" charset="0"/>
                <a:cs typeface="Arial" panose="020B0604020202020204" pitchFamily="34" charset="0"/>
              </a:rPr>
              <a:t>// if the input symbol is an operand , add it to the postfix string</a:t>
            </a:r>
          </a:p>
          <a:p>
            <a:pPr marL="546100" indent="-457200" eaLnBrk="0" fontAlgn="base" hangingPunct="0">
              <a:spcBef>
                <a:spcPct val="0"/>
              </a:spcBef>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if(</a:t>
            </a: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symb</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is an operand)</a:t>
            </a:r>
          </a:p>
          <a:p>
            <a:pPr marL="546100" indent="-457200" eaLnBrk="0" fontAlgn="base" hangingPunct="0">
              <a:spcBef>
                <a:spcPct val="0"/>
              </a:spcBef>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add </a:t>
            </a: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symb</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to postfix string</a:t>
            </a:r>
          </a:p>
          <a:p>
            <a:pPr marL="546100" indent="-457200" eaLnBrk="0" fontAlgn="base" hangingPunct="0">
              <a:spcBef>
                <a:spcPct val="0"/>
              </a:spcBef>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else</a:t>
            </a:r>
          </a:p>
          <a:p>
            <a:pPr marL="546100" indent="-457200" eaLnBrk="0" fontAlgn="base" hangingPunct="0">
              <a:spcBef>
                <a:spcPct val="0"/>
              </a:spcBef>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a:t>
            </a:r>
          </a:p>
          <a:p>
            <a:pPr marL="546100" indent="-457200" eaLnBrk="0" fontAlgn="base" hangingPunct="0">
              <a:spcBef>
                <a:spcPct val="0"/>
              </a:spcBef>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a:t>
            </a:r>
            <a:r>
              <a:rPr lang="en-IN" altLang="en-US" sz="2000" b="1" dirty="0" smtClean="0">
                <a:solidFill>
                  <a:srgbClr val="FF0000"/>
                </a:solidFill>
                <a:ea typeface="Times New Roman" panose="02020603050405020304" pitchFamily="18" charset="0"/>
                <a:cs typeface="Arial" panose="020B0604020202020204" pitchFamily="34" charset="0"/>
              </a:rPr>
              <a:t>// pop the contents of the stack while the precedence of</a:t>
            </a:r>
          </a:p>
          <a:p>
            <a:pPr marL="546100" indent="-457200" eaLnBrk="0" fontAlgn="base" hangingPunct="0">
              <a:spcBef>
                <a:spcPct val="0"/>
              </a:spcBef>
            </a:pPr>
            <a:r>
              <a:rPr lang="en-IN" altLang="en-US" sz="2000" b="1" dirty="0" smtClean="0">
                <a:solidFill>
                  <a:srgbClr val="FF0000"/>
                </a:solidFill>
                <a:ea typeface="Times New Roman" panose="02020603050405020304" pitchFamily="18" charset="0"/>
                <a:cs typeface="Arial" panose="020B0604020202020204" pitchFamily="34" charset="0"/>
              </a:rPr>
              <a:t>      // top of the stack is greater than the precedence of the symbol scanned</a:t>
            </a:r>
          </a:p>
          <a:p>
            <a:pPr marL="546100" indent="-457200" eaLnBrk="0" fontAlgn="base" hangingPunct="0">
              <a:spcBef>
                <a:spcPct val="0"/>
              </a:spcBef>
            </a:pPr>
            <a:r>
              <a:rPr lang="en-IN" altLang="en-US" sz="2000" b="1" dirty="0">
                <a:solidFill>
                  <a:srgbClr val="FF0000"/>
                </a:solidFill>
                <a:ea typeface="Times New Roman" panose="02020603050405020304" pitchFamily="18" charset="0"/>
                <a:cs typeface="Arial" panose="020B0604020202020204" pitchFamily="34" charset="0"/>
              </a:rPr>
              <a:t> </a:t>
            </a:r>
            <a:r>
              <a:rPr lang="en-IN" altLang="en-US" sz="2000" b="1" dirty="0" smtClean="0">
                <a:solidFill>
                  <a:srgbClr val="FF0000"/>
                </a:solidFill>
                <a:ea typeface="Times New Roman" panose="02020603050405020304" pitchFamily="18" charset="0"/>
                <a:cs typeface="Arial" panose="020B0604020202020204" pitchFamily="34" charset="0"/>
              </a:rPr>
              <a:t>    //</a:t>
            </a:r>
            <a:r>
              <a:rPr lang="en-IN" altLang="en-US" sz="2000" b="1" dirty="0" err="1" smtClean="0">
                <a:solidFill>
                  <a:srgbClr val="FF0000"/>
                </a:solidFill>
                <a:ea typeface="Times New Roman" panose="02020603050405020304" pitchFamily="18" charset="0"/>
                <a:cs typeface="Arial" panose="020B0604020202020204" pitchFamily="34" charset="0"/>
              </a:rPr>
              <a:t>prcd</a:t>
            </a:r>
            <a:r>
              <a:rPr lang="en-IN" altLang="en-US" sz="2000" b="1" dirty="0" smtClean="0">
                <a:solidFill>
                  <a:srgbClr val="FF0000"/>
                </a:solidFill>
                <a:ea typeface="Times New Roman" panose="02020603050405020304" pitchFamily="18" charset="0"/>
                <a:cs typeface="Arial" panose="020B0604020202020204" pitchFamily="34" charset="0"/>
              </a:rPr>
              <a:t> function returns true in this case</a:t>
            </a:r>
          </a:p>
          <a:p>
            <a:pPr marL="546100" indent="-457200" eaLnBrk="0" fontAlgn="base" hangingPunct="0">
              <a:spcBef>
                <a:spcPct val="0"/>
              </a:spcBef>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while(!empty(</a:t>
            </a: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opstk</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 and ( </a:t>
            </a: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prcd</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a:t>
            </a: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stacktop</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a:t>
            </a: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opstk</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a:t>
            </a: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symb</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a:t>
            </a:r>
          </a:p>
          <a:p>
            <a:pPr marL="546100" indent="-457200" eaLnBrk="0" fontAlgn="base" hangingPunct="0">
              <a:spcBef>
                <a:spcPct val="0"/>
              </a:spcBef>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a:t>
            </a:r>
          </a:p>
          <a:p>
            <a:pPr marL="546100" indent="-457200" eaLnBrk="0" fontAlgn="base" hangingPunct="0">
              <a:spcBef>
                <a:spcPct val="0"/>
              </a:spcBef>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a:t>
            </a: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topsymb</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=pop(</a:t>
            </a: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opstk</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a:t>
            </a:r>
          </a:p>
          <a:p>
            <a:pPr marL="546100" indent="-457200" eaLnBrk="0" fontAlgn="base" hangingPunct="0">
              <a:spcBef>
                <a:spcPct val="0"/>
              </a:spcBef>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add </a:t>
            </a: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topsymb</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to postfix string</a:t>
            </a:r>
          </a:p>
          <a:p>
            <a:pPr marL="546100" indent="-457200" eaLnBrk="0" fontAlgn="base" hangingPunct="0">
              <a:spcBef>
                <a:spcPct val="0"/>
              </a:spcBef>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a:t>
            </a:r>
          </a:p>
          <a:p>
            <a:pPr marL="546100" indent="-457200" eaLnBrk="0" fontAlgn="base" hangingPunct="0">
              <a:spcBef>
                <a:spcPct val="0"/>
              </a:spcBef>
              <a:spcAft>
                <a:spcPts val="600"/>
              </a:spcAft>
            </a:pPr>
            <a:endParaRPr lang="en-IN" altLang="en-US" b="1" dirty="0" smtClean="0">
              <a:solidFill>
                <a:srgbClr val="002060"/>
              </a:solidFill>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Infix to postfix conversion - algorithm </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87383" y="1463036"/>
            <a:ext cx="8699863"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pPr>
            <a:r>
              <a:rPr lang="en-IN" sz="2000" b="1" dirty="0" smtClean="0">
                <a:solidFill>
                  <a:schemeClr val="accent1">
                    <a:lumMod val="75000"/>
                  </a:schemeClr>
                </a:solidFill>
              </a:rPr>
              <a:t>    </a:t>
            </a:r>
            <a:r>
              <a:rPr lang="en-IN" sz="2000" b="1" dirty="0" smtClean="0">
                <a:solidFill>
                  <a:srgbClr val="FF0000"/>
                </a:solidFill>
              </a:rPr>
              <a:t>/* if </a:t>
            </a:r>
            <a:r>
              <a:rPr lang="en-IN" sz="2000" b="1" dirty="0" err="1" smtClean="0">
                <a:solidFill>
                  <a:srgbClr val="FF0000"/>
                </a:solidFill>
              </a:rPr>
              <a:t>prcd</a:t>
            </a:r>
            <a:r>
              <a:rPr lang="en-IN" sz="2000" b="1" dirty="0" smtClean="0">
                <a:solidFill>
                  <a:srgbClr val="FF0000"/>
                </a:solidFill>
              </a:rPr>
              <a:t> function returns false, then</a:t>
            </a:r>
          </a:p>
          <a:p>
            <a:pPr marL="546100" indent="-457200" eaLnBrk="0" fontAlgn="base" hangingPunct="0">
              <a:spcBef>
                <a:spcPct val="0"/>
              </a:spcBef>
            </a:pPr>
            <a:r>
              <a:rPr lang="en-IN" sz="2000" b="1" dirty="0" smtClean="0">
                <a:solidFill>
                  <a:srgbClr val="FF0000"/>
                </a:solidFill>
              </a:rPr>
              <a:t>if  </a:t>
            </a:r>
            <a:r>
              <a:rPr lang="en-IN" sz="2000" b="1" dirty="0" smtClean="0">
                <a:solidFill>
                  <a:srgbClr val="FF0000"/>
                </a:solidFill>
              </a:rPr>
              <a:t>the stack is empty and symbol is not ‘)’, push </a:t>
            </a:r>
            <a:r>
              <a:rPr lang="en-IN" sz="2000" b="1" dirty="0" err="1" smtClean="0">
                <a:solidFill>
                  <a:srgbClr val="FF0000"/>
                </a:solidFill>
              </a:rPr>
              <a:t>symb</a:t>
            </a:r>
            <a:r>
              <a:rPr lang="en-IN" sz="2000" b="1" dirty="0" smtClean="0">
                <a:solidFill>
                  <a:srgbClr val="FF0000"/>
                </a:solidFill>
              </a:rPr>
              <a:t> on to the stack*/</a:t>
            </a:r>
          </a:p>
          <a:p>
            <a:pPr marL="546100" indent="-457200" eaLnBrk="0" fontAlgn="base" hangingPunct="0">
              <a:spcBef>
                <a:spcPct val="0"/>
              </a:spcBef>
            </a:pPr>
            <a:r>
              <a:rPr lang="en-IN" altLang="en-US" sz="2000" b="1" dirty="0" smtClean="0">
                <a:solidFill>
                  <a:srgbClr val="002060"/>
                </a:solidFill>
                <a:ea typeface="Times New Roman" panose="02020603050405020304" pitchFamily="18" charset="0"/>
                <a:cs typeface="Arial" panose="020B0604020202020204" pitchFamily="34" charset="0"/>
              </a:rPr>
              <a:t>         </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if( empty(</a:t>
            </a: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opstk</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 </a:t>
            </a: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symb</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a:t>
            </a:r>
          </a:p>
          <a:p>
            <a:pPr marL="546100" indent="-457200" eaLnBrk="0" fontAlgn="base" hangingPunct="0">
              <a:spcBef>
                <a:spcPct val="0"/>
              </a:spcBef>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push(</a:t>
            </a: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opstk,symb</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a:t>
            </a:r>
          </a:p>
          <a:p>
            <a:pPr marL="546100" indent="-457200" eaLnBrk="0" fontAlgn="base" hangingPunct="0">
              <a:spcBef>
                <a:spcPct val="0"/>
              </a:spcBef>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else</a:t>
            </a:r>
          </a:p>
          <a:p>
            <a:pPr marL="546100" indent="-457200" eaLnBrk="0" fontAlgn="base" hangingPunct="0">
              <a:spcBef>
                <a:spcPct val="0"/>
              </a:spcBef>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a:t>
            </a: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topsymb</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=pop(</a:t>
            </a: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opstk</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a:t>
            </a:r>
            <a:r>
              <a:rPr lang="en-IN" altLang="en-US" sz="2000" b="1" dirty="0" smtClean="0">
                <a:solidFill>
                  <a:srgbClr val="FF0000"/>
                </a:solidFill>
                <a:ea typeface="Times New Roman" panose="02020603050405020304" pitchFamily="18" charset="0"/>
                <a:cs typeface="Arial" panose="020B0604020202020204" pitchFamily="34" charset="0"/>
              </a:rPr>
              <a:t>// </a:t>
            </a:r>
            <a:r>
              <a:rPr lang="en-IN" altLang="en-US" sz="2000" b="1" dirty="0" smtClean="0">
                <a:solidFill>
                  <a:srgbClr val="FF0000"/>
                </a:solidFill>
                <a:ea typeface="Times New Roman" panose="02020603050405020304" pitchFamily="18" charset="0"/>
                <a:cs typeface="Arial" panose="020B0604020202020204" pitchFamily="34" charset="0"/>
              </a:rPr>
              <a:t>if </a:t>
            </a:r>
            <a:r>
              <a:rPr lang="en-IN" altLang="en-US" sz="2000" b="1" dirty="0" err="1" smtClean="0">
                <a:solidFill>
                  <a:srgbClr val="FF0000"/>
                </a:solidFill>
                <a:ea typeface="Times New Roman" panose="02020603050405020304" pitchFamily="18" charset="0"/>
                <a:cs typeface="Arial" panose="020B0604020202020204" pitchFamily="34" charset="0"/>
              </a:rPr>
              <a:t>symb</a:t>
            </a:r>
            <a:r>
              <a:rPr lang="en-IN" altLang="en-US" sz="2000" b="1" dirty="0" smtClean="0">
                <a:solidFill>
                  <a:srgbClr val="FF0000"/>
                </a:solidFill>
                <a:ea typeface="Times New Roman" panose="02020603050405020304" pitchFamily="18" charset="0"/>
                <a:cs typeface="Arial" panose="020B0604020202020204" pitchFamily="34" charset="0"/>
              </a:rPr>
              <a:t> </a:t>
            </a:r>
            <a:r>
              <a:rPr lang="en-IN" altLang="en-US" sz="2000" b="1" dirty="0" smtClean="0">
                <a:solidFill>
                  <a:srgbClr val="FF0000"/>
                </a:solidFill>
                <a:ea typeface="Times New Roman" panose="02020603050405020304" pitchFamily="18" charset="0"/>
                <a:cs typeface="Arial" panose="020B0604020202020204" pitchFamily="34" charset="0"/>
              </a:rPr>
              <a:t>is ‘)’ ,  pop ‘ ( ‘ from the stack </a:t>
            </a:r>
          </a:p>
          <a:p>
            <a:pPr marL="546100" indent="-457200" eaLnBrk="0" fontAlgn="base" hangingPunct="0">
              <a:spcBef>
                <a:spcPct val="0"/>
              </a:spcBef>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a:t>
            </a:r>
          </a:p>
          <a:p>
            <a:pPr marL="546100" indent="-457200" eaLnBrk="0" fontAlgn="base" hangingPunct="0">
              <a:spcBef>
                <a:spcPct val="0"/>
              </a:spcBef>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while(!empty(</a:t>
            </a: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opstk</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a:t>
            </a:r>
          </a:p>
          <a:p>
            <a:pPr marL="546100" indent="-457200" eaLnBrk="0" fontAlgn="base" hangingPunct="0">
              <a:spcBef>
                <a:spcPct val="0"/>
              </a:spcBef>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a:t>
            </a:r>
          </a:p>
          <a:p>
            <a:pPr marL="546100" indent="-457200" eaLnBrk="0" fontAlgn="base" hangingPunct="0">
              <a:spcBef>
                <a:spcPct val="0"/>
              </a:spcBef>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a:t>
            </a: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topsymb</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=pop(</a:t>
            </a: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opstk</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a:t>
            </a:r>
          </a:p>
          <a:p>
            <a:pPr marL="546100" indent="-457200" eaLnBrk="0" fontAlgn="base" hangingPunct="0">
              <a:spcBef>
                <a:spcPct val="0"/>
              </a:spcBef>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add </a:t>
            </a: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topsymb</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to postfix string</a:t>
            </a:r>
          </a:p>
          <a:p>
            <a:pPr marL="546100" indent="-457200" eaLnBrk="0" fontAlgn="base" hangingPunct="0">
              <a:spcBef>
                <a:spcPct val="0"/>
              </a:spcBef>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a:t>
            </a:r>
          </a:p>
          <a:p>
            <a:pPr marL="546100" indent="-457200" eaLnBrk="0" fontAlgn="base" hangingPunct="0">
              <a:spcBef>
                <a:spcPct val="0"/>
              </a:spcBef>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a:t>
            </a:r>
          </a:p>
          <a:p>
            <a:pPr marL="546100" indent="-457200" eaLnBrk="0" fontAlgn="base" hangingPunct="0">
              <a:spcBef>
                <a:spcPct val="0"/>
              </a:spcBef>
              <a:spcAft>
                <a:spcPts val="600"/>
              </a:spcAft>
            </a:pPr>
            <a:endParaRPr lang="en-IN" altLang="en-US" b="1" dirty="0" smtClean="0">
              <a:solidFill>
                <a:srgbClr val="002060"/>
              </a:solidFill>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79" y="651898"/>
            <a:ext cx="8602303" cy="461665"/>
          </a:xfrm>
          <a:prstGeom prst="rect">
            <a:avLst/>
          </a:prstGeom>
        </p:spPr>
        <p:txBody>
          <a:bodyPr wrap="square">
            <a:spAutoFit/>
          </a:bodyPr>
          <a:lstStyle/>
          <a:p>
            <a:r>
              <a:rPr lang="en-IN" sz="2400" b="1" dirty="0" smtClean="0">
                <a:solidFill>
                  <a:srgbClr val="FF0000"/>
                </a:solidFill>
              </a:rPr>
              <a:t>Infix to postfix conversion - algorithm </a:t>
            </a:r>
            <a:endParaRPr lang="en-IN" sz="2400" b="1" dirty="0">
              <a:solidFill>
                <a:srgbClr val="FF0000"/>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9008617" cy="1595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Data Structures and its Applications</a:t>
            </a:r>
            <a:endParaRPr lang="en-US" sz="2400" b="1" dirty="0">
              <a:solidFill>
                <a:schemeClr val="accent1">
                  <a:lumMod val="75000"/>
                </a:schemeClr>
              </a:solidFill>
            </a:endParaRPr>
          </a:p>
        </p:txBody>
      </p:sp>
      <p:sp>
        <p:nvSpPr>
          <p:cNvPr id="2050" name="AutoShape 2"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ifference between Linked List and Arra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https://media.geeksforgeeks.org/wp-content/cdn-uploads/gq/2013/03/Linkedlist.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87383" y="1463036"/>
            <a:ext cx="869986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46100" indent="-457200" eaLnBrk="0" fontAlgn="base" hangingPunct="0">
              <a:spcBef>
                <a:spcPct val="0"/>
              </a:spcBef>
              <a:spcAft>
                <a:spcPts val="600"/>
              </a:spcAft>
              <a:buFont typeface="Arial" pitchFamily="34" charset="0"/>
              <a:buChar char="•"/>
            </a:pP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prcd</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(OP1,OP2) is a function that  compares the precedence of the top of the stack(OP1) and the input symbol (OP2) and returns TRUE if the precedence is greater else returns FALSE.</a:t>
            </a:r>
          </a:p>
          <a:p>
            <a:pPr marL="546100" indent="-457200" eaLnBrk="0" fontAlgn="base" hangingPunct="0">
              <a:spcBef>
                <a:spcPct val="0"/>
              </a:spcBef>
              <a:spcAft>
                <a:spcPts val="600"/>
              </a:spcAft>
              <a:buFont typeface="Arial" pitchFamily="34" charset="0"/>
              <a:buChar char="•"/>
            </a:pP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Some of the return values of </a:t>
            </a: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prcd</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function</a:t>
            </a:r>
          </a:p>
          <a:p>
            <a:pPr marL="1003300" lvl="1" indent="-457200" eaLnBrk="0" fontAlgn="base" hangingPunct="0">
              <a:spcBef>
                <a:spcPct val="0"/>
              </a:spcBef>
              <a:spcAft>
                <a:spcPts val="600"/>
              </a:spcAft>
              <a:buFont typeface="Arial" pitchFamily="34" charset="0"/>
              <a:buChar char="•"/>
            </a:pP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prcd</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 ‘ , ‘ + ‘ )  returns TRUE :  </a:t>
            </a: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prcd</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 ’, ’ / ’) returns TRUE</a:t>
            </a:r>
          </a:p>
          <a:p>
            <a:pPr marL="1003300" lvl="1" indent="-457200" eaLnBrk="0" fontAlgn="base" hangingPunct="0">
              <a:spcBef>
                <a:spcPct val="0"/>
              </a:spcBef>
              <a:spcAft>
                <a:spcPts val="600"/>
              </a:spcAft>
              <a:buFont typeface="Arial" pitchFamily="34" charset="0"/>
              <a:buChar char="•"/>
            </a:pP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prcd</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 ‘, ‘ * ‘)  returns FALSE  </a:t>
            </a:r>
            <a:r>
              <a:rPr lang="en-IN" altLang="en-US" sz="2000" b="1" dirty="0">
                <a:solidFill>
                  <a:schemeClr val="accent1">
                    <a:lumMod val="75000"/>
                  </a:schemeClr>
                </a:solidFill>
                <a:ea typeface="Times New Roman" panose="02020603050405020304" pitchFamily="18" charset="0"/>
                <a:cs typeface="Arial" panose="020B0604020202020204" pitchFamily="34" charset="0"/>
              </a:rPr>
              <a:t>:  </a:t>
            </a:r>
            <a:r>
              <a:rPr lang="en-IN" altLang="en-US" sz="2000" b="1" dirty="0" err="1">
                <a:solidFill>
                  <a:schemeClr val="accent1">
                    <a:lumMod val="75000"/>
                  </a:schemeClr>
                </a:solidFill>
                <a:ea typeface="Times New Roman" panose="02020603050405020304" pitchFamily="18" charset="0"/>
                <a:cs typeface="Arial" panose="020B0604020202020204" pitchFamily="34" charset="0"/>
              </a:rPr>
              <a:t>prcd</a:t>
            </a:r>
            <a:r>
              <a:rPr lang="en-IN" altLang="en-US" sz="2000" b="1" dirty="0">
                <a:solidFill>
                  <a:schemeClr val="accent1">
                    <a:lumMod val="75000"/>
                  </a:schemeClr>
                </a:solidFill>
                <a:ea typeface="Times New Roman" panose="02020603050405020304" pitchFamily="18" charset="0"/>
                <a:cs typeface="Arial" panose="020B0604020202020204" pitchFamily="34" charset="0"/>
              </a:rPr>
              <a:t>(‘ </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a:t>
            </a:r>
            <a:r>
              <a:rPr lang="en-IN" altLang="en-US" sz="2000" b="1" dirty="0">
                <a:solidFill>
                  <a:schemeClr val="accent1">
                    <a:lumMod val="75000"/>
                  </a:schemeClr>
                </a:solidFill>
                <a:ea typeface="Times New Roman" panose="02020603050405020304" pitchFamily="18" charset="0"/>
                <a:cs typeface="Arial" panose="020B0604020202020204" pitchFamily="34" charset="0"/>
              </a:rPr>
              <a:t>’, ’ </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a:t>
            </a:r>
            <a:r>
              <a:rPr lang="en-IN" altLang="en-US" sz="2000" b="1" dirty="0">
                <a:solidFill>
                  <a:schemeClr val="accent1">
                    <a:lumMod val="75000"/>
                  </a:schemeClr>
                </a:solidFill>
                <a:ea typeface="Times New Roman" panose="02020603050405020304" pitchFamily="18" charset="0"/>
                <a:cs typeface="Arial" panose="020B0604020202020204" pitchFamily="34" charset="0"/>
              </a:rPr>
              <a:t>’) returns </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TRUE</a:t>
            </a:r>
          </a:p>
          <a:p>
            <a:pPr marL="1003300" lvl="1" indent="-457200" eaLnBrk="0" fontAlgn="base" hangingPunct="0">
              <a:spcBef>
                <a:spcPct val="0"/>
              </a:spcBef>
              <a:spcAft>
                <a:spcPts val="600"/>
              </a:spcAft>
              <a:buFont typeface="Arial" pitchFamily="34" charset="0"/>
              <a:buChar char="•"/>
            </a:pP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prcd</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 ‘ , ‘ + ‘) returns TRUE  :  </a:t>
            </a:r>
          </a:p>
          <a:p>
            <a:pPr marL="1003300" lvl="1" indent="-457200" eaLnBrk="0" fontAlgn="base" hangingPunct="0">
              <a:spcBef>
                <a:spcPct val="0"/>
              </a:spcBef>
              <a:spcAft>
                <a:spcPts val="600"/>
              </a:spcAft>
              <a:buFont typeface="Arial" pitchFamily="34" charset="0"/>
              <a:buChar char="•"/>
            </a:pP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prcd</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 ‘ ,  ‘ – ‘) returns TRUE</a:t>
            </a:r>
          </a:p>
          <a:p>
            <a:pPr marL="1003300" lvl="1" indent="-457200" eaLnBrk="0" fontAlgn="base" hangingPunct="0">
              <a:spcBef>
                <a:spcPct val="0"/>
              </a:spcBef>
              <a:spcAft>
                <a:spcPts val="600"/>
              </a:spcAft>
              <a:buFont typeface="Arial" pitchFamily="34" charset="0"/>
              <a:buChar char="•"/>
            </a:pP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prcd</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 ‘ , ‘ – ‘ ) returns TRUE</a:t>
            </a:r>
          </a:p>
          <a:p>
            <a:pPr marL="1003300" lvl="1" indent="-457200" eaLnBrk="0" fontAlgn="base" hangingPunct="0">
              <a:spcBef>
                <a:spcPct val="0"/>
              </a:spcBef>
              <a:spcAft>
                <a:spcPts val="600"/>
              </a:spcAft>
              <a:buFont typeface="Arial" pitchFamily="34" charset="0"/>
              <a:buChar char="•"/>
            </a:pP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prcd</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 ‘ , ‘$’ ) returns FALSE : exponentiation operator, associatively from right to left</a:t>
            </a:r>
          </a:p>
          <a:p>
            <a:pPr marL="1003300" lvl="1" indent="-457200" eaLnBrk="0" fontAlgn="base" hangingPunct="0">
              <a:spcBef>
                <a:spcPct val="0"/>
              </a:spcBef>
              <a:spcAft>
                <a:spcPts val="600"/>
              </a:spcAft>
              <a:buFont typeface="Arial" pitchFamily="34" charset="0"/>
              <a:buChar char="•"/>
            </a:pP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prcd</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 ‘, op) , </a:t>
            </a: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prcd</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(op ‘ (‘) returns FALSE for any operator</a:t>
            </a:r>
          </a:p>
          <a:p>
            <a:pPr marL="1003300" lvl="1" indent="-457200" eaLnBrk="0" fontAlgn="base" hangingPunct="0">
              <a:spcBef>
                <a:spcPct val="0"/>
              </a:spcBef>
              <a:spcAft>
                <a:spcPts val="600"/>
              </a:spcAft>
              <a:buFont typeface="Arial" pitchFamily="34" charset="0"/>
              <a:buChar char="•"/>
            </a:pP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prcd</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(op , ‘ )‘) returns TRUE for any operator</a:t>
            </a:r>
          </a:p>
          <a:p>
            <a:pPr marL="1003300" lvl="1" indent="-457200" eaLnBrk="0" fontAlgn="base" hangingPunct="0">
              <a:spcBef>
                <a:spcPct val="0"/>
              </a:spcBef>
              <a:spcAft>
                <a:spcPts val="600"/>
              </a:spcAft>
              <a:buFont typeface="Arial" pitchFamily="34" charset="0"/>
              <a:buChar char="•"/>
            </a:pPr>
            <a:r>
              <a:rPr lang="en-IN" altLang="en-US" sz="2000" b="1" dirty="0" err="1" smtClean="0">
                <a:solidFill>
                  <a:schemeClr val="accent1">
                    <a:lumMod val="75000"/>
                  </a:schemeClr>
                </a:solidFill>
                <a:ea typeface="Times New Roman" panose="02020603050405020304" pitchFamily="18" charset="0"/>
                <a:cs typeface="Arial" panose="020B0604020202020204" pitchFamily="34" charset="0"/>
              </a:rPr>
              <a:t>Prcd</a:t>
            </a:r>
            <a:r>
              <a:rPr lang="en-IN" altLang="en-US" sz="2000" b="1" dirty="0" smtClean="0">
                <a:solidFill>
                  <a:schemeClr val="accent1">
                    <a:lumMod val="75000"/>
                  </a:schemeClr>
                </a:solidFill>
                <a:ea typeface="Times New Roman" panose="02020603050405020304" pitchFamily="18" charset="0"/>
                <a:cs typeface="Arial" panose="020B0604020202020204" pitchFamily="34" charset="0"/>
              </a:rPr>
              <a:t>( ‘ ( ‘ , ‘ ) ‘ ) returns FALSE</a:t>
            </a: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1294</TotalTime>
  <Words>1852</Words>
  <Application>Microsoft Office PowerPoint</Application>
  <PresentationFormat>Widescreen</PresentationFormat>
  <Paragraphs>298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HP</cp:lastModifiedBy>
  <cp:revision>182</cp:revision>
  <dcterms:created xsi:type="dcterms:W3CDTF">2020-06-03T14:19:11Z</dcterms:created>
  <dcterms:modified xsi:type="dcterms:W3CDTF">2020-09-15T14:05:26Z</dcterms:modified>
</cp:coreProperties>
</file>