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365" r:id="rId4"/>
    <p:sldId id="366" r:id="rId5"/>
    <p:sldId id="370" r:id="rId6"/>
    <p:sldId id="367" r:id="rId7"/>
    <p:sldId id="369" r:id="rId8"/>
    <p:sldId id="371" r:id="rId9"/>
    <p:sldId id="378" r:id="rId10"/>
    <p:sldId id="377" r:id="rId11"/>
    <p:sldId id="372" r:id="rId12"/>
    <p:sldId id="373" r:id="rId13"/>
    <p:sldId id="374" r:id="rId14"/>
    <p:sldId id="376" r:id="rId15"/>
    <p:sldId id="34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21-07-2020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smtClean="0">
                <a:solidFill>
                  <a:schemeClr val="accent2">
                    <a:lumMod val="75000"/>
                  </a:schemeClr>
                </a:solidFill>
              </a:rPr>
              <a:t>Data Structures and its Applications</a:t>
            </a:r>
            <a:endParaRPr lang="en-US" sz="3600" b="1" dirty="0">
              <a:solidFill>
                <a:schemeClr val="accent2">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Parenthesis </a:t>
            </a:r>
            <a:r>
              <a:rPr lang="en-IN" sz="2400" b="1" dirty="0" smtClean="0">
                <a:solidFill>
                  <a:srgbClr val="FF0000"/>
                </a:solidFill>
              </a:rPr>
              <a:t>Matching – overview of the Algorithm</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552966" y="1606730"/>
            <a:ext cx="8434280" cy="4832092"/>
          </a:xfrm>
          <a:prstGeom prst="rect">
            <a:avLst/>
          </a:prstGeom>
        </p:spPr>
        <p:txBody>
          <a:bodyPr wrap="square">
            <a:spAutoFit/>
          </a:bodyPr>
          <a:lstStyle/>
          <a:p>
            <a:r>
              <a:rPr lang="en-IN" sz="2200" b="1" dirty="0" smtClean="0">
                <a:solidFill>
                  <a:schemeClr val="accent1">
                    <a:lumMod val="75000"/>
                  </a:schemeClr>
                </a:solidFill>
              </a:rPr>
              <a:t>1.Read the input symbol from the input  expression </a:t>
            </a:r>
          </a:p>
          <a:p>
            <a:r>
              <a:rPr lang="en-IN" sz="2200" b="1" dirty="0" smtClean="0">
                <a:solidFill>
                  <a:schemeClr val="accent1">
                    <a:lumMod val="75000"/>
                  </a:schemeClr>
                </a:solidFill>
              </a:rPr>
              <a:t>2. If the input symbol is one of the open parenthesis ( ‘(‘ , ‘ { ‘ or ‘ [ ‘ ), it is pushed on to the stack</a:t>
            </a:r>
          </a:p>
          <a:p>
            <a:r>
              <a:rPr lang="en-IN" sz="2200" b="1" dirty="0" smtClean="0">
                <a:solidFill>
                  <a:schemeClr val="accent1">
                    <a:lumMod val="75000"/>
                  </a:schemeClr>
                </a:solidFill>
              </a:rPr>
              <a:t>3. If the input symbol is of closing parenthesis, stack is popped and the popped parenthesis is compared  with the input symbol, if there is a mismatch in the type of the parenthesis, return 0 ( Mismatch of parenthesis) </a:t>
            </a:r>
            <a:endParaRPr lang="en-IN" sz="2200" b="1" dirty="0" smtClean="0">
              <a:solidFill>
                <a:schemeClr val="accent1">
                  <a:lumMod val="75000"/>
                </a:schemeClr>
              </a:solidFill>
            </a:endParaRPr>
          </a:p>
          <a:p>
            <a:r>
              <a:rPr lang="en-IN" sz="2200" b="1" dirty="0" smtClean="0">
                <a:solidFill>
                  <a:schemeClr val="accent1">
                    <a:lumMod val="75000"/>
                  </a:schemeClr>
                </a:solidFill>
              </a:rPr>
              <a:t>4. If there is a match in the  parenthesis , the next input symbol is read.</a:t>
            </a:r>
          </a:p>
          <a:p>
            <a:r>
              <a:rPr lang="en-IN" sz="2200" b="1" dirty="0" smtClean="0">
                <a:solidFill>
                  <a:schemeClr val="accent1">
                    <a:lumMod val="75000"/>
                  </a:schemeClr>
                </a:solidFill>
              </a:rPr>
              <a:t>5. If during this process, if the stack becomes empty,  return 0 ( Extra closing parenthesis) </a:t>
            </a:r>
          </a:p>
          <a:p>
            <a:r>
              <a:rPr lang="en-IN" sz="2200" b="1" dirty="0" smtClean="0">
                <a:solidFill>
                  <a:schemeClr val="accent1">
                    <a:lumMod val="75000"/>
                  </a:schemeClr>
                </a:solidFill>
              </a:rPr>
              <a:t>6. If at the end of the expression, if the stack is not empty, return 0 ( Extra opening parenthesis)</a:t>
            </a:r>
          </a:p>
          <a:p>
            <a:r>
              <a:rPr lang="en-IN" sz="2200" b="1" dirty="0" smtClean="0">
                <a:solidFill>
                  <a:schemeClr val="accent1">
                    <a:lumMod val="75000"/>
                  </a:schemeClr>
                </a:solidFill>
              </a:rPr>
              <a:t>7. If at the end of the input expression, if the stack is empty, return 1. </a:t>
            </a:r>
          </a:p>
          <a:p>
            <a:r>
              <a:rPr lang="en-IN" sz="2200" b="1" dirty="0" smtClean="0">
                <a:solidFill>
                  <a:schemeClr val="accent1">
                    <a:lumMod val="75000"/>
                  </a:schemeClr>
                </a:solidFill>
              </a:rPr>
              <a:t>( Parenthesis are matching ) </a:t>
            </a:r>
            <a:endParaRPr lang="en-IN" sz="2200" b="1" dirty="0">
              <a:solidFill>
                <a:schemeClr val="accent1">
                  <a:lumMod val="75000"/>
                </a:schemeClr>
              </a:solidFill>
            </a:endParaRPr>
          </a:p>
        </p:txBody>
      </p:sp>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Parenthesis Matching - Implementation</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552967" y="1606730"/>
            <a:ext cx="6096000" cy="430887"/>
          </a:xfrm>
          <a:prstGeom prst="rect">
            <a:avLst/>
          </a:prstGeom>
        </p:spPr>
        <p:txBody>
          <a:bodyPr wrap="square">
            <a:spAutoFit/>
          </a:bodyPr>
          <a:lstStyle/>
          <a:p>
            <a:endParaRPr lang="en-IN" sz="2200" b="1" dirty="0">
              <a:solidFill>
                <a:schemeClr val="accent1">
                  <a:lumMod val="75000"/>
                </a:schemeClr>
              </a:solidFill>
            </a:endParaRPr>
          </a:p>
        </p:txBody>
      </p:sp>
      <p:sp>
        <p:nvSpPr>
          <p:cNvPr id="14" name="Rectangle 13"/>
          <p:cNvSpPr/>
          <p:nvPr/>
        </p:nvSpPr>
        <p:spPr>
          <a:xfrm>
            <a:off x="513778" y="1526147"/>
            <a:ext cx="6096000" cy="4801314"/>
          </a:xfrm>
          <a:prstGeom prst="rect">
            <a:avLst/>
          </a:prstGeom>
        </p:spPr>
        <p:txBody>
          <a:bodyPr>
            <a:spAutoFit/>
          </a:bodyPr>
          <a:lstStyle/>
          <a:p>
            <a:r>
              <a:rPr lang="en-IN" dirty="0" err="1" smtClean="0"/>
              <a:t>i</a:t>
            </a:r>
            <a:r>
              <a:rPr lang="en-IN" b="1" dirty="0" err="1" smtClean="0">
                <a:solidFill>
                  <a:schemeClr val="accent1">
                    <a:lumMod val="75000"/>
                  </a:schemeClr>
                </a:solidFill>
              </a:rPr>
              <a:t>nt</a:t>
            </a:r>
            <a:r>
              <a:rPr lang="en-IN" b="1" dirty="0" smtClean="0">
                <a:solidFill>
                  <a:schemeClr val="accent1">
                    <a:lumMod val="75000"/>
                  </a:schemeClr>
                </a:solidFill>
              </a:rPr>
              <a:t> match(char *</a:t>
            </a:r>
            <a:r>
              <a:rPr lang="en-IN" b="1" dirty="0" err="1" smtClean="0">
                <a:solidFill>
                  <a:schemeClr val="accent1">
                    <a:lumMod val="75000"/>
                  </a:schemeClr>
                </a:solidFill>
              </a:rPr>
              <a:t>expr</a:t>
            </a:r>
            <a:r>
              <a:rPr lang="en-IN" b="1" dirty="0" smtClean="0">
                <a:solidFill>
                  <a:schemeClr val="accent1">
                    <a:lumMod val="75000"/>
                  </a:schemeClr>
                </a:solidFill>
              </a:rPr>
              <a:t>)</a:t>
            </a:r>
          </a:p>
          <a:p>
            <a:r>
              <a:rPr lang="en-IN" b="1" dirty="0" smtClean="0">
                <a:solidFill>
                  <a:schemeClr val="accent1">
                    <a:lumMod val="75000"/>
                  </a:schemeClr>
                </a:solidFill>
              </a:rPr>
              <a:t>  {</a:t>
            </a:r>
          </a:p>
          <a:p>
            <a:r>
              <a:rPr lang="en-IN" b="1" dirty="0" smtClean="0">
                <a:solidFill>
                  <a:schemeClr val="accent1">
                    <a:lumMod val="75000"/>
                  </a:schemeClr>
                </a:solidFill>
              </a:rPr>
              <a:t>     </a:t>
            </a:r>
            <a:r>
              <a:rPr lang="en-IN" b="1" dirty="0" err="1" smtClean="0">
                <a:solidFill>
                  <a:schemeClr val="accent1">
                    <a:lumMod val="75000"/>
                  </a:schemeClr>
                </a:solidFill>
              </a:rPr>
              <a:t>int</a:t>
            </a:r>
            <a:r>
              <a:rPr lang="en-IN" b="1" dirty="0" smtClean="0">
                <a:solidFill>
                  <a:schemeClr val="accent1">
                    <a:lumMod val="75000"/>
                  </a:schemeClr>
                </a:solidFill>
              </a:rPr>
              <a:t> </a:t>
            </a:r>
            <a:r>
              <a:rPr lang="en-IN" b="1" dirty="0" err="1" smtClean="0">
                <a:solidFill>
                  <a:schemeClr val="accent1">
                    <a:lumMod val="75000"/>
                  </a:schemeClr>
                </a:solidFill>
              </a:rPr>
              <a:t>i,top</a:t>
            </a:r>
            <a:r>
              <a:rPr lang="en-IN" b="1" dirty="0" smtClean="0">
                <a:solidFill>
                  <a:schemeClr val="accent1">
                    <a:lumMod val="75000"/>
                  </a:schemeClr>
                </a:solidFill>
              </a:rPr>
              <a:t>;</a:t>
            </a:r>
          </a:p>
          <a:p>
            <a:r>
              <a:rPr lang="en-IN" b="1" dirty="0" smtClean="0">
                <a:solidFill>
                  <a:schemeClr val="accent1">
                    <a:lumMod val="75000"/>
                  </a:schemeClr>
                </a:solidFill>
              </a:rPr>
              <a:t>     char s[10],</a:t>
            </a:r>
            <a:r>
              <a:rPr lang="en-IN" b="1" dirty="0" err="1" smtClean="0">
                <a:solidFill>
                  <a:schemeClr val="accent1">
                    <a:lumMod val="75000"/>
                  </a:schemeClr>
                </a:solidFill>
              </a:rPr>
              <a:t>ch,x</a:t>
            </a:r>
            <a:r>
              <a:rPr lang="en-IN" b="1" dirty="0" smtClean="0">
                <a:solidFill>
                  <a:schemeClr val="accent1">
                    <a:lumMod val="75000"/>
                  </a:schemeClr>
                </a:solidFill>
              </a:rPr>
              <a:t>;//stack</a:t>
            </a:r>
          </a:p>
          <a:p>
            <a:r>
              <a:rPr lang="en-IN" b="1" dirty="0" smtClean="0">
                <a:solidFill>
                  <a:schemeClr val="accent1">
                    <a:lumMod val="75000"/>
                  </a:schemeClr>
                </a:solidFill>
              </a:rPr>
              <a:t>     </a:t>
            </a:r>
            <a:r>
              <a:rPr lang="en-IN" b="1" dirty="0" err="1" smtClean="0">
                <a:solidFill>
                  <a:schemeClr val="accent1">
                    <a:lumMod val="75000"/>
                  </a:schemeClr>
                </a:solidFill>
              </a:rPr>
              <a:t>i</a:t>
            </a:r>
            <a:r>
              <a:rPr lang="en-IN" b="1" dirty="0" smtClean="0">
                <a:solidFill>
                  <a:schemeClr val="accent1">
                    <a:lumMod val="75000"/>
                  </a:schemeClr>
                </a:solidFill>
              </a:rPr>
              <a:t>=0;</a:t>
            </a:r>
          </a:p>
          <a:p>
            <a:r>
              <a:rPr lang="en-IN" b="1" dirty="0" smtClean="0">
                <a:solidFill>
                  <a:schemeClr val="accent1">
                    <a:lumMod val="75000"/>
                  </a:schemeClr>
                </a:solidFill>
              </a:rPr>
              <a:t>      top=-1;</a:t>
            </a:r>
          </a:p>
          <a:p>
            <a:endParaRPr lang="en-IN" b="1" dirty="0" smtClean="0">
              <a:solidFill>
                <a:schemeClr val="accent1">
                  <a:lumMod val="75000"/>
                </a:schemeClr>
              </a:solidFill>
            </a:endParaRPr>
          </a:p>
          <a:p>
            <a:r>
              <a:rPr lang="en-IN" b="1" dirty="0" smtClean="0">
                <a:solidFill>
                  <a:schemeClr val="accent1">
                    <a:lumMod val="75000"/>
                  </a:schemeClr>
                </a:solidFill>
              </a:rPr>
              <a:t>     while(</a:t>
            </a:r>
            <a:r>
              <a:rPr lang="en-IN" b="1" dirty="0" err="1" smtClean="0">
                <a:solidFill>
                  <a:schemeClr val="accent1">
                    <a:lumMod val="75000"/>
                  </a:schemeClr>
                </a:solidFill>
              </a:rPr>
              <a:t>expr</a:t>
            </a:r>
            <a:r>
              <a:rPr lang="en-IN" b="1" dirty="0" smtClean="0">
                <a:solidFill>
                  <a:schemeClr val="accent1">
                    <a:lumMod val="75000"/>
                  </a:schemeClr>
                </a:solidFill>
              </a:rPr>
              <a:t>[</a:t>
            </a:r>
            <a:r>
              <a:rPr lang="en-IN" b="1" dirty="0" err="1" smtClean="0">
                <a:solidFill>
                  <a:schemeClr val="accent1">
                    <a:lumMod val="75000"/>
                  </a:schemeClr>
                </a:solidFill>
              </a:rPr>
              <a:t>i</a:t>
            </a:r>
            <a:r>
              <a:rPr lang="en-IN" b="1" dirty="0" smtClean="0">
                <a:solidFill>
                  <a:schemeClr val="accent1">
                    <a:lumMod val="75000"/>
                  </a:schemeClr>
                </a:solidFill>
              </a:rPr>
              <a:t>]!='\0')</a:t>
            </a:r>
          </a:p>
          <a:p>
            <a:r>
              <a:rPr lang="en-IN" b="1" dirty="0" smtClean="0">
                <a:solidFill>
                  <a:schemeClr val="accent1">
                    <a:lumMod val="75000"/>
                  </a:schemeClr>
                </a:solidFill>
              </a:rPr>
              <a:t>     {</a:t>
            </a:r>
          </a:p>
          <a:p>
            <a:r>
              <a:rPr lang="en-IN" b="1" dirty="0" smtClean="0">
                <a:solidFill>
                  <a:schemeClr val="accent1">
                    <a:lumMod val="75000"/>
                  </a:schemeClr>
                </a:solidFill>
              </a:rPr>
              <a:t>       </a:t>
            </a:r>
            <a:r>
              <a:rPr lang="en-IN" b="1" dirty="0" err="1" smtClean="0">
                <a:solidFill>
                  <a:schemeClr val="accent1">
                    <a:lumMod val="75000"/>
                  </a:schemeClr>
                </a:solidFill>
              </a:rPr>
              <a:t>ch</a:t>
            </a:r>
            <a:r>
              <a:rPr lang="en-IN" b="1" dirty="0" smtClean="0">
                <a:solidFill>
                  <a:schemeClr val="accent1">
                    <a:lumMod val="75000"/>
                  </a:schemeClr>
                </a:solidFill>
              </a:rPr>
              <a:t>=</a:t>
            </a:r>
            <a:r>
              <a:rPr lang="en-IN" b="1" dirty="0" err="1" smtClean="0">
                <a:solidFill>
                  <a:schemeClr val="accent1">
                    <a:lumMod val="75000"/>
                  </a:schemeClr>
                </a:solidFill>
              </a:rPr>
              <a:t>expr</a:t>
            </a:r>
            <a:r>
              <a:rPr lang="en-IN" b="1" dirty="0" smtClean="0">
                <a:solidFill>
                  <a:schemeClr val="accent1">
                    <a:lumMod val="75000"/>
                  </a:schemeClr>
                </a:solidFill>
              </a:rPr>
              <a:t>[</a:t>
            </a:r>
            <a:r>
              <a:rPr lang="en-IN" b="1" dirty="0" err="1" smtClean="0">
                <a:solidFill>
                  <a:schemeClr val="accent1">
                    <a:lumMod val="75000"/>
                  </a:schemeClr>
                </a:solidFill>
              </a:rPr>
              <a:t>i</a:t>
            </a:r>
            <a:r>
              <a:rPr lang="en-IN" b="1" dirty="0" smtClean="0">
                <a:solidFill>
                  <a:schemeClr val="accent1">
                    <a:lumMod val="75000"/>
                  </a:schemeClr>
                </a:solidFill>
              </a:rPr>
              <a:t>];</a:t>
            </a:r>
          </a:p>
          <a:p>
            <a:r>
              <a:rPr lang="en-IN" b="1" dirty="0" smtClean="0">
                <a:solidFill>
                  <a:schemeClr val="accent1">
                    <a:lumMod val="75000"/>
                  </a:schemeClr>
                </a:solidFill>
              </a:rPr>
              <a:t>       switch(</a:t>
            </a:r>
            <a:r>
              <a:rPr lang="en-IN" b="1" dirty="0" err="1" smtClean="0">
                <a:solidFill>
                  <a:schemeClr val="accent1">
                    <a:lumMod val="75000"/>
                  </a:schemeClr>
                </a:solidFill>
              </a:rPr>
              <a:t>ch</a:t>
            </a:r>
            <a:r>
              <a:rPr lang="en-IN" b="1" dirty="0" smtClean="0">
                <a:solidFill>
                  <a:schemeClr val="accent1">
                    <a:lumMod val="75000"/>
                  </a:schemeClr>
                </a:solidFill>
              </a:rPr>
              <a:t>)</a:t>
            </a:r>
          </a:p>
          <a:p>
            <a:r>
              <a:rPr lang="en-IN" b="1" dirty="0" smtClean="0">
                <a:solidFill>
                  <a:schemeClr val="accent1">
                    <a:lumMod val="75000"/>
                  </a:schemeClr>
                </a:solidFill>
              </a:rPr>
              <a:t>       {</a:t>
            </a:r>
          </a:p>
          <a:p>
            <a:r>
              <a:rPr lang="en-IN" b="1" dirty="0" smtClean="0">
                <a:solidFill>
                  <a:schemeClr val="accent1">
                    <a:lumMod val="75000"/>
                  </a:schemeClr>
                </a:solidFill>
              </a:rPr>
              <a:t>           case '(':</a:t>
            </a:r>
          </a:p>
          <a:p>
            <a:r>
              <a:rPr lang="en-IN" b="1" dirty="0" smtClean="0">
                <a:solidFill>
                  <a:schemeClr val="accent1">
                    <a:lumMod val="75000"/>
                  </a:schemeClr>
                </a:solidFill>
              </a:rPr>
              <a:t>           case '{':</a:t>
            </a:r>
          </a:p>
          <a:p>
            <a:r>
              <a:rPr lang="en-IN" b="1" dirty="0" smtClean="0">
                <a:solidFill>
                  <a:schemeClr val="accent1">
                    <a:lumMod val="75000"/>
                  </a:schemeClr>
                </a:solidFill>
              </a:rPr>
              <a:t>           case '[':push(</a:t>
            </a:r>
            <a:r>
              <a:rPr lang="en-IN" b="1" dirty="0" err="1" smtClean="0">
                <a:solidFill>
                  <a:schemeClr val="accent1">
                    <a:lumMod val="75000"/>
                  </a:schemeClr>
                </a:solidFill>
              </a:rPr>
              <a:t>s,&amp;top,ch</a:t>
            </a:r>
            <a:r>
              <a:rPr lang="en-IN" b="1" dirty="0" smtClean="0">
                <a:solidFill>
                  <a:schemeClr val="accent1">
                    <a:lumMod val="75000"/>
                  </a:schemeClr>
                </a:solidFill>
              </a:rPr>
              <a:t>);</a:t>
            </a:r>
          </a:p>
          <a:p>
            <a:r>
              <a:rPr lang="en-IN" b="1" dirty="0" smtClean="0">
                <a:solidFill>
                  <a:schemeClr val="accent1">
                    <a:lumMod val="75000"/>
                  </a:schemeClr>
                </a:solidFill>
              </a:rPr>
              <a:t>                    break;</a:t>
            </a:r>
          </a:p>
          <a:p>
            <a:r>
              <a:rPr lang="en-IN" b="1" dirty="0" smtClean="0">
                <a:solidFill>
                  <a:schemeClr val="accent1">
                    <a:lumMod val="75000"/>
                  </a:schemeClr>
                </a:solidFill>
              </a:rPr>
              <a:t>           </a:t>
            </a:r>
          </a:p>
        </p:txBody>
      </p:sp>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Parenthesis Matching</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552967" y="1606730"/>
            <a:ext cx="6096000" cy="430887"/>
          </a:xfrm>
          <a:prstGeom prst="rect">
            <a:avLst/>
          </a:prstGeom>
        </p:spPr>
        <p:txBody>
          <a:bodyPr wrap="square">
            <a:spAutoFit/>
          </a:bodyPr>
          <a:lstStyle/>
          <a:p>
            <a:endParaRPr lang="en-IN" sz="2200" b="1" dirty="0">
              <a:solidFill>
                <a:schemeClr val="accent1">
                  <a:lumMod val="75000"/>
                </a:schemeClr>
              </a:solidFill>
            </a:endParaRPr>
          </a:p>
        </p:txBody>
      </p:sp>
      <p:sp>
        <p:nvSpPr>
          <p:cNvPr id="14" name="Rectangle 13"/>
          <p:cNvSpPr/>
          <p:nvPr/>
        </p:nvSpPr>
        <p:spPr>
          <a:xfrm>
            <a:off x="513778" y="1382454"/>
            <a:ext cx="7141056" cy="4093428"/>
          </a:xfrm>
          <a:prstGeom prst="rect">
            <a:avLst/>
          </a:prstGeom>
        </p:spPr>
        <p:txBody>
          <a:bodyPr wrap="square">
            <a:spAutoFit/>
          </a:bodyPr>
          <a:lstStyle/>
          <a:p>
            <a:r>
              <a:rPr lang="en-IN" sz="2200" b="1" dirty="0" smtClean="0">
                <a:solidFill>
                  <a:schemeClr val="accent1">
                    <a:lumMod val="75000"/>
                  </a:schemeClr>
                </a:solidFill>
              </a:rPr>
              <a:t>case </a:t>
            </a:r>
            <a:r>
              <a:rPr lang="en-IN" sz="2200" b="1" dirty="0" smtClean="0">
                <a:solidFill>
                  <a:schemeClr val="accent1">
                    <a:lumMod val="75000"/>
                  </a:schemeClr>
                </a:solidFill>
              </a:rPr>
              <a:t>')':if(!</a:t>
            </a:r>
            <a:r>
              <a:rPr lang="en-IN" sz="2200" b="1" dirty="0" err="1" smtClean="0">
                <a:solidFill>
                  <a:schemeClr val="accent1">
                    <a:lumMod val="75000"/>
                  </a:schemeClr>
                </a:solidFill>
              </a:rPr>
              <a:t>isempty</a:t>
            </a:r>
            <a:r>
              <a:rPr lang="en-IN" sz="2200" b="1" dirty="0" smtClean="0">
                <a:solidFill>
                  <a:schemeClr val="accent1">
                    <a:lumMod val="75000"/>
                  </a:schemeClr>
                </a:solidFill>
              </a:rPr>
              <a:t>(top))</a:t>
            </a:r>
          </a:p>
          <a:p>
            <a:r>
              <a:rPr lang="en-IN" sz="2200" b="1" dirty="0" smtClean="0">
                <a:solidFill>
                  <a:schemeClr val="accent1">
                    <a:lumMod val="75000"/>
                  </a:schemeClr>
                </a:solidFill>
              </a:rPr>
              <a:t>                    {</a:t>
            </a:r>
          </a:p>
          <a:p>
            <a:r>
              <a:rPr lang="en-IN" sz="2200" b="1" dirty="0" smtClean="0">
                <a:solidFill>
                  <a:schemeClr val="accent1">
                    <a:lumMod val="75000"/>
                  </a:schemeClr>
                </a:solidFill>
              </a:rPr>
              <a:t>                      x=pop(</a:t>
            </a:r>
            <a:r>
              <a:rPr lang="en-IN" sz="2200" b="1" dirty="0" err="1" smtClean="0">
                <a:solidFill>
                  <a:schemeClr val="accent1">
                    <a:lumMod val="75000"/>
                  </a:schemeClr>
                </a:solidFill>
              </a:rPr>
              <a:t>s,&amp;top</a:t>
            </a:r>
            <a:r>
              <a:rPr lang="en-IN" sz="2200" b="1" dirty="0" smtClean="0">
                <a:solidFill>
                  <a:schemeClr val="accent1">
                    <a:lumMod val="75000"/>
                  </a:schemeClr>
                </a:solidFill>
              </a:rPr>
              <a:t>);</a:t>
            </a:r>
          </a:p>
          <a:p>
            <a:r>
              <a:rPr lang="en-IN" sz="2200" b="1" dirty="0" smtClean="0">
                <a:solidFill>
                  <a:schemeClr val="accent1">
                    <a:lumMod val="75000"/>
                  </a:schemeClr>
                </a:solidFill>
              </a:rPr>
              <a:t>                      if(x=='(')</a:t>
            </a:r>
          </a:p>
          <a:p>
            <a:r>
              <a:rPr lang="en-IN" sz="2200" b="1" dirty="0" smtClean="0">
                <a:solidFill>
                  <a:schemeClr val="accent1">
                    <a:lumMod val="75000"/>
                  </a:schemeClr>
                </a:solidFill>
              </a:rPr>
              <a:t>                        break;</a:t>
            </a:r>
          </a:p>
          <a:p>
            <a:r>
              <a:rPr lang="en-IN" sz="2200" b="1" dirty="0" smtClean="0">
                <a:solidFill>
                  <a:schemeClr val="accent1">
                    <a:lumMod val="75000"/>
                  </a:schemeClr>
                </a:solidFill>
              </a:rPr>
              <a:t>                      else</a:t>
            </a:r>
          </a:p>
          <a:p>
            <a:r>
              <a:rPr lang="en-IN" sz="2200" b="1" dirty="0" smtClean="0">
                <a:solidFill>
                  <a:schemeClr val="accent1">
                    <a:lumMod val="75000"/>
                  </a:schemeClr>
                </a:solidFill>
              </a:rPr>
              <a:t>                        return 0;</a:t>
            </a:r>
            <a:r>
              <a:rPr lang="en-IN" sz="2200" b="1" dirty="0" smtClean="0">
                <a:solidFill>
                  <a:srgbClr val="FF0000"/>
                </a:solidFill>
              </a:rPr>
              <a:t>//mismatch of parenthesis</a:t>
            </a:r>
          </a:p>
          <a:p>
            <a:r>
              <a:rPr lang="en-IN" sz="2200" b="1" dirty="0" smtClean="0">
                <a:solidFill>
                  <a:schemeClr val="accent1">
                    <a:lumMod val="75000"/>
                  </a:schemeClr>
                </a:solidFill>
              </a:rPr>
              <a:t>                    }</a:t>
            </a:r>
          </a:p>
          <a:p>
            <a:r>
              <a:rPr lang="en-IN" sz="2200" b="1" dirty="0" smtClean="0">
                <a:solidFill>
                  <a:schemeClr val="accent1">
                    <a:lumMod val="75000"/>
                  </a:schemeClr>
                </a:solidFill>
              </a:rPr>
              <a:t>                    else</a:t>
            </a:r>
          </a:p>
          <a:p>
            <a:r>
              <a:rPr lang="en-IN" sz="2200" b="1" dirty="0" smtClean="0">
                <a:solidFill>
                  <a:schemeClr val="accent1">
                    <a:lumMod val="75000"/>
                  </a:schemeClr>
                </a:solidFill>
              </a:rPr>
              <a:t>                      return 0;</a:t>
            </a:r>
            <a:r>
              <a:rPr lang="en-IN" sz="2200" b="1" dirty="0" smtClean="0">
                <a:solidFill>
                  <a:srgbClr val="FF0000"/>
                </a:solidFill>
              </a:rPr>
              <a:t>//extra closing parenthesis</a:t>
            </a:r>
          </a:p>
          <a:p>
            <a:endParaRPr lang="en-IN" sz="2200" b="1" dirty="0" smtClean="0">
              <a:solidFill>
                <a:schemeClr val="accent1">
                  <a:lumMod val="75000"/>
                </a:schemeClr>
              </a:solidFill>
            </a:endParaRPr>
          </a:p>
          <a:p>
            <a:r>
              <a:rPr lang="en-IN" dirty="0" smtClean="0"/>
              <a:t>         </a:t>
            </a:r>
          </a:p>
        </p:txBody>
      </p:sp>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Parenthesis Matching</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552967" y="1606730"/>
            <a:ext cx="6096000" cy="430887"/>
          </a:xfrm>
          <a:prstGeom prst="rect">
            <a:avLst/>
          </a:prstGeom>
        </p:spPr>
        <p:txBody>
          <a:bodyPr wrap="square">
            <a:spAutoFit/>
          </a:bodyPr>
          <a:lstStyle/>
          <a:p>
            <a:endParaRPr lang="en-IN" sz="2200" b="1" dirty="0">
              <a:solidFill>
                <a:schemeClr val="accent1">
                  <a:lumMod val="75000"/>
                </a:schemeClr>
              </a:solidFill>
            </a:endParaRPr>
          </a:p>
        </p:txBody>
      </p:sp>
      <p:sp>
        <p:nvSpPr>
          <p:cNvPr id="14" name="Rectangle 13"/>
          <p:cNvSpPr/>
          <p:nvPr/>
        </p:nvSpPr>
        <p:spPr>
          <a:xfrm>
            <a:off x="513778" y="1526147"/>
            <a:ext cx="6096000" cy="3816429"/>
          </a:xfrm>
          <a:prstGeom prst="rect">
            <a:avLst/>
          </a:prstGeom>
        </p:spPr>
        <p:txBody>
          <a:bodyPr>
            <a:spAutoFit/>
          </a:bodyPr>
          <a:lstStyle/>
          <a:p>
            <a:r>
              <a:rPr lang="en-IN" dirty="0" smtClean="0"/>
              <a:t>          </a:t>
            </a:r>
            <a:r>
              <a:rPr lang="en-IN" sz="2200" b="1" dirty="0" smtClean="0">
                <a:solidFill>
                  <a:schemeClr val="accent1">
                    <a:lumMod val="75000"/>
                  </a:schemeClr>
                </a:solidFill>
              </a:rPr>
              <a:t> </a:t>
            </a:r>
            <a:r>
              <a:rPr lang="en-IN" sz="2200" b="1" dirty="0" smtClean="0">
                <a:solidFill>
                  <a:schemeClr val="accent1">
                    <a:lumMod val="75000"/>
                  </a:schemeClr>
                </a:solidFill>
              </a:rPr>
              <a:t>case '}':if(!</a:t>
            </a:r>
            <a:r>
              <a:rPr lang="en-IN" sz="2200" b="1" dirty="0" err="1" smtClean="0">
                <a:solidFill>
                  <a:schemeClr val="accent1">
                    <a:lumMod val="75000"/>
                  </a:schemeClr>
                </a:solidFill>
              </a:rPr>
              <a:t>isempty</a:t>
            </a:r>
            <a:r>
              <a:rPr lang="en-IN" sz="2200" b="1" dirty="0" smtClean="0">
                <a:solidFill>
                  <a:schemeClr val="accent1">
                    <a:lumMod val="75000"/>
                  </a:schemeClr>
                </a:solidFill>
              </a:rPr>
              <a:t>(top))</a:t>
            </a:r>
          </a:p>
          <a:p>
            <a:r>
              <a:rPr lang="en-IN" sz="2200" b="1" dirty="0" smtClean="0">
                <a:solidFill>
                  <a:schemeClr val="accent1">
                    <a:lumMod val="75000"/>
                  </a:schemeClr>
                </a:solidFill>
              </a:rPr>
              <a:t>                    {</a:t>
            </a:r>
          </a:p>
          <a:p>
            <a:r>
              <a:rPr lang="en-IN" sz="2200" b="1" dirty="0" smtClean="0">
                <a:solidFill>
                  <a:schemeClr val="accent1">
                    <a:lumMod val="75000"/>
                  </a:schemeClr>
                </a:solidFill>
              </a:rPr>
              <a:t>                      x=pop(</a:t>
            </a:r>
            <a:r>
              <a:rPr lang="en-IN" sz="2200" b="1" dirty="0" err="1" smtClean="0">
                <a:solidFill>
                  <a:schemeClr val="accent1">
                    <a:lumMod val="75000"/>
                  </a:schemeClr>
                </a:solidFill>
              </a:rPr>
              <a:t>s,&amp;top</a:t>
            </a:r>
            <a:r>
              <a:rPr lang="en-IN" sz="2200" b="1" dirty="0" smtClean="0">
                <a:solidFill>
                  <a:schemeClr val="accent1">
                    <a:lumMod val="75000"/>
                  </a:schemeClr>
                </a:solidFill>
              </a:rPr>
              <a:t>);</a:t>
            </a:r>
          </a:p>
          <a:p>
            <a:r>
              <a:rPr lang="en-IN" sz="2200" b="1" dirty="0" smtClean="0">
                <a:solidFill>
                  <a:schemeClr val="accent1">
                    <a:lumMod val="75000"/>
                  </a:schemeClr>
                </a:solidFill>
              </a:rPr>
              <a:t>                      if(x=='{')</a:t>
            </a:r>
          </a:p>
          <a:p>
            <a:r>
              <a:rPr lang="en-IN" sz="2200" b="1" dirty="0" smtClean="0">
                <a:solidFill>
                  <a:schemeClr val="accent1">
                    <a:lumMod val="75000"/>
                  </a:schemeClr>
                </a:solidFill>
              </a:rPr>
              <a:t>                        break;</a:t>
            </a:r>
          </a:p>
          <a:p>
            <a:r>
              <a:rPr lang="en-IN" sz="2200" b="1" dirty="0" smtClean="0">
                <a:solidFill>
                  <a:schemeClr val="accent1">
                    <a:lumMod val="75000"/>
                  </a:schemeClr>
                </a:solidFill>
              </a:rPr>
              <a:t>                      else</a:t>
            </a:r>
          </a:p>
          <a:p>
            <a:r>
              <a:rPr lang="en-IN" sz="2200" b="1" dirty="0" smtClean="0">
                <a:solidFill>
                  <a:schemeClr val="accent1">
                    <a:lumMod val="75000"/>
                  </a:schemeClr>
                </a:solidFill>
              </a:rPr>
              <a:t>                        return 0;</a:t>
            </a:r>
            <a:r>
              <a:rPr lang="en-IN" sz="2200" b="1" dirty="0" smtClean="0">
                <a:solidFill>
                  <a:srgbClr val="FF0000"/>
                </a:solidFill>
              </a:rPr>
              <a:t>//mismatch of parenthesis</a:t>
            </a:r>
          </a:p>
          <a:p>
            <a:r>
              <a:rPr lang="en-IN" sz="2200" b="1" dirty="0" smtClean="0">
                <a:solidFill>
                  <a:schemeClr val="accent1">
                    <a:lumMod val="75000"/>
                  </a:schemeClr>
                </a:solidFill>
              </a:rPr>
              <a:t>                    }                    </a:t>
            </a:r>
          </a:p>
          <a:p>
            <a:r>
              <a:rPr lang="en-IN" sz="2200" b="1" dirty="0" smtClean="0">
                <a:solidFill>
                  <a:schemeClr val="accent1">
                    <a:lumMod val="75000"/>
                  </a:schemeClr>
                </a:solidFill>
              </a:rPr>
              <a:t>                    else</a:t>
            </a:r>
          </a:p>
          <a:p>
            <a:r>
              <a:rPr lang="en-IN" sz="2200" b="1" dirty="0" smtClean="0">
                <a:solidFill>
                  <a:schemeClr val="accent1">
                    <a:lumMod val="75000"/>
                  </a:schemeClr>
                </a:solidFill>
              </a:rPr>
              <a:t>                      return 0;</a:t>
            </a:r>
            <a:r>
              <a:rPr lang="en-IN" sz="2200" b="1" dirty="0" smtClean="0">
                <a:solidFill>
                  <a:srgbClr val="FF0000"/>
                </a:solidFill>
              </a:rPr>
              <a:t>//extra closing parenthesis</a:t>
            </a:r>
          </a:p>
          <a:p>
            <a:r>
              <a:rPr lang="en-IN" sz="2200" b="1" dirty="0" smtClean="0">
                <a:solidFill>
                  <a:schemeClr val="accent1">
                    <a:lumMod val="75000"/>
                  </a:schemeClr>
                </a:solidFill>
              </a:rPr>
              <a:t>           </a:t>
            </a:r>
          </a:p>
        </p:txBody>
      </p:sp>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Parenthesis Matching</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552967" y="1606730"/>
            <a:ext cx="6096000" cy="430887"/>
          </a:xfrm>
          <a:prstGeom prst="rect">
            <a:avLst/>
          </a:prstGeom>
        </p:spPr>
        <p:txBody>
          <a:bodyPr wrap="square">
            <a:spAutoFit/>
          </a:bodyPr>
          <a:lstStyle/>
          <a:p>
            <a:endParaRPr lang="en-IN" sz="2200" b="1" dirty="0">
              <a:solidFill>
                <a:schemeClr val="accent1">
                  <a:lumMod val="75000"/>
                </a:schemeClr>
              </a:solidFill>
            </a:endParaRPr>
          </a:p>
        </p:txBody>
      </p:sp>
      <p:sp>
        <p:nvSpPr>
          <p:cNvPr id="14" name="Rectangle 13"/>
          <p:cNvSpPr/>
          <p:nvPr/>
        </p:nvSpPr>
        <p:spPr>
          <a:xfrm>
            <a:off x="513778" y="1526147"/>
            <a:ext cx="6096000" cy="5078313"/>
          </a:xfrm>
          <a:prstGeom prst="rect">
            <a:avLst/>
          </a:prstGeom>
        </p:spPr>
        <p:txBody>
          <a:bodyPr>
            <a:spAutoFit/>
          </a:bodyPr>
          <a:lstStyle/>
          <a:p>
            <a:r>
              <a:rPr lang="en-IN" b="1" dirty="0" smtClean="0">
                <a:solidFill>
                  <a:schemeClr val="accent1">
                    <a:lumMod val="75000"/>
                  </a:schemeClr>
                </a:solidFill>
              </a:rPr>
              <a:t>case </a:t>
            </a:r>
            <a:r>
              <a:rPr lang="en-IN" b="1" dirty="0" smtClean="0">
                <a:solidFill>
                  <a:schemeClr val="accent1">
                    <a:lumMod val="75000"/>
                  </a:schemeClr>
                </a:solidFill>
              </a:rPr>
              <a:t>']':if(!</a:t>
            </a:r>
            <a:r>
              <a:rPr lang="en-IN" b="1" dirty="0" err="1" smtClean="0">
                <a:solidFill>
                  <a:schemeClr val="accent1">
                    <a:lumMod val="75000"/>
                  </a:schemeClr>
                </a:solidFill>
              </a:rPr>
              <a:t>isempty</a:t>
            </a:r>
            <a:r>
              <a:rPr lang="en-IN" b="1" dirty="0" smtClean="0">
                <a:solidFill>
                  <a:schemeClr val="accent1">
                    <a:lumMod val="75000"/>
                  </a:schemeClr>
                </a:solidFill>
              </a:rPr>
              <a:t>(top))</a:t>
            </a:r>
          </a:p>
          <a:p>
            <a:r>
              <a:rPr lang="en-IN" b="1" dirty="0" smtClean="0">
                <a:solidFill>
                  <a:schemeClr val="accent1">
                    <a:lumMod val="75000"/>
                  </a:schemeClr>
                </a:solidFill>
              </a:rPr>
              <a:t>                    {</a:t>
            </a:r>
          </a:p>
          <a:p>
            <a:r>
              <a:rPr lang="en-IN" b="1" dirty="0" smtClean="0">
                <a:solidFill>
                  <a:schemeClr val="accent1">
                    <a:lumMod val="75000"/>
                  </a:schemeClr>
                </a:solidFill>
              </a:rPr>
              <a:t>                      x=pop(</a:t>
            </a:r>
            <a:r>
              <a:rPr lang="en-IN" b="1" dirty="0" err="1" smtClean="0">
                <a:solidFill>
                  <a:schemeClr val="accent1">
                    <a:lumMod val="75000"/>
                  </a:schemeClr>
                </a:solidFill>
              </a:rPr>
              <a:t>s,&amp;top</a:t>
            </a:r>
            <a:r>
              <a:rPr lang="en-IN" b="1" dirty="0" smtClean="0">
                <a:solidFill>
                  <a:schemeClr val="accent1">
                    <a:lumMod val="75000"/>
                  </a:schemeClr>
                </a:solidFill>
              </a:rPr>
              <a:t>);</a:t>
            </a:r>
          </a:p>
          <a:p>
            <a:r>
              <a:rPr lang="en-IN" b="1" dirty="0" smtClean="0">
                <a:solidFill>
                  <a:schemeClr val="accent1">
                    <a:lumMod val="75000"/>
                  </a:schemeClr>
                </a:solidFill>
              </a:rPr>
              <a:t>                      if(x=='[')</a:t>
            </a:r>
          </a:p>
          <a:p>
            <a:r>
              <a:rPr lang="en-IN" b="1" dirty="0" smtClean="0">
                <a:solidFill>
                  <a:schemeClr val="accent1">
                    <a:lumMod val="75000"/>
                  </a:schemeClr>
                </a:solidFill>
              </a:rPr>
              <a:t>                        break;</a:t>
            </a:r>
          </a:p>
          <a:p>
            <a:r>
              <a:rPr lang="en-IN" b="1" dirty="0" smtClean="0">
                <a:solidFill>
                  <a:schemeClr val="accent1">
                    <a:lumMod val="75000"/>
                  </a:schemeClr>
                </a:solidFill>
              </a:rPr>
              <a:t>                      else</a:t>
            </a:r>
          </a:p>
          <a:p>
            <a:r>
              <a:rPr lang="en-IN" b="1" dirty="0" smtClean="0">
                <a:solidFill>
                  <a:schemeClr val="accent1">
                    <a:lumMod val="75000"/>
                  </a:schemeClr>
                </a:solidFill>
              </a:rPr>
              <a:t>                        return 0;</a:t>
            </a:r>
            <a:r>
              <a:rPr lang="en-IN" b="1" dirty="0" smtClean="0">
                <a:solidFill>
                  <a:srgbClr val="FF0000"/>
                </a:solidFill>
              </a:rPr>
              <a:t>//mismatch of parenthesis</a:t>
            </a:r>
          </a:p>
          <a:p>
            <a:r>
              <a:rPr lang="en-IN" b="1" dirty="0" smtClean="0">
                <a:solidFill>
                  <a:schemeClr val="accent1">
                    <a:lumMod val="75000"/>
                  </a:schemeClr>
                </a:solidFill>
              </a:rPr>
              <a:t>                    }</a:t>
            </a:r>
          </a:p>
          <a:p>
            <a:r>
              <a:rPr lang="en-IN" b="1" dirty="0" smtClean="0">
                <a:solidFill>
                  <a:schemeClr val="accent1">
                    <a:lumMod val="75000"/>
                  </a:schemeClr>
                </a:solidFill>
              </a:rPr>
              <a:t>                    else</a:t>
            </a:r>
          </a:p>
          <a:p>
            <a:r>
              <a:rPr lang="en-IN" b="1" dirty="0" smtClean="0">
                <a:solidFill>
                  <a:schemeClr val="accent1">
                    <a:lumMod val="75000"/>
                  </a:schemeClr>
                </a:solidFill>
              </a:rPr>
              <a:t>                      return 0;</a:t>
            </a:r>
            <a:r>
              <a:rPr lang="en-IN" b="1" dirty="0" smtClean="0">
                <a:solidFill>
                  <a:srgbClr val="FF0000"/>
                </a:solidFill>
              </a:rPr>
              <a:t>//extra closing parenthesis</a:t>
            </a:r>
          </a:p>
          <a:p>
            <a:endParaRPr lang="en-IN" b="1" dirty="0" smtClean="0">
              <a:solidFill>
                <a:schemeClr val="accent1">
                  <a:lumMod val="75000"/>
                </a:schemeClr>
              </a:solidFill>
            </a:endParaRPr>
          </a:p>
          <a:p>
            <a:r>
              <a:rPr lang="en-IN" b="1" dirty="0" smtClean="0">
                <a:solidFill>
                  <a:schemeClr val="accent1">
                    <a:lumMod val="75000"/>
                  </a:schemeClr>
                </a:solidFill>
              </a:rPr>
              <a:t>           }//end switch</a:t>
            </a:r>
          </a:p>
          <a:p>
            <a:r>
              <a:rPr lang="en-IN" b="1" dirty="0" smtClean="0">
                <a:solidFill>
                  <a:schemeClr val="accent1">
                    <a:lumMod val="75000"/>
                  </a:schemeClr>
                </a:solidFill>
              </a:rPr>
              <a:t>           </a:t>
            </a:r>
            <a:r>
              <a:rPr lang="en-IN" b="1" dirty="0" err="1" smtClean="0">
                <a:solidFill>
                  <a:schemeClr val="accent1">
                    <a:lumMod val="75000"/>
                  </a:schemeClr>
                </a:solidFill>
              </a:rPr>
              <a:t>i</a:t>
            </a:r>
            <a:r>
              <a:rPr lang="en-IN" b="1" dirty="0" smtClean="0">
                <a:solidFill>
                  <a:schemeClr val="accent1">
                    <a:lumMod val="75000"/>
                  </a:schemeClr>
                </a:solidFill>
              </a:rPr>
              <a:t>++;</a:t>
            </a:r>
          </a:p>
          <a:p>
            <a:r>
              <a:rPr lang="en-IN" b="1" dirty="0" smtClean="0">
                <a:solidFill>
                  <a:schemeClr val="accent1">
                    <a:lumMod val="75000"/>
                  </a:schemeClr>
                </a:solidFill>
              </a:rPr>
              <a:t>      }//end while</a:t>
            </a:r>
          </a:p>
          <a:p>
            <a:r>
              <a:rPr lang="en-IN" b="1" dirty="0" smtClean="0">
                <a:solidFill>
                  <a:schemeClr val="accent1">
                    <a:lumMod val="75000"/>
                  </a:schemeClr>
                </a:solidFill>
              </a:rPr>
              <a:t>     if(</a:t>
            </a:r>
            <a:r>
              <a:rPr lang="en-IN" b="1" dirty="0" err="1" smtClean="0">
                <a:solidFill>
                  <a:schemeClr val="accent1">
                    <a:lumMod val="75000"/>
                  </a:schemeClr>
                </a:solidFill>
              </a:rPr>
              <a:t>isempty</a:t>
            </a:r>
            <a:r>
              <a:rPr lang="en-IN" b="1" dirty="0" smtClean="0">
                <a:solidFill>
                  <a:schemeClr val="accent1">
                    <a:lumMod val="75000"/>
                  </a:schemeClr>
                </a:solidFill>
              </a:rPr>
              <a:t>(top))</a:t>
            </a:r>
          </a:p>
          <a:p>
            <a:r>
              <a:rPr lang="en-IN" b="1" dirty="0" smtClean="0">
                <a:solidFill>
                  <a:schemeClr val="accent1">
                    <a:lumMod val="75000"/>
                  </a:schemeClr>
                </a:solidFill>
              </a:rPr>
              <a:t>         return 1;</a:t>
            </a:r>
          </a:p>
          <a:p>
            <a:r>
              <a:rPr lang="en-IN" b="1" dirty="0" smtClean="0">
                <a:solidFill>
                  <a:schemeClr val="accent1">
                    <a:lumMod val="75000"/>
                  </a:schemeClr>
                </a:solidFill>
              </a:rPr>
              <a:t>       return 0;</a:t>
            </a:r>
            <a:r>
              <a:rPr lang="en-IN" b="1" dirty="0" smtClean="0">
                <a:solidFill>
                  <a:srgbClr val="FF0000"/>
                </a:solidFill>
              </a:rPr>
              <a:t>//extra opening parenthesis</a:t>
            </a:r>
          </a:p>
          <a:p>
            <a:r>
              <a:rPr lang="en-IN" b="1" dirty="0" smtClean="0">
                <a:solidFill>
                  <a:schemeClr val="accent1">
                    <a:lumMod val="75000"/>
                  </a:schemeClr>
                </a:solidFill>
              </a:rPr>
              <a:t>   }    </a:t>
            </a:r>
          </a:p>
        </p:txBody>
      </p:sp>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0" y="4245844"/>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dineshs@pes.edu</a:t>
            </a:r>
            <a:endParaRPr lang="en-IN" sz="2400" b="1" dirty="0"/>
          </a:p>
        </p:txBody>
      </p:sp>
      <p:sp>
        <p:nvSpPr>
          <p:cNvPr id="12" name="Rectangle 11">
            <a:extLst>
              <a:ext uri="{FF2B5EF4-FFF2-40B4-BE49-F238E27FC236}">
                <a16:creationId xmlns="" xmlns:a16="http://schemas.microsoft.com/office/drawing/2014/main" id="{A9F03FCF-7A6F-4612-88F7-18437FC4F2ED}"/>
              </a:ext>
            </a:extLst>
          </p:cNvPr>
          <p:cNvSpPr/>
          <p:nvPr/>
        </p:nvSpPr>
        <p:spPr>
          <a:xfrm>
            <a:off x="5460537" y="4573019"/>
            <a:ext cx="7497214" cy="461665"/>
          </a:xfrm>
          <a:prstGeom prst="rect">
            <a:avLst/>
          </a:prstGeom>
        </p:spPr>
        <p:txBody>
          <a:bodyPr wrap="square">
            <a:spAutoFit/>
          </a:bodyPr>
          <a:lstStyle/>
          <a:p>
            <a:r>
              <a:rPr lang="en-US" sz="2400" dirty="0"/>
              <a:t>+91 </a:t>
            </a:r>
            <a:r>
              <a:rPr lang="en-US" sz="2400" dirty="0" smtClean="0"/>
              <a:t>8088654402 </a:t>
            </a:r>
            <a:endParaRPr lang="en-IN" sz="2400"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spTree>
    <p:extLst>
      <p:ext uri="{BB962C8B-B14F-4D97-AF65-F5344CB8AC3E}">
        <p14:creationId xmlns="" xmlns:p14="http://schemas.microsoft.com/office/powerpoint/2010/main" val="1459503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2" y="1737360"/>
            <a:ext cx="8727997" cy="646331"/>
          </a:xfrm>
          <a:prstGeom prst="rect">
            <a:avLst/>
          </a:prstGeom>
        </p:spPr>
        <p:txBody>
          <a:bodyPr wrap="square">
            <a:spAutoFit/>
          </a:bodyPr>
          <a:lstStyle/>
          <a:p>
            <a:r>
              <a:rPr lang="en-IN" sz="3600" b="1" cap="all" dirty="0" smtClean="0"/>
              <a:t>Data structures and its applications</a:t>
            </a:r>
            <a:endParaRPr lang="en-US" sz="3600" b="1" cap="all" dirty="0"/>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2" y="2888778"/>
            <a:ext cx="8205483" cy="1200329"/>
          </a:xfrm>
          <a:prstGeom prst="rect">
            <a:avLst/>
          </a:prstGeom>
        </p:spPr>
        <p:txBody>
          <a:bodyPr wrap="square">
            <a:spAutoFit/>
          </a:bodyPr>
          <a:lstStyle/>
          <a:p>
            <a:r>
              <a:rPr lang="en-IN" sz="3600" b="1" dirty="0" smtClean="0">
                <a:solidFill>
                  <a:schemeClr val="accent1">
                    <a:lumMod val="75000"/>
                  </a:schemeClr>
                </a:solidFill>
              </a:rPr>
              <a:t>Evaluation of Postfix expression and Parenthesis matching</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&amp; </a:t>
            </a:r>
            <a:r>
              <a:rPr lang="en-US" sz="2000" dirty="0"/>
              <a:t>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 xmlns:p14="http://schemas.microsoft.com/office/powerpoint/2010/main"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Evaluation of Postfix Expression - Algorithm</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4462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itchFamily="34" charset="0"/>
              <a:buChar char="•"/>
            </a:pP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Each operator in a postfix string refers to the previous two operands.</a:t>
            </a:r>
          </a:p>
          <a:p>
            <a:pPr marL="546100" indent="-457200" eaLnBrk="0" fontAlgn="base" hangingPunct="0">
              <a:spcBef>
                <a:spcPct val="0"/>
              </a:spcBef>
              <a:spcAft>
                <a:spcPts val="600"/>
              </a:spcAft>
              <a:buFont typeface="Arial" pitchFamily="34" charset="0"/>
              <a:buChar char="•"/>
            </a:pP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Each time an operand is read , it is pushed on to the stack</a:t>
            </a:r>
          </a:p>
          <a:p>
            <a:pPr marL="546100" indent="-457200" eaLnBrk="0" fontAlgn="base" hangingPunct="0">
              <a:spcBef>
                <a:spcPct val="0"/>
              </a:spcBef>
              <a:spcAft>
                <a:spcPts val="600"/>
              </a:spcAft>
              <a:buFont typeface="Arial" pitchFamily="34" charset="0"/>
              <a:buChar char="•"/>
            </a:pP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When an operator is reached, its operands will be the top two elements on to the stack.</a:t>
            </a:r>
          </a:p>
          <a:p>
            <a:pPr marL="546100" indent="-457200" eaLnBrk="0" fontAlgn="base" hangingPunct="0">
              <a:spcBef>
                <a:spcPct val="0"/>
              </a:spcBef>
              <a:spcAft>
                <a:spcPts val="600"/>
              </a:spcAft>
              <a:buFont typeface="Arial" pitchFamily="34" charset="0"/>
              <a:buChar char="•"/>
            </a:pP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The two elements are popped out, the indicated operation is performed on them and result is pushed on the stack so that it will be available for use as an operand of the next operator.</a:t>
            </a: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Evaluation of Postfix Expression - Algorithm</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10784"/>
            <a:ext cx="8699863" cy="54168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pP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o</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pndstk</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is the empty stack</a:t>
            </a: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w</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hile(not end of the input) </a:t>
            </a:r>
            <a:r>
              <a:rPr lang="en-IN" altLang="en-US" sz="2200" b="1" dirty="0" smtClean="0">
                <a:solidFill>
                  <a:srgbClr val="FF0000"/>
                </a:solidFill>
                <a:ea typeface="Times New Roman" panose="02020603050405020304" pitchFamily="18" charset="0"/>
                <a:cs typeface="Arial" panose="020B0604020202020204" pitchFamily="34" charset="0"/>
              </a:rPr>
              <a:t>// scan the input string </a:t>
            </a: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symb</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=next input character;</a:t>
            </a: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if (</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symb</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is an operand)</a:t>
            </a: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push(</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opndstk,sym</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b</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e</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lse</a:t>
            </a: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opnd2=pop(</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opndstk</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opnd1=pop(</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opndstk</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value = result of applying </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symb</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to opnd1 and opn2;</a:t>
            </a: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push(</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opndstk</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value);</a:t>
            </a: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return(pop(</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opndstk</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Evaluation of Postfix Expression </a:t>
            </a:r>
            <a:r>
              <a:rPr lang="en-IN" sz="2400" b="1" dirty="0" smtClean="0">
                <a:solidFill>
                  <a:srgbClr val="FF0000"/>
                </a:solidFill>
              </a:rPr>
              <a:t>– Trace of the Algorithm</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4" name="Table 13"/>
          <p:cNvGraphicFramePr>
            <a:graphicFrameLocks noGrp="1"/>
          </p:cNvGraphicFramePr>
          <p:nvPr/>
        </p:nvGraphicFramePr>
        <p:xfrm>
          <a:off x="503629" y="2534210"/>
          <a:ext cx="6419687" cy="2237658"/>
        </p:xfrm>
        <a:graphic>
          <a:graphicData uri="http://schemas.openxmlformats.org/drawingml/2006/table">
            <a:tbl>
              <a:tblPr firstRow="1" bandRow="1">
                <a:tableStyleId>{5C22544A-7EE6-4342-B048-85BDC9FD1C3A}</a:tableStyleId>
              </a:tblPr>
              <a:tblGrid>
                <a:gridCol w="1142291"/>
                <a:gridCol w="1123406"/>
                <a:gridCol w="1384663"/>
                <a:gridCol w="1152774"/>
                <a:gridCol w="1616553"/>
              </a:tblGrid>
              <a:tr h="372943">
                <a:tc>
                  <a:txBody>
                    <a:bodyPr/>
                    <a:lstStyle/>
                    <a:p>
                      <a:r>
                        <a:rPr lang="en-IN" dirty="0" err="1" smtClean="0"/>
                        <a:t>Symb</a:t>
                      </a:r>
                      <a:endParaRPr lang="en-IN" dirty="0"/>
                    </a:p>
                  </a:txBody>
                  <a:tcPr/>
                </a:tc>
                <a:tc>
                  <a:txBody>
                    <a:bodyPr/>
                    <a:lstStyle/>
                    <a:p>
                      <a:r>
                        <a:rPr lang="en-IN" dirty="0" smtClean="0"/>
                        <a:t>Opnd1</a:t>
                      </a:r>
                      <a:endParaRPr lang="en-IN" dirty="0"/>
                    </a:p>
                  </a:txBody>
                  <a:tcPr/>
                </a:tc>
                <a:tc>
                  <a:txBody>
                    <a:bodyPr/>
                    <a:lstStyle/>
                    <a:p>
                      <a:r>
                        <a:rPr lang="en-IN" dirty="0" smtClean="0"/>
                        <a:t>Opnd2</a:t>
                      </a:r>
                      <a:endParaRPr lang="en-IN" dirty="0"/>
                    </a:p>
                  </a:txBody>
                  <a:tcPr/>
                </a:tc>
                <a:tc>
                  <a:txBody>
                    <a:bodyPr/>
                    <a:lstStyle/>
                    <a:p>
                      <a:r>
                        <a:rPr lang="en-IN" dirty="0" smtClean="0"/>
                        <a:t>Value</a:t>
                      </a:r>
                      <a:endParaRPr lang="en-IN" dirty="0"/>
                    </a:p>
                  </a:txBody>
                  <a:tcPr/>
                </a:tc>
                <a:tc>
                  <a:txBody>
                    <a:bodyPr/>
                    <a:lstStyle/>
                    <a:p>
                      <a:r>
                        <a:rPr lang="en-IN" dirty="0" err="1" smtClean="0"/>
                        <a:t>opndstk</a:t>
                      </a:r>
                      <a:endParaRPr lang="en-IN" dirty="0"/>
                    </a:p>
                  </a:txBody>
                  <a:tcPr/>
                </a:tc>
              </a:tr>
              <a:tr h="372943">
                <a:tc>
                  <a:txBody>
                    <a:bodyPr/>
                    <a:lstStyle/>
                    <a:p>
                      <a:pPr algn="ctr"/>
                      <a:r>
                        <a:rPr lang="en-IN" b="1" dirty="0" smtClean="0"/>
                        <a:t>3</a:t>
                      </a:r>
                      <a:endParaRPr lang="en-IN" b="1" dirty="0"/>
                    </a:p>
                  </a:txBody>
                  <a:tcPr/>
                </a:tc>
                <a:tc>
                  <a:txBody>
                    <a:bodyPr/>
                    <a:lstStyle/>
                    <a:p>
                      <a:pPr algn="ctr"/>
                      <a:r>
                        <a:rPr lang="en-IN" b="1" dirty="0" smtClean="0"/>
                        <a:t>-</a:t>
                      </a: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r>
                        <a:rPr lang="en-IN" b="1" dirty="0" smtClean="0"/>
                        <a:t>3</a:t>
                      </a:r>
                      <a:endParaRPr lang="en-IN" b="1" dirty="0"/>
                    </a:p>
                  </a:txBody>
                  <a:tcPr/>
                </a:tc>
              </a:tr>
              <a:tr h="372943">
                <a:tc>
                  <a:txBody>
                    <a:bodyPr/>
                    <a:lstStyle/>
                    <a:p>
                      <a:pPr algn="ctr"/>
                      <a:r>
                        <a:rPr lang="en-IN" b="1" dirty="0" smtClean="0"/>
                        <a:t>5</a:t>
                      </a: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r>
                        <a:rPr lang="en-IN" b="1" dirty="0" smtClean="0"/>
                        <a:t>3,  5</a:t>
                      </a:r>
                      <a:endParaRPr lang="en-IN" b="1" dirty="0"/>
                    </a:p>
                  </a:txBody>
                  <a:tcPr/>
                </a:tc>
              </a:tr>
              <a:tr h="372943">
                <a:tc>
                  <a:txBody>
                    <a:bodyPr/>
                    <a:lstStyle/>
                    <a:p>
                      <a:pPr algn="ctr"/>
                      <a:r>
                        <a:rPr lang="en-IN" b="1" dirty="0" smtClean="0"/>
                        <a:t>4</a:t>
                      </a: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r>
                        <a:rPr lang="en-IN" b="1" dirty="0" smtClean="0"/>
                        <a:t>3 , 5 , 4</a:t>
                      </a:r>
                      <a:endParaRPr lang="en-IN" b="1" dirty="0"/>
                    </a:p>
                  </a:txBody>
                  <a:tcPr/>
                </a:tc>
              </a:tr>
              <a:tr h="372943">
                <a:tc>
                  <a:txBody>
                    <a:bodyPr/>
                    <a:lstStyle/>
                    <a:p>
                      <a:pPr algn="ctr"/>
                      <a:r>
                        <a:rPr lang="en-IN" b="1" dirty="0" smtClean="0"/>
                        <a:t>*</a:t>
                      </a:r>
                      <a:endParaRPr lang="en-IN" b="1" dirty="0"/>
                    </a:p>
                  </a:txBody>
                  <a:tcPr/>
                </a:tc>
                <a:tc>
                  <a:txBody>
                    <a:bodyPr/>
                    <a:lstStyle/>
                    <a:p>
                      <a:pPr algn="ctr"/>
                      <a:r>
                        <a:rPr lang="en-IN" b="1" dirty="0" smtClean="0"/>
                        <a:t>5</a:t>
                      </a:r>
                      <a:endParaRPr lang="en-IN" b="1" dirty="0"/>
                    </a:p>
                  </a:txBody>
                  <a:tcPr/>
                </a:tc>
                <a:tc>
                  <a:txBody>
                    <a:bodyPr/>
                    <a:lstStyle/>
                    <a:p>
                      <a:pPr algn="ctr"/>
                      <a:r>
                        <a:rPr lang="en-IN" b="1" dirty="0" smtClean="0"/>
                        <a:t>4</a:t>
                      </a:r>
                      <a:endParaRPr lang="en-IN" b="1" dirty="0"/>
                    </a:p>
                  </a:txBody>
                  <a:tcPr/>
                </a:tc>
                <a:tc>
                  <a:txBody>
                    <a:bodyPr/>
                    <a:lstStyle/>
                    <a:p>
                      <a:pPr algn="ctr"/>
                      <a:r>
                        <a:rPr lang="en-IN" b="1" dirty="0" smtClean="0"/>
                        <a:t>20</a:t>
                      </a:r>
                      <a:endParaRPr lang="en-IN" b="1" dirty="0"/>
                    </a:p>
                  </a:txBody>
                  <a:tcPr/>
                </a:tc>
                <a:tc>
                  <a:txBody>
                    <a:bodyPr/>
                    <a:lstStyle/>
                    <a:p>
                      <a:pPr algn="ctr"/>
                      <a:r>
                        <a:rPr lang="en-IN" b="1" dirty="0" smtClean="0"/>
                        <a:t>3  , 20</a:t>
                      </a:r>
                      <a:endParaRPr lang="en-IN" b="1" dirty="0"/>
                    </a:p>
                  </a:txBody>
                  <a:tcPr/>
                </a:tc>
              </a:tr>
              <a:tr h="372943">
                <a:tc>
                  <a:txBody>
                    <a:bodyPr/>
                    <a:lstStyle/>
                    <a:p>
                      <a:pPr algn="ctr"/>
                      <a:r>
                        <a:rPr lang="en-IN" b="1" dirty="0" smtClean="0"/>
                        <a:t>+</a:t>
                      </a:r>
                      <a:endParaRPr lang="en-IN" b="1" dirty="0"/>
                    </a:p>
                  </a:txBody>
                  <a:tcPr/>
                </a:tc>
                <a:tc>
                  <a:txBody>
                    <a:bodyPr/>
                    <a:lstStyle/>
                    <a:p>
                      <a:pPr algn="ctr"/>
                      <a:r>
                        <a:rPr lang="en-IN" b="1" dirty="0" smtClean="0"/>
                        <a:t>3</a:t>
                      </a:r>
                      <a:endParaRPr lang="en-IN" b="1" dirty="0"/>
                    </a:p>
                  </a:txBody>
                  <a:tcPr/>
                </a:tc>
                <a:tc>
                  <a:txBody>
                    <a:bodyPr/>
                    <a:lstStyle/>
                    <a:p>
                      <a:pPr algn="ctr"/>
                      <a:r>
                        <a:rPr lang="en-IN" b="1" dirty="0" smtClean="0"/>
                        <a:t>20</a:t>
                      </a:r>
                      <a:endParaRPr lang="en-IN" b="1" dirty="0"/>
                    </a:p>
                  </a:txBody>
                  <a:tcPr/>
                </a:tc>
                <a:tc>
                  <a:txBody>
                    <a:bodyPr/>
                    <a:lstStyle/>
                    <a:p>
                      <a:pPr algn="ctr"/>
                      <a:r>
                        <a:rPr lang="en-IN" b="1" dirty="0" smtClean="0"/>
                        <a:t>60</a:t>
                      </a:r>
                      <a:endParaRPr lang="en-IN" b="1" dirty="0"/>
                    </a:p>
                  </a:txBody>
                  <a:tcPr/>
                </a:tc>
                <a:tc>
                  <a:txBody>
                    <a:bodyPr/>
                    <a:lstStyle/>
                    <a:p>
                      <a:pPr algn="ctr"/>
                      <a:r>
                        <a:rPr lang="en-IN" b="1" dirty="0" smtClean="0"/>
                        <a:t>60</a:t>
                      </a:r>
                      <a:endParaRPr lang="en-IN" b="1" dirty="0"/>
                    </a:p>
                  </a:txBody>
                  <a:tcPr/>
                </a:tc>
              </a:tr>
            </a:tbl>
          </a:graphicData>
        </a:graphic>
      </p:graphicFrame>
      <p:sp>
        <p:nvSpPr>
          <p:cNvPr id="15" name="TextBox 14"/>
          <p:cNvSpPr txBox="1"/>
          <p:nvPr/>
        </p:nvSpPr>
        <p:spPr>
          <a:xfrm>
            <a:off x="587756" y="1541411"/>
            <a:ext cx="6335557" cy="707886"/>
          </a:xfrm>
          <a:prstGeom prst="rect">
            <a:avLst/>
          </a:prstGeom>
          <a:noFill/>
        </p:spPr>
        <p:txBody>
          <a:bodyPr wrap="square" rtlCol="0">
            <a:spAutoFit/>
          </a:bodyPr>
          <a:lstStyle/>
          <a:p>
            <a:r>
              <a:rPr lang="en-IN" sz="2000" b="1" dirty="0" smtClean="0"/>
              <a:t>Infix : 3 + 5 * 4</a:t>
            </a:r>
          </a:p>
          <a:p>
            <a:r>
              <a:rPr lang="en-IN" sz="2000" b="1" dirty="0" smtClean="0"/>
              <a:t>Postfix expression   : 3 5 4 * +</a:t>
            </a:r>
            <a:endParaRPr lang="en-IN" sz="2000" b="1" dirty="0"/>
          </a:p>
        </p:txBody>
      </p:sp>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Evaluation of Postfix Expression - </a:t>
            </a:r>
            <a:r>
              <a:rPr lang="en-IN" sz="2400" b="1" dirty="0" smtClean="0">
                <a:solidFill>
                  <a:srgbClr val="FF0000"/>
                </a:solidFill>
              </a:rPr>
              <a:t>implementation</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1036298" y="1414406"/>
            <a:ext cx="6096000" cy="5170646"/>
          </a:xfrm>
          <a:prstGeom prst="rect">
            <a:avLst/>
          </a:prstGeom>
        </p:spPr>
        <p:txBody>
          <a:bodyPr>
            <a:spAutoFit/>
          </a:bodyPr>
          <a:lstStyle/>
          <a:p>
            <a:r>
              <a:rPr lang="en-IN" sz="2200" b="1" dirty="0" err="1" smtClean="0">
                <a:solidFill>
                  <a:schemeClr val="accent1">
                    <a:lumMod val="75000"/>
                  </a:schemeClr>
                </a:solidFill>
              </a:rPr>
              <a:t>int</a:t>
            </a:r>
            <a:r>
              <a:rPr lang="en-IN" sz="2200" b="1" dirty="0" smtClean="0">
                <a:solidFill>
                  <a:schemeClr val="accent1">
                    <a:lumMod val="75000"/>
                  </a:schemeClr>
                </a:solidFill>
              </a:rPr>
              <a:t> </a:t>
            </a:r>
            <a:r>
              <a:rPr lang="en-IN" sz="2200" b="1" dirty="0" err="1" smtClean="0">
                <a:solidFill>
                  <a:schemeClr val="accent1">
                    <a:lumMod val="75000"/>
                  </a:schemeClr>
                </a:solidFill>
              </a:rPr>
              <a:t>postfix_eval</a:t>
            </a:r>
            <a:r>
              <a:rPr lang="en-IN" sz="2200" b="1" dirty="0" smtClean="0">
                <a:solidFill>
                  <a:schemeClr val="accent1">
                    <a:lumMod val="75000"/>
                  </a:schemeClr>
                </a:solidFill>
              </a:rPr>
              <a:t>(char* postfix)</a:t>
            </a:r>
          </a:p>
          <a:p>
            <a:r>
              <a:rPr lang="en-IN" sz="2200" b="1" dirty="0" smtClean="0">
                <a:solidFill>
                  <a:schemeClr val="accent1">
                    <a:lumMod val="75000"/>
                  </a:schemeClr>
                </a:solidFill>
              </a:rPr>
              <a:t> {</a:t>
            </a:r>
          </a:p>
          <a:p>
            <a:r>
              <a:rPr lang="en-IN" sz="2200" b="1" dirty="0" smtClean="0">
                <a:solidFill>
                  <a:schemeClr val="accent1">
                    <a:lumMod val="75000"/>
                  </a:schemeClr>
                </a:solidFill>
              </a:rPr>
              <a:t>   </a:t>
            </a:r>
            <a:r>
              <a:rPr lang="en-IN" sz="2200" b="1" dirty="0" err="1" smtClean="0">
                <a:solidFill>
                  <a:schemeClr val="accent1">
                    <a:lumMod val="75000"/>
                  </a:schemeClr>
                </a:solidFill>
              </a:rPr>
              <a:t>int</a:t>
            </a:r>
            <a:r>
              <a:rPr lang="en-IN" sz="2200" b="1" dirty="0" smtClean="0">
                <a:solidFill>
                  <a:schemeClr val="accent1">
                    <a:lumMod val="75000"/>
                  </a:schemeClr>
                </a:solidFill>
              </a:rPr>
              <a:t> </a:t>
            </a:r>
            <a:r>
              <a:rPr lang="en-IN" sz="2200" b="1" dirty="0" err="1" smtClean="0">
                <a:solidFill>
                  <a:schemeClr val="accent1">
                    <a:lumMod val="75000"/>
                  </a:schemeClr>
                </a:solidFill>
              </a:rPr>
              <a:t>i,top,r</a:t>
            </a:r>
            <a:r>
              <a:rPr lang="en-IN" sz="2200" b="1" dirty="0" smtClean="0">
                <a:solidFill>
                  <a:schemeClr val="accent1">
                    <a:lumMod val="75000"/>
                  </a:schemeClr>
                </a:solidFill>
              </a:rPr>
              <a:t>;</a:t>
            </a:r>
          </a:p>
          <a:p>
            <a:r>
              <a:rPr lang="en-IN" sz="2200" b="1" dirty="0" smtClean="0">
                <a:solidFill>
                  <a:schemeClr val="accent1">
                    <a:lumMod val="75000"/>
                  </a:schemeClr>
                </a:solidFill>
              </a:rPr>
              <a:t>   </a:t>
            </a:r>
            <a:r>
              <a:rPr lang="en-IN" sz="2200" b="1" dirty="0" err="1" smtClean="0">
                <a:solidFill>
                  <a:schemeClr val="accent1">
                    <a:lumMod val="75000"/>
                  </a:schemeClr>
                </a:solidFill>
              </a:rPr>
              <a:t>int</a:t>
            </a:r>
            <a:r>
              <a:rPr lang="en-IN" sz="2200" b="1" dirty="0" smtClean="0">
                <a:solidFill>
                  <a:schemeClr val="accent1">
                    <a:lumMod val="75000"/>
                  </a:schemeClr>
                </a:solidFill>
              </a:rPr>
              <a:t> s[10];//stack</a:t>
            </a:r>
          </a:p>
          <a:p>
            <a:r>
              <a:rPr lang="en-IN" sz="2200" b="1" dirty="0" smtClean="0">
                <a:solidFill>
                  <a:schemeClr val="accent1">
                    <a:lumMod val="75000"/>
                  </a:schemeClr>
                </a:solidFill>
              </a:rPr>
              <a:t>   top=-1;</a:t>
            </a:r>
          </a:p>
          <a:p>
            <a:r>
              <a:rPr lang="en-IN" sz="2200" b="1" dirty="0" smtClean="0">
                <a:solidFill>
                  <a:schemeClr val="accent1">
                    <a:lumMod val="75000"/>
                  </a:schemeClr>
                </a:solidFill>
              </a:rPr>
              <a:t>   </a:t>
            </a:r>
            <a:r>
              <a:rPr lang="en-IN" sz="2200" b="1" dirty="0" err="1" smtClean="0">
                <a:solidFill>
                  <a:schemeClr val="accent1">
                    <a:lumMod val="75000"/>
                  </a:schemeClr>
                </a:solidFill>
              </a:rPr>
              <a:t>i</a:t>
            </a:r>
            <a:r>
              <a:rPr lang="en-IN" sz="2200" b="1" dirty="0" smtClean="0">
                <a:solidFill>
                  <a:schemeClr val="accent1">
                    <a:lumMod val="75000"/>
                  </a:schemeClr>
                </a:solidFill>
              </a:rPr>
              <a:t>=0;</a:t>
            </a:r>
          </a:p>
          <a:p>
            <a:endParaRPr lang="en-IN" sz="2200" b="1" dirty="0" smtClean="0">
              <a:solidFill>
                <a:schemeClr val="accent1">
                  <a:lumMod val="75000"/>
                </a:schemeClr>
              </a:solidFill>
            </a:endParaRPr>
          </a:p>
          <a:p>
            <a:r>
              <a:rPr lang="en-IN" sz="2200" b="1" dirty="0" smtClean="0">
                <a:solidFill>
                  <a:schemeClr val="accent1">
                    <a:lumMod val="75000"/>
                  </a:schemeClr>
                </a:solidFill>
              </a:rPr>
              <a:t>   while(postfix[</a:t>
            </a:r>
            <a:r>
              <a:rPr lang="en-IN" sz="2200" b="1" dirty="0" err="1" smtClean="0">
                <a:solidFill>
                  <a:schemeClr val="accent1">
                    <a:lumMod val="75000"/>
                  </a:schemeClr>
                </a:solidFill>
              </a:rPr>
              <a:t>i</a:t>
            </a:r>
            <a:r>
              <a:rPr lang="en-IN" sz="2200" b="1" dirty="0" smtClean="0">
                <a:solidFill>
                  <a:schemeClr val="accent1">
                    <a:lumMod val="75000"/>
                  </a:schemeClr>
                </a:solidFill>
              </a:rPr>
              <a:t>]!='\0')</a:t>
            </a:r>
          </a:p>
          <a:p>
            <a:r>
              <a:rPr lang="en-IN" sz="2200" b="1" dirty="0" smtClean="0">
                <a:solidFill>
                  <a:schemeClr val="accent1">
                    <a:lumMod val="75000"/>
                  </a:schemeClr>
                </a:solidFill>
              </a:rPr>
              <a:t>   {</a:t>
            </a:r>
          </a:p>
          <a:p>
            <a:r>
              <a:rPr lang="en-IN" sz="2200" b="1" dirty="0" smtClean="0">
                <a:solidFill>
                  <a:schemeClr val="accent1">
                    <a:lumMod val="75000"/>
                  </a:schemeClr>
                </a:solidFill>
              </a:rPr>
              <a:t>     char </a:t>
            </a:r>
            <a:r>
              <a:rPr lang="en-IN" sz="2200" b="1" dirty="0" err="1" smtClean="0">
                <a:solidFill>
                  <a:schemeClr val="accent1">
                    <a:lumMod val="75000"/>
                  </a:schemeClr>
                </a:solidFill>
              </a:rPr>
              <a:t>ch</a:t>
            </a:r>
            <a:r>
              <a:rPr lang="en-IN" sz="2200" b="1" dirty="0" smtClean="0">
                <a:solidFill>
                  <a:schemeClr val="accent1">
                    <a:lumMod val="75000"/>
                  </a:schemeClr>
                </a:solidFill>
              </a:rPr>
              <a:t>=postfix[</a:t>
            </a:r>
            <a:r>
              <a:rPr lang="en-IN" sz="2200" b="1" dirty="0" err="1" smtClean="0">
                <a:solidFill>
                  <a:schemeClr val="accent1">
                    <a:lumMod val="75000"/>
                  </a:schemeClr>
                </a:solidFill>
              </a:rPr>
              <a:t>i</a:t>
            </a:r>
            <a:r>
              <a:rPr lang="en-IN" sz="2200" b="1" dirty="0" smtClean="0">
                <a:solidFill>
                  <a:schemeClr val="accent1">
                    <a:lumMod val="75000"/>
                  </a:schemeClr>
                </a:solidFill>
              </a:rPr>
              <a:t>];</a:t>
            </a:r>
          </a:p>
          <a:p>
            <a:r>
              <a:rPr lang="en-IN" sz="2200" b="1" dirty="0" smtClean="0">
                <a:solidFill>
                  <a:schemeClr val="accent1">
                    <a:lumMod val="75000"/>
                  </a:schemeClr>
                </a:solidFill>
              </a:rPr>
              <a:t>     if(</a:t>
            </a:r>
            <a:r>
              <a:rPr lang="en-IN" sz="2200" b="1" dirty="0" err="1" smtClean="0">
                <a:solidFill>
                  <a:schemeClr val="accent1">
                    <a:lumMod val="75000"/>
                  </a:schemeClr>
                </a:solidFill>
              </a:rPr>
              <a:t>isoper</a:t>
            </a:r>
            <a:r>
              <a:rPr lang="en-IN" sz="2200" b="1" dirty="0" smtClean="0">
                <a:solidFill>
                  <a:schemeClr val="accent1">
                    <a:lumMod val="75000"/>
                  </a:schemeClr>
                </a:solidFill>
              </a:rPr>
              <a:t>(</a:t>
            </a:r>
            <a:r>
              <a:rPr lang="en-IN" sz="2200" b="1" dirty="0" err="1" smtClean="0">
                <a:solidFill>
                  <a:schemeClr val="accent1">
                    <a:lumMod val="75000"/>
                  </a:schemeClr>
                </a:solidFill>
              </a:rPr>
              <a:t>ch</a:t>
            </a:r>
            <a:r>
              <a:rPr lang="en-IN" sz="2200" b="1" dirty="0" smtClean="0">
                <a:solidFill>
                  <a:schemeClr val="accent1">
                    <a:lumMod val="75000"/>
                  </a:schemeClr>
                </a:solidFill>
              </a:rPr>
              <a:t>))</a:t>
            </a:r>
          </a:p>
          <a:p>
            <a:r>
              <a:rPr lang="en-IN" sz="2200" b="1" dirty="0" smtClean="0">
                <a:solidFill>
                  <a:schemeClr val="accent1">
                    <a:lumMod val="75000"/>
                  </a:schemeClr>
                </a:solidFill>
              </a:rPr>
              <a:t>     {</a:t>
            </a:r>
          </a:p>
          <a:p>
            <a:r>
              <a:rPr lang="en-IN" sz="2200" b="1" dirty="0" smtClean="0">
                <a:solidFill>
                  <a:schemeClr val="accent1">
                    <a:lumMod val="75000"/>
                  </a:schemeClr>
                </a:solidFill>
              </a:rPr>
              <a:t>       </a:t>
            </a:r>
            <a:r>
              <a:rPr lang="en-IN" sz="2200" b="1" dirty="0" err="1" smtClean="0">
                <a:solidFill>
                  <a:schemeClr val="accent1">
                    <a:lumMod val="75000"/>
                  </a:schemeClr>
                </a:solidFill>
              </a:rPr>
              <a:t>int</a:t>
            </a:r>
            <a:r>
              <a:rPr lang="en-IN" sz="2200" b="1" dirty="0" smtClean="0">
                <a:solidFill>
                  <a:schemeClr val="accent1">
                    <a:lumMod val="75000"/>
                  </a:schemeClr>
                </a:solidFill>
              </a:rPr>
              <a:t> op1=pop(</a:t>
            </a:r>
            <a:r>
              <a:rPr lang="en-IN" sz="2200" b="1" dirty="0" err="1" smtClean="0">
                <a:solidFill>
                  <a:schemeClr val="accent1">
                    <a:lumMod val="75000"/>
                  </a:schemeClr>
                </a:solidFill>
              </a:rPr>
              <a:t>s,&amp;top</a:t>
            </a:r>
            <a:r>
              <a:rPr lang="en-IN" sz="2200" b="1" dirty="0" smtClean="0">
                <a:solidFill>
                  <a:schemeClr val="accent1">
                    <a:lumMod val="75000"/>
                  </a:schemeClr>
                </a:solidFill>
              </a:rPr>
              <a:t>);</a:t>
            </a:r>
          </a:p>
          <a:p>
            <a:r>
              <a:rPr lang="en-IN" sz="2200" b="1" dirty="0" smtClean="0">
                <a:solidFill>
                  <a:schemeClr val="accent1">
                    <a:lumMod val="75000"/>
                  </a:schemeClr>
                </a:solidFill>
              </a:rPr>
              <a:t>       </a:t>
            </a:r>
            <a:r>
              <a:rPr lang="en-IN" sz="2200" b="1" dirty="0" err="1" smtClean="0">
                <a:solidFill>
                  <a:schemeClr val="accent1">
                    <a:lumMod val="75000"/>
                  </a:schemeClr>
                </a:solidFill>
              </a:rPr>
              <a:t>int</a:t>
            </a:r>
            <a:r>
              <a:rPr lang="en-IN" sz="2200" b="1" dirty="0" smtClean="0">
                <a:solidFill>
                  <a:schemeClr val="accent1">
                    <a:lumMod val="75000"/>
                  </a:schemeClr>
                </a:solidFill>
              </a:rPr>
              <a:t> op2=pop(</a:t>
            </a:r>
            <a:r>
              <a:rPr lang="en-IN" sz="2200" b="1" dirty="0" err="1" smtClean="0">
                <a:solidFill>
                  <a:schemeClr val="accent1">
                    <a:lumMod val="75000"/>
                  </a:schemeClr>
                </a:solidFill>
              </a:rPr>
              <a:t>s,&amp;top</a:t>
            </a:r>
            <a:r>
              <a:rPr lang="en-IN" sz="2200" b="1" dirty="0" smtClean="0">
                <a:solidFill>
                  <a:schemeClr val="accent1">
                    <a:lumMod val="75000"/>
                  </a:schemeClr>
                </a:solidFill>
              </a:rPr>
              <a:t>);</a:t>
            </a:r>
          </a:p>
          <a:p>
            <a:r>
              <a:rPr lang="en-IN" sz="2200" dirty="0" smtClean="0"/>
              <a:t>  </a:t>
            </a:r>
            <a:r>
              <a:rPr lang="en-IN" dirty="0" smtClean="0"/>
              <a:t>    </a:t>
            </a:r>
            <a:endParaRPr lang="en-IN" dirty="0"/>
          </a:p>
        </p:txBody>
      </p:sp>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Evaluation of Postfix Expression - </a:t>
            </a:r>
            <a:r>
              <a:rPr lang="en-IN" sz="2400" b="1" dirty="0" smtClean="0">
                <a:solidFill>
                  <a:srgbClr val="FF0000"/>
                </a:solidFill>
              </a:rPr>
              <a:t>implementation</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1023235" y="1414406"/>
            <a:ext cx="6096000" cy="5786199"/>
          </a:xfrm>
          <a:prstGeom prst="rect">
            <a:avLst/>
          </a:prstGeom>
        </p:spPr>
        <p:txBody>
          <a:bodyPr>
            <a:spAutoFit/>
          </a:bodyPr>
          <a:lstStyle/>
          <a:p>
            <a:r>
              <a:rPr lang="en-IN" sz="2200" b="1" dirty="0" smtClean="0">
                <a:solidFill>
                  <a:schemeClr val="accent1">
                    <a:lumMod val="75000"/>
                  </a:schemeClr>
                </a:solidFill>
              </a:rPr>
              <a:t>switch(</a:t>
            </a:r>
            <a:r>
              <a:rPr lang="en-IN" sz="2200" b="1" dirty="0" err="1" smtClean="0">
                <a:solidFill>
                  <a:schemeClr val="accent1">
                    <a:lumMod val="75000"/>
                  </a:schemeClr>
                </a:solidFill>
              </a:rPr>
              <a:t>ch</a:t>
            </a:r>
            <a:r>
              <a:rPr lang="en-IN" sz="2200" b="1" dirty="0" smtClean="0">
                <a:solidFill>
                  <a:schemeClr val="accent1">
                    <a:lumMod val="75000"/>
                  </a:schemeClr>
                </a:solidFill>
              </a:rPr>
              <a:t>)</a:t>
            </a:r>
          </a:p>
          <a:p>
            <a:r>
              <a:rPr lang="en-IN" sz="2200" b="1" dirty="0" smtClean="0">
                <a:solidFill>
                  <a:schemeClr val="accent1">
                    <a:lumMod val="75000"/>
                  </a:schemeClr>
                </a:solidFill>
              </a:rPr>
              <a:t>        {</a:t>
            </a:r>
          </a:p>
          <a:p>
            <a:r>
              <a:rPr lang="en-IN" sz="2200" b="1" dirty="0" smtClean="0">
                <a:solidFill>
                  <a:schemeClr val="accent1">
                    <a:lumMod val="75000"/>
                  </a:schemeClr>
                </a:solidFill>
              </a:rPr>
              <a:t>           case '+':r=op1+op2;</a:t>
            </a:r>
          </a:p>
          <a:p>
            <a:r>
              <a:rPr lang="en-IN" sz="2200" b="1" dirty="0" smtClean="0">
                <a:solidFill>
                  <a:schemeClr val="accent1">
                    <a:lumMod val="75000"/>
                  </a:schemeClr>
                </a:solidFill>
              </a:rPr>
              <a:t>                    push(</a:t>
            </a:r>
            <a:r>
              <a:rPr lang="en-IN" sz="2200" b="1" dirty="0" err="1" smtClean="0">
                <a:solidFill>
                  <a:schemeClr val="accent1">
                    <a:lumMod val="75000"/>
                  </a:schemeClr>
                </a:solidFill>
              </a:rPr>
              <a:t>s,&amp;top,r</a:t>
            </a:r>
            <a:r>
              <a:rPr lang="en-IN" sz="2200" b="1" dirty="0" smtClean="0">
                <a:solidFill>
                  <a:schemeClr val="accent1">
                    <a:lumMod val="75000"/>
                  </a:schemeClr>
                </a:solidFill>
              </a:rPr>
              <a:t>);</a:t>
            </a:r>
          </a:p>
          <a:p>
            <a:r>
              <a:rPr lang="en-IN" sz="2200" b="1" dirty="0" smtClean="0">
                <a:solidFill>
                  <a:schemeClr val="accent1">
                    <a:lumMod val="75000"/>
                  </a:schemeClr>
                </a:solidFill>
              </a:rPr>
              <a:t>                    break;</a:t>
            </a:r>
          </a:p>
          <a:p>
            <a:r>
              <a:rPr lang="en-IN" sz="2200" b="1" dirty="0" smtClean="0">
                <a:solidFill>
                  <a:schemeClr val="accent1">
                    <a:lumMod val="75000"/>
                  </a:schemeClr>
                </a:solidFill>
              </a:rPr>
              <a:t>           case '-':r=op2-op1;</a:t>
            </a:r>
          </a:p>
          <a:p>
            <a:r>
              <a:rPr lang="en-IN" sz="2200" b="1" dirty="0" smtClean="0">
                <a:solidFill>
                  <a:schemeClr val="accent1">
                    <a:lumMod val="75000"/>
                  </a:schemeClr>
                </a:solidFill>
              </a:rPr>
              <a:t>                     push(</a:t>
            </a:r>
            <a:r>
              <a:rPr lang="en-IN" sz="2200" b="1" dirty="0" err="1" smtClean="0">
                <a:solidFill>
                  <a:schemeClr val="accent1">
                    <a:lumMod val="75000"/>
                  </a:schemeClr>
                </a:solidFill>
              </a:rPr>
              <a:t>s,&amp;top,r</a:t>
            </a:r>
            <a:r>
              <a:rPr lang="en-IN" sz="2200" b="1" dirty="0" smtClean="0">
                <a:solidFill>
                  <a:schemeClr val="accent1">
                    <a:lumMod val="75000"/>
                  </a:schemeClr>
                </a:solidFill>
              </a:rPr>
              <a:t>);</a:t>
            </a:r>
          </a:p>
          <a:p>
            <a:r>
              <a:rPr lang="en-IN" sz="2200" b="1" dirty="0" smtClean="0">
                <a:solidFill>
                  <a:schemeClr val="accent1">
                    <a:lumMod val="75000"/>
                  </a:schemeClr>
                </a:solidFill>
              </a:rPr>
              <a:t>                     break;</a:t>
            </a:r>
          </a:p>
          <a:p>
            <a:r>
              <a:rPr lang="en-IN" sz="2200" b="1" dirty="0" smtClean="0">
                <a:solidFill>
                  <a:schemeClr val="accent1">
                    <a:lumMod val="75000"/>
                  </a:schemeClr>
                </a:solidFill>
              </a:rPr>
              <a:t>            case '*':r=op1*op2;</a:t>
            </a:r>
          </a:p>
          <a:p>
            <a:r>
              <a:rPr lang="en-IN" sz="2200" b="1" dirty="0" smtClean="0">
                <a:solidFill>
                  <a:schemeClr val="accent1">
                    <a:lumMod val="75000"/>
                  </a:schemeClr>
                </a:solidFill>
              </a:rPr>
              <a:t>                    push(</a:t>
            </a:r>
            <a:r>
              <a:rPr lang="en-IN" sz="2200" b="1" dirty="0" err="1" smtClean="0">
                <a:solidFill>
                  <a:schemeClr val="accent1">
                    <a:lumMod val="75000"/>
                  </a:schemeClr>
                </a:solidFill>
              </a:rPr>
              <a:t>s,&amp;top,r</a:t>
            </a:r>
            <a:r>
              <a:rPr lang="en-IN" sz="2200" b="1" dirty="0" smtClean="0">
                <a:solidFill>
                  <a:schemeClr val="accent1">
                    <a:lumMod val="75000"/>
                  </a:schemeClr>
                </a:solidFill>
              </a:rPr>
              <a:t>);</a:t>
            </a:r>
          </a:p>
          <a:p>
            <a:r>
              <a:rPr lang="en-IN" sz="2200" b="1" dirty="0" smtClean="0">
                <a:solidFill>
                  <a:schemeClr val="accent1">
                    <a:lumMod val="75000"/>
                  </a:schemeClr>
                </a:solidFill>
              </a:rPr>
              <a:t>                     break;</a:t>
            </a:r>
          </a:p>
          <a:p>
            <a:r>
              <a:rPr lang="en-IN" sz="2200" b="1" dirty="0" smtClean="0">
                <a:solidFill>
                  <a:schemeClr val="accent1">
                    <a:lumMod val="75000"/>
                  </a:schemeClr>
                </a:solidFill>
              </a:rPr>
              <a:t>           case '/':r=op2/op1;</a:t>
            </a:r>
          </a:p>
          <a:p>
            <a:r>
              <a:rPr lang="en-IN" sz="2200" b="1" dirty="0" smtClean="0">
                <a:solidFill>
                  <a:schemeClr val="accent1">
                    <a:lumMod val="75000"/>
                  </a:schemeClr>
                </a:solidFill>
              </a:rPr>
              <a:t>                     push(</a:t>
            </a:r>
            <a:r>
              <a:rPr lang="en-IN" sz="2200" b="1" dirty="0" err="1" smtClean="0">
                <a:solidFill>
                  <a:schemeClr val="accent1">
                    <a:lumMod val="75000"/>
                  </a:schemeClr>
                </a:solidFill>
              </a:rPr>
              <a:t>s,&amp;top,r</a:t>
            </a:r>
            <a:r>
              <a:rPr lang="en-IN" sz="2200" b="1" dirty="0" smtClean="0">
                <a:solidFill>
                  <a:schemeClr val="accent1">
                    <a:lumMod val="75000"/>
                  </a:schemeClr>
                </a:solidFill>
              </a:rPr>
              <a:t>);</a:t>
            </a:r>
          </a:p>
          <a:p>
            <a:r>
              <a:rPr lang="en-IN" sz="2200" b="1" dirty="0" smtClean="0">
                <a:solidFill>
                  <a:schemeClr val="accent1">
                    <a:lumMod val="75000"/>
                  </a:schemeClr>
                </a:solidFill>
              </a:rPr>
              <a:t>                    break;</a:t>
            </a:r>
          </a:p>
          <a:p>
            <a:r>
              <a:rPr lang="en-IN" sz="2200" b="1" dirty="0" smtClean="0">
                <a:solidFill>
                  <a:schemeClr val="accent1">
                    <a:lumMod val="75000"/>
                  </a:schemeClr>
                </a:solidFill>
              </a:rPr>
              <a:t>        }//end switch   </a:t>
            </a:r>
          </a:p>
          <a:p>
            <a:r>
              <a:rPr lang="en-IN" sz="2200" b="1" dirty="0" smtClean="0">
                <a:solidFill>
                  <a:schemeClr val="accent1">
                    <a:lumMod val="75000"/>
                  </a:schemeClr>
                </a:solidFill>
              </a:rPr>
              <a:t>     }//end if</a:t>
            </a:r>
          </a:p>
          <a:p>
            <a:r>
              <a:rPr lang="en-IN" dirty="0" smtClean="0"/>
              <a:t>    </a:t>
            </a:r>
            <a:endParaRPr lang="en-IN" dirty="0"/>
          </a:p>
        </p:txBody>
      </p:sp>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Evaluation of Postfix Expression - </a:t>
            </a:r>
            <a:r>
              <a:rPr lang="en-IN" sz="2400" b="1" dirty="0" smtClean="0">
                <a:solidFill>
                  <a:srgbClr val="FF0000"/>
                </a:solidFill>
              </a:rPr>
              <a:t>implementation</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552967" y="1606730"/>
            <a:ext cx="6096000" cy="2462213"/>
          </a:xfrm>
          <a:prstGeom prst="rect">
            <a:avLst/>
          </a:prstGeom>
        </p:spPr>
        <p:txBody>
          <a:bodyPr wrap="square">
            <a:spAutoFit/>
          </a:bodyPr>
          <a:lstStyle/>
          <a:p>
            <a:r>
              <a:rPr lang="en-IN" sz="2200" b="1" dirty="0" smtClean="0">
                <a:solidFill>
                  <a:schemeClr val="accent1">
                    <a:lumMod val="75000"/>
                  </a:schemeClr>
                </a:solidFill>
              </a:rPr>
              <a:t>else</a:t>
            </a:r>
            <a:endParaRPr lang="en-IN" sz="2200" b="1" dirty="0" smtClean="0">
              <a:solidFill>
                <a:schemeClr val="accent1">
                  <a:lumMod val="75000"/>
                </a:schemeClr>
              </a:solidFill>
            </a:endParaRPr>
          </a:p>
          <a:p>
            <a:r>
              <a:rPr lang="en-IN" sz="2200" b="1" dirty="0" smtClean="0">
                <a:solidFill>
                  <a:schemeClr val="accent1">
                    <a:lumMod val="75000"/>
                  </a:schemeClr>
                </a:solidFill>
              </a:rPr>
              <a:t>      push(s,&amp;top,ch-'0');//convert </a:t>
            </a:r>
            <a:r>
              <a:rPr lang="en-IN" sz="2200" b="1" dirty="0" err="1" smtClean="0">
                <a:solidFill>
                  <a:schemeClr val="accent1">
                    <a:lumMod val="75000"/>
                  </a:schemeClr>
                </a:solidFill>
              </a:rPr>
              <a:t>charcter</a:t>
            </a:r>
            <a:r>
              <a:rPr lang="en-IN" sz="2200" b="1" dirty="0" smtClean="0">
                <a:solidFill>
                  <a:schemeClr val="accent1">
                    <a:lumMod val="75000"/>
                  </a:schemeClr>
                </a:solidFill>
              </a:rPr>
              <a:t> to integer and push</a:t>
            </a:r>
          </a:p>
          <a:p>
            <a:r>
              <a:rPr lang="en-IN" sz="2200" b="1" dirty="0" smtClean="0">
                <a:solidFill>
                  <a:schemeClr val="accent1">
                    <a:lumMod val="75000"/>
                  </a:schemeClr>
                </a:solidFill>
              </a:rPr>
              <a:t>     </a:t>
            </a:r>
            <a:r>
              <a:rPr lang="en-IN" sz="2200" b="1" dirty="0" err="1" smtClean="0">
                <a:solidFill>
                  <a:schemeClr val="accent1">
                    <a:lumMod val="75000"/>
                  </a:schemeClr>
                </a:solidFill>
              </a:rPr>
              <a:t>i</a:t>
            </a:r>
            <a:r>
              <a:rPr lang="en-IN" sz="2200" b="1" dirty="0" smtClean="0">
                <a:solidFill>
                  <a:schemeClr val="accent1">
                    <a:lumMod val="75000"/>
                  </a:schemeClr>
                </a:solidFill>
              </a:rPr>
              <a:t>++;</a:t>
            </a:r>
          </a:p>
          <a:p>
            <a:r>
              <a:rPr lang="en-IN" sz="2200" b="1" dirty="0" smtClean="0">
                <a:solidFill>
                  <a:schemeClr val="accent1">
                    <a:lumMod val="75000"/>
                  </a:schemeClr>
                </a:solidFill>
              </a:rPr>
              <a:t>    }  //end while</a:t>
            </a:r>
          </a:p>
          <a:p>
            <a:r>
              <a:rPr lang="en-IN" sz="2200" b="1" dirty="0" smtClean="0">
                <a:solidFill>
                  <a:schemeClr val="accent1">
                    <a:lumMod val="75000"/>
                  </a:schemeClr>
                </a:solidFill>
              </a:rPr>
              <a:t>  return(pop(</a:t>
            </a:r>
            <a:r>
              <a:rPr lang="en-IN" sz="2200" b="1" dirty="0" err="1" smtClean="0">
                <a:solidFill>
                  <a:schemeClr val="accent1">
                    <a:lumMod val="75000"/>
                  </a:schemeClr>
                </a:solidFill>
              </a:rPr>
              <a:t>s,&amp;top</a:t>
            </a:r>
            <a:r>
              <a:rPr lang="en-IN" sz="2200" b="1" dirty="0" smtClean="0">
                <a:solidFill>
                  <a:schemeClr val="accent1">
                    <a:lumMod val="75000"/>
                  </a:schemeClr>
                </a:solidFill>
              </a:rPr>
              <a:t>));</a:t>
            </a:r>
          </a:p>
          <a:p>
            <a:r>
              <a:rPr lang="en-IN" sz="2200" b="1" dirty="0" smtClean="0">
                <a:solidFill>
                  <a:schemeClr val="accent1">
                    <a:lumMod val="75000"/>
                  </a:schemeClr>
                </a:solidFill>
              </a:rPr>
              <a:t> }</a:t>
            </a:r>
            <a:endParaRPr lang="en-IN" sz="2200" b="1" dirty="0">
              <a:solidFill>
                <a:schemeClr val="accent1">
                  <a:lumMod val="75000"/>
                </a:schemeClr>
              </a:solidFill>
            </a:endParaRPr>
          </a:p>
        </p:txBody>
      </p:sp>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Parenthesis </a:t>
            </a:r>
            <a:r>
              <a:rPr lang="en-IN" sz="2400" b="1" dirty="0" smtClean="0">
                <a:solidFill>
                  <a:srgbClr val="FF0000"/>
                </a:solidFill>
              </a:rPr>
              <a:t>Matching – overview of the Algorithm</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552966" y="1606730"/>
            <a:ext cx="8434280" cy="4493538"/>
          </a:xfrm>
          <a:prstGeom prst="rect">
            <a:avLst/>
          </a:prstGeom>
        </p:spPr>
        <p:txBody>
          <a:bodyPr wrap="square">
            <a:spAutoFit/>
          </a:bodyPr>
          <a:lstStyle/>
          <a:p>
            <a:r>
              <a:rPr lang="en-IN" sz="2200" b="1" dirty="0" smtClean="0">
                <a:solidFill>
                  <a:schemeClr val="accent1">
                    <a:lumMod val="75000"/>
                  </a:schemeClr>
                </a:solidFill>
              </a:rPr>
              <a:t>Examples </a:t>
            </a:r>
          </a:p>
          <a:p>
            <a:endParaRPr lang="en-IN" sz="2200" b="1" dirty="0" smtClean="0">
              <a:solidFill>
                <a:schemeClr val="accent1">
                  <a:lumMod val="75000"/>
                </a:schemeClr>
              </a:solidFill>
            </a:endParaRPr>
          </a:p>
          <a:p>
            <a:pPr marL="457200" indent="-457200">
              <a:buFont typeface="+mj-lt"/>
              <a:buAutoNum type="arabicPeriod"/>
            </a:pPr>
            <a:r>
              <a:rPr lang="en-IN" sz="2200" b="1" dirty="0" smtClean="0">
                <a:solidFill>
                  <a:schemeClr val="accent1">
                    <a:lumMod val="75000"/>
                  </a:schemeClr>
                </a:solidFill>
              </a:rPr>
              <a:t>( (  ) )  : Valid Expression</a:t>
            </a:r>
          </a:p>
          <a:p>
            <a:pPr marL="457200" indent="-457200">
              <a:buFont typeface="+mj-lt"/>
              <a:buAutoNum type="arabicPeriod"/>
            </a:pPr>
            <a:endParaRPr lang="en-IN" sz="2200" b="1" dirty="0" smtClean="0">
              <a:solidFill>
                <a:schemeClr val="accent1">
                  <a:lumMod val="75000"/>
                </a:schemeClr>
              </a:solidFill>
            </a:endParaRPr>
          </a:p>
          <a:p>
            <a:pPr marL="457200" indent="-457200">
              <a:buFont typeface="+mj-lt"/>
              <a:buAutoNum type="arabicPeriod"/>
            </a:pPr>
            <a:r>
              <a:rPr lang="en-IN" sz="2200" b="1" dirty="0" smtClean="0">
                <a:solidFill>
                  <a:schemeClr val="accent1">
                    <a:lumMod val="75000"/>
                  </a:schemeClr>
                </a:solidFill>
              </a:rPr>
              <a:t>( ( ( ) )  : Invalid Expression ( Extra opening parenthesis )</a:t>
            </a:r>
          </a:p>
          <a:p>
            <a:pPr marL="457200" indent="-457200">
              <a:buFont typeface="+mj-lt"/>
              <a:buAutoNum type="arabicPeriod"/>
            </a:pPr>
            <a:endParaRPr lang="en-IN" sz="2200" b="1" dirty="0" smtClean="0">
              <a:solidFill>
                <a:schemeClr val="accent1">
                  <a:lumMod val="75000"/>
                </a:schemeClr>
              </a:solidFill>
            </a:endParaRPr>
          </a:p>
          <a:p>
            <a:pPr marL="457200" indent="-457200">
              <a:buFont typeface="+mj-lt"/>
              <a:buAutoNum type="arabicPeriod"/>
            </a:pPr>
            <a:r>
              <a:rPr lang="en-IN" sz="2200" b="1" dirty="0" smtClean="0">
                <a:solidFill>
                  <a:schemeClr val="accent1">
                    <a:lumMod val="75000"/>
                  </a:schemeClr>
                </a:solidFill>
              </a:rPr>
              <a:t>( ( ) ) ) : Invalid Expression  ( Extra closing parenthesis )</a:t>
            </a:r>
          </a:p>
          <a:p>
            <a:pPr marL="457200" indent="-457200">
              <a:buFont typeface="+mj-lt"/>
              <a:buAutoNum type="arabicPeriod"/>
            </a:pPr>
            <a:endParaRPr lang="en-IN" sz="2200" b="1" dirty="0" smtClean="0">
              <a:solidFill>
                <a:schemeClr val="accent1">
                  <a:lumMod val="75000"/>
                </a:schemeClr>
              </a:solidFill>
            </a:endParaRPr>
          </a:p>
          <a:p>
            <a:pPr marL="457200" indent="-457200">
              <a:buFont typeface="+mj-lt"/>
              <a:buAutoNum type="arabicPeriod"/>
            </a:pPr>
            <a:r>
              <a:rPr lang="en-IN" sz="2200" b="1" dirty="0" smtClean="0">
                <a:solidFill>
                  <a:schemeClr val="accent1">
                    <a:lumMod val="75000"/>
                  </a:schemeClr>
                </a:solidFill>
              </a:rPr>
              <a:t>( ( } )  : Invalid Expression ( Parenthesis mismatch )</a:t>
            </a:r>
          </a:p>
          <a:p>
            <a:pPr marL="457200" indent="-457200">
              <a:buFont typeface="+mj-lt"/>
              <a:buAutoNum type="arabicPeriod"/>
            </a:pPr>
            <a:endParaRPr lang="en-IN" sz="2200" b="1" dirty="0" smtClean="0">
              <a:solidFill>
                <a:schemeClr val="accent1">
                  <a:lumMod val="75000"/>
                </a:schemeClr>
              </a:solidFill>
            </a:endParaRPr>
          </a:p>
          <a:p>
            <a:pPr marL="457200" indent="-457200">
              <a:buFont typeface="+mj-lt"/>
              <a:buAutoNum type="arabicPeriod"/>
            </a:pPr>
            <a:r>
              <a:rPr lang="en-IN" sz="2200" b="1" dirty="0" smtClean="0">
                <a:solidFill>
                  <a:schemeClr val="accent1">
                    <a:lumMod val="75000"/>
                  </a:schemeClr>
                </a:solidFill>
              </a:rPr>
              <a:t>( ( ) ] : Invalid Expression ( Parenthesis mismatch )</a:t>
            </a:r>
          </a:p>
          <a:p>
            <a:pPr marL="457200" indent="-457200">
              <a:buAutoNum type="arabicPeriod"/>
            </a:pPr>
            <a:endParaRPr lang="en-IN" sz="2200" b="1" dirty="0" smtClean="0">
              <a:solidFill>
                <a:schemeClr val="accent1">
                  <a:lumMod val="75000"/>
                </a:schemeClr>
              </a:solidFill>
            </a:endParaRPr>
          </a:p>
          <a:p>
            <a:pPr marL="457200" indent="-457200">
              <a:buAutoNum type="arabicPeriod"/>
            </a:pPr>
            <a:endParaRPr lang="en-IN" sz="2200" b="1" dirty="0">
              <a:solidFill>
                <a:schemeClr val="accent1">
                  <a:lumMod val="75000"/>
                </a:schemeClr>
              </a:solidFill>
            </a:endParaRPr>
          </a:p>
        </p:txBody>
      </p:sp>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1423</TotalTime>
  <Words>939</Words>
  <Application>Microsoft Office PowerPoint</Application>
  <PresentationFormat>Custom</PresentationFormat>
  <Paragraphs>195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ACER</cp:lastModifiedBy>
  <cp:revision>195</cp:revision>
  <dcterms:created xsi:type="dcterms:W3CDTF">2020-06-03T14:19:11Z</dcterms:created>
  <dcterms:modified xsi:type="dcterms:W3CDTF">2020-07-21T07:32:30Z</dcterms:modified>
</cp:coreProperties>
</file>