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90" r:id="rId2"/>
    <p:sldId id="358" r:id="rId3"/>
    <p:sldId id="359" r:id="rId4"/>
    <p:sldId id="396" r:id="rId5"/>
    <p:sldId id="391" r:id="rId6"/>
    <p:sldId id="392" r:id="rId7"/>
    <p:sldId id="393" r:id="rId8"/>
    <p:sldId id="394" r:id="rId9"/>
    <p:sldId id="395" r:id="rId10"/>
    <p:sldId id="3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99"/>
    <a:srgbClr val="47269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1299" autoAdjust="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26741-DD79-4DBC-8299-B744E774A76B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AE7AB-DFD2-4FD5-88E1-B568145F3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694784" y="2202232"/>
            <a:ext cx="48933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STRUCTURES AND ITS APPLICATIONS</a:t>
            </a:r>
          </a:p>
          <a:p>
            <a:r>
              <a:rPr lang="en-US" sz="3600" b="1" smtClean="0">
                <a:solidFill>
                  <a:schemeClr val="accent1">
                    <a:lumMod val="75000"/>
                  </a:schemeClr>
                </a:solidFill>
              </a:rPr>
              <a:t>UE21CS252A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4"/>
            <a:ext cx="4577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Kusuma</a:t>
            </a:r>
            <a:r>
              <a:rPr lang="en-US" sz="2400" b="1" dirty="0" smtClean="0"/>
              <a:t>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0420"/>
            <a:ext cx="4597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1106" y="1781906"/>
            <a:ext cx="2385041" cy="365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415883"/>
            <a:ext cx="4506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kusumakv@pes.edu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4544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Kusuma</a:t>
            </a:r>
            <a:r>
              <a:rPr lang="en-US" sz="2400" b="1" dirty="0" smtClean="0"/>
              <a:t> K 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35106" y="3565417"/>
            <a:ext cx="4544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&amp; Engineering</a:t>
            </a:r>
            <a:endParaRPr lang="en-IN" sz="2400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9322" y="1535723"/>
            <a:ext cx="2385041" cy="365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12155" y="1815368"/>
            <a:ext cx="8261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 STRUCTURES AND ITS APPLICATIONS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02938" y="2888778"/>
            <a:ext cx="81401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Hashing: Collision Resolution</a:t>
            </a: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Separate Chaining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Kusuma</a:t>
            </a:r>
            <a:r>
              <a:rPr lang="en-US" sz="2400" b="1" dirty="0" smtClean="0"/>
              <a:t>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664823"/>
            <a:ext cx="8399417" cy="538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Hashing: Separate Chaining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779982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Separate Chaining (Open hashing) handles collision by making every hash table cell point to linked lists of records with identical hash function values.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Hashing: Separate Chaining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688183" y="2927289"/>
          <a:ext cx="5065487" cy="769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641"/>
                <a:gridCol w="723641"/>
                <a:gridCol w="723641"/>
                <a:gridCol w="723641"/>
                <a:gridCol w="723641"/>
                <a:gridCol w="723641"/>
                <a:gridCol w="723641"/>
              </a:tblGrid>
              <a:tr h="3847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75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9" name="Group 68"/>
          <p:cNvGrpSpPr/>
          <p:nvPr/>
        </p:nvGrpSpPr>
        <p:grpSpPr>
          <a:xfrm>
            <a:off x="6618509" y="3561805"/>
            <a:ext cx="5216439" cy="2364136"/>
            <a:chOff x="6618509" y="3561805"/>
            <a:chExt cx="5216439" cy="2364136"/>
          </a:xfrm>
        </p:grpSpPr>
        <p:cxnSp>
          <p:nvCxnSpPr>
            <p:cNvPr id="13" name="Straight Arrow Connector 12"/>
            <p:cNvCxnSpPr/>
            <p:nvPr/>
          </p:nvCxnSpPr>
          <p:spPr>
            <a:xfrm rot="16200000" flipH="1">
              <a:off x="6662052" y="3840479"/>
              <a:ext cx="483325" cy="130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11203578" y="3796936"/>
              <a:ext cx="483325" cy="130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3"/>
            <p:cNvGrpSpPr/>
            <p:nvPr/>
          </p:nvGrpSpPr>
          <p:grpSpPr>
            <a:xfrm>
              <a:off x="11177452" y="4071256"/>
              <a:ext cx="622663" cy="796594"/>
              <a:chOff x="11177452" y="4071256"/>
              <a:chExt cx="622663" cy="79659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1177452" y="4071256"/>
                <a:ext cx="613954" cy="3960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41</a:t>
                </a:r>
                <a:endParaRPr lang="en-IN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1186161" y="4471850"/>
                <a:ext cx="613954" cy="3960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 rot="16200000" flipH="1">
              <a:off x="11264538" y="4902925"/>
              <a:ext cx="483325" cy="130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1"/>
            <p:cNvGrpSpPr/>
            <p:nvPr/>
          </p:nvGrpSpPr>
          <p:grpSpPr>
            <a:xfrm>
              <a:off x="11203577" y="5129347"/>
              <a:ext cx="631371" cy="796594"/>
              <a:chOff x="11203577" y="5129347"/>
              <a:chExt cx="631371" cy="796594"/>
            </a:xfrm>
          </p:grpSpPr>
          <p:grpSp>
            <p:nvGrpSpPr>
              <p:cNvPr id="5" name="Group 27"/>
              <p:cNvGrpSpPr/>
              <p:nvPr/>
            </p:nvGrpSpPr>
            <p:grpSpPr>
              <a:xfrm>
                <a:off x="11203577" y="5129347"/>
                <a:ext cx="622663" cy="796594"/>
                <a:chOff x="11203577" y="5129347"/>
                <a:chExt cx="622663" cy="796594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11203577" y="5129347"/>
                  <a:ext cx="613954" cy="3960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</a:rPr>
                    <a:t>20</a:t>
                  </a:r>
                  <a:endParaRPr lang="en-IN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1212286" y="5529941"/>
                  <a:ext cx="613954" cy="3960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11220994" y="5538643"/>
                <a:ext cx="613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N</a:t>
                </a:r>
                <a:endParaRPr lang="en-IN" b="1" dirty="0"/>
              </a:p>
            </p:txBody>
          </p:sp>
        </p:grpSp>
        <p:grpSp>
          <p:nvGrpSpPr>
            <p:cNvPr id="6" name="Group 33"/>
            <p:cNvGrpSpPr/>
            <p:nvPr/>
          </p:nvGrpSpPr>
          <p:grpSpPr>
            <a:xfrm>
              <a:off x="6618509" y="4114799"/>
              <a:ext cx="618308" cy="783531"/>
              <a:chOff x="7114903" y="4114799"/>
              <a:chExt cx="618308" cy="783531"/>
            </a:xfrm>
          </p:grpSpPr>
          <p:grpSp>
            <p:nvGrpSpPr>
              <p:cNvPr id="7" name="Group 17"/>
              <p:cNvGrpSpPr/>
              <p:nvPr/>
            </p:nvGrpSpPr>
            <p:grpSpPr>
              <a:xfrm>
                <a:off x="7114903" y="4114799"/>
                <a:ext cx="618308" cy="783531"/>
                <a:chOff x="7114903" y="4114799"/>
                <a:chExt cx="618308" cy="783531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7119257" y="4114799"/>
                  <a:ext cx="613954" cy="3960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</a:rPr>
                    <a:t>7</a:t>
                  </a:r>
                  <a:endParaRPr lang="en-IN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114903" y="4502330"/>
                  <a:ext cx="613954" cy="3960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7114903" y="4515386"/>
                <a:ext cx="613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N</a:t>
                </a:r>
                <a:endParaRPr lang="en-IN" b="1" dirty="0"/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 rot="16200000" flipH="1">
              <a:off x="7467596" y="3809999"/>
              <a:ext cx="483325" cy="130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393154" y="4075526"/>
              <a:ext cx="635814" cy="796595"/>
              <a:chOff x="4280678" y="3882096"/>
              <a:chExt cx="635814" cy="796595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280678" y="4282691"/>
                <a:ext cx="613954" cy="3960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" name="Group 54"/>
              <p:cNvGrpSpPr/>
              <p:nvPr/>
            </p:nvGrpSpPr>
            <p:grpSpPr>
              <a:xfrm>
                <a:off x="4280761" y="3882096"/>
                <a:ext cx="635731" cy="769919"/>
                <a:chOff x="7428407" y="4084319"/>
                <a:chExt cx="635731" cy="769919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7428407" y="4084319"/>
                  <a:ext cx="613954" cy="3960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</a:rPr>
                    <a:t>8</a:t>
                  </a:r>
                  <a:endParaRPr lang="en-IN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450184" y="4484906"/>
                  <a:ext cx="6139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N</a:t>
                  </a:r>
                  <a:endParaRPr lang="en-IN" b="1" dirty="0"/>
                </a:p>
              </p:txBody>
            </p:sp>
          </p:grpSp>
        </p:grpSp>
        <p:cxnSp>
          <p:nvCxnSpPr>
            <p:cNvPr id="41" name="Straight Arrow Connector 40"/>
            <p:cNvCxnSpPr/>
            <p:nvPr/>
          </p:nvCxnSpPr>
          <p:spPr>
            <a:xfrm rot="16200000" flipH="1">
              <a:off x="8299268" y="3818707"/>
              <a:ext cx="483325" cy="130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16200000" flipH="1">
              <a:off x="9000308" y="3814353"/>
              <a:ext cx="483325" cy="130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52"/>
            <p:cNvGrpSpPr/>
            <p:nvPr/>
          </p:nvGrpSpPr>
          <p:grpSpPr>
            <a:xfrm>
              <a:off x="9666515" y="4106089"/>
              <a:ext cx="622661" cy="796594"/>
              <a:chOff x="9666515" y="4106089"/>
              <a:chExt cx="622661" cy="796594"/>
            </a:xfrm>
          </p:grpSpPr>
          <p:grpSp>
            <p:nvGrpSpPr>
              <p:cNvPr id="16" name="Group 51"/>
              <p:cNvGrpSpPr/>
              <p:nvPr/>
            </p:nvGrpSpPr>
            <p:grpSpPr>
              <a:xfrm>
                <a:off x="9666515" y="4106089"/>
                <a:ext cx="618308" cy="796594"/>
                <a:chOff x="9640389" y="4811484"/>
                <a:chExt cx="618308" cy="796594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9644743" y="4811484"/>
                  <a:ext cx="613954" cy="3960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</a:rPr>
                    <a:t>18</a:t>
                  </a:r>
                  <a:endParaRPr lang="en-IN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9640389" y="5212078"/>
                  <a:ext cx="613954" cy="3960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9675222" y="4502323"/>
                <a:ext cx="613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N</a:t>
                </a:r>
                <a:endParaRPr lang="en-IN" b="1" dirty="0"/>
              </a:p>
            </p:txBody>
          </p:sp>
        </p:grpSp>
        <p:cxnSp>
          <p:nvCxnSpPr>
            <p:cNvPr id="54" name="Straight Arrow Connector 53"/>
            <p:cNvCxnSpPr/>
            <p:nvPr/>
          </p:nvCxnSpPr>
          <p:spPr>
            <a:xfrm rot="16200000" flipH="1">
              <a:off x="9714411" y="3836124"/>
              <a:ext cx="483325" cy="130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61"/>
            <p:cNvGrpSpPr/>
            <p:nvPr/>
          </p:nvGrpSpPr>
          <p:grpSpPr>
            <a:xfrm>
              <a:off x="8255725" y="4093027"/>
              <a:ext cx="618308" cy="796594"/>
              <a:chOff x="8255725" y="4093027"/>
              <a:chExt cx="618308" cy="796594"/>
            </a:xfrm>
          </p:grpSpPr>
          <p:grpSp>
            <p:nvGrpSpPr>
              <p:cNvPr id="20" name="Group 55"/>
              <p:cNvGrpSpPr/>
              <p:nvPr/>
            </p:nvGrpSpPr>
            <p:grpSpPr>
              <a:xfrm>
                <a:off x="8255725" y="4093027"/>
                <a:ext cx="618308" cy="796594"/>
                <a:chOff x="8255725" y="4093027"/>
                <a:chExt cx="618308" cy="796594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8260079" y="4093027"/>
                  <a:ext cx="613954" cy="3960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</a:rPr>
                    <a:t>9</a:t>
                  </a:r>
                  <a:endParaRPr lang="en-IN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8255725" y="4493621"/>
                  <a:ext cx="613954" cy="3960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8260079" y="4497969"/>
                <a:ext cx="613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N</a:t>
                </a:r>
                <a:endParaRPr lang="en-IN" b="1" dirty="0"/>
              </a:p>
            </p:txBody>
          </p:sp>
        </p:grpSp>
        <p:grpSp>
          <p:nvGrpSpPr>
            <p:cNvPr id="24" name="Group 60"/>
            <p:cNvGrpSpPr/>
            <p:nvPr/>
          </p:nvGrpSpPr>
          <p:grpSpPr>
            <a:xfrm>
              <a:off x="8956765" y="4088673"/>
              <a:ext cx="622662" cy="783531"/>
              <a:chOff x="8956765" y="4088673"/>
              <a:chExt cx="622662" cy="783531"/>
            </a:xfrm>
          </p:grpSpPr>
          <p:grpSp>
            <p:nvGrpSpPr>
              <p:cNvPr id="25" name="Group 59"/>
              <p:cNvGrpSpPr/>
              <p:nvPr/>
            </p:nvGrpSpPr>
            <p:grpSpPr>
              <a:xfrm>
                <a:off x="8956765" y="4088673"/>
                <a:ext cx="618308" cy="783531"/>
                <a:chOff x="8956765" y="4088673"/>
                <a:chExt cx="618308" cy="783531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8961119" y="4088673"/>
                  <a:ext cx="613954" cy="3960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</a:rPr>
                    <a:t>31</a:t>
                  </a:r>
                  <a:endParaRPr lang="en-IN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8956765" y="4476204"/>
                  <a:ext cx="613954" cy="3960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8965473" y="4484906"/>
                <a:ext cx="613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N</a:t>
                </a:r>
                <a:endParaRPr lang="en-IN" b="1" dirty="0"/>
              </a:p>
            </p:txBody>
          </p:sp>
        </p:grpSp>
        <p:cxnSp>
          <p:nvCxnSpPr>
            <p:cNvPr id="48" name="Straight Arrow Connector 47"/>
            <p:cNvCxnSpPr/>
            <p:nvPr/>
          </p:nvCxnSpPr>
          <p:spPr>
            <a:xfrm rot="16200000" flipH="1">
              <a:off x="10420726" y="3839054"/>
              <a:ext cx="483325" cy="130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0390329" y="4100808"/>
              <a:ext cx="613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N</a:t>
              </a:r>
              <a:endParaRPr lang="en-IN" b="1" dirty="0"/>
            </a:p>
          </p:txBody>
        </p:sp>
      </p:grpSp>
      <p:sp>
        <p:nvSpPr>
          <p:cNvPr id="70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7799825" cy="475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Insert 7, 20, 41, 31, 18, 8, 9 into a hash table of size 7.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Use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key%tableSize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as the hash function and separate chaining (open hashing) to resolve collision.</a:t>
            </a:r>
          </a:p>
          <a:p>
            <a:pPr algn="just">
              <a:spcAft>
                <a:spcPts val="600"/>
              </a:spcAft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h(7) = 7 % 7 = 0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h(20) = 20 % 7 = 6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h(41) = 41 % 7 = 6 collision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h(31) = 31 % 7 = 3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h(18) = 18 % 7 = 4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h(8) = 8 % 7 = 1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h(9) = 9 % 7 = 2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Hashing: Separate Chaining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7799825" cy="260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element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rNo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char name[30];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element *next;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}NODE;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Hashing: Separate Chaining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7799825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initTable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(NODE* ht[SIZE])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for(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=0;i&lt;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SIZE;i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++)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ht[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]=NULL;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Hashing: Separate Chaining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779982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void insert(NODE* ht[SIZE],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rNo,char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name[30])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index=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rNo%SIZE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;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//hash function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NODE *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newNode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malloc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sizeof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(NODE));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newNode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rNo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rNo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strcpy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newNode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name,name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newNode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-&gt;next=ht[index];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ht[index]=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newNode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;	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Hashing: Separate Chaining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07" y="1460958"/>
            <a:ext cx="5669280" cy="527836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delete(NODE* ht[SIZE],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rNo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index=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rNo%SIZE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; 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//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hash function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NODE *p=ht[index];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NODE *q=NULL;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while(p!=NULL &amp;&amp; p-&gt;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rNo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!=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rNo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{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q=p;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p=p-&gt;next;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7326" y="1428268"/>
            <a:ext cx="6096000" cy="53707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if(p!=NULL)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{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if(q==NULL)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	ht[index]=p-&gt;next;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else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	q-&gt;next=p-&gt;next;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free(p);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return 1;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return 0;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Hashing: Separate Chaining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7799825" cy="527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search(NODE* ht[SIZE],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rNo,char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name[30]) {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index=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rNo%SIZE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;	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//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hash function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NODE *p=ht[index];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while(p!=NULL) {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if(p-&gt;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rNo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==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rNo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) {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strcpy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name,p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-&gt;name);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	return 1;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}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p=p-&gt;next;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return 0;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6966</TotalTime>
  <Words>278</Words>
  <Application>Microsoft Office PowerPoint</Application>
  <PresentationFormat>Custom</PresentationFormat>
  <Paragraphs>119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Kusuma K V</dc:creator>
  <cp:lastModifiedBy>Kusuma K V</cp:lastModifiedBy>
  <cp:revision>924</cp:revision>
  <dcterms:created xsi:type="dcterms:W3CDTF">2020-06-03T14:19:11Z</dcterms:created>
  <dcterms:modified xsi:type="dcterms:W3CDTF">2022-11-02T11:33:35Z</dcterms:modified>
</cp:coreProperties>
</file>