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66" r:id="rId1"/>
  </p:sldMasterIdLst>
  <p:notesMasterIdLst>
    <p:notesMasterId r:id="rId6"/>
  </p:notesMasterIdLst>
  <p:handoutMasterIdLst>
    <p:handoutMasterId r:id="rId7"/>
  </p:handoutMasterIdLst>
  <p:sldIdLst>
    <p:sldId id="442" r:id="rId2"/>
    <p:sldId id="436" r:id="rId3"/>
    <p:sldId id="446" r:id="rId4"/>
    <p:sldId id="437" r:id="rId5"/>
  </p:sldIdLst>
  <p:sldSz cx="9144000" cy="6858000" type="letter"/>
  <p:notesSz cx="7010400" cy="92964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p15:clr>
            <a:srgbClr val="A4A3A4"/>
          </p15:clr>
        </p15:guide>
        <p15:guide id="2" orient="horz" pos="660">
          <p15:clr>
            <a:srgbClr val="A4A3A4"/>
          </p15:clr>
        </p15:guide>
        <p15:guide id="3" orient="horz" pos="3456">
          <p15:clr>
            <a:srgbClr val="A4A3A4"/>
          </p15:clr>
        </p15:guide>
        <p15:guide id="4" orient="horz" pos="4128">
          <p15:clr>
            <a:srgbClr val="A4A3A4"/>
          </p15:clr>
        </p15:guide>
        <p15:guide id="5" pos="2880">
          <p15:clr>
            <a:srgbClr val="A4A3A4"/>
          </p15:clr>
        </p15:guide>
        <p15:guide id="6" pos="96" userDrawn="1">
          <p15:clr>
            <a:srgbClr val="A4A3A4"/>
          </p15:clr>
        </p15:guide>
        <p15:guide id="7" pos="5664"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848F"/>
    <a:srgbClr val="F28E2B"/>
    <a:srgbClr val="FEB875"/>
    <a:srgbClr val="E0E0E0"/>
    <a:srgbClr val="FF3737"/>
    <a:srgbClr val="FFBDBD"/>
    <a:srgbClr val="888888"/>
    <a:srgbClr val="33697B"/>
    <a:srgbClr val="336699"/>
    <a:srgbClr val="2C97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3282" autoAdjust="0"/>
  </p:normalViewPr>
  <p:slideViewPr>
    <p:cSldViewPr showGuides="1">
      <p:cViewPr varScale="1">
        <p:scale>
          <a:sx n="107" d="100"/>
          <a:sy n="107" d="100"/>
        </p:scale>
        <p:origin x="1602" y="102"/>
      </p:cViewPr>
      <p:guideLst>
        <p:guide orient="horz" pos="1008"/>
        <p:guide orient="horz" pos="660"/>
        <p:guide orient="horz" pos="3456"/>
        <p:guide orient="horz" pos="4128"/>
        <p:guide pos="2880"/>
        <p:guide pos="96"/>
        <p:guide pos="5664"/>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200" d="100"/>
          <a:sy n="200" d="100"/>
        </p:scale>
        <p:origin x="1296" y="-322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59" tIns="46580" rIns="93159" bIns="46580"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3970938" y="1"/>
            <a:ext cx="3037840" cy="464820"/>
          </a:xfrm>
          <a:prstGeom prst="rect">
            <a:avLst/>
          </a:prstGeom>
        </p:spPr>
        <p:txBody>
          <a:bodyPr vert="horz" lIns="93159" tIns="46580" rIns="93159" bIns="46580" rtlCol="0"/>
          <a:lstStyle>
            <a:lvl1pPr algn="r">
              <a:defRPr sz="1300"/>
            </a:lvl1pPr>
          </a:lstStyle>
          <a:p>
            <a:fld id="{72239206-41B9-4A3C-B045-8D4F414B11E1}" type="datetime3">
              <a:rPr lang="en-GB" smtClean="0">
                <a:latin typeface="Arial" pitchFamily="34" charset="0"/>
              </a:rPr>
              <a:t>4 August, 2019</a:t>
            </a:fld>
            <a:endParaRPr lang="en-GB" dirty="0">
              <a:latin typeface="Arial"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59" tIns="46580" rIns="93159" bIns="46580"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59" tIns="46580" rIns="93159" bIns="46580"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59" tIns="46580" rIns="93159" bIns="46580"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3970938" y="1"/>
            <a:ext cx="3037840" cy="464820"/>
          </a:xfrm>
          <a:prstGeom prst="rect">
            <a:avLst/>
          </a:prstGeom>
        </p:spPr>
        <p:txBody>
          <a:bodyPr vert="horz" lIns="93159" tIns="46580" rIns="93159" bIns="46580" rtlCol="0"/>
          <a:lstStyle>
            <a:lvl1pPr algn="r">
              <a:defRPr sz="1300">
                <a:latin typeface="Arial" pitchFamily="34" charset="0"/>
              </a:defRPr>
            </a:lvl1pPr>
          </a:lstStyle>
          <a:p>
            <a:fld id="{81A38185-5512-462C-936F-73D5E61FB02A}" type="datetime3">
              <a:rPr lang="en-GB" smtClean="0"/>
              <a:t>4 August, 2019</a:t>
            </a:fld>
            <a:endParaRPr lang="en-GB"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59" tIns="46580" rIns="93159" bIns="46580" rtlCol="0" anchor="ctr"/>
          <a:lstStyle/>
          <a:p>
            <a:endParaRPr lang="en-GB"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59" tIns="46580" rIns="93159" bIns="4658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59" tIns="46580" rIns="93159" bIns="46580"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59" tIns="46580" rIns="93159" bIns="46580"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tandard for all client decks">
    <p:bg>
      <p:bgPr>
        <a:solidFill>
          <a:srgbClr val="002060"/>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172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61" name="think-cell Slide" r:id="rId5" imgW="529" imgH="530" progId="TCLayout.ActiveDocument.1">
                  <p:embed/>
                </p:oleObj>
              </mc:Choice>
              <mc:Fallback>
                <p:oleObj name="think-cell Slide" r:id="rId5" imgW="529" imgH="53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000" b="1" i="0" baseline="0" dirty="0">
              <a:solidFill>
                <a:schemeClr val="tx2"/>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6" name="Picture 5">
            <a:extLst>
              <a:ext uri="{FF2B5EF4-FFF2-40B4-BE49-F238E27FC236}">
                <a16:creationId xmlns:a16="http://schemas.microsoft.com/office/drawing/2014/main" id="{53D1474D-6F3A-49CA-B070-C47696F1B38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1083914"/>
            <a:ext cx="9144000" cy="4631086"/>
          </a:xfrm>
          <a:prstGeom prst="rect">
            <a:avLst/>
          </a:prstGeom>
        </p:spPr>
      </p:pic>
      <p:sp>
        <p:nvSpPr>
          <p:cNvPr id="8" name="Title 1"/>
          <p:cNvSpPr>
            <a:spLocks noGrp="1"/>
          </p:cNvSpPr>
          <p:nvPr>
            <p:ph type="ctrTitle"/>
          </p:nvPr>
        </p:nvSpPr>
        <p:spPr>
          <a:xfrm>
            <a:off x="1371600" y="5769000"/>
            <a:ext cx="6400800" cy="403200"/>
          </a:xfrm>
        </p:spPr>
        <p:txBody>
          <a:bodyPr anchor="t"/>
          <a:lstStyle>
            <a:lvl1pPr>
              <a:defRPr sz="3000">
                <a:solidFill>
                  <a:schemeClr val="tx2"/>
                </a:solidFill>
                <a:latin typeface="+mn-lt"/>
                <a:cs typeface="Arial" pitchFamily="34" charset="0"/>
              </a:defRPr>
            </a:lvl1pPr>
          </a:lstStyle>
          <a:p>
            <a:r>
              <a:rPr lang="en-US" dirty="0"/>
              <a:t>Click to edit Master title style</a:t>
            </a:r>
            <a:endParaRPr lang="en-GB" dirty="0"/>
          </a:p>
        </p:txBody>
      </p:sp>
      <p:sp>
        <p:nvSpPr>
          <p:cNvPr id="9" name="Subtitle 2"/>
          <p:cNvSpPr>
            <a:spLocks noGrp="1"/>
          </p:cNvSpPr>
          <p:nvPr>
            <p:ph type="subTitle" idx="1"/>
          </p:nvPr>
        </p:nvSpPr>
        <p:spPr>
          <a:xfrm>
            <a:off x="1371600" y="6224832"/>
            <a:ext cx="6400800" cy="328368"/>
          </a:xfrm>
        </p:spPr>
        <p:txBody>
          <a:bodyPr/>
          <a:lstStyle>
            <a:lvl1pPr marL="0" indent="0" algn="l">
              <a:buNone/>
              <a:defRPr sz="2400">
                <a:solidFill>
                  <a:schemeClr val="tx2"/>
                </a:solidFill>
                <a:latin typeface="+mn-lt"/>
                <a:cs typeface="Arial" pitchFamily="34" charset="0"/>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7" name="Text Placeholder 6"/>
          <p:cNvSpPr>
            <a:spLocks noGrp="1"/>
          </p:cNvSpPr>
          <p:nvPr>
            <p:ph type="body" sz="quarter" idx="11" hasCustomPrompt="1"/>
          </p:nvPr>
        </p:nvSpPr>
        <p:spPr>
          <a:xfrm>
            <a:off x="1375734" y="6553201"/>
            <a:ext cx="6400800" cy="228600"/>
          </a:xfrm>
        </p:spPr>
        <p:txBody>
          <a:bodyPr/>
          <a:lstStyle>
            <a:lvl1pPr marL="0" indent="0">
              <a:buNone/>
              <a:defRPr sz="1400" baseline="0">
                <a:solidFill>
                  <a:schemeClr val="tx2"/>
                </a:solidFill>
              </a:defRPr>
            </a:lvl1pPr>
            <a:lvl2pPr marL="355600" indent="0">
              <a:buNone/>
              <a:defRPr sz="1100"/>
            </a:lvl2pPr>
            <a:lvl3pPr marL="723900" indent="0">
              <a:buNone/>
              <a:defRPr sz="1100"/>
            </a:lvl3pPr>
            <a:lvl4pPr marL="1077913" indent="0">
              <a:buNone/>
              <a:defRPr sz="1100"/>
            </a:lvl4pPr>
            <a:lvl5pPr marL="1433512" indent="0">
              <a:buNone/>
              <a:defRPr sz="1100"/>
            </a:lvl5pPr>
          </a:lstStyle>
          <a:p>
            <a:pPr lvl="0"/>
            <a:r>
              <a:rPr lang="en-US" dirty="0"/>
              <a:t>Date (optional)</a:t>
            </a:r>
          </a:p>
        </p:txBody>
      </p:sp>
      <p:sp>
        <p:nvSpPr>
          <p:cNvPr id="10" name="Rectangle 9">
            <a:extLst>
              <a:ext uri="{FF2B5EF4-FFF2-40B4-BE49-F238E27FC236}">
                <a16:creationId xmlns:a16="http://schemas.microsoft.com/office/drawing/2014/main" id="{30F6051D-B1C9-42DD-BFCB-31DEDC19AED5}"/>
              </a:ext>
            </a:extLst>
          </p:cNvPr>
          <p:cNvSpPr/>
          <p:nvPr userDrawn="1"/>
        </p:nvSpPr>
        <p:spPr>
          <a:xfrm>
            <a:off x="0" y="1083914"/>
            <a:ext cx="9144000" cy="4632454"/>
          </a:xfrm>
          <a:prstGeom prst="rect">
            <a:avLst/>
          </a:prstGeom>
          <a:solidFill>
            <a:schemeClr val="accent2">
              <a:alpha val="4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100" dirty="0">
              <a:solidFill>
                <a:schemeClr val="tx2"/>
              </a:solidFill>
            </a:endParaRPr>
          </a:p>
        </p:txBody>
      </p:sp>
      <p:sp>
        <p:nvSpPr>
          <p:cNvPr id="19" name="Freeform 75">
            <a:extLst>
              <a:ext uri="{FF2B5EF4-FFF2-40B4-BE49-F238E27FC236}">
                <a16:creationId xmlns:a16="http://schemas.microsoft.com/office/drawing/2014/main" id="{0CEF8860-3A3F-4BDC-B87C-3D3E8C3D993A}"/>
              </a:ext>
            </a:extLst>
          </p:cNvPr>
          <p:cNvSpPr>
            <a:spLocks noChangeAspect="1" noEditPoints="1"/>
          </p:cNvSpPr>
          <p:nvPr userDrawn="1"/>
        </p:nvSpPr>
        <p:spPr bwMode="auto">
          <a:xfrm>
            <a:off x="8458200" y="152400"/>
            <a:ext cx="381000" cy="579606"/>
          </a:xfrm>
          <a:custGeom>
            <a:avLst/>
            <a:gdLst>
              <a:gd name="T0" fmla="*/ 2147483647 w 3128"/>
              <a:gd name="T1" fmla="*/ 2147483647 h 4762"/>
              <a:gd name="T2" fmla="*/ 2147483647 w 3128"/>
              <a:gd name="T3" fmla="*/ 2147483647 h 4762"/>
              <a:gd name="T4" fmla="*/ 2147483647 w 3128"/>
              <a:gd name="T5" fmla="*/ 2147483647 h 4762"/>
              <a:gd name="T6" fmla="*/ 2147483647 w 3128"/>
              <a:gd name="T7" fmla="*/ 2147483647 h 4762"/>
              <a:gd name="T8" fmla="*/ 2147483647 w 3128"/>
              <a:gd name="T9" fmla="*/ 2147483647 h 4762"/>
              <a:gd name="T10" fmla="*/ 2147483647 w 3128"/>
              <a:gd name="T11" fmla="*/ 2147483647 h 4762"/>
              <a:gd name="T12" fmla="*/ 2147483647 w 3128"/>
              <a:gd name="T13" fmla="*/ 2147483647 h 4762"/>
              <a:gd name="T14" fmla="*/ 2147483647 w 3128"/>
              <a:gd name="T15" fmla="*/ 2147483647 h 4762"/>
              <a:gd name="T16" fmla="*/ 2147483647 w 3128"/>
              <a:gd name="T17" fmla="*/ 2147483647 h 4762"/>
              <a:gd name="T18" fmla="*/ 2147483647 w 3128"/>
              <a:gd name="T19" fmla="*/ 2147483647 h 4762"/>
              <a:gd name="T20" fmla="*/ 2147483647 w 3128"/>
              <a:gd name="T21" fmla="*/ 2147483647 h 4762"/>
              <a:gd name="T22" fmla="*/ 2147483647 w 3128"/>
              <a:gd name="T23" fmla="*/ 2147483647 h 4762"/>
              <a:gd name="T24" fmla="*/ 2147483647 w 3128"/>
              <a:gd name="T25" fmla="*/ 2147483647 h 4762"/>
              <a:gd name="T26" fmla="*/ 2147483647 w 3128"/>
              <a:gd name="T27" fmla="*/ 2147483647 h 4762"/>
              <a:gd name="T28" fmla="*/ 2147483647 w 3128"/>
              <a:gd name="T29" fmla="*/ 2147483647 h 4762"/>
              <a:gd name="T30" fmla="*/ 2147483647 w 3128"/>
              <a:gd name="T31" fmla="*/ 2147483647 h 4762"/>
              <a:gd name="T32" fmla="*/ 2147483647 w 3128"/>
              <a:gd name="T33" fmla="*/ 2147483647 h 4762"/>
              <a:gd name="T34" fmla="*/ 2147483647 w 3128"/>
              <a:gd name="T35" fmla="*/ 2147483647 h 4762"/>
              <a:gd name="T36" fmla="*/ 2147483647 w 3128"/>
              <a:gd name="T37" fmla="*/ 2147483647 h 4762"/>
              <a:gd name="T38" fmla="*/ 2147483647 w 3128"/>
              <a:gd name="T39" fmla="*/ 2147483647 h 4762"/>
              <a:gd name="T40" fmla="*/ 2147483647 w 3128"/>
              <a:gd name="T41" fmla="*/ 2147483647 h 4762"/>
              <a:gd name="T42" fmla="*/ 2147483647 w 3128"/>
              <a:gd name="T43" fmla="*/ 2147483647 h 4762"/>
              <a:gd name="T44" fmla="*/ 2147483647 w 3128"/>
              <a:gd name="T45" fmla="*/ 2147483647 h 4762"/>
              <a:gd name="T46" fmla="*/ 2147483647 w 3128"/>
              <a:gd name="T47" fmla="*/ 2147483647 h 4762"/>
              <a:gd name="T48" fmla="*/ 2147483647 w 3128"/>
              <a:gd name="T49" fmla="*/ 2147483647 h 4762"/>
              <a:gd name="T50" fmla="*/ 2147483647 w 3128"/>
              <a:gd name="T51" fmla="*/ 2147483647 h 4762"/>
              <a:gd name="T52" fmla="*/ 2147483647 w 3128"/>
              <a:gd name="T53" fmla="*/ 2147483647 h 4762"/>
              <a:gd name="T54" fmla="*/ 2147483647 w 3128"/>
              <a:gd name="T55" fmla="*/ 2147483647 h 4762"/>
              <a:gd name="T56" fmla="*/ 2147483647 w 3128"/>
              <a:gd name="T57" fmla="*/ 2147483647 h 4762"/>
              <a:gd name="T58" fmla="*/ 2147483647 w 3128"/>
              <a:gd name="T59" fmla="*/ 2147483647 h 4762"/>
              <a:gd name="T60" fmla="*/ 2147483647 w 3128"/>
              <a:gd name="T61" fmla="*/ 2147483647 h 4762"/>
              <a:gd name="T62" fmla="*/ 2147483647 w 3128"/>
              <a:gd name="T63" fmla="*/ 2147483647 h 4762"/>
              <a:gd name="T64" fmla="*/ 2147483647 w 3128"/>
              <a:gd name="T65" fmla="*/ 2147483647 h 4762"/>
              <a:gd name="T66" fmla="*/ 2147483647 w 3128"/>
              <a:gd name="T67" fmla="*/ 2147483647 h 4762"/>
              <a:gd name="T68" fmla="*/ 2147483647 w 3128"/>
              <a:gd name="T69" fmla="*/ 2147483647 h 4762"/>
              <a:gd name="T70" fmla="*/ 2147483647 w 3128"/>
              <a:gd name="T71" fmla="*/ 2147483647 h 4762"/>
              <a:gd name="T72" fmla="*/ 2147483647 w 3128"/>
              <a:gd name="T73" fmla="*/ 2147483647 h 4762"/>
              <a:gd name="T74" fmla="*/ 2147483647 w 3128"/>
              <a:gd name="T75" fmla="*/ 2147483647 h 4762"/>
              <a:gd name="T76" fmla="*/ 2147483647 w 3128"/>
              <a:gd name="T77" fmla="*/ 2147483647 h 4762"/>
              <a:gd name="T78" fmla="*/ 2147483647 w 3128"/>
              <a:gd name="T79" fmla="*/ 2147483647 h 4762"/>
              <a:gd name="T80" fmla="*/ 2147483647 w 3128"/>
              <a:gd name="T81" fmla="*/ 2147483647 h 4762"/>
              <a:gd name="T82" fmla="*/ 2147483647 w 3128"/>
              <a:gd name="T83" fmla="*/ 2147483647 h 4762"/>
              <a:gd name="T84" fmla="*/ 2147483647 w 3128"/>
              <a:gd name="T85" fmla="*/ 2147483647 h 4762"/>
              <a:gd name="T86" fmla="*/ 2147483647 w 3128"/>
              <a:gd name="T87" fmla="*/ 2147483647 h 4762"/>
              <a:gd name="T88" fmla="*/ 2147483647 w 3128"/>
              <a:gd name="T89" fmla="*/ 2147483647 h 4762"/>
              <a:gd name="T90" fmla="*/ 2147483647 w 3128"/>
              <a:gd name="T91" fmla="*/ 2147483647 h 4762"/>
              <a:gd name="T92" fmla="*/ 2147483647 w 3128"/>
              <a:gd name="T93" fmla="*/ 2147483647 h 4762"/>
              <a:gd name="T94" fmla="*/ 2147483647 w 3128"/>
              <a:gd name="T95" fmla="*/ 2147483647 h 4762"/>
              <a:gd name="T96" fmla="*/ 2147483647 w 3128"/>
              <a:gd name="T97" fmla="*/ 2147483647 h 4762"/>
              <a:gd name="T98" fmla="*/ 2147483647 w 3128"/>
              <a:gd name="T99" fmla="*/ 2147483647 h 4762"/>
              <a:gd name="T100" fmla="*/ 2147483647 w 3128"/>
              <a:gd name="T101" fmla="*/ 2147483647 h 4762"/>
              <a:gd name="T102" fmla="*/ 2147483647 w 3128"/>
              <a:gd name="T103" fmla="*/ 2147483647 h 4762"/>
              <a:gd name="T104" fmla="*/ 2147483647 w 3128"/>
              <a:gd name="T105" fmla="*/ 2147483647 h 4762"/>
              <a:gd name="T106" fmla="*/ 2147483647 w 3128"/>
              <a:gd name="T107" fmla="*/ 2147483647 h 47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128"/>
              <a:gd name="T163" fmla="*/ 0 h 4762"/>
              <a:gd name="T164" fmla="*/ 3128 w 3128"/>
              <a:gd name="T165" fmla="*/ 4762 h 47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128" h="4762">
                <a:moveTo>
                  <a:pt x="2248" y="1007"/>
                </a:moveTo>
                <a:lnTo>
                  <a:pt x="2159" y="323"/>
                </a:lnTo>
                <a:lnTo>
                  <a:pt x="2154" y="290"/>
                </a:lnTo>
                <a:lnTo>
                  <a:pt x="2146" y="262"/>
                </a:lnTo>
                <a:lnTo>
                  <a:pt x="2136" y="234"/>
                </a:lnTo>
                <a:lnTo>
                  <a:pt x="2126" y="210"/>
                </a:lnTo>
                <a:lnTo>
                  <a:pt x="2114" y="189"/>
                </a:lnTo>
                <a:lnTo>
                  <a:pt x="2100" y="169"/>
                </a:lnTo>
                <a:lnTo>
                  <a:pt x="2084" y="153"/>
                </a:lnTo>
                <a:lnTo>
                  <a:pt x="2067" y="138"/>
                </a:lnTo>
                <a:lnTo>
                  <a:pt x="2050" y="127"/>
                </a:lnTo>
                <a:lnTo>
                  <a:pt x="2032" y="117"/>
                </a:lnTo>
                <a:lnTo>
                  <a:pt x="2014" y="109"/>
                </a:lnTo>
                <a:lnTo>
                  <a:pt x="1994" y="103"/>
                </a:lnTo>
                <a:lnTo>
                  <a:pt x="1974" y="100"/>
                </a:lnTo>
                <a:lnTo>
                  <a:pt x="1954" y="99"/>
                </a:lnTo>
                <a:lnTo>
                  <a:pt x="1934" y="99"/>
                </a:lnTo>
                <a:lnTo>
                  <a:pt x="1914" y="102"/>
                </a:lnTo>
                <a:lnTo>
                  <a:pt x="1894" y="107"/>
                </a:lnTo>
                <a:lnTo>
                  <a:pt x="1874" y="113"/>
                </a:lnTo>
                <a:lnTo>
                  <a:pt x="1854" y="120"/>
                </a:lnTo>
                <a:lnTo>
                  <a:pt x="1836" y="129"/>
                </a:lnTo>
                <a:lnTo>
                  <a:pt x="1817" y="140"/>
                </a:lnTo>
                <a:lnTo>
                  <a:pt x="1800" y="154"/>
                </a:lnTo>
                <a:lnTo>
                  <a:pt x="1785" y="168"/>
                </a:lnTo>
                <a:lnTo>
                  <a:pt x="1770" y="184"/>
                </a:lnTo>
                <a:lnTo>
                  <a:pt x="1756" y="200"/>
                </a:lnTo>
                <a:lnTo>
                  <a:pt x="1743" y="219"/>
                </a:lnTo>
                <a:lnTo>
                  <a:pt x="1733" y="239"/>
                </a:lnTo>
                <a:lnTo>
                  <a:pt x="1725" y="259"/>
                </a:lnTo>
                <a:lnTo>
                  <a:pt x="1718" y="282"/>
                </a:lnTo>
                <a:lnTo>
                  <a:pt x="1713" y="305"/>
                </a:lnTo>
                <a:lnTo>
                  <a:pt x="1711" y="329"/>
                </a:lnTo>
                <a:lnTo>
                  <a:pt x="1711" y="354"/>
                </a:lnTo>
                <a:lnTo>
                  <a:pt x="1732" y="931"/>
                </a:lnTo>
                <a:lnTo>
                  <a:pt x="1632" y="916"/>
                </a:lnTo>
                <a:lnTo>
                  <a:pt x="1611" y="358"/>
                </a:lnTo>
                <a:lnTo>
                  <a:pt x="1610" y="339"/>
                </a:lnTo>
                <a:lnTo>
                  <a:pt x="1611" y="322"/>
                </a:lnTo>
                <a:lnTo>
                  <a:pt x="1612" y="304"/>
                </a:lnTo>
                <a:lnTo>
                  <a:pt x="1615" y="287"/>
                </a:lnTo>
                <a:lnTo>
                  <a:pt x="1617" y="269"/>
                </a:lnTo>
                <a:lnTo>
                  <a:pt x="1621" y="253"/>
                </a:lnTo>
                <a:lnTo>
                  <a:pt x="1626" y="237"/>
                </a:lnTo>
                <a:lnTo>
                  <a:pt x="1631" y="222"/>
                </a:lnTo>
                <a:lnTo>
                  <a:pt x="1637" y="207"/>
                </a:lnTo>
                <a:lnTo>
                  <a:pt x="1643" y="192"/>
                </a:lnTo>
                <a:lnTo>
                  <a:pt x="1651" y="178"/>
                </a:lnTo>
                <a:lnTo>
                  <a:pt x="1660" y="164"/>
                </a:lnTo>
                <a:lnTo>
                  <a:pt x="1677" y="138"/>
                </a:lnTo>
                <a:lnTo>
                  <a:pt x="1696" y="114"/>
                </a:lnTo>
                <a:lnTo>
                  <a:pt x="1718" y="92"/>
                </a:lnTo>
                <a:lnTo>
                  <a:pt x="1741" y="73"/>
                </a:lnTo>
                <a:lnTo>
                  <a:pt x="1766" y="55"/>
                </a:lnTo>
                <a:lnTo>
                  <a:pt x="1792" y="39"/>
                </a:lnTo>
                <a:lnTo>
                  <a:pt x="1820" y="27"/>
                </a:lnTo>
                <a:lnTo>
                  <a:pt x="1847" y="17"/>
                </a:lnTo>
                <a:lnTo>
                  <a:pt x="1876" y="8"/>
                </a:lnTo>
                <a:lnTo>
                  <a:pt x="1905" y="3"/>
                </a:lnTo>
                <a:lnTo>
                  <a:pt x="1935" y="0"/>
                </a:lnTo>
                <a:lnTo>
                  <a:pt x="1964" y="0"/>
                </a:lnTo>
                <a:lnTo>
                  <a:pt x="1992" y="2"/>
                </a:lnTo>
                <a:lnTo>
                  <a:pt x="2021" y="8"/>
                </a:lnTo>
                <a:lnTo>
                  <a:pt x="2050" y="15"/>
                </a:lnTo>
                <a:lnTo>
                  <a:pt x="2064" y="20"/>
                </a:lnTo>
                <a:lnTo>
                  <a:pt x="2077" y="27"/>
                </a:lnTo>
                <a:lnTo>
                  <a:pt x="2090" y="33"/>
                </a:lnTo>
                <a:lnTo>
                  <a:pt x="2104" y="40"/>
                </a:lnTo>
                <a:lnTo>
                  <a:pt x="2116" y="49"/>
                </a:lnTo>
                <a:lnTo>
                  <a:pt x="2129" y="58"/>
                </a:lnTo>
                <a:lnTo>
                  <a:pt x="2140" y="67"/>
                </a:lnTo>
                <a:lnTo>
                  <a:pt x="2151" y="78"/>
                </a:lnTo>
                <a:lnTo>
                  <a:pt x="2162" y="89"/>
                </a:lnTo>
                <a:lnTo>
                  <a:pt x="2174" y="100"/>
                </a:lnTo>
                <a:lnTo>
                  <a:pt x="2184" y="114"/>
                </a:lnTo>
                <a:lnTo>
                  <a:pt x="2194" y="127"/>
                </a:lnTo>
                <a:lnTo>
                  <a:pt x="2202" y="142"/>
                </a:lnTo>
                <a:lnTo>
                  <a:pt x="2211" y="157"/>
                </a:lnTo>
                <a:lnTo>
                  <a:pt x="2220" y="173"/>
                </a:lnTo>
                <a:lnTo>
                  <a:pt x="2227" y="190"/>
                </a:lnTo>
                <a:lnTo>
                  <a:pt x="2234" y="208"/>
                </a:lnTo>
                <a:lnTo>
                  <a:pt x="2240" y="227"/>
                </a:lnTo>
                <a:lnTo>
                  <a:pt x="2246" y="247"/>
                </a:lnTo>
                <a:lnTo>
                  <a:pt x="2251" y="267"/>
                </a:lnTo>
                <a:lnTo>
                  <a:pt x="2255" y="288"/>
                </a:lnTo>
                <a:lnTo>
                  <a:pt x="2258" y="310"/>
                </a:lnTo>
                <a:lnTo>
                  <a:pt x="2351" y="1022"/>
                </a:lnTo>
                <a:lnTo>
                  <a:pt x="2248" y="1007"/>
                </a:lnTo>
                <a:close/>
                <a:moveTo>
                  <a:pt x="2024" y="4533"/>
                </a:moveTo>
                <a:lnTo>
                  <a:pt x="2024" y="1641"/>
                </a:lnTo>
                <a:lnTo>
                  <a:pt x="1437" y="1545"/>
                </a:lnTo>
                <a:lnTo>
                  <a:pt x="1408" y="1921"/>
                </a:lnTo>
                <a:lnTo>
                  <a:pt x="1417" y="1929"/>
                </a:lnTo>
                <a:lnTo>
                  <a:pt x="1425" y="1938"/>
                </a:lnTo>
                <a:lnTo>
                  <a:pt x="1431" y="1948"/>
                </a:lnTo>
                <a:lnTo>
                  <a:pt x="1437" y="1958"/>
                </a:lnTo>
                <a:lnTo>
                  <a:pt x="1442" y="1968"/>
                </a:lnTo>
                <a:lnTo>
                  <a:pt x="1445" y="1979"/>
                </a:lnTo>
                <a:lnTo>
                  <a:pt x="1447" y="1992"/>
                </a:lnTo>
                <a:lnTo>
                  <a:pt x="1448" y="2004"/>
                </a:lnTo>
                <a:lnTo>
                  <a:pt x="1447" y="2014"/>
                </a:lnTo>
                <a:lnTo>
                  <a:pt x="1446" y="2024"/>
                </a:lnTo>
                <a:lnTo>
                  <a:pt x="1443" y="2034"/>
                </a:lnTo>
                <a:lnTo>
                  <a:pt x="1440" y="2044"/>
                </a:lnTo>
                <a:lnTo>
                  <a:pt x="1436" y="2053"/>
                </a:lnTo>
                <a:lnTo>
                  <a:pt x="1430" y="2062"/>
                </a:lnTo>
                <a:lnTo>
                  <a:pt x="1425" y="2070"/>
                </a:lnTo>
                <a:lnTo>
                  <a:pt x="1417" y="2078"/>
                </a:lnTo>
                <a:lnTo>
                  <a:pt x="1410" y="2084"/>
                </a:lnTo>
                <a:lnTo>
                  <a:pt x="1402" y="2090"/>
                </a:lnTo>
                <a:lnTo>
                  <a:pt x="1393" y="2095"/>
                </a:lnTo>
                <a:lnTo>
                  <a:pt x="1385" y="2100"/>
                </a:lnTo>
                <a:lnTo>
                  <a:pt x="1375" y="2103"/>
                </a:lnTo>
                <a:lnTo>
                  <a:pt x="1365" y="2105"/>
                </a:lnTo>
                <a:lnTo>
                  <a:pt x="1355" y="2108"/>
                </a:lnTo>
                <a:lnTo>
                  <a:pt x="1343" y="2108"/>
                </a:lnTo>
                <a:lnTo>
                  <a:pt x="1333" y="2108"/>
                </a:lnTo>
                <a:lnTo>
                  <a:pt x="1322" y="2105"/>
                </a:lnTo>
                <a:lnTo>
                  <a:pt x="1312" y="2103"/>
                </a:lnTo>
                <a:lnTo>
                  <a:pt x="1303" y="2100"/>
                </a:lnTo>
                <a:lnTo>
                  <a:pt x="1293" y="2095"/>
                </a:lnTo>
                <a:lnTo>
                  <a:pt x="1284" y="2090"/>
                </a:lnTo>
                <a:lnTo>
                  <a:pt x="1277" y="2084"/>
                </a:lnTo>
                <a:lnTo>
                  <a:pt x="1269" y="2078"/>
                </a:lnTo>
                <a:lnTo>
                  <a:pt x="1263" y="2070"/>
                </a:lnTo>
                <a:lnTo>
                  <a:pt x="1257" y="2062"/>
                </a:lnTo>
                <a:lnTo>
                  <a:pt x="1252" y="2053"/>
                </a:lnTo>
                <a:lnTo>
                  <a:pt x="1247" y="2044"/>
                </a:lnTo>
                <a:lnTo>
                  <a:pt x="1243" y="2034"/>
                </a:lnTo>
                <a:lnTo>
                  <a:pt x="1241" y="2024"/>
                </a:lnTo>
                <a:lnTo>
                  <a:pt x="1239" y="2014"/>
                </a:lnTo>
                <a:lnTo>
                  <a:pt x="1239" y="2004"/>
                </a:lnTo>
                <a:lnTo>
                  <a:pt x="1241" y="1987"/>
                </a:lnTo>
                <a:lnTo>
                  <a:pt x="1244" y="1970"/>
                </a:lnTo>
                <a:lnTo>
                  <a:pt x="1251" y="1956"/>
                </a:lnTo>
                <a:lnTo>
                  <a:pt x="1258" y="1943"/>
                </a:lnTo>
                <a:lnTo>
                  <a:pt x="1269" y="1930"/>
                </a:lnTo>
                <a:lnTo>
                  <a:pt x="1281" y="1920"/>
                </a:lnTo>
                <a:lnTo>
                  <a:pt x="1294" y="1911"/>
                </a:lnTo>
                <a:lnTo>
                  <a:pt x="1309" y="1905"/>
                </a:lnTo>
                <a:lnTo>
                  <a:pt x="1410" y="574"/>
                </a:lnTo>
                <a:lnTo>
                  <a:pt x="1411" y="536"/>
                </a:lnTo>
                <a:lnTo>
                  <a:pt x="1410" y="501"/>
                </a:lnTo>
                <a:lnTo>
                  <a:pt x="1406" y="467"/>
                </a:lnTo>
                <a:lnTo>
                  <a:pt x="1400" y="436"/>
                </a:lnTo>
                <a:lnTo>
                  <a:pt x="1392" y="407"/>
                </a:lnTo>
                <a:lnTo>
                  <a:pt x="1381" y="380"/>
                </a:lnTo>
                <a:lnTo>
                  <a:pt x="1368" y="357"/>
                </a:lnTo>
                <a:lnTo>
                  <a:pt x="1355" y="335"/>
                </a:lnTo>
                <a:lnTo>
                  <a:pt x="1339" y="317"/>
                </a:lnTo>
                <a:lnTo>
                  <a:pt x="1322" y="300"/>
                </a:lnTo>
                <a:lnTo>
                  <a:pt x="1303" y="285"/>
                </a:lnTo>
                <a:lnTo>
                  <a:pt x="1284" y="274"/>
                </a:lnTo>
                <a:lnTo>
                  <a:pt x="1264" y="265"/>
                </a:lnTo>
                <a:lnTo>
                  <a:pt x="1243" y="258"/>
                </a:lnTo>
                <a:lnTo>
                  <a:pt x="1221" y="253"/>
                </a:lnTo>
                <a:lnTo>
                  <a:pt x="1199" y="250"/>
                </a:lnTo>
                <a:lnTo>
                  <a:pt x="1177" y="250"/>
                </a:lnTo>
                <a:lnTo>
                  <a:pt x="1154" y="253"/>
                </a:lnTo>
                <a:lnTo>
                  <a:pt x="1132" y="258"/>
                </a:lnTo>
                <a:lnTo>
                  <a:pt x="1109" y="265"/>
                </a:lnTo>
                <a:lnTo>
                  <a:pt x="1087" y="274"/>
                </a:lnTo>
                <a:lnTo>
                  <a:pt x="1066" y="287"/>
                </a:lnTo>
                <a:lnTo>
                  <a:pt x="1046" y="300"/>
                </a:lnTo>
                <a:lnTo>
                  <a:pt x="1026" y="317"/>
                </a:lnTo>
                <a:lnTo>
                  <a:pt x="1007" y="335"/>
                </a:lnTo>
                <a:lnTo>
                  <a:pt x="989" y="355"/>
                </a:lnTo>
                <a:lnTo>
                  <a:pt x="973" y="379"/>
                </a:lnTo>
                <a:lnTo>
                  <a:pt x="958" y="404"/>
                </a:lnTo>
                <a:lnTo>
                  <a:pt x="944" y="432"/>
                </a:lnTo>
                <a:lnTo>
                  <a:pt x="933" y="462"/>
                </a:lnTo>
                <a:lnTo>
                  <a:pt x="924" y="494"/>
                </a:lnTo>
                <a:lnTo>
                  <a:pt x="918" y="528"/>
                </a:lnTo>
                <a:lnTo>
                  <a:pt x="838" y="1010"/>
                </a:lnTo>
                <a:lnTo>
                  <a:pt x="1179" y="947"/>
                </a:lnTo>
                <a:lnTo>
                  <a:pt x="1281" y="963"/>
                </a:lnTo>
                <a:lnTo>
                  <a:pt x="1239" y="1514"/>
                </a:lnTo>
                <a:lnTo>
                  <a:pt x="767" y="1436"/>
                </a:lnTo>
                <a:lnTo>
                  <a:pt x="715" y="1750"/>
                </a:lnTo>
                <a:lnTo>
                  <a:pt x="723" y="1758"/>
                </a:lnTo>
                <a:lnTo>
                  <a:pt x="730" y="1766"/>
                </a:lnTo>
                <a:lnTo>
                  <a:pt x="737" y="1775"/>
                </a:lnTo>
                <a:lnTo>
                  <a:pt x="742" y="1785"/>
                </a:lnTo>
                <a:lnTo>
                  <a:pt x="747" y="1795"/>
                </a:lnTo>
                <a:lnTo>
                  <a:pt x="749" y="1806"/>
                </a:lnTo>
                <a:lnTo>
                  <a:pt x="752" y="1818"/>
                </a:lnTo>
                <a:lnTo>
                  <a:pt x="752" y="1830"/>
                </a:lnTo>
                <a:lnTo>
                  <a:pt x="752" y="1840"/>
                </a:lnTo>
                <a:lnTo>
                  <a:pt x="750" y="1851"/>
                </a:lnTo>
                <a:lnTo>
                  <a:pt x="748" y="1861"/>
                </a:lnTo>
                <a:lnTo>
                  <a:pt x="744" y="1870"/>
                </a:lnTo>
                <a:lnTo>
                  <a:pt x="739" y="1880"/>
                </a:lnTo>
                <a:lnTo>
                  <a:pt x="734" y="1889"/>
                </a:lnTo>
                <a:lnTo>
                  <a:pt x="728" y="1896"/>
                </a:lnTo>
                <a:lnTo>
                  <a:pt x="722" y="1904"/>
                </a:lnTo>
                <a:lnTo>
                  <a:pt x="714" y="1910"/>
                </a:lnTo>
                <a:lnTo>
                  <a:pt x="707" y="1916"/>
                </a:lnTo>
                <a:lnTo>
                  <a:pt x="698" y="1921"/>
                </a:lnTo>
                <a:lnTo>
                  <a:pt x="689" y="1926"/>
                </a:lnTo>
                <a:lnTo>
                  <a:pt x="679" y="1930"/>
                </a:lnTo>
                <a:lnTo>
                  <a:pt x="669" y="1933"/>
                </a:lnTo>
                <a:lnTo>
                  <a:pt x="659" y="1934"/>
                </a:lnTo>
                <a:lnTo>
                  <a:pt x="648" y="1934"/>
                </a:lnTo>
                <a:lnTo>
                  <a:pt x="637" y="1934"/>
                </a:lnTo>
                <a:lnTo>
                  <a:pt x="627" y="1933"/>
                </a:lnTo>
                <a:lnTo>
                  <a:pt x="617" y="1930"/>
                </a:lnTo>
                <a:lnTo>
                  <a:pt x="608" y="1926"/>
                </a:lnTo>
                <a:lnTo>
                  <a:pt x="598" y="1921"/>
                </a:lnTo>
                <a:lnTo>
                  <a:pt x="589" y="1916"/>
                </a:lnTo>
                <a:lnTo>
                  <a:pt x="582" y="1910"/>
                </a:lnTo>
                <a:lnTo>
                  <a:pt x="574" y="1904"/>
                </a:lnTo>
                <a:lnTo>
                  <a:pt x="568" y="1896"/>
                </a:lnTo>
                <a:lnTo>
                  <a:pt x="562" y="1889"/>
                </a:lnTo>
                <a:lnTo>
                  <a:pt x="557" y="1880"/>
                </a:lnTo>
                <a:lnTo>
                  <a:pt x="552" y="1870"/>
                </a:lnTo>
                <a:lnTo>
                  <a:pt x="548" y="1861"/>
                </a:lnTo>
                <a:lnTo>
                  <a:pt x="545" y="1851"/>
                </a:lnTo>
                <a:lnTo>
                  <a:pt x="544" y="1840"/>
                </a:lnTo>
                <a:lnTo>
                  <a:pt x="544" y="1830"/>
                </a:lnTo>
                <a:lnTo>
                  <a:pt x="545" y="1813"/>
                </a:lnTo>
                <a:lnTo>
                  <a:pt x="549" y="1796"/>
                </a:lnTo>
                <a:lnTo>
                  <a:pt x="555" y="1781"/>
                </a:lnTo>
                <a:lnTo>
                  <a:pt x="564" y="1768"/>
                </a:lnTo>
                <a:lnTo>
                  <a:pt x="575" y="1755"/>
                </a:lnTo>
                <a:lnTo>
                  <a:pt x="588" y="1745"/>
                </a:lnTo>
                <a:lnTo>
                  <a:pt x="602" y="1736"/>
                </a:lnTo>
                <a:lnTo>
                  <a:pt x="617" y="1730"/>
                </a:lnTo>
                <a:lnTo>
                  <a:pt x="822" y="529"/>
                </a:lnTo>
                <a:lnTo>
                  <a:pt x="827" y="504"/>
                </a:lnTo>
                <a:lnTo>
                  <a:pt x="833" y="481"/>
                </a:lnTo>
                <a:lnTo>
                  <a:pt x="838" y="458"/>
                </a:lnTo>
                <a:lnTo>
                  <a:pt x="845" y="436"/>
                </a:lnTo>
                <a:lnTo>
                  <a:pt x="853" y="414"/>
                </a:lnTo>
                <a:lnTo>
                  <a:pt x="862" y="394"/>
                </a:lnTo>
                <a:lnTo>
                  <a:pt x="870" y="374"/>
                </a:lnTo>
                <a:lnTo>
                  <a:pt x="879" y="355"/>
                </a:lnTo>
                <a:lnTo>
                  <a:pt x="889" y="338"/>
                </a:lnTo>
                <a:lnTo>
                  <a:pt x="901" y="322"/>
                </a:lnTo>
                <a:lnTo>
                  <a:pt x="912" y="305"/>
                </a:lnTo>
                <a:lnTo>
                  <a:pt x="923" y="290"/>
                </a:lnTo>
                <a:lnTo>
                  <a:pt x="934" y="275"/>
                </a:lnTo>
                <a:lnTo>
                  <a:pt x="947" y="263"/>
                </a:lnTo>
                <a:lnTo>
                  <a:pt x="961" y="250"/>
                </a:lnTo>
                <a:lnTo>
                  <a:pt x="973" y="238"/>
                </a:lnTo>
                <a:lnTo>
                  <a:pt x="987" y="227"/>
                </a:lnTo>
                <a:lnTo>
                  <a:pt x="1001" y="217"/>
                </a:lnTo>
                <a:lnTo>
                  <a:pt x="1016" y="208"/>
                </a:lnTo>
                <a:lnTo>
                  <a:pt x="1029" y="199"/>
                </a:lnTo>
                <a:lnTo>
                  <a:pt x="1044" y="192"/>
                </a:lnTo>
                <a:lnTo>
                  <a:pt x="1059" y="184"/>
                </a:lnTo>
                <a:lnTo>
                  <a:pt x="1074" y="178"/>
                </a:lnTo>
                <a:lnTo>
                  <a:pt x="1089" y="173"/>
                </a:lnTo>
                <a:lnTo>
                  <a:pt x="1104" y="169"/>
                </a:lnTo>
                <a:lnTo>
                  <a:pt x="1121" y="165"/>
                </a:lnTo>
                <a:lnTo>
                  <a:pt x="1136" y="162"/>
                </a:lnTo>
                <a:lnTo>
                  <a:pt x="1152" y="159"/>
                </a:lnTo>
                <a:lnTo>
                  <a:pt x="1167" y="158"/>
                </a:lnTo>
                <a:lnTo>
                  <a:pt x="1183" y="158"/>
                </a:lnTo>
                <a:lnTo>
                  <a:pt x="1198" y="158"/>
                </a:lnTo>
                <a:lnTo>
                  <a:pt x="1213" y="159"/>
                </a:lnTo>
                <a:lnTo>
                  <a:pt x="1229" y="160"/>
                </a:lnTo>
                <a:lnTo>
                  <a:pt x="1244" y="163"/>
                </a:lnTo>
                <a:lnTo>
                  <a:pt x="1259" y="167"/>
                </a:lnTo>
                <a:lnTo>
                  <a:pt x="1274" y="170"/>
                </a:lnTo>
                <a:lnTo>
                  <a:pt x="1289" y="174"/>
                </a:lnTo>
                <a:lnTo>
                  <a:pt x="1303" y="180"/>
                </a:lnTo>
                <a:lnTo>
                  <a:pt x="1318" y="187"/>
                </a:lnTo>
                <a:lnTo>
                  <a:pt x="1332" y="193"/>
                </a:lnTo>
                <a:lnTo>
                  <a:pt x="1346" y="200"/>
                </a:lnTo>
                <a:lnTo>
                  <a:pt x="1358" y="209"/>
                </a:lnTo>
                <a:lnTo>
                  <a:pt x="1372" y="218"/>
                </a:lnTo>
                <a:lnTo>
                  <a:pt x="1385" y="228"/>
                </a:lnTo>
                <a:lnTo>
                  <a:pt x="1397" y="238"/>
                </a:lnTo>
                <a:lnTo>
                  <a:pt x="1408" y="249"/>
                </a:lnTo>
                <a:lnTo>
                  <a:pt x="1420" y="262"/>
                </a:lnTo>
                <a:lnTo>
                  <a:pt x="1430" y="274"/>
                </a:lnTo>
                <a:lnTo>
                  <a:pt x="1440" y="287"/>
                </a:lnTo>
                <a:lnTo>
                  <a:pt x="1450" y="300"/>
                </a:lnTo>
                <a:lnTo>
                  <a:pt x="1458" y="315"/>
                </a:lnTo>
                <a:lnTo>
                  <a:pt x="1467" y="330"/>
                </a:lnTo>
                <a:lnTo>
                  <a:pt x="1475" y="347"/>
                </a:lnTo>
                <a:lnTo>
                  <a:pt x="1482" y="363"/>
                </a:lnTo>
                <a:lnTo>
                  <a:pt x="1488" y="380"/>
                </a:lnTo>
                <a:lnTo>
                  <a:pt x="1493" y="399"/>
                </a:lnTo>
                <a:lnTo>
                  <a:pt x="1498" y="417"/>
                </a:lnTo>
                <a:lnTo>
                  <a:pt x="1503" y="437"/>
                </a:lnTo>
                <a:lnTo>
                  <a:pt x="1506" y="457"/>
                </a:lnTo>
                <a:lnTo>
                  <a:pt x="1508" y="477"/>
                </a:lnTo>
                <a:lnTo>
                  <a:pt x="1510" y="498"/>
                </a:lnTo>
                <a:lnTo>
                  <a:pt x="1511" y="521"/>
                </a:lnTo>
                <a:lnTo>
                  <a:pt x="1511" y="543"/>
                </a:lnTo>
                <a:lnTo>
                  <a:pt x="1510" y="566"/>
                </a:lnTo>
                <a:lnTo>
                  <a:pt x="1478" y="992"/>
                </a:lnTo>
                <a:lnTo>
                  <a:pt x="3128" y="1237"/>
                </a:lnTo>
                <a:lnTo>
                  <a:pt x="3128" y="4190"/>
                </a:lnTo>
                <a:lnTo>
                  <a:pt x="2091" y="4762"/>
                </a:lnTo>
                <a:lnTo>
                  <a:pt x="0" y="4133"/>
                </a:lnTo>
                <a:lnTo>
                  <a:pt x="0" y="1160"/>
                </a:lnTo>
                <a:lnTo>
                  <a:pt x="630" y="1046"/>
                </a:lnTo>
                <a:lnTo>
                  <a:pt x="572" y="1405"/>
                </a:lnTo>
                <a:lnTo>
                  <a:pt x="200" y="1344"/>
                </a:lnTo>
                <a:lnTo>
                  <a:pt x="200" y="3984"/>
                </a:lnTo>
                <a:lnTo>
                  <a:pt x="2024" y="4533"/>
                </a:lnTo>
                <a:close/>
                <a:moveTo>
                  <a:pt x="2368" y="1437"/>
                </a:moveTo>
                <a:lnTo>
                  <a:pt x="2390" y="3455"/>
                </a:lnTo>
                <a:lnTo>
                  <a:pt x="2805" y="3870"/>
                </a:lnTo>
                <a:lnTo>
                  <a:pt x="2734" y="3940"/>
                </a:lnTo>
                <a:lnTo>
                  <a:pt x="2291" y="3497"/>
                </a:lnTo>
                <a:lnTo>
                  <a:pt x="2269" y="1497"/>
                </a:lnTo>
                <a:lnTo>
                  <a:pt x="2124" y="1621"/>
                </a:lnTo>
                <a:lnTo>
                  <a:pt x="2124" y="4516"/>
                </a:lnTo>
                <a:lnTo>
                  <a:pt x="2928" y="4073"/>
                </a:lnTo>
                <a:lnTo>
                  <a:pt x="2928" y="1419"/>
                </a:lnTo>
                <a:lnTo>
                  <a:pt x="2368" y="1437"/>
                </a:lnTo>
                <a:close/>
              </a:path>
            </a:pathLst>
          </a:custGeom>
          <a:solidFill>
            <a:srgbClr val="92D050"/>
          </a:solidFill>
          <a:ln w="9525">
            <a:noFill/>
            <a:round/>
            <a:headEnd/>
            <a:tailEnd/>
          </a:ln>
          <a:effectLst>
            <a:reflection blurRad="6350" stA="52000" endA="300" endPos="35000" dir="5400000" sy="-100000" algn="bl" rotWithShape="0"/>
          </a:effectLst>
        </p:spPr>
        <p:txBody>
          <a:bodyPr/>
          <a:lstStyle/>
          <a:p>
            <a:endParaRPr lang="de-DE"/>
          </a:p>
        </p:txBody>
      </p:sp>
    </p:spTree>
    <p:extLst>
      <p:ext uri="{BB962C8B-B14F-4D97-AF65-F5344CB8AC3E}">
        <p14:creationId xmlns:p14="http://schemas.microsoft.com/office/powerpoint/2010/main" val="14402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marL="171450" indent="-171450">
              <a:buClrTx/>
              <a:buSzPct val="70000"/>
              <a:defRPr>
                <a:solidFill>
                  <a:schemeClr val="tx1"/>
                </a:solidFill>
              </a:defRPr>
            </a:lvl1pPr>
            <a:lvl2pPr marL="341313" indent="-169863">
              <a:buClrTx/>
              <a:buSzPct val="70000"/>
              <a:buFont typeface="Arial" panose="020B0604020202020204" pitchFamily="34" charset="0"/>
              <a:buChar char="►"/>
              <a:defRPr>
                <a:solidFill>
                  <a:schemeClr val="tx1"/>
                </a:solidFill>
              </a:defRPr>
            </a:lvl2pPr>
            <a:lvl3pPr marL="514350" indent="-171450">
              <a:buClrTx/>
              <a:buSzPct val="70000"/>
              <a:buFont typeface="Arial" panose="020B0604020202020204" pitchFamily="34" charset="0"/>
              <a:buChar char="►"/>
              <a:defRPr>
                <a:solidFill>
                  <a:schemeClr val="tx1"/>
                </a:solidFill>
              </a:defRPr>
            </a:lvl3pPr>
            <a:lvl4pPr marL="685800" indent="-171450">
              <a:buClrTx/>
              <a:buSzPct val="70000"/>
              <a:buFont typeface="Arial" panose="020B0604020202020204" pitchFamily="34" charset="0"/>
              <a:buChar char="►"/>
              <a:defRPr>
                <a:solidFill>
                  <a:schemeClr val="tx1"/>
                </a:solidFill>
              </a:defRPr>
            </a:lvl4pPr>
            <a:lvl5pPr marL="857250" indent="-171450">
              <a:buClrTx/>
              <a:buSzPct val="7000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5"/>
          <p:cNvSpPr>
            <a:spLocks noGrp="1"/>
          </p:cNvSpPr>
          <p:nvPr>
            <p:ph type="body" sz="quarter" idx="14" hasCustomPrompt="1"/>
          </p:nvPr>
        </p:nvSpPr>
        <p:spPr>
          <a:xfrm>
            <a:off x="0" y="6577013"/>
            <a:ext cx="6629400" cy="280987"/>
          </a:xfrm>
        </p:spPr>
        <p:txBody>
          <a:bodyPr bIns="45720" anchor="b"/>
          <a:lstStyle>
            <a:lvl1pPr marL="0" indent="0">
              <a:buNone/>
              <a:defRPr sz="700">
                <a:solidFill>
                  <a:schemeClr val="bg1"/>
                </a:solidFill>
              </a:defRPr>
            </a:lvl1pPr>
            <a:lvl5pPr>
              <a:defRPr/>
            </a:lvl5pPr>
          </a:lstStyle>
          <a:p>
            <a:pPr lvl="0"/>
            <a:r>
              <a:rPr lang="en-US" dirty="0"/>
              <a:t>Click to add source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with legend">
    <p:spTree>
      <p:nvGrpSpPr>
        <p:cNvPr id="1" name=""/>
        <p:cNvGrpSpPr/>
        <p:nvPr/>
      </p:nvGrpSpPr>
      <p:grpSpPr>
        <a:xfrm>
          <a:off x="0" y="0"/>
          <a:ext cx="0" cy="0"/>
          <a:chOff x="0" y="0"/>
          <a:chExt cx="0" cy="0"/>
        </a:xfrm>
      </p:grpSpPr>
      <p:sp>
        <p:nvSpPr>
          <p:cNvPr id="2" name="Title 1"/>
          <p:cNvSpPr>
            <a:spLocks noGrp="1"/>
          </p:cNvSpPr>
          <p:nvPr>
            <p:ph type="title"/>
          </p:nvPr>
        </p:nvSpPr>
        <p:spPr>
          <a:xfrm>
            <a:off x="105067" y="10401"/>
            <a:ext cx="6524333" cy="795934"/>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marL="171450" indent="-171450">
              <a:buClr>
                <a:schemeClr val="bg1"/>
              </a:buClr>
              <a:buSzPct val="70000"/>
              <a:defRPr>
                <a:solidFill>
                  <a:schemeClr val="tx1"/>
                </a:solidFill>
              </a:defRPr>
            </a:lvl1pPr>
            <a:lvl2pPr marL="341313" indent="-169863">
              <a:buClr>
                <a:schemeClr val="bg1"/>
              </a:buClr>
              <a:buSzPct val="70000"/>
              <a:buFont typeface="Arial" panose="020B0604020202020204" pitchFamily="34" charset="0"/>
              <a:buChar char="►"/>
              <a:defRPr>
                <a:solidFill>
                  <a:schemeClr val="tx1"/>
                </a:solidFill>
              </a:defRPr>
            </a:lvl2pPr>
            <a:lvl3pPr marL="514350" indent="-171450">
              <a:buClr>
                <a:schemeClr val="bg1"/>
              </a:buClr>
              <a:buSzPct val="70000"/>
              <a:buFont typeface="Arial" panose="020B0604020202020204" pitchFamily="34" charset="0"/>
              <a:buChar char="►"/>
              <a:defRPr>
                <a:solidFill>
                  <a:schemeClr val="tx1"/>
                </a:solidFill>
              </a:defRPr>
            </a:lvl3pPr>
            <a:lvl4pPr marL="685800" indent="-171450">
              <a:buClr>
                <a:schemeClr val="bg1"/>
              </a:buClr>
              <a:buSzPct val="70000"/>
              <a:buFont typeface="Arial" panose="020B0604020202020204" pitchFamily="34" charset="0"/>
              <a:buChar char="►"/>
              <a:defRPr>
                <a:solidFill>
                  <a:schemeClr val="tx1"/>
                </a:solidFill>
              </a:defRPr>
            </a:lvl4pPr>
            <a:lvl5pPr marL="857250" indent="-171450">
              <a:buClr>
                <a:schemeClr val="bg1"/>
              </a:buClr>
              <a:buSzPct val="7000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5"/>
          <p:cNvSpPr>
            <a:spLocks noGrp="1"/>
          </p:cNvSpPr>
          <p:nvPr>
            <p:ph type="body" sz="quarter" idx="14" hasCustomPrompt="1"/>
          </p:nvPr>
        </p:nvSpPr>
        <p:spPr>
          <a:xfrm>
            <a:off x="0" y="6577013"/>
            <a:ext cx="6629400" cy="280987"/>
          </a:xfrm>
        </p:spPr>
        <p:txBody>
          <a:bodyPr bIns="45720" anchor="b"/>
          <a:lstStyle>
            <a:lvl1pPr marL="0" indent="0">
              <a:buNone/>
              <a:defRPr sz="700">
                <a:solidFill>
                  <a:schemeClr val="bg1"/>
                </a:solidFill>
              </a:defRPr>
            </a:lvl1pPr>
            <a:lvl5pPr>
              <a:defRPr/>
            </a:lvl5pPr>
          </a:lstStyle>
          <a:p>
            <a:pPr lvl="0"/>
            <a:r>
              <a:rPr lang="en-US" dirty="0"/>
              <a:t>Click to add source</a:t>
            </a:r>
          </a:p>
        </p:txBody>
      </p:sp>
      <p:cxnSp>
        <p:nvCxnSpPr>
          <p:cNvPr id="5" name="Straight Connector 4"/>
          <p:cNvCxnSpPr/>
          <p:nvPr userDrawn="1"/>
        </p:nvCxnSpPr>
        <p:spPr>
          <a:xfrm>
            <a:off x="6716684" y="49874"/>
            <a:ext cx="0" cy="777240"/>
          </a:xfrm>
          <a:prstGeom prst="line">
            <a:avLst/>
          </a:prstGeom>
          <a:noFill/>
          <a:ln w="6350">
            <a:solidFill>
              <a:schemeClr val="bg1">
                <a:lumMod val="40000"/>
                <a:lumOff val="60000"/>
              </a:schemeClr>
            </a:solidFill>
            <a:round/>
            <a:headEnd/>
            <a:tailEnd/>
          </a:ln>
          <a:effectLst/>
        </p:spPr>
      </p:cxnSp>
    </p:spTree>
    <p:extLst>
      <p:ext uri="{BB962C8B-B14F-4D97-AF65-F5344CB8AC3E}">
        <p14:creationId xmlns:p14="http://schemas.microsoft.com/office/powerpoint/2010/main" val="288737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andard slide with legend (no click here box)">
    <p:spTree>
      <p:nvGrpSpPr>
        <p:cNvPr id="1" name=""/>
        <p:cNvGrpSpPr/>
        <p:nvPr/>
      </p:nvGrpSpPr>
      <p:grpSpPr>
        <a:xfrm>
          <a:off x="0" y="0"/>
          <a:ext cx="0" cy="0"/>
          <a:chOff x="0" y="0"/>
          <a:chExt cx="0" cy="0"/>
        </a:xfrm>
      </p:grpSpPr>
      <p:sp>
        <p:nvSpPr>
          <p:cNvPr id="2" name="Title 1"/>
          <p:cNvSpPr>
            <a:spLocks noGrp="1"/>
          </p:cNvSpPr>
          <p:nvPr>
            <p:ph type="title"/>
          </p:nvPr>
        </p:nvSpPr>
        <p:spPr>
          <a:xfrm>
            <a:off x="105067" y="10401"/>
            <a:ext cx="6524333" cy="795934"/>
          </a:xfrm>
        </p:spPr>
        <p:txBody>
          <a:bodyPr/>
          <a:lstStyle>
            <a:lvl1pPr>
              <a:defRPr>
                <a:solidFill>
                  <a:schemeClr val="bg1"/>
                </a:solidFill>
              </a:defRPr>
            </a:lvl1pPr>
          </a:lstStyle>
          <a:p>
            <a:r>
              <a:rPr lang="en-US"/>
              <a:t>Click to edit Master title style</a:t>
            </a:r>
            <a:endParaRPr lang="en-GB" dirty="0"/>
          </a:p>
        </p:txBody>
      </p:sp>
      <p:sp>
        <p:nvSpPr>
          <p:cNvPr id="4" name="Text Placeholder 5"/>
          <p:cNvSpPr>
            <a:spLocks noGrp="1"/>
          </p:cNvSpPr>
          <p:nvPr>
            <p:ph type="body" sz="quarter" idx="14" hasCustomPrompt="1"/>
          </p:nvPr>
        </p:nvSpPr>
        <p:spPr>
          <a:xfrm>
            <a:off x="0" y="6577013"/>
            <a:ext cx="6629400" cy="280987"/>
          </a:xfrm>
        </p:spPr>
        <p:txBody>
          <a:bodyPr bIns="45720" anchor="b"/>
          <a:lstStyle>
            <a:lvl1pPr marL="0" indent="0">
              <a:buNone/>
              <a:defRPr sz="700">
                <a:solidFill>
                  <a:schemeClr val="bg1"/>
                </a:solidFill>
              </a:defRPr>
            </a:lvl1pPr>
            <a:lvl5pPr>
              <a:defRPr/>
            </a:lvl5pPr>
          </a:lstStyle>
          <a:p>
            <a:pPr lvl="0"/>
            <a:r>
              <a:rPr lang="en-US" dirty="0"/>
              <a:t>Click to add source</a:t>
            </a:r>
          </a:p>
        </p:txBody>
      </p:sp>
      <p:cxnSp>
        <p:nvCxnSpPr>
          <p:cNvPr id="5" name="Straight Connector 4"/>
          <p:cNvCxnSpPr/>
          <p:nvPr userDrawn="1"/>
        </p:nvCxnSpPr>
        <p:spPr>
          <a:xfrm>
            <a:off x="6716684" y="49874"/>
            <a:ext cx="0" cy="777240"/>
          </a:xfrm>
          <a:prstGeom prst="line">
            <a:avLst/>
          </a:prstGeom>
          <a:noFill/>
          <a:ln w="6350">
            <a:solidFill>
              <a:schemeClr val="bg1">
                <a:lumMod val="40000"/>
                <a:lumOff val="60000"/>
              </a:schemeClr>
            </a:solidFill>
            <a:round/>
            <a:headEnd/>
            <a:tailEnd/>
          </a:ln>
          <a:effectLst/>
        </p:spPr>
      </p:cxnSp>
    </p:spTree>
    <p:extLst>
      <p:ext uri="{BB962C8B-B14F-4D97-AF65-F5344CB8AC3E}">
        <p14:creationId xmlns:p14="http://schemas.microsoft.com/office/powerpoint/2010/main" val="163852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Text Placeholder 5"/>
          <p:cNvSpPr>
            <a:spLocks noGrp="1"/>
          </p:cNvSpPr>
          <p:nvPr>
            <p:ph type="body" sz="quarter" idx="14" hasCustomPrompt="1"/>
          </p:nvPr>
        </p:nvSpPr>
        <p:spPr>
          <a:xfrm>
            <a:off x="0" y="6577013"/>
            <a:ext cx="6629400" cy="280987"/>
          </a:xfrm>
        </p:spPr>
        <p:txBody>
          <a:bodyPr bIns="45720" anchor="b"/>
          <a:lstStyle>
            <a:lvl1pPr marL="0" indent="0">
              <a:buNone/>
              <a:defRPr sz="700">
                <a:solidFill>
                  <a:schemeClr val="bg1"/>
                </a:solidFill>
              </a:defRPr>
            </a:lvl1pPr>
            <a:lvl5pPr>
              <a:defRPr/>
            </a:lvl5pPr>
          </a:lstStyle>
          <a:p>
            <a:pPr lvl="0"/>
            <a:r>
              <a:rPr lang="en-US" dirty="0"/>
              <a:t>Click to add source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98269"/>
            <a:ext cx="9144000" cy="415636"/>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Tree>
    <p:extLst>
      <p:ext uri="{BB962C8B-B14F-4D97-AF65-F5344CB8AC3E}">
        <p14:creationId xmlns:p14="http://schemas.microsoft.com/office/powerpoint/2010/main" val="29814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109728" y="1051560"/>
            <a:ext cx="4389120" cy="5166360"/>
          </a:xfrm>
        </p:spPr>
        <p:txBody>
          <a:bodyPr/>
          <a:lstStyle>
            <a:lvl1pPr>
              <a:buClr>
                <a:schemeClr val="bg1"/>
              </a:buClr>
              <a:defRPr sz="1100">
                <a:solidFill>
                  <a:schemeClr val="tx1"/>
                </a:solidFill>
              </a:defRPr>
            </a:lvl1pPr>
            <a:lvl2pPr>
              <a:buClr>
                <a:schemeClr val="bg1"/>
              </a:buClr>
              <a:defRPr sz="1100">
                <a:solidFill>
                  <a:schemeClr val="tx1"/>
                </a:solidFill>
              </a:defRPr>
            </a:lvl2pPr>
            <a:lvl3pPr>
              <a:buClr>
                <a:schemeClr val="bg1"/>
              </a:buClr>
              <a:defRPr sz="1100">
                <a:solidFill>
                  <a:schemeClr val="tx1"/>
                </a:solidFill>
              </a:defRPr>
            </a:lvl3pPr>
            <a:lvl4pPr>
              <a:buClr>
                <a:schemeClr val="bg1"/>
              </a:buClr>
              <a:defRPr sz="1100">
                <a:solidFill>
                  <a:schemeClr val="tx1"/>
                </a:solidFill>
              </a:defRPr>
            </a:lvl4pPr>
            <a:lvl5pPr>
              <a:buClr>
                <a:schemeClr val="bg1"/>
              </a:buClr>
              <a:defRPr sz="11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37539" y="1051560"/>
            <a:ext cx="4389120" cy="5166360"/>
          </a:xfrm>
        </p:spPr>
        <p:txBody>
          <a:bodyPr/>
          <a:lstStyle>
            <a:lvl1pPr>
              <a:buClr>
                <a:schemeClr val="bg1"/>
              </a:buClr>
              <a:defRPr sz="1100">
                <a:solidFill>
                  <a:schemeClr val="tx1"/>
                </a:solidFill>
              </a:defRPr>
            </a:lvl1pPr>
            <a:lvl2pPr>
              <a:buClr>
                <a:schemeClr val="bg1"/>
              </a:buClr>
              <a:defRPr sz="1100">
                <a:solidFill>
                  <a:schemeClr val="tx1"/>
                </a:solidFill>
              </a:defRPr>
            </a:lvl2pPr>
            <a:lvl3pPr>
              <a:buClr>
                <a:schemeClr val="bg1"/>
              </a:buClr>
              <a:defRPr sz="1100">
                <a:solidFill>
                  <a:schemeClr val="tx1"/>
                </a:solidFill>
              </a:defRPr>
            </a:lvl3pPr>
            <a:lvl4pPr>
              <a:buClr>
                <a:schemeClr val="bg1"/>
              </a:buClr>
              <a:defRPr sz="1100">
                <a:solidFill>
                  <a:schemeClr val="tx1"/>
                </a:solidFill>
              </a:defRPr>
            </a:lvl4pPr>
            <a:lvl5pPr>
              <a:buClr>
                <a:schemeClr val="bg1"/>
              </a:buClr>
              <a:defRPr sz="11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5"/>
          <p:cNvSpPr>
            <a:spLocks noGrp="1"/>
          </p:cNvSpPr>
          <p:nvPr>
            <p:ph type="body" sz="quarter" idx="14" hasCustomPrompt="1"/>
          </p:nvPr>
        </p:nvSpPr>
        <p:spPr>
          <a:xfrm>
            <a:off x="0" y="6577013"/>
            <a:ext cx="6629400" cy="280987"/>
          </a:xfrm>
        </p:spPr>
        <p:txBody>
          <a:bodyPr bIns="45720" anchor="b"/>
          <a:lstStyle>
            <a:lvl1pPr marL="0" indent="0">
              <a:buNone/>
              <a:defRPr sz="700">
                <a:solidFill>
                  <a:schemeClr val="bg1"/>
                </a:solidFill>
              </a:defRPr>
            </a:lvl1pPr>
            <a:lvl5pPr>
              <a:defRPr/>
            </a:lvl5pPr>
          </a:lstStyle>
          <a:p>
            <a:pPr lvl="0"/>
            <a:r>
              <a:rPr lang="en-US" dirty="0"/>
              <a:t>Click to add source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blue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109728" y="1812228"/>
            <a:ext cx="4389120" cy="4479035"/>
          </a:xfrm>
        </p:spPr>
        <p:txBody>
          <a:bodyPr/>
          <a:lstStyle>
            <a:lvl1pPr>
              <a:buClr>
                <a:schemeClr val="bg1"/>
              </a:buClr>
              <a:defRPr sz="1100">
                <a:solidFill>
                  <a:schemeClr val="tx1"/>
                </a:solidFill>
              </a:defRPr>
            </a:lvl1pPr>
            <a:lvl2pPr>
              <a:buClr>
                <a:schemeClr val="bg1"/>
              </a:buClr>
              <a:defRPr sz="1100">
                <a:solidFill>
                  <a:schemeClr val="tx1"/>
                </a:solidFill>
              </a:defRPr>
            </a:lvl2pPr>
            <a:lvl3pPr>
              <a:buClr>
                <a:schemeClr val="bg1"/>
              </a:buClr>
              <a:defRPr sz="1100">
                <a:solidFill>
                  <a:schemeClr val="tx1"/>
                </a:solidFill>
              </a:defRPr>
            </a:lvl3pPr>
            <a:lvl4pPr>
              <a:buClr>
                <a:schemeClr val="bg1"/>
              </a:buClr>
              <a:defRPr sz="1100">
                <a:solidFill>
                  <a:schemeClr val="tx1"/>
                </a:solidFill>
              </a:defRPr>
            </a:lvl4pPr>
            <a:lvl5pPr>
              <a:buClr>
                <a:schemeClr val="bg1"/>
              </a:buClr>
              <a:defRPr sz="11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33913" y="1812228"/>
            <a:ext cx="4389120" cy="4479035"/>
          </a:xfrm>
        </p:spPr>
        <p:txBody>
          <a:bodyPr/>
          <a:lstStyle>
            <a:lvl1pPr>
              <a:buClr>
                <a:schemeClr val="bg1"/>
              </a:buClr>
              <a:defRPr sz="1100">
                <a:solidFill>
                  <a:schemeClr val="tx1"/>
                </a:solidFill>
              </a:defRPr>
            </a:lvl1pPr>
            <a:lvl2pPr>
              <a:buClr>
                <a:schemeClr val="bg1"/>
              </a:buClr>
              <a:defRPr sz="1100">
                <a:solidFill>
                  <a:schemeClr val="tx1"/>
                </a:solidFill>
              </a:defRPr>
            </a:lvl2pPr>
            <a:lvl3pPr>
              <a:buClr>
                <a:schemeClr val="bg1"/>
              </a:buClr>
              <a:defRPr sz="1100">
                <a:solidFill>
                  <a:schemeClr val="tx1"/>
                </a:solidFill>
              </a:defRPr>
            </a:lvl3pPr>
            <a:lvl4pPr>
              <a:buClr>
                <a:schemeClr val="bg1"/>
              </a:buClr>
              <a:defRPr sz="1100">
                <a:solidFill>
                  <a:schemeClr val="tx1"/>
                </a:solidFill>
              </a:defRPr>
            </a:lvl4pPr>
            <a:lvl5pPr>
              <a:buClr>
                <a:schemeClr val="bg1"/>
              </a:buClr>
              <a:defRPr sz="11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109728" y="1051560"/>
            <a:ext cx="4389120" cy="640800"/>
          </a:xfrm>
        </p:spPr>
        <p:txBody>
          <a:bodyPr anchor="b" anchorCtr="0"/>
          <a:lstStyle>
            <a:lvl1pPr marL="0" indent="0">
              <a:buNone/>
              <a:defRPr sz="1600" b="1">
                <a:solidFill>
                  <a:schemeClr val="accent2"/>
                </a:solidFill>
              </a:defRPr>
            </a:lvl1pPr>
          </a:lstStyle>
          <a:p>
            <a:pPr lvl="0"/>
            <a:r>
              <a:rPr lang="en-US"/>
              <a:t>Click to edit Master text styles</a:t>
            </a:r>
          </a:p>
        </p:txBody>
      </p:sp>
      <p:sp>
        <p:nvSpPr>
          <p:cNvPr id="11" name="Text Placeholder 9"/>
          <p:cNvSpPr>
            <a:spLocks noGrp="1"/>
          </p:cNvSpPr>
          <p:nvPr>
            <p:ph type="body" sz="quarter" idx="13"/>
          </p:nvPr>
        </p:nvSpPr>
        <p:spPr>
          <a:xfrm>
            <a:off x="4633913" y="1051560"/>
            <a:ext cx="4389120" cy="640800"/>
          </a:xfrm>
        </p:spPr>
        <p:txBody>
          <a:bodyPr anchor="b" anchorCtr="0"/>
          <a:lstStyle>
            <a:lvl1pPr marL="0" indent="0">
              <a:buNone/>
              <a:defRPr sz="1600" b="1">
                <a:solidFill>
                  <a:schemeClr val="accent2"/>
                </a:solidFill>
              </a:defRPr>
            </a:lvl1pPr>
          </a:lstStyle>
          <a:p>
            <a:pPr lvl="0"/>
            <a:r>
              <a:rPr lang="en-US"/>
              <a:t>Click to edit Master text styles</a:t>
            </a:r>
          </a:p>
        </p:txBody>
      </p:sp>
      <p:sp>
        <p:nvSpPr>
          <p:cNvPr id="6" name="Text Placeholder 5"/>
          <p:cNvSpPr>
            <a:spLocks noGrp="1"/>
          </p:cNvSpPr>
          <p:nvPr>
            <p:ph type="body" sz="quarter" idx="14" hasCustomPrompt="1"/>
          </p:nvPr>
        </p:nvSpPr>
        <p:spPr>
          <a:xfrm>
            <a:off x="0" y="6577013"/>
            <a:ext cx="6629400" cy="280987"/>
          </a:xfrm>
        </p:spPr>
        <p:txBody>
          <a:bodyPr bIns="45720" anchor="b"/>
          <a:lstStyle>
            <a:lvl1pPr marL="0" indent="0">
              <a:buNone/>
              <a:defRPr sz="700">
                <a:solidFill>
                  <a:schemeClr val="bg1"/>
                </a:solidFill>
              </a:defRPr>
            </a:lvl1pPr>
            <a:lvl5pPr>
              <a:defRPr/>
            </a:lvl5pPr>
          </a:lstStyle>
          <a:p>
            <a:pPr lvl="0"/>
            <a:r>
              <a:rPr lang="en-US" dirty="0"/>
              <a:t>Click to add source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51560"/>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Tree>
    <p:extLst>
      <p:ext uri="{BB962C8B-B14F-4D97-AF65-F5344CB8AC3E}">
        <p14:creationId xmlns:p14="http://schemas.microsoft.com/office/powerpoint/2010/main" val="391301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2"/>
            </p:custDataLst>
            <p:extLst>
              <p:ext uri="{D42A27DB-BD31-4B8C-83A1-F6EECF244321}">
                <p14:modId xmlns:p14="http://schemas.microsoft.com/office/powerpoint/2010/main" val="617385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0" name="think-cell Slide" r:id="rId13" imgW="529" imgH="530" progId="TCLayout.ActiveDocument.1">
                  <p:embed/>
                </p:oleObj>
              </mc:Choice>
              <mc:Fallback>
                <p:oleObj name="think-cell Slide" r:id="rId13" imgW="529" imgH="530" progId="TCLayout.ActiveDocument.1">
                  <p:embed/>
                  <p:pic>
                    <p:nvPicPr>
                      <p:cNvPr id="0" name=""/>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105067" y="10401"/>
            <a:ext cx="8915400" cy="795934"/>
          </a:xfrm>
          <a:prstGeom prst="rect">
            <a:avLst/>
          </a:prstGeom>
        </p:spPr>
        <p:txBody>
          <a:bodyPr vert="horz" lIns="45720" tIns="0" rIns="0" bIns="0" rtlCol="0" anchor="b" anchorCtr="0">
            <a:noAutofit/>
          </a:bodyPr>
          <a:lstStyle/>
          <a:p>
            <a:endParaRPr lang="en-GB" dirty="0"/>
          </a:p>
        </p:txBody>
      </p:sp>
      <p:sp>
        <p:nvSpPr>
          <p:cNvPr id="3" name="Text Placeholder 2"/>
          <p:cNvSpPr>
            <a:spLocks noGrp="1"/>
          </p:cNvSpPr>
          <p:nvPr>
            <p:ph type="body" idx="1"/>
          </p:nvPr>
        </p:nvSpPr>
        <p:spPr>
          <a:xfrm>
            <a:off x="109728" y="1051560"/>
            <a:ext cx="8915400" cy="5166360"/>
          </a:xfrm>
          <a:prstGeom prst="rect">
            <a:avLst/>
          </a:prstGeom>
        </p:spPr>
        <p:txBody>
          <a:bodyPr vert="horz" lIns="4572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Line 10"/>
          <p:cNvSpPr>
            <a:spLocks noChangeShapeType="1"/>
          </p:cNvSpPr>
          <p:nvPr userDrawn="1"/>
        </p:nvSpPr>
        <p:spPr bwMode="auto">
          <a:xfrm>
            <a:off x="105067" y="869427"/>
            <a:ext cx="8915400" cy="0"/>
          </a:xfrm>
          <a:prstGeom prst="line">
            <a:avLst/>
          </a:prstGeom>
          <a:noFill/>
          <a:ln w="9525">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83" r:id="rId1"/>
    <p:sldLayoutId id="2147483668" r:id="rId2"/>
    <p:sldLayoutId id="2147483803" r:id="rId3"/>
    <p:sldLayoutId id="2147483804" r:id="rId4"/>
    <p:sldLayoutId id="2147483669" r:id="rId5"/>
    <p:sldLayoutId id="2147483792" r:id="rId6"/>
    <p:sldLayoutId id="2147483670" r:id="rId7"/>
    <p:sldLayoutId id="2147483671" r:id="rId8"/>
    <p:sldLayoutId id="2147483672" r:id="rId9"/>
  </p:sldLayoutIdLst>
  <p:hf hdr="0" ftr="0" dt="0"/>
  <p:txStyles>
    <p:titleStyle>
      <a:lvl1pPr algn="l" defTabSz="914400" rtl="0" eaLnBrk="1" latinLnBrk="0" hangingPunct="1">
        <a:lnSpc>
          <a:spcPct val="85000"/>
        </a:lnSpc>
        <a:spcBef>
          <a:spcPct val="0"/>
        </a:spcBef>
        <a:buNone/>
        <a:defRPr sz="1800" b="1" kern="1200">
          <a:solidFill>
            <a:srgbClr val="646464"/>
          </a:solidFill>
          <a:latin typeface="+mj-lt"/>
          <a:ea typeface="+mj-ea"/>
          <a:cs typeface="Arial" pitchFamily="34" charset="0"/>
        </a:defRPr>
      </a:lvl1pPr>
    </p:titleStyle>
    <p:body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10" Type="http://schemas.openxmlformats.org/officeDocument/2006/relationships/image" Target="../media/image7.png"/><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tags" Target="../tags/tag12.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3.emf"/><Relationship Id="rId11" Type="http://schemas.openxmlformats.org/officeDocument/2006/relationships/image" Target="../media/image12.png"/><Relationship Id="rId5" Type="http://schemas.openxmlformats.org/officeDocument/2006/relationships/oleObject" Target="../embeddings/oleObject6.bin"/><Relationship Id="rId10" Type="http://schemas.openxmlformats.org/officeDocument/2006/relationships/image" Target="../media/image11.png"/><Relationship Id="rId4" Type="http://schemas.openxmlformats.org/officeDocument/2006/relationships/slideLayout" Target="../slideLayouts/slideLayout2.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4039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94" name="think-cell Slide" r:id="rId5" imgW="529" imgH="530" progId="TCLayout.ActiveDocument.1">
                  <p:embed/>
                </p:oleObj>
              </mc:Choice>
              <mc:Fallback>
                <p:oleObj name="think-cell Slide" r:id="rId5" imgW="529" imgH="530" progId="TCLayout.ActiveDocument.1">
                  <p:embed/>
                  <p:pic>
                    <p:nvPicPr>
                      <p:cNvPr id="2" name="Object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5000"/>
              </a:lnSpc>
              <a:spcBef>
                <a:spcPct val="0"/>
              </a:spcBef>
              <a:spcAft>
                <a:spcPct val="0"/>
              </a:spcAft>
            </a:pPr>
            <a:endParaRPr lang="en-US" sz="3000" b="1" dirty="0">
              <a:solidFill>
                <a:schemeClr val="tx2"/>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Title 2"/>
          <p:cNvSpPr>
            <a:spLocks noGrp="1"/>
          </p:cNvSpPr>
          <p:nvPr>
            <p:ph type="ctrTitle"/>
          </p:nvPr>
        </p:nvSpPr>
        <p:spPr>
          <a:xfrm>
            <a:off x="228600" y="5867400"/>
            <a:ext cx="6400800" cy="403200"/>
          </a:xfrm>
          <a:noFill/>
        </p:spPr>
        <p:txBody>
          <a:bodyPr/>
          <a:lstStyle/>
          <a:p>
            <a:r>
              <a:rPr lang="en-US" dirty="0"/>
              <a:t>Profit margin drivers</a:t>
            </a:r>
          </a:p>
        </p:txBody>
      </p:sp>
      <p:sp>
        <p:nvSpPr>
          <p:cNvPr id="10" name="Text Placeholder 9"/>
          <p:cNvSpPr>
            <a:spLocks noGrp="1"/>
          </p:cNvSpPr>
          <p:nvPr>
            <p:ph type="body" sz="quarter" idx="11"/>
          </p:nvPr>
        </p:nvSpPr>
        <p:spPr>
          <a:xfrm>
            <a:off x="233494" y="6324600"/>
            <a:ext cx="6400800" cy="228600"/>
          </a:xfrm>
        </p:spPr>
        <p:txBody>
          <a:bodyPr/>
          <a:lstStyle/>
          <a:p>
            <a:r>
              <a:rPr lang="en-US" dirty="0"/>
              <a:t>August 4, 2019</a:t>
            </a:r>
          </a:p>
        </p:txBody>
      </p:sp>
      <p:sp>
        <p:nvSpPr>
          <p:cNvPr id="11" name="Title 2">
            <a:extLst>
              <a:ext uri="{FF2B5EF4-FFF2-40B4-BE49-F238E27FC236}">
                <a16:creationId xmlns:a16="http://schemas.microsoft.com/office/drawing/2014/main" id="{E604B3F4-2B76-4E83-80B1-1C0C32038B68}"/>
              </a:ext>
            </a:extLst>
          </p:cNvPr>
          <p:cNvSpPr txBox="1">
            <a:spLocks/>
          </p:cNvSpPr>
          <p:nvPr/>
        </p:nvSpPr>
        <p:spPr>
          <a:xfrm>
            <a:off x="228600" y="385800"/>
            <a:ext cx="3505200" cy="403200"/>
          </a:xfrm>
          <a:prstGeom prst="rect">
            <a:avLst/>
          </a:prstGeom>
          <a:noFill/>
        </p:spPr>
        <p:txBody>
          <a:bodyPr vert="horz" lIns="45720" tIns="0" rIns="0" bIns="0" rtlCol="0" anchor="t" anchorCtr="0">
            <a:noAutofit/>
          </a:bodyPr>
          <a:lstStyle>
            <a:lvl1pPr algn="l" defTabSz="914400" rtl="0" eaLnBrk="1" latinLnBrk="0" hangingPunct="1">
              <a:lnSpc>
                <a:spcPct val="85000"/>
              </a:lnSpc>
              <a:spcBef>
                <a:spcPct val="0"/>
              </a:spcBef>
              <a:buNone/>
              <a:defRPr sz="3000" b="1" kern="1200">
                <a:solidFill>
                  <a:schemeClr val="tx2"/>
                </a:solidFill>
                <a:latin typeface="+mn-lt"/>
                <a:ea typeface="+mj-ea"/>
                <a:cs typeface="Arial" pitchFamily="34" charset="0"/>
              </a:defRPr>
            </a:lvl1pPr>
          </a:lstStyle>
          <a:p>
            <a:r>
              <a:rPr lang="en-US" dirty="0"/>
              <a:t>Acme Corp.</a:t>
            </a:r>
          </a:p>
          <a:p>
            <a:endParaRPr lang="en-US" dirty="0"/>
          </a:p>
        </p:txBody>
      </p:sp>
    </p:spTree>
    <p:extLst>
      <p:ext uri="{BB962C8B-B14F-4D97-AF65-F5344CB8AC3E}">
        <p14:creationId xmlns:p14="http://schemas.microsoft.com/office/powerpoint/2010/main" val="345183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3" name="think-cell Slide" r:id="rId5" imgW="360" imgH="360" progId="TCLayout.ActiveDocument.1">
                  <p:embed/>
                </p:oleObj>
              </mc:Choice>
              <mc:Fallback>
                <p:oleObj name="think-cell Slide" r:id="rId5" imgW="360" imgH="360" progId="TCLayout.ActiveDocument.1">
                  <p:embed/>
                  <p:pic>
                    <p:nvPicPr>
                      <p:cNvPr id="7" name="Objec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p:custDataLst>
              <p:tags r:id="rId3"/>
            </p:custDataLst>
          </p:nvPr>
        </p:nvSpPr>
        <p:spPr>
          <a:xfrm>
            <a:off x="0" y="0"/>
            <a:ext cx="158750"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85000"/>
              </a:lnSpc>
              <a:spcBef>
                <a:spcPct val="0"/>
              </a:spcBef>
              <a:spcAft>
                <a:spcPct val="0"/>
              </a:spcAft>
            </a:pPr>
            <a:endParaRPr lang="en-US" b="1" dirty="0">
              <a:solidFill>
                <a:schemeClr val="tx2"/>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idx="1"/>
          </p:nvPr>
        </p:nvSpPr>
        <p:spPr>
          <a:xfrm>
            <a:off x="2066340" y="4608294"/>
            <a:ext cx="6963067" cy="756577"/>
          </a:xfrm>
        </p:spPr>
        <p:txBody>
          <a:bodyPr anchor="ctr"/>
          <a:lstStyle/>
          <a:p>
            <a:r>
              <a:rPr lang="en-US" sz="1400" b="1" dirty="0"/>
              <a:t>Performance of low margin stores in NJ, GA can be improved by introducing more high margin products in stores with &lt;4550 products. </a:t>
            </a:r>
            <a:r>
              <a:rPr lang="en-US" sz="1400" dirty="0"/>
              <a:t>These stores have a margin of 16.9%, while stores with &gt;4550 products have a margin of 25.1% on avg.</a:t>
            </a:r>
          </a:p>
        </p:txBody>
      </p:sp>
      <p:sp>
        <p:nvSpPr>
          <p:cNvPr id="5" name="Down Arrow 4"/>
          <p:cNvSpPr/>
          <p:nvPr/>
        </p:nvSpPr>
        <p:spPr>
          <a:xfrm>
            <a:off x="41567" y="990600"/>
            <a:ext cx="1190333" cy="5638800"/>
          </a:xfrm>
          <a:prstGeom prst="downArrow">
            <a:avLst>
              <a:gd name="adj1" fmla="val 73472"/>
              <a:gd name="adj2" fmla="val 50000"/>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100" dirty="0">
              <a:solidFill>
                <a:schemeClr val="tx2"/>
              </a:solidFill>
            </a:endParaRPr>
          </a:p>
        </p:txBody>
      </p:sp>
      <p:sp>
        <p:nvSpPr>
          <p:cNvPr id="8" name="Rectangle 7"/>
          <p:cNvSpPr/>
          <p:nvPr/>
        </p:nvSpPr>
        <p:spPr>
          <a:xfrm>
            <a:off x="565552" y="1072008"/>
            <a:ext cx="1434297" cy="760491"/>
          </a:xfrm>
          <a:prstGeom prst="rect">
            <a:avLst/>
          </a:prstGeom>
          <a:solidFill>
            <a:schemeClr val="accent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a:solidFill>
                  <a:schemeClr val="tx2"/>
                </a:solidFill>
              </a:rPr>
              <a:t>Baseline</a:t>
            </a:r>
          </a:p>
        </p:txBody>
      </p:sp>
      <p:sp>
        <p:nvSpPr>
          <p:cNvPr id="9" name="Content Placeholder 2"/>
          <p:cNvSpPr txBox="1">
            <a:spLocks/>
          </p:cNvSpPr>
          <p:nvPr/>
        </p:nvSpPr>
        <p:spPr>
          <a:xfrm>
            <a:off x="2057399" y="1096481"/>
            <a:ext cx="6963067" cy="739820"/>
          </a:xfrm>
          <a:prstGeom prst="rect">
            <a:avLst/>
          </a:prstGeom>
        </p:spPr>
        <p:txBody>
          <a:bodyPr vert="horz" lIns="45720" tIns="0" rIns="0" bIns="0" rtlCol="0" anchor="ctr" anchorCtr="0">
            <a:noAutofit/>
          </a:bodyPr>
          <a:lstStyle>
            <a:lvl1pPr marL="1714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1pPr>
            <a:lvl2pPr marL="341313" indent="-169863"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2pPr>
            <a:lvl3pPr marL="51435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3pPr>
            <a:lvl4pPr marL="68580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4pPr>
            <a:lvl5pPr marL="8572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Acme Corp.’s current retail portfolio includes 297 leased and 33 owned locations across 7 states in the US. </a:t>
            </a:r>
            <a:r>
              <a:rPr lang="en-US" sz="1400" b="1" dirty="0"/>
              <a:t>Mean annual profit margin of a typical store is 24.8%  </a:t>
            </a:r>
          </a:p>
        </p:txBody>
      </p:sp>
      <p:sp>
        <p:nvSpPr>
          <p:cNvPr id="10" name="Content Placeholder 2"/>
          <p:cNvSpPr txBox="1">
            <a:spLocks/>
          </p:cNvSpPr>
          <p:nvPr/>
        </p:nvSpPr>
        <p:spPr>
          <a:xfrm>
            <a:off x="2057399" y="1912124"/>
            <a:ext cx="6963067" cy="731932"/>
          </a:xfrm>
          <a:prstGeom prst="rect">
            <a:avLst/>
          </a:prstGeom>
        </p:spPr>
        <p:txBody>
          <a:bodyPr vert="horz" lIns="45720" tIns="0" rIns="0" bIns="0" rtlCol="0" anchor="ctr" anchorCtr="0">
            <a:noAutofit/>
          </a:bodyPr>
          <a:lstStyle>
            <a:lvl1pPr marL="1714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1pPr>
            <a:lvl2pPr marL="341313" indent="-169863"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2pPr>
            <a:lvl3pPr marL="51435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3pPr>
            <a:lvl4pPr marL="68580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4pPr>
            <a:lvl5pPr marL="8572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Stores in Texas, California, Colorado, Washington and Illinois perform well with an average annual per-store profit margin of 26.4%. </a:t>
            </a:r>
            <a:r>
              <a:rPr lang="en-US" sz="1400" b="1" dirty="0"/>
              <a:t>Stores in Georgia and New Jersey have been held to an average annual profit margin of 20.1%</a:t>
            </a:r>
            <a:r>
              <a:rPr lang="en-US" sz="1400" dirty="0"/>
              <a:t>.   </a:t>
            </a:r>
          </a:p>
        </p:txBody>
      </p:sp>
      <p:sp>
        <p:nvSpPr>
          <p:cNvPr id="11" name="Rectangle 10"/>
          <p:cNvSpPr/>
          <p:nvPr/>
        </p:nvSpPr>
        <p:spPr>
          <a:xfrm>
            <a:off x="565552" y="2733013"/>
            <a:ext cx="1434297" cy="798137"/>
          </a:xfrm>
          <a:prstGeom prst="rect">
            <a:avLst/>
          </a:prstGeom>
          <a:solidFill>
            <a:schemeClr val="accent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a:solidFill>
                  <a:schemeClr val="tx2"/>
                </a:solidFill>
              </a:rPr>
              <a:t>Margin driver: Product portfolio</a:t>
            </a:r>
          </a:p>
        </p:txBody>
      </p:sp>
      <p:sp>
        <p:nvSpPr>
          <p:cNvPr id="12" name="Rectangle 11"/>
          <p:cNvSpPr/>
          <p:nvPr/>
        </p:nvSpPr>
        <p:spPr>
          <a:xfrm>
            <a:off x="565552" y="3615160"/>
            <a:ext cx="1434297" cy="849191"/>
          </a:xfrm>
          <a:prstGeom prst="rect">
            <a:avLst/>
          </a:prstGeom>
          <a:solidFill>
            <a:schemeClr val="accent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a:solidFill>
                  <a:schemeClr val="tx2"/>
                </a:solidFill>
              </a:rPr>
              <a:t>Location strategy opportunity</a:t>
            </a:r>
          </a:p>
        </p:txBody>
      </p:sp>
      <p:sp>
        <p:nvSpPr>
          <p:cNvPr id="13" name="Rectangle 12"/>
          <p:cNvSpPr/>
          <p:nvPr/>
        </p:nvSpPr>
        <p:spPr>
          <a:xfrm>
            <a:off x="565552" y="4548361"/>
            <a:ext cx="1434297" cy="851026"/>
          </a:xfrm>
          <a:prstGeom prst="rect">
            <a:avLst/>
          </a:prstGeom>
          <a:solidFill>
            <a:schemeClr val="accent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a:solidFill>
                  <a:schemeClr val="tx2"/>
                </a:solidFill>
              </a:rPr>
              <a:t>Product portfolio opportunity</a:t>
            </a:r>
          </a:p>
        </p:txBody>
      </p:sp>
      <p:sp>
        <p:nvSpPr>
          <p:cNvPr id="14" name="Rectangle 13"/>
          <p:cNvSpPr/>
          <p:nvPr/>
        </p:nvSpPr>
        <p:spPr>
          <a:xfrm>
            <a:off x="565552" y="5483398"/>
            <a:ext cx="1434297" cy="803961"/>
          </a:xfrm>
          <a:prstGeom prst="rect">
            <a:avLst/>
          </a:prstGeom>
          <a:solidFill>
            <a:schemeClr val="accent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a:solidFill>
                  <a:schemeClr val="tx2"/>
                </a:solidFill>
              </a:rPr>
              <a:t>Opportunity enablement</a:t>
            </a:r>
          </a:p>
        </p:txBody>
      </p:sp>
      <p:sp>
        <p:nvSpPr>
          <p:cNvPr id="15" name="Content Placeholder 2"/>
          <p:cNvSpPr txBox="1">
            <a:spLocks/>
          </p:cNvSpPr>
          <p:nvPr/>
        </p:nvSpPr>
        <p:spPr>
          <a:xfrm>
            <a:off x="2066340" y="3610513"/>
            <a:ext cx="6963067" cy="785193"/>
          </a:xfrm>
          <a:prstGeom prst="rect">
            <a:avLst/>
          </a:prstGeom>
        </p:spPr>
        <p:txBody>
          <a:bodyPr vert="horz" lIns="45720" tIns="0" rIns="0" bIns="0" rtlCol="0" anchor="ctr" anchorCtr="0">
            <a:noAutofit/>
          </a:bodyPr>
          <a:lstStyle>
            <a:lvl1pPr marL="1714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1pPr>
            <a:lvl2pPr marL="341313" indent="-169863"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2pPr>
            <a:lvl3pPr marL="51435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3pPr>
            <a:lvl4pPr marL="68580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4pPr>
            <a:lvl5pPr marL="8572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dirty="0"/>
              <a:t>Colorado offers untapped opportunity for future business growth. </a:t>
            </a:r>
            <a:r>
              <a:rPr lang="en-US" sz="1400" dirty="0"/>
              <a:t>It’s the 3</a:t>
            </a:r>
            <a:r>
              <a:rPr lang="en-US" sz="1400" baseline="30000" dirty="0"/>
              <a:t>rd</a:t>
            </a:r>
            <a:r>
              <a:rPr lang="en-US" sz="1400" dirty="0"/>
              <a:t> highest state in terms of average profit margin (25.4%) but has the second smallest store footprint with only 15 stores.</a:t>
            </a:r>
          </a:p>
        </p:txBody>
      </p:sp>
      <p:sp>
        <p:nvSpPr>
          <p:cNvPr id="16" name="Content Placeholder 2"/>
          <p:cNvSpPr txBox="1">
            <a:spLocks/>
          </p:cNvSpPr>
          <p:nvPr/>
        </p:nvSpPr>
        <p:spPr>
          <a:xfrm>
            <a:off x="2066340" y="5479378"/>
            <a:ext cx="6963067" cy="756577"/>
          </a:xfrm>
          <a:prstGeom prst="rect">
            <a:avLst/>
          </a:prstGeom>
        </p:spPr>
        <p:txBody>
          <a:bodyPr vert="horz" lIns="45720" tIns="0" rIns="0" bIns="0" rtlCol="0" anchor="ctr" anchorCtr="0">
            <a:noAutofit/>
          </a:bodyPr>
          <a:lstStyle>
            <a:lvl1pPr marL="1714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1pPr>
            <a:lvl2pPr marL="341313" indent="-169863"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2pPr>
            <a:lvl3pPr marL="51435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3pPr>
            <a:lvl4pPr marL="68580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4pPr>
            <a:lvl5pPr marL="8572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The next step to boost margins will be to </a:t>
            </a:r>
            <a:r>
              <a:rPr lang="en-US" sz="1400" b="1" dirty="0"/>
              <a:t>conduct a deep dive into the product portfolio of high margin stores and understand how it currently differs from low margin stores within a state.</a:t>
            </a:r>
          </a:p>
        </p:txBody>
      </p:sp>
      <p:cxnSp>
        <p:nvCxnSpPr>
          <p:cNvPr id="18" name="Straight Connector 17"/>
          <p:cNvCxnSpPr/>
          <p:nvPr/>
        </p:nvCxnSpPr>
        <p:spPr>
          <a:xfrm>
            <a:off x="1159046" y="1874504"/>
            <a:ext cx="7717132" cy="0"/>
          </a:xfrm>
          <a:prstGeom prst="line">
            <a:avLst/>
          </a:prstGeom>
          <a:ln w="9525">
            <a:solidFill>
              <a:schemeClr val="accent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59046" y="3573155"/>
            <a:ext cx="7717132" cy="0"/>
          </a:xfrm>
          <a:prstGeom prst="line">
            <a:avLst/>
          </a:prstGeom>
          <a:ln w="9525">
            <a:solidFill>
              <a:schemeClr val="accent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59046" y="4506356"/>
            <a:ext cx="7717132" cy="0"/>
          </a:xfrm>
          <a:prstGeom prst="line">
            <a:avLst/>
          </a:prstGeom>
          <a:ln w="9525">
            <a:solidFill>
              <a:schemeClr val="accent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59046" y="5441392"/>
            <a:ext cx="7717132" cy="0"/>
          </a:xfrm>
          <a:prstGeom prst="line">
            <a:avLst/>
          </a:prstGeom>
          <a:ln w="9525">
            <a:solidFill>
              <a:schemeClr val="accent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65552" y="1916509"/>
            <a:ext cx="1434297" cy="732494"/>
          </a:xfrm>
          <a:prstGeom prst="rect">
            <a:avLst/>
          </a:prstGeom>
          <a:solidFill>
            <a:schemeClr val="accent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a:solidFill>
                  <a:schemeClr val="tx2"/>
                </a:solidFill>
              </a:rPr>
              <a:t>Margin driver: Location</a:t>
            </a:r>
          </a:p>
        </p:txBody>
      </p:sp>
      <p:cxnSp>
        <p:nvCxnSpPr>
          <p:cNvPr id="24" name="Straight Connector 23"/>
          <p:cNvCxnSpPr/>
          <p:nvPr/>
        </p:nvCxnSpPr>
        <p:spPr>
          <a:xfrm>
            <a:off x="1159046" y="2691008"/>
            <a:ext cx="7717132" cy="0"/>
          </a:xfrm>
          <a:prstGeom prst="line">
            <a:avLst/>
          </a:prstGeom>
          <a:ln w="9525">
            <a:solidFill>
              <a:schemeClr val="accent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2056815" y="2719880"/>
            <a:ext cx="6963067" cy="766248"/>
          </a:xfrm>
          <a:prstGeom prst="rect">
            <a:avLst/>
          </a:prstGeom>
        </p:spPr>
        <p:txBody>
          <a:bodyPr vert="horz" lIns="45720" tIns="0" rIns="0" bIns="0" rtlCol="0" anchor="ctr" anchorCtr="0">
            <a:noAutofit/>
          </a:bodyPr>
          <a:lstStyle>
            <a:lvl1pPr marL="1714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1pPr>
            <a:lvl2pPr marL="341313" indent="-169863"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2pPr>
            <a:lvl3pPr marL="51435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3pPr>
            <a:lvl4pPr marL="685800" indent="-171450" algn="l" defTabSz="914400" rtl="0" eaLnBrk="1" latinLnBrk="0" hangingPunct="1">
              <a:spcBef>
                <a:spcPct val="20000"/>
              </a:spcBef>
              <a:buClrTx/>
              <a:buSzPct val="70000"/>
              <a:buFont typeface="Arial" panose="020B0604020202020204" pitchFamily="34" charset="0"/>
              <a:buChar char="►"/>
              <a:tabLst/>
              <a:defRPr sz="1100" kern="1200">
                <a:solidFill>
                  <a:schemeClr val="tx1"/>
                </a:solidFill>
                <a:latin typeface="+mn-lt"/>
                <a:ea typeface="+mn-ea"/>
                <a:cs typeface="+mn-cs"/>
              </a:defRPr>
            </a:lvl4pPr>
            <a:lvl5pPr marL="857250" indent="-171450" algn="l" defTabSz="914400" rtl="0" eaLnBrk="1" latinLnBrk="0" hangingPunct="1">
              <a:spcBef>
                <a:spcPct val="20000"/>
              </a:spcBef>
              <a:buClrTx/>
              <a:buSzPct val="70000"/>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Over the past 12 months, </a:t>
            </a:r>
            <a:r>
              <a:rPr lang="en-US" sz="1400" b="1" dirty="0"/>
              <a:t>the 135 stores that carried &gt;4550 products had an average margin of 29.1%. </a:t>
            </a:r>
            <a:r>
              <a:rPr lang="en-US" sz="1400" dirty="0"/>
              <a:t>In contrast, the 198 stores with &lt;4550 products had an average margin of 21.9%.</a:t>
            </a:r>
          </a:p>
        </p:txBody>
      </p:sp>
    </p:spTree>
    <p:extLst>
      <p:ext uri="{BB962C8B-B14F-4D97-AF65-F5344CB8AC3E}">
        <p14:creationId xmlns:p14="http://schemas.microsoft.com/office/powerpoint/2010/main" val="291275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D8897F0A-7AF1-46D5-869F-25799EA22738}"/>
              </a:ext>
            </a:extLst>
          </p:cNvPr>
          <p:cNvGraphicFramePr>
            <a:graphicFrameLocks noChangeAspect="1"/>
          </p:cNvGraphicFramePr>
          <p:nvPr>
            <p:custDataLst>
              <p:tags r:id="rId2"/>
            </p:custDataLst>
            <p:extLst>
              <p:ext uri="{D42A27DB-BD31-4B8C-83A1-F6EECF244321}">
                <p14:modId xmlns:p14="http://schemas.microsoft.com/office/powerpoint/2010/main" val="2416644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24" name="think-cell Slide" r:id="rId5" imgW="384" imgH="385" progId="TCLayout.ActiveDocument.1">
                  <p:embed/>
                </p:oleObj>
              </mc:Choice>
              <mc:Fallback>
                <p:oleObj name="think-cell Slide" r:id="rId5" imgW="384" imgH="385" progId="TCLayout.ActiveDocument.1">
                  <p:embed/>
                  <p:pic>
                    <p:nvPicPr>
                      <p:cNvPr id="11" name="Object 10" hidden="1">
                        <a:extLst>
                          <a:ext uri="{FF2B5EF4-FFF2-40B4-BE49-F238E27FC236}">
                            <a16:creationId xmlns:a16="http://schemas.microsoft.com/office/drawing/2014/main" id="{D8897F0A-7AF1-46D5-869F-25799EA2273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4" name="Rectangle 33" hidden="1">
            <a:extLst>
              <a:ext uri="{FF2B5EF4-FFF2-40B4-BE49-F238E27FC236}">
                <a16:creationId xmlns:a16="http://schemas.microsoft.com/office/drawing/2014/main" id="{BF87DFAD-47F1-483E-87B3-171256158BA0}"/>
              </a:ext>
            </a:extLst>
          </p:cNvPr>
          <p:cNvSpPr/>
          <p:nvPr>
            <p:custDataLst>
              <p:tags r:id="rId3"/>
            </p:custDataLst>
          </p:nvPr>
        </p:nvSpPr>
        <p:spPr>
          <a:xfrm>
            <a:off x="0" y="0"/>
            <a:ext cx="158750"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5000"/>
              </a:lnSpc>
              <a:spcBef>
                <a:spcPct val="0"/>
              </a:spcBef>
              <a:spcAft>
                <a:spcPct val="0"/>
              </a:spcAft>
            </a:pPr>
            <a:endParaRPr lang="en-US" b="1" dirty="0">
              <a:solidFill>
                <a:schemeClr val="tx2"/>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TX stores have been outperforming stores in other states with a 27.9% profit margin across 101 stores. NJ and GA have highest no. of low margin* stores</a:t>
            </a:r>
          </a:p>
        </p:txBody>
      </p:sp>
      <p:sp>
        <p:nvSpPr>
          <p:cNvPr id="4" name="Text Placeholder 3"/>
          <p:cNvSpPr>
            <a:spLocks noGrp="1"/>
          </p:cNvSpPr>
          <p:nvPr>
            <p:ph type="body" sz="quarter" idx="14"/>
          </p:nvPr>
        </p:nvSpPr>
        <p:spPr/>
        <p:txBody>
          <a:bodyPr/>
          <a:lstStyle/>
          <a:p>
            <a:r>
              <a:rPr lang="en-US" dirty="0"/>
              <a:t>* Low margin: Stores with margin under 24.8% (mean margin across all stores).</a:t>
            </a:r>
          </a:p>
        </p:txBody>
      </p:sp>
      <p:sp>
        <p:nvSpPr>
          <p:cNvPr id="14" name="Rectangle 13">
            <a:extLst>
              <a:ext uri="{FF2B5EF4-FFF2-40B4-BE49-F238E27FC236}">
                <a16:creationId xmlns:a16="http://schemas.microsoft.com/office/drawing/2014/main" id="{50473EEB-9557-4F40-A5E1-04C08BC044A9}"/>
              </a:ext>
            </a:extLst>
          </p:cNvPr>
          <p:cNvSpPr/>
          <p:nvPr/>
        </p:nvSpPr>
        <p:spPr>
          <a:xfrm>
            <a:off x="105066" y="914400"/>
            <a:ext cx="8915401" cy="36184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a:solidFill>
                  <a:schemeClr val="tx2"/>
                </a:solidFill>
              </a:rPr>
              <a:t>Location of retail sites</a:t>
            </a:r>
          </a:p>
        </p:txBody>
      </p:sp>
      <p:sp>
        <p:nvSpPr>
          <p:cNvPr id="36" name="Rectangle 35">
            <a:extLst>
              <a:ext uri="{FF2B5EF4-FFF2-40B4-BE49-F238E27FC236}">
                <a16:creationId xmlns:a16="http://schemas.microsoft.com/office/drawing/2014/main" id="{50473EEB-9557-4F40-A5E1-04C08BC044A9}"/>
              </a:ext>
            </a:extLst>
          </p:cNvPr>
          <p:cNvSpPr/>
          <p:nvPr/>
        </p:nvSpPr>
        <p:spPr>
          <a:xfrm>
            <a:off x="105066" y="1310020"/>
            <a:ext cx="8915401" cy="5266992"/>
          </a:xfrm>
          <a:prstGeom prst="rect">
            <a:avLst/>
          </a:pr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b="1" dirty="0">
              <a:solidFill>
                <a:schemeClr val="tx1"/>
              </a:solidFill>
            </a:endParaRPr>
          </a:p>
        </p:txBody>
      </p:sp>
      <p:pic>
        <p:nvPicPr>
          <p:cNvPr id="32" name="Picture 31">
            <a:extLst>
              <a:ext uri="{FF2B5EF4-FFF2-40B4-BE49-F238E27FC236}">
                <a16:creationId xmlns:a16="http://schemas.microsoft.com/office/drawing/2014/main" id="{AC76A1CC-F5AA-42E9-B8B8-49F2145DED99}"/>
              </a:ext>
            </a:extLst>
          </p:cNvPr>
          <p:cNvPicPr>
            <a:picLocks noChangeAspect="1"/>
          </p:cNvPicPr>
          <p:nvPr/>
        </p:nvPicPr>
        <p:blipFill>
          <a:blip r:embed="rId7"/>
          <a:stretch>
            <a:fillRect/>
          </a:stretch>
        </p:blipFill>
        <p:spPr>
          <a:xfrm>
            <a:off x="175262" y="1371600"/>
            <a:ext cx="4930138" cy="2984138"/>
          </a:xfrm>
          <a:prstGeom prst="rect">
            <a:avLst/>
          </a:prstGeom>
          <a:ln>
            <a:solidFill>
              <a:schemeClr val="accent1"/>
            </a:solidFill>
          </a:ln>
        </p:spPr>
      </p:pic>
      <p:pic>
        <p:nvPicPr>
          <p:cNvPr id="35" name="Picture 34">
            <a:extLst>
              <a:ext uri="{FF2B5EF4-FFF2-40B4-BE49-F238E27FC236}">
                <a16:creationId xmlns:a16="http://schemas.microsoft.com/office/drawing/2014/main" id="{1343075F-817D-4B7A-9BEE-72744345F1EA}"/>
              </a:ext>
            </a:extLst>
          </p:cNvPr>
          <p:cNvPicPr>
            <a:picLocks noChangeAspect="1"/>
          </p:cNvPicPr>
          <p:nvPr/>
        </p:nvPicPr>
        <p:blipFill>
          <a:blip r:embed="rId8"/>
          <a:stretch>
            <a:fillRect/>
          </a:stretch>
        </p:blipFill>
        <p:spPr>
          <a:xfrm>
            <a:off x="4267200" y="1415328"/>
            <a:ext cx="717647" cy="445966"/>
          </a:xfrm>
          <a:prstGeom prst="rect">
            <a:avLst/>
          </a:prstGeom>
        </p:spPr>
      </p:pic>
      <p:sp>
        <p:nvSpPr>
          <p:cNvPr id="40" name="Rectangle 39">
            <a:extLst>
              <a:ext uri="{FF2B5EF4-FFF2-40B4-BE49-F238E27FC236}">
                <a16:creationId xmlns:a16="http://schemas.microsoft.com/office/drawing/2014/main" id="{32313673-E5D4-4214-97A7-AB0BB6B9EA9C}"/>
              </a:ext>
            </a:extLst>
          </p:cNvPr>
          <p:cNvSpPr/>
          <p:nvPr/>
        </p:nvSpPr>
        <p:spPr>
          <a:xfrm>
            <a:off x="5362866" y="4735333"/>
            <a:ext cx="3476334" cy="106310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buClr>
                <a:srgbClr val="000000"/>
              </a:buClr>
              <a:buSzPct val="75000"/>
            </a:pPr>
            <a:r>
              <a:rPr lang="en-US" sz="1100" dirty="0">
                <a:solidFill>
                  <a:schemeClr val="tx1"/>
                </a:solidFill>
              </a:rPr>
              <a:t>NJ and GA have a high number of stores, leading to them comprising a significant chunk of total gross revenue. However, the profit margin on this revenue is under par when compared to states like TX with a higher number of stores and also when compared to states like CO with a smaller number of stores.</a:t>
            </a:r>
          </a:p>
        </p:txBody>
      </p:sp>
      <p:sp>
        <p:nvSpPr>
          <p:cNvPr id="41" name="Rectangle 40">
            <a:extLst>
              <a:ext uri="{FF2B5EF4-FFF2-40B4-BE49-F238E27FC236}">
                <a16:creationId xmlns:a16="http://schemas.microsoft.com/office/drawing/2014/main" id="{0655E2EF-7595-4CB5-92C4-3B7D4C952E23}"/>
              </a:ext>
            </a:extLst>
          </p:cNvPr>
          <p:cNvSpPr/>
          <p:nvPr/>
        </p:nvSpPr>
        <p:spPr>
          <a:xfrm>
            <a:off x="426122" y="4507306"/>
            <a:ext cx="4343400" cy="136009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buClr>
                <a:srgbClr val="000000"/>
              </a:buClr>
              <a:buSzPct val="75000"/>
            </a:pPr>
            <a:r>
              <a:rPr lang="en-US" sz="1100" dirty="0">
                <a:solidFill>
                  <a:schemeClr val="tx1"/>
                </a:solidFill>
              </a:rPr>
              <a:t>TX and CA contain the largest percentage of stores in our portfolio and these stores are performing well on aggregate. </a:t>
            </a:r>
          </a:p>
          <a:p>
            <a:pPr>
              <a:buClr>
                <a:srgbClr val="000000"/>
              </a:buClr>
              <a:buSzPct val="75000"/>
            </a:pPr>
            <a:endParaRPr lang="en-US" sz="1100" dirty="0">
              <a:solidFill>
                <a:schemeClr val="tx1"/>
              </a:solidFill>
            </a:endParaRPr>
          </a:p>
          <a:p>
            <a:pPr>
              <a:buClr>
                <a:srgbClr val="000000"/>
              </a:buClr>
              <a:buSzPct val="75000"/>
            </a:pPr>
            <a:r>
              <a:rPr lang="en-US" sz="1100" dirty="0">
                <a:solidFill>
                  <a:schemeClr val="tx1"/>
                </a:solidFill>
              </a:rPr>
              <a:t>Among the low margin stores in NJ and GA, not all stores perform poorly. Since 7 stores in NJ and 14 stores in GA have margins greater than the national average, it suggests that other stores in the state have an opportunity to improve margins by emulating the behavior of higher margin stores in their state.</a:t>
            </a:r>
          </a:p>
        </p:txBody>
      </p:sp>
      <p:sp>
        <p:nvSpPr>
          <p:cNvPr id="42" name="Oval 41">
            <a:extLst>
              <a:ext uri="{FF2B5EF4-FFF2-40B4-BE49-F238E27FC236}">
                <a16:creationId xmlns:a16="http://schemas.microsoft.com/office/drawing/2014/main" id="{B759D815-FC0C-4A5D-9F8D-7ED9F6ABECD3}"/>
              </a:ext>
            </a:extLst>
          </p:cNvPr>
          <p:cNvSpPr/>
          <p:nvPr/>
        </p:nvSpPr>
        <p:spPr>
          <a:xfrm>
            <a:off x="146600" y="1343421"/>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a:solidFill>
                  <a:schemeClr val="accent2">
                    <a:lumMod val="50000"/>
                  </a:schemeClr>
                </a:solidFill>
              </a:rPr>
              <a:t>1</a:t>
            </a:r>
          </a:p>
        </p:txBody>
      </p:sp>
      <p:sp>
        <p:nvSpPr>
          <p:cNvPr id="44" name="Oval 43">
            <a:extLst>
              <a:ext uri="{FF2B5EF4-FFF2-40B4-BE49-F238E27FC236}">
                <a16:creationId xmlns:a16="http://schemas.microsoft.com/office/drawing/2014/main" id="{02D12EA0-2B20-40D8-BC7D-1DA588295F9A}"/>
              </a:ext>
            </a:extLst>
          </p:cNvPr>
          <p:cNvSpPr/>
          <p:nvPr/>
        </p:nvSpPr>
        <p:spPr>
          <a:xfrm>
            <a:off x="166623" y="4510598"/>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a:solidFill>
                  <a:schemeClr val="accent2">
                    <a:lumMod val="50000"/>
                  </a:schemeClr>
                </a:solidFill>
              </a:rPr>
              <a:t>1</a:t>
            </a:r>
          </a:p>
        </p:txBody>
      </p:sp>
      <p:sp>
        <p:nvSpPr>
          <p:cNvPr id="46" name="Oval 45">
            <a:extLst>
              <a:ext uri="{FF2B5EF4-FFF2-40B4-BE49-F238E27FC236}">
                <a16:creationId xmlns:a16="http://schemas.microsoft.com/office/drawing/2014/main" id="{88D7FBAA-24E9-43C0-904B-6F0DEE654B60}"/>
              </a:ext>
            </a:extLst>
          </p:cNvPr>
          <p:cNvSpPr/>
          <p:nvPr/>
        </p:nvSpPr>
        <p:spPr>
          <a:xfrm>
            <a:off x="5090577" y="4731615"/>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accent2">
                    <a:lumMod val="50000"/>
                  </a:schemeClr>
                </a:solidFill>
              </a:rPr>
              <a:t>2</a:t>
            </a:r>
          </a:p>
        </p:txBody>
      </p:sp>
      <p:pic>
        <p:nvPicPr>
          <p:cNvPr id="6" name="Picture 5">
            <a:extLst>
              <a:ext uri="{FF2B5EF4-FFF2-40B4-BE49-F238E27FC236}">
                <a16:creationId xmlns:a16="http://schemas.microsoft.com/office/drawing/2014/main" id="{0A773163-D4B9-4011-924A-7F4BBA560972}"/>
              </a:ext>
            </a:extLst>
          </p:cNvPr>
          <p:cNvPicPr>
            <a:picLocks noChangeAspect="1"/>
          </p:cNvPicPr>
          <p:nvPr/>
        </p:nvPicPr>
        <p:blipFill>
          <a:blip r:embed="rId9"/>
          <a:stretch>
            <a:fillRect/>
          </a:stretch>
        </p:blipFill>
        <p:spPr>
          <a:xfrm>
            <a:off x="5303210" y="1371600"/>
            <a:ext cx="3307390" cy="3289439"/>
          </a:xfrm>
          <a:prstGeom prst="rect">
            <a:avLst/>
          </a:prstGeom>
          <a:ln>
            <a:solidFill>
              <a:schemeClr val="accent1"/>
            </a:solidFill>
          </a:ln>
        </p:spPr>
      </p:pic>
      <p:sp>
        <p:nvSpPr>
          <p:cNvPr id="21" name="Oval 20">
            <a:extLst>
              <a:ext uri="{FF2B5EF4-FFF2-40B4-BE49-F238E27FC236}">
                <a16:creationId xmlns:a16="http://schemas.microsoft.com/office/drawing/2014/main" id="{6C484D56-EB13-4887-870D-4FB8BCE9DA1A}"/>
              </a:ext>
            </a:extLst>
          </p:cNvPr>
          <p:cNvSpPr/>
          <p:nvPr/>
        </p:nvSpPr>
        <p:spPr>
          <a:xfrm>
            <a:off x="5210466" y="1345033"/>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accent2">
                    <a:lumMod val="50000"/>
                  </a:schemeClr>
                </a:solidFill>
              </a:rPr>
              <a:t>2</a:t>
            </a:r>
          </a:p>
        </p:txBody>
      </p:sp>
      <p:pic>
        <p:nvPicPr>
          <p:cNvPr id="8" name="Picture 7">
            <a:extLst>
              <a:ext uri="{FF2B5EF4-FFF2-40B4-BE49-F238E27FC236}">
                <a16:creationId xmlns:a16="http://schemas.microsoft.com/office/drawing/2014/main" id="{7D4E8F64-E8B9-49C1-9D61-35A56FF0A341}"/>
              </a:ext>
            </a:extLst>
          </p:cNvPr>
          <p:cNvPicPr>
            <a:picLocks noChangeAspect="1"/>
          </p:cNvPicPr>
          <p:nvPr/>
        </p:nvPicPr>
        <p:blipFill rotWithShape="1">
          <a:blip r:embed="rId10"/>
          <a:srcRect r="52549" b="5457"/>
          <a:stretch/>
        </p:blipFill>
        <p:spPr>
          <a:xfrm>
            <a:off x="5471955" y="1384314"/>
            <a:ext cx="3138646" cy="207210"/>
          </a:xfrm>
          <a:prstGeom prst="rect">
            <a:avLst/>
          </a:prstGeom>
        </p:spPr>
      </p:pic>
      <p:sp>
        <p:nvSpPr>
          <p:cNvPr id="9" name="Rectangle 8">
            <a:extLst>
              <a:ext uri="{FF2B5EF4-FFF2-40B4-BE49-F238E27FC236}">
                <a16:creationId xmlns:a16="http://schemas.microsoft.com/office/drawing/2014/main" id="{69726CA1-2221-4047-8450-00841544D592}"/>
              </a:ext>
            </a:extLst>
          </p:cNvPr>
          <p:cNvSpPr/>
          <p:nvPr/>
        </p:nvSpPr>
        <p:spPr>
          <a:xfrm>
            <a:off x="5305307" y="5798434"/>
            <a:ext cx="3572699" cy="785812"/>
          </a:xfrm>
          <a:prstGeom prst="rect">
            <a:avLst/>
          </a:prstGeom>
        </p:spPr>
        <p:txBody>
          <a:bodyPr wrap="square">
            <a:spAutoFit/>
          </a:bodyPr>
          <a:lstStyle/>
          <a:p>
            <a:pPr>
              <a:buClr>
                <a:srgbClr val="000000"/>
              </a:buClr>
              <a:buSzPct val="75000"/>
            </a:pPr>
            <a:r>
              <a:rPr lang="en-US" sz="1100" dirty="0"/>
              <a:t>As our business looks to expand, there is untapped opportunity in CO, as it has our second smallest footprint even though its among the top 3 best performing states based on margin. </a:t>
            </a:r>
          </a:p>
        </p:txBody>
      </p:sp>
      <p:sp>
        <p:nvSpPr>
          <p:cNvPr id="26" name="Oval 25">
            <a:extLst>
              <a:ext uri="{FF2B5EF4-FFF2-40B4-BE49-F238E27FC236}">
                <a16:creationId xmlns:a16="http://schemas.microsoft.com/office/drawing/2014/main" id="{313E5339-0444-457F-9FE8-215943E84149}"/>
              </a:ext>
            </a:extLst>
          </p:cNvPr>
          <p:cNvSpPr/>
          <p:nvPr/>
        </p:nvSpPr>
        <p:spPr>
          <a:xfrm>
            <a:off x="5119623" y="5821680"/>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accent2">
                    <a:lumMod val="50000"/>
                  </a:schemeClr>
                </a:solidFill>
              </a:rPr>
              <a:t>3</a:t>
            </a:r>
          </a:p>
        </p:txBody>
      </p:sp>
      <p:sp>
        <p:nvSpPr>
          <p:cNvPr id="27" name="Oval 26">
            <a:extLst>
              <a:ext uri="{FF2B5EF4-FFF2-40B4-BE49-F238E27FC236}">
                <a16:creationId xmlns:a16="http://schemas.microsoft.com/office/drawing/2014/main" id="{AA2C33AE-EC65-4CB2-9498-A0BF3FA71273}"/>
              </a:ext>
            </a:extLst>
          </p:cNvPr>
          <p:cNvSpPr/>
          <p:nvPr/>
        </p:nvSpPr>
        <p:spPr>
          <a:xfrm>
            <a:off x="7848600" y="3657600"/>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accent2">
                    <a:lumMod val="50000"/>
                  </a:schemeClr>
                </a:solidFill>
              </a:rPr>
              <a:t>3</a:t>
            </a:r>
          </a:p>
        </p:txBody>
      </p:sp>
    </p:spTree>
    <p:extLst>
      <p:ext uri="{BB962C8B-B14F-4D97-AF65-F5344CB8AC3E}">
        <p14:creationId xmlns:p14="http://schemas.microsoft.com/office/powerpoint/2010/main" val="245097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D8897F0A-7AF1-46D5-869F-25799EA22738}"/>
              </a:ext>
            </a:extLst>
          </p:cNvPr>
          <p:cNvGraphicFramePr>
            <a:graphicFrameLocks noChangeAspect="1"/>
          </p:cNvGraphicFramePr>
          <p:nvPr>
            <p:custDataLst>
              <p:tags r:id="rId2"/>
            </p:custDataLst>
            <p:extLst>
              <p:ext uri="{D42A27DB-BD31-4B8C-83A1-F6EECF244321}">
                <p14:modId xmlns:p14="http://schemas.microsoft.com/office/powerpoint/2010/main" val="1148722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54" name="think-cell Slide" r:id="rId5" imgW="384" imgH="385" progId="TCLayout.ActiveDocument.1">
                  <p:embed/>
                </p:oleObj>
              </mc:Choice>
              <mc:Fallback>
                <p:oleObj name="think-cell Slide" r:id="rId5" imgW="384" imgH="385" progId="TCLayout.ActiveDocument.1">
                  <p:embed/>
                  <p:pic>
                    <p:nvPicPr>
                      <p:cNvPr id="11" name="Object 10" hidden="1">
                        <a:extLst>
                          <a:ext uri="{FF2B5EF4-FFF2-40B4-BE49-F238E27FC236}">
                            <a16:creationId xmlns:a16="http://schemas.microsoft.com/office/drawing/2014/main" id="{D8897F0A-7AF1-46D5-869F-25799EA2273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4" name="Rectangle 33" hidden="1">
            <a:extLst>
              <a:ext uri="{FF2B5EF4-FFF2-40B4-BE49-F238E27FC236}">
                <a16:creationId xmlns:a16="http://schemas.microsoft.com/office/drawing/2014/main" id="{BF87DFAD-47F1-483E-87B3-171256158BA0}"/>
              </a:ext>
            </a:extLst>
          </p:cNvPr>
          <p:cNvSpPr/>
          <p:nvPr>
            <p:custDataLst>
              <p:tags r:id="rId3"/>
            </p:custDataLst>
          </p:nvPr>
        </p:nvSpPr>
        <p:spPr>
          <a:xfrm>
            <a:off x="0" y="0"/>
            <a:ext cx="158750"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5000"/>
              </a:lnSpc>
              <a:spcBef>
                <a:spcPct val="0"/>
              </a:spcBef>
              <a:spcAft>
                <a:spcPct val="0"/>
              </a:spcAft>
            </a:pPr>
            <a:endParaRPr lang="en-US" b="1" dirty="0">
              <a:solidFill>
                <a:schemeClr val="tx2"/>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Within NJ and GA, not all stores have poor margins. Margins for low performing stores can be improved by optimizing the product mix offered.</a:t>
            </a:r>
          </a:p>
        </p:txBody>
      </p:sp>
      <p:sp>
        <p:nvSpPr>
          <p:cNvPr id="14" name="Rectangle 13">
            <a:extLst>
              <a:ext uri="{FF2B5EF4-FFF2-40B4-BE49-F238E27FC236}">
                <a16:creationId xmlns:a16="http://schemas.microsoft.com/office/drawing/2014/main" id="{50473EEB-9557-4F40-A5E1-04C08BC044A9}"/>
              </a:ext>
            </a:extLst>
          </p:cNvPr>
          <p:cNvSpPr/>
          <p:nvPr/>
        </p:nvSpPr>
        <p:spPr>
          <a:xfrm>
            <a:off x="105066" y="914400"/>
            <a:ext cx="8915401" cy="361848"/>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a:solidFill>
                  <a:schemeClr val="tx2"/>
                </a:solidFill>
              </a:rPr>
              <a:t>Product mix and number of products carried</a:t>
            </a:r>
          </a:p>
        </p:txBody>
      </p:sp>
      <p:sp>
        <p:nvSpPr>
          <p:cNvPr id="36" name="Rectangle 35">
            <a:extLst>
              <a:ext uri="{FF2B5EF4-FFF2-40B4-BE49-F238E27FC236}">
                <a16:creationId xmlns:a16="http://schemas.microsoft.com/office/drawing/2014/main" id="{50473EEB-9557-4F40-A5E1-04C08BC044A9}"/>
              </a:ext>
            </a:extLst>
          </p:cNvPr>
          <p:cNvSpPr/>
          <p:nvPr/>
        </p:nvSpPr>
        <p:spPr>
          <a:xfrm>
            <a:off x="105066" y="1310020"/>
            <a:ext cx="8915401" cy="5266992"/>
          </a:xfrm>
          <a:prstGeom prst="rect">
            <a:avLst/>
          </a:pr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b="1" dirty="0">
              <a:solidFill>
                <a:schemeClr val="tx1"/>
              </a:solidFill>
            </a:endParaRPr>
          </a:p>
        </p:txBody>
      </p:sp>
      <p:sp>
        <p:nvSpPr>
          <p:cNvPr id="40" name="Rectangle 39">
            <a:extLst>
              <a:ext uri="{FF2B5EF4-FFF2-40B4-BE49-F238E27FC236}">
                <a16:creationId xmlns:a16="http://schemas.microsoft.com/office/drawing/2014/main" id="{32313673-E5D4-4214-97A7-AB0BB6B9EA9C}"/>
              </a:ext>
            </a:extLst>
          </p:cNvPr>
          <p:cNvSpPr/>
          <p:nvPr/>
        </p:nvSpPr>
        <p:spPr>
          <a:xfrm>
            <a:off x="4996942" y="5585655"/>
            <a:ext cx="3811808" cy="71589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buClr>
                <a:srgbClr val="000000"/>
              </a:buClr>
              <a:buSzPct val="75000"/>
            </a:pPr>
            <a:r>
              <a:rPr lang="en-US" sz="900">
                <a:solidFill>
                  <a:schemeClr val="tx1"/>
                </a:solidFill>
              </a:rPr>
              <a:t>There is opportunity to boost the margin of the 52 stores in the bottom left quadrant by 1) analyzing the product mix of the top right quadrant stores and identifying high margin products 2) introducing these products in the bottom left quadrant stores. With this approach the average profit margin of 16.9% for these low margin stores can be bought up significantly closer to the 25.1% margin of the top right quadrant stores.</a:t>
            </a:r>
          </a:p>
          <a:p>
            <a:pPr marL="171450" indent="-171450">
              <a:buClr>
                <a:srgbClr val="000000"/>
              </a:buClr>
              <a:buSzPct val="75000"/>
              <a:buChar char="►"/>
            </a:pPr>
            <a:endParaRPr lang="en-US" sz="900" dirty="0">
              <a:solidFill>
                <a:schemeClr val="tx1"/>
              </a:solidFill>
            </a:endParaRPr>
          </a:p>
        </p:txBody>
      </p:sp>
      <p:sp>
        <p:nvSpPr>
          <p:cNvPr id="44" name="Oval 43">
            <a:extLst>
              <a:ext uri="{FF2B5EF4-FFF2-40B4-BE49-F238E27FC236}">
                <a16:creationId xmlns:a16="http://schemas.microsoft.com/office/drawing/2014/main" id="{02D12EA0-2B20-40D8-BC7D-1DA588295F9A}"/>
              </a:ext>
            </a:extLst>
          </p:cNvPr>
          <p:cNvSpPr/>
          <p:nvPr/>
        </p:nvSpPr>
        <p:spPr>
          <a:xfrm>
            <a:off x="295322" y="4676067"/>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accent2">
                    <a:lumMod val="50000"/>
                  </a:schemeClr>
                </a:solidFill>
              </a:rPr>
              <a:t>1</a:t>
            </a:r>
          </a:p>
        </p:txBody>
      </p:sp>
      <p:sp>
        <p:nvSpPr>
          <p:cNvPr id="45" name="Oval 44">
            <a:extLst>
              <a:ext uri="{FF2B5EF4-FFF2-40B4-BE49-F238E27FC236}">
                <a16:creationId xmlns:a16="http://schemas.microsoft.com/office/drawing/2014/main" id="{D49B1B2D-D194-4812-9294-821DE56F649D}"/>
              </a:ext>
            </a:extLst>
          </p:cNvPr>
          <p:cNvSpPr/>
          <p:nvPr/>
        </p:nvSpPr>
        <p:spPr>
          <a:xfrm>
            <a:off x="4715307" y="5547980"/>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accent2">
                    <a:lumMod val="50000"/>
                  </a:schemeClr>
                </a:solidFill>
              </a:rPr>
              <a:t>2</a:t>
            </a:r>
          </a:p>
        </p:txBody>
      </p:sp>
      <p:graphicFrame>
        <p:nvGraphicFramePr>
          <p:cNvPr id="47" name="Table 46">
            <a:extLst>
              <a:ext uri="{FF2B5EF4-FFF2-40B4-BE49-F238E27FC236}">
                <a16:creationId xmlns:a16="http://schemas.microsoft.com/office/drawing/2014/main" id="{2A91E3C1-0D33-49A0-897A-B09B2FB49F32}"/>
              </a:ext>
            </a:extLst>
          </p:cNvPr>
          <p:cNvGraphicFramePr>
            <a:graphicFrameLocks noGrp="1"/>
          </p:cNvGraphicFramePr>
          <p:nvPr>
            <p:extLst>
              <p:ext uri="{D42A27DB-BD31-4B8C-83A1-F6EECF244321}">
                <p14:modId xmlns:p14="http://schemas.microsoft.com/office/powerpoint/2010/main" val="1764010484"/>
              </p:ext>
            </p:extLst>
          </p:nvPr>
        </p:nvGraphicFramePr>
        <p:xfrm>
          <a:off x="455393" y="5402928"/>
          <a:ext cx="3811807" cy="988826"/>
        </p:xfrm>
        <a:graphic>
          <a:graphicData uri="http://schemas.openxmlformats.org/drawingml/2006/table">
            <a:tbl>
              <a:tblPr firstRow="1" bandRow="1">
                <a:tableStyleId>{5FD0F851-EC5A-4D38-B0AD-8093EC10F338}</a:tableStyleId>
              </a:tblPr>
              <a:tblGrid>
                <a:gridCol w="710371">
                  <a:extLst>
                    <a:ext uri="{9D8B030D-6E8A-4147-A177-3AD203B41FA5}">
                      <a16:colId xmlns:a16="http://schemas.microsoft.com/office/drawing/2014/main" val="680929035"/>
                    </a:ext>
                  </a:extLst>
                </a:gridCol>
                <a:gridCol w="682153">
                  <a:extLst>
                    <a:ext uri="{9D8B030D-6E8A-4147-A177-3AD203B41FA5}">
                      <a16:colId xmlns:a16="http://schemas.microsoft.com/office/drawing/2014/main" val="4258421164"/>
                    </a:ext>
                  </a:extLst>
                </a:gridCol>
                <a:gridCol w="786267">
                  <a:extLst>
                    <a:ext uri="{9D8B030D-6E8A-4147-A177-3AD203B41FA5}">
                      <a16:colId xmlns:a16="http://schemas.microsoft.com/office/drawing/2014/main" val="3541528248"/>
                    </a:ext>
                  </a:extLst>
                </a:gridCol>
                <a:gridCol w="786267">
                  <a:extLst>
                    <a:ext uri="{9D8B030D-6E8A-4147-A177-3AD203B41FA5}">
                      <a16:colId xmlns:a16="http://schemas.microsoft.com/office/drawing/2014/main" val="842650841"/>
                    </a:ext>
                  </a:extLst>
                </a:gridCol>
                <a:gridCol w="846749">
                  <a:extLst>
                    <a:ext uri="{9D8B030D-6E8A-4147-A177-3AD203B41FA5}">
                      <a16:colId xmlns:a16="http://schemas.microsoft.com/office/drawing/2014/main" val="4024998296"/>
                    </a:ext>
                  </a:extLst>
                </a:gridCol>
              </a:tblGrid>
              <a:tr h="369088">
                <a:tc>
                  <a:txBody>
                    <a:bodyPr/>
                    <a:lstStyle/>
                    <a:p>
                      <a:r>
                        <a:rPr lang="en-US" sz="900" dirty="0"/>
                        <a:t>No. of products</a:t>
                      </a:r>
                      <a:endParaRPr lang="en-US" sz="900" dirty="0">
                        <a:solidFill>
                          <a:schemeClr val="tx2"/>
                        </a:solidFill>
                      </a:endParaRPr>
                    </a:p>
                  </a:txBody>
                  <a:tcPr/>
                </a:tc>
                <a:tc>
                  <a:txBody>
                    <a:bodyPr/>
                    <a:lstStyle/>
                    <a:p>
                      <a:r>
                        <a:rPr lang="en-US" sz="900" dirty="0"/>
                        <a:t>No. of stores</a:t>
                      </a:r>
                      <a:endParaRPr lang="en-US" sz="900" dirty="0">
                        <a:solidFill>
                          <a:schemeClr val="tx2"/>
                        </a:solidFill>
                      </a:endParaRPr>
                    </a:p>
                  </a:txBody>
                  <a:tcPr/>
                </a:tc>
                <a:tc>
                  <a:txBody>
                    <a:bodyPr/>
                    <a:lstStyle/>
                    <a:p>
                      <a:r>
                        <a:rPr lang="en-US" sz="900" dirty="0"/>
                        <a:t>Avg. profit margin</a:t>
                      </a:r>
                      <a:endParaRPr lang="en-US" sz="900" dirty="0">
                        <a:solidFill>
                          <a:schemeClr val="tx2"/>
                        </a:solidFill>
                      </a:endParaRPr>
                    </a:p>
                  </a:txBody>
                  <a:tcPr/>
                </a:tc>
                <a:tc>
                  <a:txBody>
                    <a:bodyPr/>
                    <a:lstStyle/>
                    <a:p>
                      <a:r>
                        <a:rPr lang="en-US" sz="900" dirty="0"/>
                        <a:t>Avg. total cost</a:t>
                      </a:r>
                      <a:endParaRPr lang="en-US" sz="900" dirty="0">
                        <a:solidFill>
                          <a:schemeClr val="tx2"/>
                        </a:solidFill>
                      </a:endParaRPr>
                    </a:p>
                  </a:txBody>
                  <a:tcPr/>
                </a:tc>
                <a:tc>
                  <a:txBody>
                    <a:bodyPr/>
                    <a:lstStyle/>
                    <a:p>
                      <a:r>
                        <a:rPr lang="en-US" sz="900" dirty="0"/>
                        <a:t>Avg. gross revenue</a:t>
                      </a:r>
                      <a:endParaRPr lang="en-US" sz="900" dirty="0">
                        <a:solidFill>
                          <a:schemeClr val="tx2"/>
                        </a:solidFill>
                      </a:endParaRPr>
                    </a:p>
                  </a:txBody>
                  <a:tcPr/>
                </a:tc>
                <a:extLst>
                  <a:ext uri="{0D108BD9-81ED-4DB2-BD59-A6C34878D82A}">
                    <a16:rowId xmlns:a16="http://schemas.microsoft.com/office/drawing/2014/main" val="998143258"/>
                  </a:ext>
                </a:extLst>
              </a:tr>
              <a:tr h="309869">
                <a:tc>
                  <a:txBody>
                    <a:bodyPr/>
                    <a:lstStyle/>
                    <a:p>
                      <a:r>
                        <a:rPr lang="en-US" sz="900" dirty="0"/>
                        <a:t>&lt;4,550</a:t>
                      </a:r>
                    </a:p>
                  </a:txBody>
                  <a:tcPr/>
                </a:tc>
                <a:tc>
                  <a:txBody>
                    <a:bodyPr/>
                    <a:lstStyle/>
                    <a:p>
                      <a:r>
                        <a:rPr lang="en-US" sz="900" dirty="0"/>
                        <a:t>52</a:t>
                      </a:r>
                    </a:p>
                  </a:txBody>
                  <a:tcPr/>
                </a:tc>
                <a:tc>
                  <a:txBody>
                    <a:bodyPr/>
                    <a:lstStyle/>
                    <a:p>
                      <a:r>
                        <a:rPr lang="en-US" sz="900" dirty="0"/>
                        <a:t>16.9%</a:t>
                      </a:r>
                    </a:p>
                  </a:txBody>
                  <a:tcPr/>
                </a:tc>
                <a:tc>
                  <a:txBody>
                    <a:bodyPr/>
                    <a:lstStyle/>
                    <a:p>
                      <a:r>
                        <a:rPr lang="en-US" sz="900" dirty="0"/>
                        <a:t>$ 217 M</a:t>
                      </a:r>
                    </a:p>
                  </a:txBody>
                  <a:tcPr/>
                </a:tc>
                <a:tc>
                  <a:txBody>
                    <a:bodyPr/>
                    <a:lstStyle/>
                    <a:p>
                      <a:r>
                        <a:rPr lang="en-US" sz="900" dirty="0"/>
                        <a:t>$ 264 M</a:t>
                      </a:r>
                    </a:p>
                  </a:txBody>
                  <a:tcPr/>
                </a:tc>
                <a:extLst>
                  <a:ext uri="{0D108BD9-81ED-4DB2-BD59-A6C34878D82A}">
                    <a16:rowId xmlns:a16="http://schemas.microsoft.com/office/drawing/2014/main" val="1927991776"/>
                  </a:ext>
                </a:extLst>
              </a:tr>
              <a:tr h="309869">
                <a:tc>
                  <a:txBody>
                    <a:bodyPr/>
                    <a:lstStyle/>
                    <a:p>
                      <a:r>
                        <a:rPr lang="en-US" sz="900" dirty="0"/>
                        <a:t>&gt;4,550</a:t>
                      </a:r>
                    </a:p>
                  </a:txBody>
                  <a:tcPr/>
                </a:tc>
                <a:tc>
                  <a:txBody>
                    <a:bodyPr/>
                    <a:lstStyle/>
                    <a:p>
                      <a:r>
                        <a:rPr lang="en-US" sz="900" dirty="0"/>
                        <a:t>34</a:t>
                      </a:r>
                    </a:p>
                  </a:txBody>
                  <a:tcPr/>
                </a:tc>
                <a:tc>
                  <a:txBody>
                    <a:bodyPr/>
                    <a:lstStyle/>
                    <a:p>
                      <a:r>
                        <a:rPr lang="en-US" sz="900" dirty="0"/>
                        <a:t>25.1%</a:t>
                      </a:r>
                    </a:p>
                  </a:txBody>
                  <a:tcPr/>
                </a:tc>
                <a:tc>
                  <a:txBody>
                    <a:bodyPr/>
                    <a:lstStyle/>
                    <a:p>
                      <a:r>
                        <a:rPr lang="en-US" sz="900" dirty="0"/>
                        <a:t>$ 324 M</a:t>
                      </a:r>
                    </a:p>
                  </a:txBody>
                  <a:tcPr/>
                </a:tc>
                <a:tc>
                  <a:txBody>
                    <a:bodyPr/>
                    <a:lstStyle/>
                    <a:p>
                      <a:r>
                        <a:rPr lang="en-US" sz="900" dirty="0"/>
                        <a:t>$ 434 M</a:t>
                      </a:r>
                    </a:p>
                  </a:txBody>
                  <a:tcPr/>
                </a:tc>
                <a:extLst>
                  <a:ext uri="{0D108BD9-81ED-4DB2-BD59-A6C34878D82A}">
                    <a16:rowId xmlns:a16="http://schemas.microsoft.com/office/drawing/2014/main" val="793915367"/>
                  </a:ext>
                </a:extLst>
              </a:tr>
            </a:tbl>
          </a:graphicData>
        </a:graphic>
      </p:graphicFrame>
      <p:pic>
        <p:nvPicPr>
          <p:cNvPr id="51" name="Picture 50">
            <a:extLst>
              <a:ext uri="{FF2B5EF4-FFF2-40B4-BE49-F238E27FC236}">
                <a16:creationId xmlns:a16="http://schemas.microsoft.com/office/drawing/2014/main" id="{B89DF8CC-AA23-4D26-B125-CE56C3A91346}"/>
              </a:ext>
            </a:extLst>
          </p:cNvPr>
          <p:cNvPicPr>
            <a:picLocks noChangeAspect="1"/>
          </p:cNvPicPr>
          <p:nvPr/>
        </p:nvPicPr>
        <p:blipFill>
          <a:blip r:embed="rId7"/>
          <a:stretch>
            <a:fillRect/>
          </a:stretch>
        </p:blipFill>
        <p:spPr>
          <a:xfrm>
            <a:off x="5310036" y="1676400"/>
            <a:ext cx="3071964" cy="1004383"/>
          </a:xfrm>
          <a:prstGeom prst="rect">
            <a:avLst/>
          </a:prstGeom>
          <a:ln>
            <a:solidFill>
              <a:schemeClr val="accent1"/>
            </a:solidFill>
          </a:ln>
        </p:spPr>
      </p:pic>
      <p:pic>
        <p:nvPicPr>
          <p:cNvPr id="52" name="Picture 51">
            <a:extLst>
              <a:ext uri="{FF2B5EF4-FFF2-40B4-BE49-F238E27FC236}">
                <a16:creationId xmlns:a16="http://schemas.microsoft.com/office/drawing/2014/main" id="{4256BDC2-011A-4652-8F87-41C3B6BD848D}"/>
              </a:ext>
            </a:extLst>
          </p:cNvPr>
          <p:cNvPicPr>
            <a:picLocks noChangeAspect="1"/>
          </p:cNvPicPr>
          <p:nvPr/>
        </p:nvPicPr>
        <p:blipFill>
          <a:blip r:embed="rId8"/>
          <a:stretch>
            <a:fillRect/>
          </a:stretch>
        </p:blipFill>
        <p:spPr>
          <a:xfrm>
            <a:off x="5310034" y="3200400"/>
            <a:ext cx="3071966" cy="1004384"/>
          </a:xfrm>
          <a:prstGeom prst="rect">
            <a:avLst/>
          </a:prstGeom>
          <a:ln>
            <a:solidFill>
              <a:schemeClr val="accent1"/>
            </a:solidFill>
          </a:ln>
        </p:spPr>
      </p:pic>
      <p:pic>
        <p:nvPicPr>
          <p:cNvPr id="54" name="Picture 53">
            <a:extLst>
              <a:ext uri="{FF2B5EF4-FFF2-40B4-BE49-F238E27FC236}">
                <a16:creationId xmlns:a16="http://schemas.microsoft.com/office/drawing/2014/main" id="{5253F5CE-25CD-443C-94AD-72301BDE3DB5}"/>
              </a:ext>
            </a:extLst>
          </p:cNvPr>
          <p:cNvPicPr>
            <a:picLocks noChangeAspect="1"/>
          </p:cNvPicPr>
          <p:nvPr/>
        </p:nvPicPr>
        <p:blipFill rotWithShape="1">
          <a:blip r:embed="rId9"/>
          <a:srcRect r="36255" b="771"/>
          <a:stretch/>
        </p:blipFill>
        <p:spPr>
          <a:xfrm>
            <a:off x="8382000" y="1365503"/>
            <a:ext cx="593425" cy="277126"/>
          </a:xfrm>
          <a:prstGeom prst="rect">
            <a:avLst/>
          </a:prstGeom>
          <a:ln>
            <a:solidFill>
              <a:schemeClr val="accent1"/>
            </a:solidFill>
          </a:ln>
        </p:spPr>
      </p:pic>
      <p:pic>
        <p:nvPicPr>
          <p:cNvPr id="55" name="Picture 54">
            <a:extLst>
              <a:ext uri="{FF2B5EF4-FFF2-40B4-BE49-F238E27FC236}">
                <a16:creationId xmlns:a16="http://schemas.microsoft.com/office/drawing/2014/main" id="{996B9959-172C-4781-AEB8-9A8D3A0D3651}"/>
              </a:ext>
            </a:extLst>
          </p:cNvPr>
          <p:cNvPicPr>
            <a:picLocks noChangeAspect="1"/>
          </p:cNvPicPr>
          <p:nvPr/>
        </p:nvPicPr>
        <p:blipFill rotWithShape="1">
          <a:blip r:embed="rId10"/>
          <a:srcRect t="-1741" r="44925" b="1"/>
          <a:stretch/>
        </p:blipFill>
        <p:spPr>
          <a:xfrm>
            <a:off x="5257800" y="1408524"/>
            <a:ext cx="2895600" cy="191676"/>
          </a:xfrm>
          <a:prstGeom prst="rect">
            <a:avLst/>
          </a:prstGeom>
        </p:spPr>
      </p:pic>
      <p:pic>
        <p:nvPicPr>
          <p:cNvPr id="57" name="Picture 56">
            <a:extLst>
              <a:ext uri="{FF2B5EF4-FFF2-40B4-BE49-F238E27FC236}">
                <a16:creationId xmlns:a16="http://schemas.microsoft.com/office/drawing/2014/main" id="{06108FAB-0C90-45E6-9083-58D253303840}"/>
              </a:ext>
            </a:extLst>
          </p:cNvPr>
          <p:cNvPicPr>
            <a:picLocks noChangeAspect="1"/>
          </p:cNvPicPr>
          <p:nvPr/>
        </p:nvPicPr>
        <p:blipFill rotWithShape="1">
          <a:blip r:embed="rId11"/>
          <a:srcRect r="58314"/>
          <a:stretch/>
        </p:blipFill>
        <p:spPr>
          <a:xfrm>
            <a:off x="5216474" y="2794180"/>
            <a:ext cx="2327326" cy="334976"/>
          </a:xfrm>
          <a:prstGeom prst="rect">
            <a:avLst/>
          </a:prstGeom>
        </p:spPr>
      </p:pic>
      <p:sp>
        <p:nvSpPr>
          <p:cNvPr id="46" name="Oval 45">
            <a:extLst>
              <a:ext uri="{FF2B5EF4-FFF2-40B4-BE49-F238E27FC236}">
                <a16:creationId xmlns:a16="http://schemas.microsoft.com/office/drawing/2014/main" id="{88D7FBAA-24E9-43C0-904B-6F0DEE654B60}"/>
              </a:ext>
            </a:extLst>
          </p:cNvPr>
          <p:cNvSpPr/>
          <p:nvPr/>
        </p:nvSpPr>
        <p:spPr>
          <a:xfrm>
            <a:off x="308310" y="5316780"/>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accent2">
                    <a:lumMod val="50000"/>
                  </a:schemeClr>
                </a:solidFill>
              </a:rPr>
              <a:t>2</a:t>
            </a:r>
          </a:p>
        </p:txBody>
      </p:sp>
      <p:sp>
        <p:nvSpPr>
          <p:cNvPr id="58" name="Rectangle 57">
            <a:extLst>
              <a:ext uri="{FF2B5EF4-FFF2-40B4-BE49-F238E27FC236}">
                <a16:creationId xmlns:a16="http://schemas.microsoft.com/office/drawing/2014/main" id="{355D3E13-3635-40E7-9411-7AC1C19EC412}"/>
              </a:ext>
            </a:extLst>
          </p:cNvPr>
          <p:cNvSpPr/>
          <p:nvPr/>
        </p:nvSpPr>
        <p:spPr>
          <a:xfrm>
            <a:off x="5366863" y="4297197"/>
            <a:ext cx="3071966" cy="98882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buClr>
                <a:srgbClr val="000000"/>
              </a:buClr>
              <a:buSzPct val="75000"/>
            </a:pPr>
            <a:r>
              <a:rPr lang="en-US" sz="900" dirty="0">
                <a:solidFill>
                  <a:schemeClr val="tx1"/>
                </a:solidFill>
              </a:rPr>
              <a:t>At first glance, the rent-adjusted profit margin of owned stores seems to be higher than the profit margin of leased stores. However, this is because all 36 owned stores carry a high number of products. Compared only to the leased stores that carry &gt;4550 products, margins for leased stores are found to be higher than owned stores.</a:t>
            </a:r>
          </a:p>
        </p:txBody>
      </p:sp>
      <p:sp>
        <p:nvSpPr>
          <p:cNvPr id="59" name="Rectangle 58">
            <a:extLst>
              <a:ext uri="{FF2B5EF4-FFF2-40B4-BE49-F238E27FC236}">
                <a16:creationId xmlns:a16="http://schemas.microsoft.com/office/drawing/2014/main" id="{7150AAC2-1876-4B9B-B283-ACD4285068E7}"/>
              </a:ext>
            </a:extLst>
          </p:cNvPr>
          <p:cNvSpPr/>
          <p:nvPr/>
        </p:nvSpPr>
        <p:spPr>
          <a:xfrm>
            <a:off x="566528" y="4709839"/>
            <a:ext cx="4157872" cy="5078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buClr>
                <a:srgbClr val="000000"/>
              </a:buClr>
              <a:buSzPct val="75000"/>
            </a:pPr>
            <a:r>
              <a:rPr lang="en-US" sz="900" dirty="0"/>
              <a:t>Within NJ and GA, not all stores perform poorly on profit margin. Stores that carry a higher number of products (&gt; 4550) have a higher margin than stores with &lt;4500 products. </a:t>
            </a:r>
          </a:p>
        </p:txBody>
      </p:sp>
      <p:sp>
        <p:nvSpPr>
          <p:cNvPr id="60" name="Oval 59">
            <a:extLst>
              <a:ext uri="{FF2B5EF4-FFF2-40B4-BE49-F238E27FC236}">
                <a16:creationId xmlns:a16="http://schemas.microsoft.com/office/drawing/2014/main" id="{D263815A-000E-447E-BCCE-8E5FFF730F28}"/>
              </a:ext>
            </a:extLst>
          </p:cNvPr>
          <p:cNvSpPr/>
          <p:nvPr/>
        </p:nvSpPr>
        <p:spPr>
          <a:xfrm>
            <a:off x="5052743" y="1402080"/>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accent2">
                    <a:lumMod val="50000"/>
                  </a:schemeClr>
                </a:solidFill>
              </a:rPr>
              <a:t>3</a:t>
            </a:r>
          </a:p>
        </p:txBody>
      </p:sp>
      <p:sp>
        <p:nvSpPr>
          <p:cNvPr id="61" name="Oval 60">
            <a:extLst>
              <a:ext uri="{FF2B5EF4-FFF2-40B4-BE49-F238E27FC236}">
                <a16:creationId xmlns:a16="http://schemas.microsoft.com/office/drawing/2014/main" id="{DF5DE4C6-C3C4-4236-8DE1-C65D3EEEC547}"/>
              </a:ext>
            </a:extLst>
          </p:cNvPr>
          <p:cNvSpPr/>
          <p:nvPr/>
        </p:nvSpPr>
        <p:spPr>
          <a:xfrm>
            <a:off x="5058235" y="4266614"/>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a:solidFill>
                  <a:schemeClr val="accent2">
                    <a:lumMod val="50000"/>
                  </a:schemeClr>
                </a:solidFill>
              </a:rPr>
              <a:t>3</a:t>
            </a:r>
          </a:p>
        </p:txBody>
      </p:sp>
      <p:pic>
        <p:nvPicPr>
          <p:cNvPr id="63" name="Picture 62">
            <a:extLst>
              <a:ext uri="{FF2B5EF4-FFF2-40B4-BE49-F238E27FC236}">
                <a16:creationId xmlns:a16="http://schemas.microsoft.com/office/drawing/2014/main" id="{C0FC3F52-8044-40F4-A134-43D774076909}"/>
              </a:ext>
            </a:extLst>
          </p:cNvPr>
          <p:cNvPicPr>
            <a:picLocks noChangeAspect="1"/>
          </p:cNvPicPr>
          <p:nvPr/>
        </p:nvPicPr>
        <p:blipFill>
          <a:blip r:embed="rId12"/>
          <a:stretch>
            <a:fillRect/>
          </a:stretch>
        </p:blipFill>
        <p:spPr>
          <a:xfrm>
            <a:off x="457200" y="1371600"/>
            <a:ext cx="4432979" cy="3097453"/>
          </a:xfrm>
          <a:prstGeom prst="rect">
            <a:avLst/>
          </a:prstGeom>
          <a:ln>
            <a:solidFill>
              <a:schemeClr val="accent1"/>
            </a:solidFill>
          </a:ln>
        </p:spPr>
      </p:pic>
      <p:pic>
        <p:nvPicPr>
          <p:cNvPr id="39" name="Picture 38">
            <a:extLst>
              <a:ext uri="{FF2B5EF4-FFF2-40B4-BE49-F238E27FC236}">
                <a16:creationId xmlns:a16="http://schemas.microsoft.com/office/drawing/2014/main" id="{E876F3B0-366E-4425-A239-027FA24418C5}"/>
              </a:ext>
            </a:extLst>
          </p:cNvPr>
          <p:cNvPicPr>
            <a:picLocks noChangeAspect="1"/>
          </p:cNvPicPr>
          <p:nvPr/>
        </p:nvPicPr>
        <p:blipFill>
          <a:blip r:embed="rId13"/>
          <a:stretch>
            <a:fillRect/>
          </a:stretch>
        </p:blipFill>
        <p:spPr>
          <a:xfrm>
            <a:off x="3352800" y="3124200"/>
            <a:ext cx="1420949" cy="512315"/>
          </a:xfrm>
          <a:prstGeom prst="rect">
            <a:avLst/>
          </a:prstGeom>
          <a:ln>
            <a:solidFill>
              <a:schemeClr val="accent1"/>
            </a:solidFill>
          </a:ln>
        </p:spPr>
      </p:pic>
      <p:sp>
        <p:nvSpPr>
          <p:cNvPr id="42" name="Oval 41">
            <a:extLst>
              <a:ext uri="{FF2B5EF4-FFF2-40B4-BE49-F238E27FC236}">
                <a16:creationId xmlns:a16="http://schemas.microsoft.com/office/drawing/2014/main" id="{B759D815-FC0C-4A5D-9F8D-7ED9F6ABECD3}"/>
              </a:ext>
            </a:extLst>
          </p:cNvPr>
          <p:cNvSpPr/>
          <p:nvPr/>
        </p:nvSpPr>
        <p:spPr>
          <a:xfrm>
            <a:off x="228600" y="1343421"/>
            <a:ext cx="214377" cy="198120"/>
          </a:xfrm>
          <a:prstGeom prst="ellipse">
            <a:avLst/>
          </a:prstGeom>
          <a:solidFill>
            <a:schemeClr val="tx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a:solidFill>
                  <a:schemeClr val="accent2">
                    <a:lumMod val="50000"/>
                  </a:schemeClr>
                </a:solidFill>
              </a:rPr>
              <a:t>1</a:t>
            </a:r>
          </a:p>
        </p:txBody>
      </p:sp>
    </p:spTree>
    <p:extLst>
      <p:ext uri="{BB962C8B-B14F-4D97-AF65-F5344CB8AC3E}">
        <p14:creationId xmlns:p14="http://schemas.microsoft.com/office/powerpoint/2010/main" val="7567355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707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KfKnf1uRhKbYQGsBO9jt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oKfKnf1uRhKbYQGsBO9jt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uN54pTgzRs6V_Ap3PuNUh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cOVbLeA4Qqqi9bjhhBk1m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Ws_HFH7TTough5x0JoTp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arthenon-EY_regular_presentation_2016">
  <a:themeElements>
    <a:clrScheme name="Parthenon-EY colors">
      <a:dk1>
        <a:srgbClr val="000000"/>
      </a:dk1>
      <a:lt1>
        <a:srgbClr val="646464"/>
      </a:lt1>
      <a:dk2>
        <a:srgbClr val="FFFFFF"/>
      </a:dk2>
      <a:lt2>
        <a:srgbClr val="646464"/>
      </a:lt2>
      <a:accent1>
        <a:srgbClr val="808080"/>
      </a:accent1>
      <a:accent2>
        <a:srgbClr val="6AADE4"/>
      </a:accent2>
      <a:accent3>
        <a:srgbClr val="999999"/>
      </a:accent3>
      <a:accent4>
        <a:srgbClr val="F0F0F0"/>
      </a:accent4>
      <a:accent5>
        <a:srgbClr val="264C63"/>
      </a:accent5>
      <a:accent6>
        <a:srgbClr val="C0C0C0"/>
      </a:accent6>
      <a:hlink>
        <a:srgbClr val="336699"/>
      </a:hlink>
      <a:folHlink>
        <a:srgbClr val="7030A0"/>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ln>
      </a:spPr>
      <a:bodyPr rtlCol="0" anchor="ctr" anchorCtr="0"/>
      <a:lstStyle>
        <a:defPPr algn="ctr">
          <a:defRPr sz="11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square" lIns="45720" tIns="0" rIns="0" bIns="0" rtlCol="0" anchor="t" anchorCtr="0">
        <a:noAutofit/>
      </a:bodyPr>
      <a:lstStyle>
        <a:defPPr marL="171450" indent="-171450">
          <a:buSzPct val="70000"/>
          <a:buFont typeface="Arial" panose="020B0604020202020204" pitchFamily="34" charset="0"/>
          <a:buChar char="►"/>
          <a:defRPr sz="1100" dirty="0" err="1"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Presentation1" id="{C17F988E-9D71-4C75-BF5F-812A8FB949F0}" vid="{7A4A408E-F59A-4C15-A5E0-DC92D59D1F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754</Words>
  <Application>Microsoft Office PowerPoint</Application>
  <PresentationFormat>Letter Paper (8.5x11 in)</PresentationFormat>
  <Paragraphs>56</Paragraphs>
  <Slides>4</Slides>
  <Notes>0</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7" baseType="lpstr">
      <vt:lpstr>Arial</vt:lpstr>
      <vt:lpstr>Parthenon-EY_regular_presentation_2016</vt:lpstr>
      <vt:lpstr>think-cell Slide</vt:lpstr>
      <vt:lpstr>Profit margin drivers</vt:lpstr>
      <vt:lpstr>Executive Summary</vt:lpstr>
      <vt:lpstr>TX stores have been outperforming stores in other states with a 27.9% profit margin across 101 stores. NJ and GA have highest no. of low margin* stores</vt:lpstr>
      <vt:lpstr>Within NJ and GA, not all stores have poor margins. Margins for low performing stores can be improved by optimizing the product mix offered.</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2019-01-21T15:31:43Z</dcterms:created>
  <dcterms:modified xsi:type="dcterms:W3CDTF">2019-08-04T22:39:41Z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ppReportDate">
    <vt:lpwstr/>
  </property>
  <property fmtid="{D5CDD505-2E9C-101B-9397-08002B2CF9AE}" pid="3" name="WppReportVersion">
    <vt:lpwstr>Version 1.0</vt:lpwstr>
  </property>
  <property fmtid="{D5CDD505-2E9C-101B-9397-08002B2CF9AE}" pid="4" name="WppReportDraft">
    <vt:lpwstr>(Draft)</vt:lpwstr>
  </property>
  <property fmtid="{D5CDD505-2E9C-101B-9397-08002B2CF9AE}" pid="5" name="WppReportCurrencySymbol">
    <vt:lpwstr>$</vt:lpwstr>
  </property>
  <property fmtid="{D5CDD505-2E9C-101B-9397-08002B2CF9AE}" pid="6" name="WppReportDashboardTitleText">
    <vt:lpwstr>Dashboard</vt:lpwstr>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TocTitleText">
    <vt:lpwstr>Table of contents</vt:lpwstr>
  </property>
  <property fmtid="{D5CDD505-2E9C-101B-9397-08002B2CF9AE}" pid="10" name="WppReportIsTocUpdateRecommended">
    <vt:bool>true</vt:bool>
  </property>
  <property fmtid="{D5CDD505-2E9C-101B-9397-08002B2CF9AE}" pid="11" name="WppReportPropertiesLastWrittenToDocument">
    <vt:filetime>2019-08-04T19:39:41Z</vt:filetime>
  </property>
</Properties>
</file>