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4" r:id="rId4"/>
    <p:sldId id="258" r:id="rId5"/>
    <p:sldId id="261" r:id="rId6"/>
    <p:sldId id="262" r:id="rId7"/>
    <p:sldId id="259"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5BDB16-7104-492D-819D-1386330ACE45}" v="25" dt="2024-03-04T16:19:58.2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 Kumar Singh" userId="07902fa13277ef50" providerId="LiveId" clId="{E15BDB16-7104-492D-819D-1386330ACE45}"/>
    <pc:docChg chg="undo custSel addSld delSld modSld sldOrd">
      <pc:chgData name="Ankit Kumar Singh" userId="07902fa13277ef50" providerId="LiveId" clId="{E15BDB16-7104-492D-819D-1386330ACE45}" dt="2024-03-04T16:39:51.462" v="509" actId="47"/>
      <pc:docMkLst>
        <pc:docMk/>
      </pc:docMkLst>
      <pc:sldChg chg="modSp new mod">
        <pc:chgData name="Ankit Kumar Singh" userId="07902fa13277ef50" providerId="LiveId" clId="{E15BDB16-7104-492D-819D-1386330ACE45}" dt="2024-03-04T16:31:18.505" v="311" actId="113"/>
        <pc:sldMkLst>
          <pc:docMk/>
          <pc:sldMk cId="2995813595" sldId="257"/>
        </pc:sldMkLst>
        <pc:spChg chg="mod">
          <ac:chgData name="Ankit Kumar Singh" userId="07902fa13277ef50" providerId="LiveId" clId="{E15BDB16-7104-492D-819D-1386330ACE45}" dt="2024-03-04T16:31:18.505" v="311" actId="113"/>
          <ac:spMkLst>
            <pc:docMk/>
            <pc:sldMk cId="2995813595" sldId="257"/>
            <ac:spMk id="2" creationId="{742405D1-4A9A-9A00-6FAD-E32A934558CE}"/>
          </ac:spMkLst>
        </pc:spChg>
        <pc:spChg chg="mod">
          <ac:chgData name="Ankit Kumar Singh" userId="07902fa13277ef50" providerId="LiveId" clId="{E15BDB16-7104-492D-819D-1386330ACE45}" dt="2024-03-04T15:56:38.403" v="20" actId="255"/>
          <ac:spMkLst>
            <pc:docMk/>
            <pc:sldMk cId="2995813595" sldId="257"/>
            <ac:spMk id="3" creationId="{3C5C8A76-8C6E-F754-DA8C-AEC30EB43E0D}"/>
          </ac:spMkLst>
        </pc:spChg>
      </pc:sldChg>
      <pc:sldChg chg="modSp new mod">
        <pc:chgData name="Ankit Kumar Singh" userId="07902fa13277ef50" providerId="LiveId" clId="{E15BDB16-7104-492D-819D-1386330ACE45}" dt="2024-03-04T16:32:10.494" v="316" actId="1076"/>
        <pc:sldMkLst>
          <pc:docMk/>
          <pc:sldMk cId="2722144349" sldId="258"/>
        </pc:sldMkLst>
        <pc:spChg chg="mod">
          <ac:chgData name="Ankit Kumar Singh" userId="07902fa13277ef50" providerId="LiveId" clId="{E15BDB16-7104-492D-819D-1386330ACE45}" dt="2024-03-04T16:31:14.557" v="310" actId="113"/>
          <ac:spMkLst>
            <pc:docMk/>
            <pc:sldMk cId="2722144349" sldId="258"/>
            <ac:spMk id="2" creationId="{C74D46B8-BB26-764B-6188-36F437CDB7DB}"/>
          </ac:spMkLst>
        </pc:spChg>
        <pc:spChg chg="mod">
          <ac:chgData name="Ankit Kumar Singh" userId="07902fa13277ef50" providerId="LiveId" clId="{E15BDB16-7104-492D-819D-1386330ACE45}" dt="2024-03-04T16:32:10.494" v="316" actId="1076"/>
          <ac:spMkLst>
            <pc:docMk/>
            <pc:sldMk cId="2722144349" sldId="258"/>
            <ac:spMk id="3" creationId="{600D5A55-BE98-5D3F-304B-0D896F5BB4E7}"/>
          </ac:spMkLst>
        </pc:spChg>
      </pc:sldChg>
      <pc:sldChg chg="addSp delSp modSp new mod">
        <pc:chgData name="Ankit Kumar Singh" userId="07902fa13277ef50" providerId="LiveId" clId="{E15BDB16-7104-492D-819D-1386330ACE45}" dt="2024-03-04T16:31:32.780" v="313" actId="113"/>
        <pc:sldMkLst>
          <pc:docMk/>
          <pc:sldMk cId="2532157936" sldId="259"/>
        </pc:sldMkLst>
        <pc:spChg chg="mod">
          <ac:chgData name="Ankit Kumar Singh" userId="07902fa13277ef50" providerId="LiveId" clId="{E15BDB16-7104-492D-819D-1386330ACE45}" dt="2024-03-04T16:31:32.780" v="313" actId="113"/>
          <ac:spMkLst>
            <pc:docMk/>
            <pc:sldMk cId="2532157936" sldId="259"/>
            <ac:spMk id="2" creationId="{9E59A16A-7562-A06D-C8D3-93B083D77E62}"/>
          </ac:spMkLst>
        </pc:spChg>
        <pc:spChg chg="add del">
          <ac:chgData name="Ankit Kumar Singh" userId="07902fa13277ef50" providerId="LiveId" clId="{E15BDB16-7104-492D-819D-1386330ACE45}" dt="2024-03-04T16:01:47.302" v="62" actId="478"/>
          <ac:spMkLst>
            <pc:docMk/>
            <pc:sldMk cId="2532157936" sldId="259"/>
            <ac:spMk id="3" creationId="{74017DB6-05E8-670B-9CD7-4FE7FC0B4F53}"/>
          </ac:spMkLst>
        </pc:spChg>
        <pc:spChg chg="add del mod">
          <ac:chgData name="Ankit Kumar Singh" userId="07902fa13277ef50" providerId="LiveId" clId="{E15BDB16-7104-492D-819D-1386330ACE45}" dt="2024-03-04T16:03:44.876" v="65"/>
          <ac:spMkLst>
            <pc:docMk/>
            <pc:sldMk cId="2532157936" sldId="259"/>
            <ac:spMk id="5" creationId="{34827495-D131-9F39-841D-85D83AA80FD6}"/>
          </ac:spMkLst>
        </pc:spChg>
        <pc:spChg chg="add mod">
          <ac:chgData name="Ankit Kumar Singh" userId="07902fa13277ef50" providerId="LiveId" clId="{E15BDB16-7104-492D-819D-1386330ACE45}" dt="2024-03-04T16:03:49.284" v="67"/>
          <ac:spMkLst>
            <pc:docMk/>
            <pc:sldMk cId="2532157936" sldId="259"/>
            <ac:spMk id="7" creationId="{70202764-0BD6-F4FB-8CE0-AB3C8647302C}"/>
          </ac:spMkLst>
        </pc:spChg>
        <pc:spChg chg="add del mod">
          <ac:chgData name="Ankit Kumar Singh" userId="07902fa13277ef50" providerId="LiveId" clId="{E15BDB16-7104-492D-819D-1386330ACE45}" dt="2024-03-04T16:08:36.600" v="108" actId="47"/>
          <ac:spMkLst>
            <pc:docMk/>
            <pc:sldMk cId="2532157936" sldId="259"/>
            <ac:spMk id="8" creationId="{1D430027-7C32-86ED-9C3C-1522E2F213AD}"/>
          </ac:spMkLst>
        </pc:spChg>
        <pc:graphicFrameChg chg="add mod modGraphic">
          <ac:chgData name="Ankit Kumar Singh" userId="07902fa13277ef50" providerId="LiveId" clId="{E15BDB16-7104-492D-819D-1386330ACE45}" dt="2024-03-04T16:01:42.576" v="61"/>
          <ac:graphicFrameMkLst>
            <pc:docMk/>
            <pc:sldMk cId="2532157936" sldId="259"/>
            <ac:graphicFrameMk id="4" creationId="{59BCFE17-D846-C170-748E-4E65B238C13D}"/>
          </ac:graphicFrameMkLst>
        </pc:graphicFrameChg>
        <pc:graphicFrameChg chg="add mod">
          <ac:chgData name="Ankit Kumar Singh" userId="07902fa13277ef50" providerId="LiveId" clId="{E15BDB16-7104-492D-819D-1386330ACE45}" dt="2024-03-04T16:03:45.991" v="66"/>
          <ac:graphicFrameMkLst>
            <pc:docMk/>
            <pc:sldMk cId="2532157936" sldId="259"/>
            <ac:graphicFrameMk id="6" creationId="{14B99FD4-16E8-CCA2-1344-247EE983219C}"/>
          </ac:graphicFrameMkLst>
        </pc:graphicFrameChg>
        <pc:graphicFrameChg chg="add mod modGraphic">
          <ac:chgData name="Ankit Kumar Singh" userId="07902fa13277ef50" providerId="LiveId" clId="{E15BDB16-7104-492D-819D-1386330ACE45}" dt="2024-03-04T16:08:40.176" v="118" actId="14100"/>
          <ac:graphicFrameMkLst>
            <pc:docMk/>
            <pc:sldMk cId="2532157936" sldId="259"/>
            <ac:graphicFrameMk id="9" creationId="{319EB264-43D2-F7A5-785D-89F04E780724}"/>
          </ac:graphicFrameMkLst>
        </pc:graphicFrameChg>
        <pc:graphicFrameChg chg="add del mod modGraphic">
          <ac:chgData name="Ankit Kumar Singh" userId="07902fa13277ef50" providerId="LiveId" clId="{E15BDB16-7104-492D-819D-1386330ACE45}" dt="2024-03-04T16:08:38.949" v="115" actId="14100"/>
          <ac:graphicFrameMkLst>
            <pc:docMk/>
            <pc:sldMk cId="2532157936" sldId="259"/>
            <ac:graphicFrameMk id="10" creationId="{4B47F659-0634-6C68-9FC8-3AA7AA9ECA3B}"/>
          </ac:graphicFrameMkLst>
        </pc:graphicFrameChg>
        <pc:graphicFrameChg chg="add mod modGraphic">
          <ac:chgData name="Ankit Kumar Singh" userId="07902fa13277ef50" providerId="LiveId" clId="{E15BDB16-7104-492D-819D-1386330ACE45}" dt="2024-03-04T16:11:17.092" v="121" actId="14100"/>
          <ac:graphicFrameMkLst>
            <pc:docMk/>
            <pc:sldMk cId="2532157936" sldId="259"/>
            <ac:graphicFrameMk id="11" creationId="{11159E2F-920B-131C-B32F-24FA54E3D6BE}"/>
          </ac:graphicFrameMkLst>
        </pc:graphicFrameChg>
        <pc:graphicFrameChg chg="add mod modGraphic">
          <ac:chgData name="Ankit Kumar Singh" userId="07902fa13277ef50" providerId="LiveId" clId="{E15BDB16-7104-492D-819D-1386330ACE45}" dt="2024-03-04T16:14:23.768" v="156" actId="20577"/>
          <ac:graphicFrameMkLst>
            <pc:docMk/>
            <pc:sldMk cId="2532157936" sldId="259"/>
            <ac:graphicFrameMk id="12" creationId="{285CA2A5-7308-3051-BA82-C37ADE6AD201}"/>
          </ac:graphicFrameMkLst>
        </pc:graphicFrameChg>
        <pc:graphicFrameChg chg="add mod modGraphic">
          <ac:chgData name="Ankit Kumar Singh" userId="07902fa13277ef50" providerId="LiveId" clId="{E15BDB16-7104-492D-819D-1386330ACE45}" dt="2024-03-04T16:14:38.200" v="166" actId="14734"/>
          <ac:graphicFrameMkLst>
            <pc:docMk/>
            <pc:sldMk cId="2532157936" sldId="259"/>
            <ac:graphicFrameMk id="13" creationId="{73AD7CEA-BB72-E297-D2C8-12CA30445BBA}"/>
          </ac:graphicFrameMkLst>
        </pc:graphicFrameChg>
      </pc:sldChg>
      <pc:sldChg chg="addSp modSp new del">
        <pc:chgData name="Ankit Kumar Singh" userId="07902fa13277ef50" providerId="LiveId" clId="{E15BDB16-7104-492D-819D-1386330ACE45}" dt="2024-03-04T16:39:51.462" v="509" actId="47"/>
        <pc:sldMkLst>
          <pc:docMk/>
          <pc:sldMk cId="3159745518" sldId="260"/>
        </pc:sldMkLst>
        <pc:spChg chg="add mod">
          <ac:chgData name="Ankit Kumar Singh" userId="07902fa13277ef50" providerId="LiveId" clId="{E15BDB16-7104-492D-819D-1386330ACE45}" dt="2024-03-04T16:04:03.935" v="70"/>
          <ac:spMkLst>
            <pc:docMk/>
            <pc:sldMk cId="3159745518" sldId="260"/>
            <ac:spMk id="3" creationId="{F0427D9D-E4B2-0198-CE30-FEBA4D697521}"/>
          </ac:spMkLst>
        </pc:spChg>
        <pc:spChg chg="add mod">
          <ac:chgData name="Ankit Kumar Singh" userId="07902fa13277ef50" providerId="LiveId" clId="{E15BDB16-7104-492D-819D-1386330ACE45}" dt="2024-03-04T16:04:30.845" v="72"/>
          <ac:spMkLst>
            <pc:docMk/>
            <pc:sldMk cId="3159745518" sldId="260"/>
            <ac:spMk id="5" creationId="{FAD9E8F2-3FC1-8594-DD39-0D7298CC98C1}"/>
          </ac:spMkLst>
        </pc:spChg>
        <pc:graphicFrameChg chg="add mod">
          <ac:chgData name="Ankit Kumar Singh" userId="07902fa13277ef50" providerId="LiveId" clId="{E15BDB16-7104-492D-819D-1386330ACE45}" dt="2024-03-04T16:04:01.225" v="69"/>
          <ac:graphicFrameMkLst>
            <pc:docMk/>
            <pc:sldMk cId="3159745518" sldId="260"/>
            <ac:graphicFrameMk id="2" creationId="{F3C2D55D-F4C6-3E30-ADD0-CD9A485A8048}"/>
          </ac:graphicFrameMkLst>
        </pc:graphicFrameChg>
        <pc:graphicFrameChg chg="add mod">
          <ac:chgData name="Ankit Kumar Singh" userId="07902fa13277ef50" providerId="LiveId" clId="{E15BDB16-7104-492D-819D-1386330ACE45}" dt="2024-03-04T16:04:27.981" v="71"/>
          <ac:graphicFrameMkLst>
            <pc:docMk/>
            <pc:sldMk cId="3159745518" sldId="260"/>
            <ac:graphicFrameMk id="4" creationId="{D825D45B-7152-62B1-0367-4047B5E49209}"/>
          </ac:graphicFrameMkLst>
        </pc:graphicFrameChg>
      </pc:sldChg>
      <pc:sldChg chg="addSp delSp modSp new mod">
        <pc:chgData name="Ankit Kumar Singh" userId="07902fa13277ef50" providerId="LiveId" clId="{E15BDB16-7104-492D-819D-1386330ACE45}" dt="2024-03-04T16:31:09.045" v="307" actId="113"/>
        <pc:sldMkLst>
          <pc:docMk/>
          <pc:sldMk cId="2299137688" sldId="261"/>
        </pc:sldMkLst>
        <pc:spChg chg="mod">
          <ac:chgData name="Ankit Kumar Singh" userId="07902fa13277ef50" providerId="LiveId" clId="{E15BDB16-7104-492D-819D-1386330ACE45}" dt="2024-03-04T16:31:09.045" v="307" actId="113"/>
          <ac:spMkLst>
            <pc:docMk/>
            <pc:sldMk cId="2299137688" sldId="261"/>
            <ac:spMk id="2" creationId="{D1357A47-FD8C-B22C-F499-0823D88B966A}"/>
          </ac:spMkLst>
        </pc:spChg>
        <pc:spChg chg="del">
          <ac:chgData name="Ankit Kumar Singh" userId="07902fa13277ef50" providerId="LiveId" clId="{E15BDB16-7104-492D-819D-1386330ACE45}" dt="2024-03-04T16:19:18.224" v="221"/>
          <ac:spMkLst>
            <pc:docMk/>
            <pc:sldMk cId="2299137688" sldId="261"/>
            <ac:spMk id="3" creationId="{1E6BEA39-68F5-9E8A-8252-3BDAF895EB70}"/>
          </ac:spMkLst>
        </pc:spChg>
        <pc:spChg chg="add mod">
          <ac:chgData name="Ankit Kumar Singh" userId="07902fa13277ef50" providerId="LiveId" clId="{E15BDB16-7104-492D-819D-1386330ACE45}" dt="2024-03-04T16:20:32.625" v="255" actId="5793"/>
          <ac:spMkLst>
            <pc:docMk/>
            <pc:sldMk cId="2299137688" sldId="261"/>
            <ac:spMk id="4" creationId="{71845D87-C027-20D4-6702-01AEC7900688}"/>
          </ac:spMkLst>
        </pc:spChg>
      </pc:sldChg>
      <pc:sldChg chg="addSp delSp modSp new mod">
        <pc:chgData name="Ankit Kumar Singh" userId="07902fa13277ef50" providerId="LiveId" clId="{E15BDB16-7104-492D-819D-1386330ACE45}" dt="2024-03-04T16:31:03.062" v="306" actId="113"/>
        <pc:sldMkLst>
          <pc:docMk/>
          <pc:sldMk cId="226185957" sldId="262"/>
        </pc:sldMkLst>
        <pc:spChg chg="mod">
          <ac:chgData name="Ankit Kumar Singh" userId="07902fa13277ef50" providerId="LiveId" clId="{E15BDB16-7104-492D-819D-1386330ACE45}" dt="2024-03-04T16:31:03.062" v="306" actId="113"/>
          <ac:spMkLst>
            <pc:docMk/>
            <pc:sldMk cId="226185957" sldId="262"/>
            <ac:spMk id="2" creationId="{A967325A-A3B7-82FA-9795-9752F224CF02}"/>
          </ac:spMkLst>
        </pc:spChg>
        <pc:spChg chg="del">
          <ac:chgData name="Ankit Kumar Singh" userId="07902fa13277ef50" providerId="LiveId" clId="{E15BDB16-7104-492D-819D-1386330ACE45}" dt="2024-03-04T16:28:34.674" v="278" actId="22"/>
          <ac:spMkLst>
            <pc:docMk/>
            <pc:sldMk cId="226185957" sldId="262"/>
            <ac:spMk id="3" creationId="{B71628EC-9F2E-EFBA-7EFD-02D9D7AC56F0}"/>
          </ac:spMkLst>
        </pc:spChg>
        <pc:spChg chg="add del mod">
          <ac:chgData name="Ankit Kumar Singh" userId="07902fa13277ef50" providerId="LiveId" clId="{E15BDB16-7104-492D-819D-1386330ACE45}" dt="2024-03-04T16:30:48.714" v="303" actId="21"/>
          <ac:spMkLst>
            <pc:docMk/>
            <pc:sldMk cId="226185957" sldId="262"/>
            <ac:spMk id="7" creationId="{B9D48AD1-7057-AF25-329E-6C690528F8EE}"/>
          </ac:spMkLst>
        </pc:spChg>
        <pc:picChg chg="add del mod ord">
          <ac:chgData name="Ankit Kumar Singh" userId="07902fa13277ef50" providerId="LiveId" clId="{E15BDB16-7104-492D-819D-1386330ACE45}" dt="2024-03-04T16:30:56.221" v="305" actId="1076"/>
          <ac:picMkLst>
            <pc:docMk/>
            <pc:sldMk cId="226185957" sldId="262"/>
            <ac:picMk id="5" creationId="{EB9ED8AA-A1EA-5625-9DD2-70EC72FD9CFA}"/>
          </ac:picMkLst>
        </pc:picChg>
      </pc:sldChg>
      <pc:sldChg chg="modSp new mod ord">
        <pc:chgData name="Ankit Kumar Singh" userId="07902fa13277ef50" providerId="LiveId" clId="{E15BDB16-7104-492D-819D-1386330ACE45}" dt="2024-03-04T16:31:55.497" v="315"/>
        <pc:sldMkLst>
          <pc:docMk/>
          <pc:sldMk cId="2740431632" sldId="263"/>
        </pc:sldMkLst>
        <pc:spChg chg="mod">
          <ac:chgData name="Ankit Kumar Singh" userId="07902fa13277ef50" providerId="LiveId" clId="{E15BDB16-7104-492D-819D-1386330ACE45}" dt="2024-03-04T16:31:25.682" v="312" actId="113"/>
          <ac:spMkLst>
            <pc:docMk/>
            <pc:sldMk cId="2740431632" sldId="263"/>
            <ac:spMk id="2" creationId="{3AA6C912-779A-DCC1-4722-B796D52124AA}"/>
          </ac:spMkLst>
        </pc:spChg>
        <pc:spChg chg="mod">
          <ac:chgData name="Ankit Kumar Singh" userId="07902fa13277ef50" providerId="LiveId" clId="{E15BDB16-7104-492D-819D-1386330ACE45}" dt="2024-03-04T16:29:44.504" v="298" actId="255"/>
          <ac:spMkLst>
            <pc:docMk/>
            <pc:sldMk cId="2740431632" sldId="263"/>
            <ac:spMk id="3" creationId="{35DEF73D-E96F-CA0B-7762-0594060BDE5C}"/>
          </ac:spMkLst>
        </pc:spChg>
      </pc:sldChg>
      <pc:sldChg chg="modSp new mod">
        <pc:chgData name="Ankit Kumar Singh" userId="07902fa13277ef50" providerId="LiveId" clId="{E15BDB16-7104-492D-819D-1386330ACE45}" dt="2024-03-04T16:39:18.196" v="508" actId="27636"/>
        <pc:sldMkLst>
          <pc:docMk/>
          <pc:sldMk cId="2342155970" sldId="264"/>
        </pc:sldMkLst>
        <pc:spChg chg="mod">
          <ac:chgData name="Ankit Kumar Singh" userId="07902fa13277ef50" providerId="LiveId" clId="{E15BDB16-7104-492D-819D-1386330ACE45}" dt="2024-03-04T16:33:58.869" v="342" actId="20577"/>
          <ac:spMkLst>
            <pc:docMk/>
            <pc:sldMk cId="2342155970" sldId="264"/>
            <ac:spMk id="2" creationId="{50447987-6937-584D-828A-EF328D98F7BB}"/>
          </ac:spMkLst>
        </pc:spChg>
        <pc:spChg chg="mod">
          <ac:chgData name="Ankit Kumar Singh" userId="07902fa13277ef50" providerId="LiveId" clId="{E15BDB16-7104-492D-819D-1386330ACE45}" dt="2024-03-04T16:39:18.196" v="508" actId="27636"/>
          <ac:spMkLst>
            <pc:docMk/>
            <pc:sldMk cId="2342155970" sldId="264"/>
            <ac:spMk id="3" creationId="{60F04051-95E3-D366-EC88-69D6D8F9E07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90504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74661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83362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05721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061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16009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64766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68962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92401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74283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377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3/4/2024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64038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3/4/2024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03228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3/4/2024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12180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27566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8965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3/4/2024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469660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A9E9-0589-32D6-1C08-BE6EA87A417D}"/>
              </a:ext>
            </a:extLst>
          </p:cNvPr>
          <p:cNvSpPr>
            <a:spLocks noGrp="1"/>
          </p:cNvSpPr>
          <p:nvPr>
            <p:ph type="ctrTitle"/>
          </p:nvPr>
        </p:nvSpPr>
        <p:spPr>
          <a:xfrm>
            <a:off x="480387" y="2603241"/>
            <a:ext cx="9820296" cy="1380930"/>
          </a:xfrm>
        </p:spPr>
        <p:txBody>
          <a:bodyPr/>
          <a:lstStyle/>
          <a:p>
            <a:pPr algn="l"/>
            <a:r>
              <a:rPr lang="en-US" sz="2800" b="1" dirty="0">
                <a:solidFill>
                  <a:srgbClr val="0070C0"/>
                </a:solidFill>
                <a:effectLst/>
                <a:latin typeface="Segoe UI" panose="020B0502040204020203" pitchFamily="34" charset="0"/>
                <a:ea typeface="DengXian" panose="02010600030101010101" pitchFamily="2" charset="-122"/>
                <a:cs typeface="Times New Roman" panose="02020603050405020304" pitchFamily="18" charset="0"/>
              </a:rPr>
              <a:t>Advancements in Machine Learning</a:t>
            </a:r>
            <a:br>
              <a:rPr lang="en-US" sz="2800" b="1" dirty="0">
                <a:solidFill>
                  <a:srgbClr val="0070C0"/>
                </a:solidFill>
                <a:effectLst/>
                <a:latin typeface="Segoe UI" panose="020B0502040204020203" pitchFamily="34" charset="0"/>
                <a:ea typeface="DengXian" panose="02010600030101010101" pitchFamily="2" charset="-122"/>
                <a:cs typeface="Times New Roman" panose="02020603050405020304" pitchFamily="18" charset="0"/>
              </a:rPr>
            </a:br>
            <a:r>
              <a:rPr lang="en-US" sz="2800" b="1" dirty="0">
                <a:solidFill>
                  <a:srgbClr val="0070C0"/>
                </a:solidFill>
                <a:effectLst/>
                <a:latin typeface="Segoe UI" panose="020B0502040204020203" pitchFamily="34" charset="0"/>
                <a:ea typeface="DengXian" panose="02010600030101010101" pitchFamily="2" charset="-122"/>
                <a:cs typeface="Times New Roman" panose="02020603050405020304" pitchFamily="18" charset="0"/>
              </a:rPr>
              <a:t>-Based Spam Detection: From Emails to IoT Devices and Social Media</a:t>
            </a:r>
            <a:br>
              <a:rPr lang="en-IN" sz="2800" b="1"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br>
            <a:endParaRPr lang="en-IN" sz="2800" b="1" dirty="0">
              <a:solidFill>
                <a:srgbClr val="0070C0"/>
              </a:solidFill>
            </a:endParaRPr>
          </a:p>
        </p:txBody>
      </p:sp>
      <p:sp>
        <p:nvSpPr>
          <p:cNvPr id="3" name="Subtitle 2">
            <a:extLst>
              <a:ext uri="{FF2B5EF4-FFF2-40B4-BE49-F238E27FC236}">
                <a16:creationId xmlns:a16="http://schemas.microsoft.com/office/drawing/2014/main" id="{EE3EBCF5-4565-3F34-2141-6FAFE0343EE0}"/>
              </a:ext>
            </a:extLst>
          </p:cNvPr>
          <p:cNvSpPr>
            <a:spLocks noGrp="1"/>
          </p:cNvSpPr>
          <p:nvPr>
            <p:ph type="subTitle" idx="1"/>
          </p:nvPr>
        </p:nvSpPr>
        <p:spPr>
          <a:xfrm>
            <a:off x="4646645" y="5057192"/>
            <a:ext cx="4855785" cy="1200883"/>
          </a:xfrm>
        </p:spPr>
        <p:txBody>
          <a:bodyPr>
            <a:normAutofit/>
          </a:bodyPr>
          <a:lstStyle/>
          <a:p>
            <a:r>
              <a:rPr lang="en-IN" dirty="0"/>
              <a:t>HARSHIT GOKUL PANT(21BCE5564)</a:t>
            </a:r>
          </a:p>
          <a:p>
            <a:r>
              <a:rPr lang="en-IN" dirty="0"/>
              <a:t>SIDDHARTH SINGH(21BCE5222)</a:t>
            </a:r>
          </a:p>
          <a:p>
            <a:r>
              <a:rPr lang="en-IN" dirty="0"/>
              <a:t>ANKIT KUMAR SINGH(21BCE1247)</a:t>
            </a:r>
          </a:p>
        </p:txBody>
      </p:sp>
    </p:spTree>
    <p:extLst>
      <p:ext uri="{BB962C8B-B14F-4D97-AF65-F5344CB8AC3E}">
        <p14:creationId xmlns:p14="http://schemas.microsoft.com/office/powerpoint/2010/main" val="3434891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405D1-4A9A-9A00-6FAD-E32A934558CE}"/>
              </a:ext>
            </a:extLst>
          </p:cNvPr>
          <p:cNvSpPr>
            <a:spLocks noGrp="1"/>
          </p:cNvSpPr>
          <p:nvPr>
            <p:ph type="title"/>
          </p:nvPr>
        </p:nvSpPr>
        <p:spPr/>
        <p:txBody>
          <a:bodyPr>
            <a:normAutofit/>
          </a:bodyPr>
          <a:lstStyle/>
          <a:p>
            <a:pPr algn="ctr"/>
            <a:r>
              <a:rPr lang="en-IN" sz="5400" b="1" dirty="0"/>
              <a:t>INTRODUCTION</a:t>
            </a:r>
          </a:p>
        </p:txBody>
      </p:sp>
      <p:sp>
        <p:nvSpPr>
          <p:cNvPr id="3" name="Content Placeholder 2">
            <a:extLst>
              <a:ext uri="{FF2B5EF4-FFF2-40B4-BE49-F238E27FC236}">
                <a16:creationId xmlns:a16="http://schemas.microsoft.com/office/drawing/2014/main" id="{3C5C8A76-8C6E-F754-DA8C-AEC30EB43E0D}"/>
              </a:ext>
            </a:extLst>
          </p:cNvPr>
          <p:cNvSpPr>
            <a:spLocks noGrp="1"/>
          </p:cNvSpPr>
          <p:nvPr>
            <p:ph idx="1"/>
          </p:nvPr>
        </p:nvSpPr>
        <p:spPr/>
        <p:txBody>
          <a:bodyPr>
            <a:normAutofit/>
          </a:bodyPr>
          <a:lstStyle/>
          <a:p>
            <a:r>
              <a:rPr lang="en-US" sz="2000" dirty="0"/>
              <a:t>The digital era has seen a surge in spam, prompting researchers to turn to machine learning for solutions. This review evaluates the effectiveness of machine learning algorithms in detecting spam across diverse communication platforms. It explores advancements in real-time detection and the integration of deep learning techniques to enhance accuracy. Challenges such as multilingual detection and evolving spam tactics like phishing are also addressed. The aim is to provide insights for bolstering spam mitigation strategies in today's interconnected digital landscape.</a:t>
            </a:r>
            <a:endParaRPr lang="en-IN" sz="2000" dirty="0"/>
          </a:p>
        </p:txBody>
      </p:sp>
    </p:spTree>
    <p:extLst>
      <p:ext uri="{BB962C8B-B14F-4D97-AF65-F5344CB8AC3E}">
        <p14:creationId xmlns:p14="http://schemas.microsoft.com/office/powerpoint/2010/main" val="2995813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7987-6937-584D-828A-EF328D98F7BB}"/>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60F04051-95E3-D366-EC88-69D6D8F9E072}"/>
              </a:ext>
            </a:extLst>
          </p:cNvPr>
          <p:cNvSpPr>
            <a:spLocks noGrp="1"/>
          </p:cNvSpPr>
          <p:nvPr>
            <p:ph idx="1"/>
          </p:nvPr>
        </p:nvSpPr>
        <p:spPr/>
        <p:txBody>
          <a:bodyPr>
            <a:normAutofit/>
          </a:bodyPr>
          <a:lstStyle/>
          <a:p>
            <a:r>
              <a:rPr lang="en-US" dirty="0"/>
              <a:t>It explores the role of machine learning in spam detection across various digital communication platforms. It scrutinizes the efficacy of machine learning algorithms in mitigating spam across email, SMS, social media, and IoT devices.</a:t>
            </a:r>
          </a:p>
          <a:p>
            <a:r>
              <a:rPr lang="en-US" dirty="0"/>
              <a:t> Furthermore, it addresses the complexities associated with multilingual spam detection and the persistent challenges posed by evolving spam tactics like phishing.</a:t>
            </a:r>
          </a:p>
          <a:p>
            <a:r>
              <a:rPr lang="en-US" dirty="0"/>
              <a:t>It identifies key research gaps, providing insights crucial for advancing the field of cybersecurity in an era marked by escalating digital threats.</a:t>
            </a:r>
          </a:p>
          <a:p>
            <a:r>
              <a:rPr lang="en-US" dirty="0"/>
              <a:t>This review contributes to the ongoing discourse surrounding spam mitigation strategies, offering valuable insights for practitioners, researchers, and policymakers</a:t>
            </a:r>
            <a:endParaRPr lang="en-IN" dirty="0"/>
          </a:p>
        </p:txBody>
      </p:sp>
    </p:spTree>
    <p:extLst>
      <p:ext uri="{BB962C8B-B14F-4D97-AF65-F5344CB8AC3E}">
        <p14:creationId xmlns:p14="http://schemas.microsoft.com/office/powerpoint/2010/main" val="234215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D46B8-BB26-764B-6188-36F437CDB7DB}"/>
              </a:ext>
            </a:extLst>
          </p:cNvPr>
          <p:cNvSpPr>
            <a:spLocks noGrp="1"/>
          </p:cNvSpPr>
          <p:nvPr>
            <p:ph type="title"/>
          </p:nvPr>
        </p:nvSpPr>
        <p:spPr/>
        <p:txBody>
          <a:bodyPr/>
          <a:lstStyle/>
          <a:p>
            <a:pPr algn="ctr"/>
            <a:r>
              <a:rPr lang="en-IN" b="1" dirty="0"/>
              <a:t>ABSTRACT </a:t>
            </a:r>
          </a:p>
        </p:txBody>
      </p:sp>
      <p:sp>
        <p:nvSpPr>
          <p:cNvPr id="3" name="Content Placeholder 2">
            <a:extLst>
              <a:ext uri="{FF2B5EF4-FFF2-40B4-BE49-F238E27FC236}">
                <a16:creationId xmlns:a16="http://schemas.microsoft.com/office/drawing/2014/main" id="{600D5A55-BE98-5D3F-304B-0D896F5BB4E7}"/>
              </a:ext>
            </a:extLst>
          </p:cNvPr>
          <p:cNvSpPr>
            <a:spLocks noGrp="1"/>
          </p:cNvSpPr>
          <p:nvPr>
            <p:ph idx="1"/>
          </p:nvPr>
        </p:nvSpPr>
        <p:spPr>
          <a:xfrm>
            <a:off x="975913" y="1488613"/>
            <a:ext cx="8596668" cy="3880773"/>
          </a:xfrm>
        </p:spPr>
        <p:txBody>
          <a:bodyPr>
            <a:normAutofit/>
          </a:bodyPr>
          <a:lstStyle/>
          <a:p>
            <a:r>
              <a:rPr lang="en-US" sz="2000" dirty="0"/>
              <a:t>This literature review delves into spam detection, emphasizing machine learning's application across various channels like email, SMS, social media, and IoT devices. Evaluating diverse machine learning algorithms, it explores real-time detection advances and deep learning integration for improved accuracy. The review also addresses multilingual spam detection intricacies and evolving tactics such as phishing. By synthesizing existing research, it offers a panoramic view of spam detection technologies, identifies research gaps, and proposes avenues for fortified cyber defenses. This analysis contributes to ongoing discourse on spam mitigation and cybersecurity in today's digitally fraught landscape.</a:t>
            </a:r>
            <a:endParaRPr lang="en-IN" sz="2000" dirty="0"/>
          </a:p>
        </p:txBody>
      </p:sp>
    </p:spTree>
    <p:extLst>
      <p:ext uri="{BB962C8B-B14F-4D97-AF65-F5344CB8AC3E}">
        <p14:creationId xmlns:p14="http://schemas.microsoft.com/office/powerpoint/2010/main" val="272214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7A47-FD8C-B22C-F499-0823D88B966A}"/>
              </a:ext>
            </a:extLst>
          </p:cNvPr>
          <p:cNvSpPr>
            <a:spLocks noGrp="1"/>
          </p:cNvSpPr>
          <p:nvPr>
            <p:ph type="title"/>
          </p:nvPr>
        </p:nvSpPr>
        <p:spPr/>
        <p:txBody>
          <a:bodyPr/>
          <a:lstStyle/>
          <a:p>
            <a:pPr algn="ctr"/>
            <a:r>
              <a:rPr lang="en-IN" b="1" dirty="0"/>
              <a:t>PROBLEM STATEMENT</a:t>
            </a:r>
          </a:p>
        </p:txBody>
      </p:sp>
      <p:sp>
        <p:nvSpPr>
          <p:cNvPr id="4" name="Rectangle 1">
            <a:extLst>
              <a:ext uri="{FF2B5EF4-FFF2-40B4-BE49-F238E27FC236}">
                <a16:creationId xmlns:a16="http://schemas.microsoft.com/office/drawing/2014/main" id="{71845D87-C027-20D4-6702-01AEC7900688}"/>
              </a:ext>
            </a:extLst>
          </p:cNvPr>
          <p:cNvSpPr>
            <a:spLocks noGrp="1" noChangeArrowheads="1"/>
          </p:cNvSpPr>
          <p:nvPr>
            <p:ph idx="1"/>
          </p:nvPr>
        </p:nvSpPr>
        <p:spPr bwMode="auto">
          <a:xfrm>
            <a:off x="1283824" y="1448262"/>
            <a:ext cx="8298715"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rgbClr val="1F1F1F"/>
                </a:solidFill>
                <a:effectLst/>
                <a:latin typeface="Google Sans"/>
              </a:rPr>
              <a:t>Adapting existing ML models to new communication formats: Models trained on email data may not effectively identify spam in the vastly different structures and content of IoT messages or social media posts.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rgbClr val="1F1F1F"/>
                </a:solidFill>
                <a:effectLst/>
                <a:latin typeface="Google Sans"/>
              </a:rPr>
              <a:t>Identifying and extracting relevant features: New features specific to each platform (e.g., sensor data in IoT, hashtags in social media) need to be identified and incorporated into the models for accurate spam detection.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rgbClr val="1F1F1F"/>
                </a:solidFill>
                <a:effectLst/>
                <a:latin typeface="Google Sans"/>
              </a:rPr>
              <a:t>Combating the evolving tactics of spammers: Spammers constantly adapt their methods, requiring the development of dynamic and continuously learning models to stay ahead.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9137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325A-A3B7-82FA-9795-9752F224CF02}"/>
              </a:ext>
            </a:extLst>
          </p:cNvPr>
          <p:cNvSpPr>
            <a:spLocks noGrp="1"/>
          </p:cNvSpPr>
          <p:nvPr>
            <p:ph type="title"/>
          </p:nvPr>
        </p:nvSpPr>
        <p:spPr/>
        <p:txBody>
          <a:bodyPr/>
          <a:lstStyle/>
          <a:p>
            <a:pPr algn="ctr"/>
            <a:r>
              <a:rPr lang="en-IN" b="1" dirty="0"/>
              <a:t>ARCHITECTURE DIAGRAM</a:t>
            </a:r>
          </a:p>
        </p:txBody>
      </p:sp>
      <p:pic>
        <p:nvPicPr>
          <p:cNvPr id="5" name="Content Placeholder 4">
            <a:extLst>
              <a:ext uri="{FF2B5EF4-FFF2-40B4-BE49-F238E27FC236}">
                <a16:creationId xmlns:a16="http://schemas.microsoft.com/office/drawing/2014/main" id="{EB9ED8AA-A1EA-5625-9DD2-70EC72FD9CFA}"/>
              </a:ext>
            </a:extLst>
          </p:cNvPr>
          <p:cNvPicPr>
            <a:picLocks noGrp="1" noChangeAspect="1"/>
          </p:cNvPicPr>
          <p:nvPr>
            <p:ph idx="1"/>
          </p:nvPr>
        </p:nvPicPr>
        <p:blipFill>
          <a:blip r:embed="rId2"/>
          <a:stretch>
            <a:fillRect/>
          </a:stretch>
        </p:blipFill>
        <p:spPr>
          <a:xfrm>
            <a:off x="911127" y="1436914"/>
            <a:ext cx="8718065" cy="4276285"/>
          </a:xfrm>
        </p:spPr>
      </p:pic>
    </p:spTree>
    <p:extLst>
      <p:ext uri="{BB962C8B-B14F-4D97-AF65-F5344CB8AC3E}">
        <p14:creationId xmlns:p14="http://schemas.microsoft.com/office/powerpoint/2010/main" val="226185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A16A-7562-A06D-C8D3-93B083D77E62}"/>
              </a:ext>
            </a:extLst>
          </p:cNvPr>
          <p:cNvSpPr>
            <a:spLocks noGrp="1"/>
          </p:cNvSpPr>
          <p:nvPr>
            <p:ph type="title"/>
          </p:nvPr>
        </p:nvSpPr>
        <p:spPr/>
        <p:txBody>
          <a:bodyPr/>
          <a:lstStyle/>
          <a:p>
            <a:pPr algn="ctr"/>
            <a:r>
              <a:rPr lang="en-IN" b="1" dirty="0"/>
              <a:t>  REFERENCES</a:t>
            </a:r>
          </a:p>
        </p:txBody>
      </p:sp>
      <p:sp>
        <p:nvSpPr>
          <p:cNvPr id="8" name="TextBox 7">
            <a:extLst>
              <a:ext uri="{FF2B5EF4-FFF2-40B4-BE49-F238E27FC236}">
                <a16:creationId xmlns:a16="http://schemas.microsoft.com/office/drawing/2014/main" id="{1D430027-7C32-86ED-9C3C-1522E2F213AD}"/>
              </a:ext>
            </a:extLst>
          </p:cNvPr>
          <p:cNvSpPr txBox="1"/>
          <p:nvPr/>
        </p:nvSpPr>
        <p:spPr>
          <a:xfrm>
            <a:off x="821094" y="1782147"/>
            <a:ext cx="8752114" cy="3760237"/>
          </a:xfrm>
          <a:prstGeom prst="rect">
            <a:avLst/>
          </a:prstGeom>
          <a:noFill/>
        </p:spPr>
        <p:txBody>
          <a:bodyPr wrap="square" rtlCol="0">
            <a:spAutoFit/>
          </a:bodyPr>
          <a:lstStyle/>
          <a:p>
            <a:endParaRPr lang="en-IN" dirty="0"/>
          </a:p>
        </p:txBody>
      </p:sp>
      <p:graphicFrame>
        <p:nvGraphicFramePr>
          <p:cNvPr id="12" name="object 2">
            <a:extLst>
              <a:ext uri="{FF2B5EF4-FFF2-40B4-BE49-F238E27FC236}">
                <a16:creationId xmlns:a16="http://schemas.microsoft.com/office/drawing/2014/main" id="{285CA2A5-7308-3051-BA82-C37ADE6AD201}"/>
              </a:ext>
            </a:extLst>
          </p:cNvPr>
          <p:cNvGraphicFramePr>
            <a:graphicFrameLocks noGrp="1"/>
          </p:cNvGraphicFramePr>
          <p:nvPr>
            <p:extLst>
              <p:ext uri="{D42A27DB-BD31-4B8C-83A1-F6EECF244321}">
                <p14:modId xmlns:p14="http://schemas.microsoft.com/office/powerpoint/2010/main" val="3703137456"/>
              </p:ext>
            </p:extLst>
          </p:nvPr>
        </p:nvGraphicFramePr>
        <p:xfrm>
          <a:off x="1717351" y="1289292"/>
          <a:ext cx="7445309" cy="2060397"/>
        </p:xfrm>
        <a:graphic>
          <a:graphicData uri="http://schemas.openxmlformats.org/drawingml/2006/table">
            <a:tbl>
              <a:tblPr/>
              <a:tblGrid>
                <a:gridCol w="689506">
                  <a:extLst>
                    <a:ext uri="{9D8B030D-6E8A-4147-A177-3AD203B41FA5}">
                      <a16:colId xmlns:a16="http://schemas.microsoft.com/office/drawing/2014/main" val="2957495590"/>
                    </a:ext>
                  </a:extLst>
                </a:gridCol>
                <a:gridCol w="1095397">
                  <a:extLst>
                    <a:ext uri="{9D8B030D-6E8A-4147-A177-3AD203B41FA5}">
                      <a16:colId xmlns:a16="http://schemas.microsoft.com/office/drawing/2014/main" val="3949516322"/>
                    </a:ext>
                  </a:extLst>
                </a:gridCol>
                <a:gridCol w="855939">
                  <a:extLst>
                    <a:ext uri="{9D8B030D-6E8A-4147-A177-3AD203B41FA5}">
                      <a16:colId xmlns:a16="http://schemas.microsoft.com/office/drawing/2014/main" val="1890561119"/>
                    </a:ext>
                  </a:extLst>
                </a:gridCol>
                <a:gridCol w="1465626">
                  <a:extLst>
                    <a:ext uri="{9D8B030D-6E8A-4147-A177-3AD203B41FA5}">
                      <a16:colId xmlns:a16="http://schemas.microsoft.com/office/drawing/2014/main" val="4215865396"/>
                    </a:ext>
                  </a:extLst>
                </a:gridCol>
                <a:gridCol w="2876906">
                  <a:extLst>
                    <a:ext uri="{9D8B030D-6E8A-4147-A177-3AD203B41FA5}">
                      <a16:colId xmlns:a16="http://schemas.microsoft.com/office/drawing/2014/main" val="1073537537"/>
                    </a:ext>
                  </a:extLst>
                </a:gridCol>
                <a:gridCol w="461935">
                  <a:extLst>
                    <a:ext uri="{9D8B030D-6E8A-4147-A177-3AD203B41FA5}">
                      <a16:colId xmlns:a16="http://schemas.microsoft.com/office/drawing/2014/main" val="1525945112"/>
                    </a:ext>
                  </a:extLst>
                </a:gridCol>
              </a:tblGrid>
              <a:tr h="570017">
                <a:tc>
                  <a:txBody>
                    <a:bodyPr/>
                    <a:lstStyle>
                      <a:lvl1pPr marL="82550" indent="6508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82550" marR="0" lvl="0" indent="65088" algn="l" defTabSz="914400" rtl="0" eaLnBrk="1" fontAlgn="base" latinLnBrk="0" hangingPunct="1">
                        <a:lnSpc>
                          <a:spcPts val="1213"/>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Paper Number</a:t>
                      </a:r>
                      <a:endPar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31749" cap="flat" cmpd="sng" algn="ctr">
                      <a:solidFill>
                        <a:srgbClr val="E3E3E3"/>
                      </a:solidFill>
                      <a:prstDash val="solid"/>
                      <a:round/>
                      <a:headEnd type="none" w="med" len="med"/>
                      <a:tailEnd type="none" w="med" len="med"/>
                    </a:lnL>
                    <a:lnR w="34797" cap="flat" cmpd="sng" algn="ctr">
                      <a:solidFill>
                        <a:srgbClr val="E3E3E3"/>
                      </a:solidFill>
                      <a:prstDash val="solid"/>
                      <a:round/>
                      <a:headEnd type="none" w="med" len="med"/>
                      <a:tailEnd type="none" w="med" len="med"/>
                    </a:lnR>
                    <a:lnT w="33273"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tc>
                  <a:txBody>
                    <a:bodyPr/>
                    <a:lstStyle>
                      <a:lvl1pPr marL="23018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30188"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Author(s)</a:t>
                      </a:r>
                      <a:endPar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34797" cap="flat" cmpd="sng" algn="ctr">
                      <a:solidFill>
                        <a:srgbClr val="E3E3E3"/>
                      </a:solidFill>
                      <a:prstDash val="solid"/>
                      <a:round/>
                      <a:headEnd type="none" w="med" len="med"/>
                      <a:tailEnd type="none" w="med" len="med"/>
                    </a:lnL>
                    <a:lnR w="33273" cap="flat" cmpd="sng" algn="ctr">
                      <a:solidFill>
                        <a:srgbClr val="E3E3E3"/>
                      </a:solidFill>
                      <a:prstDash val="solid"/>
                      <a:round/>
                      <a:headEnd type="none" w="med" len="med"/>
                      <a:tailEnd type="none" w="med" len="med"/>
                    </a:lnR>
                    <a:lnT w="33273"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tc>
                  <a:txBody>
                    <a:bodyPr/>
                    <a:lstStyle>
                      <a:lvl1pPr marL="265113" indent="-19367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65113" marR="0" lvl="0" indent="-193675" algn="l" defTabSz="914400" rtl="0" eaLnBrk="1" fontAlgn="base" latinLnBrk="0" hangingPunct="1">
                        <a:lnSpc>
                          <a:spcPts val="1213"/>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Publication Date</a:t>
                      </a:r>
                      <a:endPar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33273" cap="flat" cmpd="sng" algn="ctr">
                      <a:solidFill>
                        <a:srgbClr val="E3E3E3"/>
                      </a:solidFill>
                      <a:prstDash val="solid"/>
                      <a:round/>
                      <a:headEnd type="none" w="med" len="med"/>
                      <a:tailEnd type="none" w="med" len="med"/>
                    </a:lnL>
                    <a:lnR w="34797" cap="flat" cmpd="sng" algn="ctr">
                      <a:solidFill>
                        <a:srgbClr val="E3E3E3"/>
                      </a:solidFill>
                      <a:prstDash val="solid"/>
                      <a:round/>
                      <a:headEnd type="none" w="med" len="med"/>
                      <a:tailEnd type="none" w="med" len="med"/>
                    </a:lnR>
                    <a:lnT w="33273"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tc>
                  <a:txBody>
                    <a:bodyPr/>
                    <a:lstStyle>
                      <a:lvl1pPr marL="3556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35560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Publication</a:t>
                      </a:r>
                      <a:endPar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34797" cap="flat" cmpd="sng" algn="ctr">
                      <a:solidFill>
                        <a:srgbClr val="E3E3E3"/>
                      </a:solidFill>
                      <a:prstDash val="solid"/>
                      <a:round/>
                      <a:headEnd type="none" w="med" len="med"/>
                      <a:tailEnd type="none" w="med" len="med"/>
                    </a:lnL>
                    <a:lnR w="34797" cap="flat" cmpd="sng" algn="ctr">
                      <a:solidFill>
                        <a:srgbClr val="E3E3E3"/>
                      </a:solidFill>
                      <a:prstDash val="solid"/>
                      <a:round/>
                      <a:headEnd type="none" w="med" len="med"/>
                      <a:tailEnd type="none" w="med" len="med"/>
                    </a:lnR>
                    <a:lnT w="33273"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tc>
                  <a:txBody>
                    <a:bodyPr/>
                    <a:lstStyle>
                      <a:lvl1pPr marL="2857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8575"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Title</a:t>
                      </a:r>
                      <a:endPar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34797" cap="flat" cmpd="sng" algn="ctr">
                      <a:solidFill>
                        <a:srgbClr val="E3E3E3"/>
                      </a:solidFill>
                      <a:prstDash val="solid"/>
                      <a:round/>
                      <a:headEnd type="none" w="med" len="med"/>
                      <a:tailEnd type="none" w="med" len="med"/>
                    </a:lnL>
                    <a:lnR w="33273" cap="flat" cmpd="sng" algn="ctr">
                      <a:solidFill>
                        <a:srgbClr val="E3E3E3"/>
                      </a:solidFill>
                      <a:prstDash val="solid"/>
                      <a:round/>
                      <a:headEnd type="none" w="med" len="med"/>
                      <a:tailEnd type="none" w="med" len="med"/>
                    </a:lnR>
                    <a:lnT w="33273"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tc>
                  <a:txBody>
                    <a:bodyPr/>
                    <a:lstStyle>
                      <a:lvl1pPr marL="7937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79375" marR="0" lvl="0" indent="0" algn="l" defTabSz="914400" rtl="0" eaLnBrk="1" fontAlgn="base" latinLnBrk="0" hangingPunct="1">
                        <a:lnSpc>
                          <a:spcPts val="1238"/>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DOI</a:t>
                      </a:r>
                      <a:endPar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79375" marR="0" lvl="0" indent="0" algn="l" defTabSz="914400" rtl="0" eaLnBrk="1" fontAlgn="base" latinLnBrk="0" hangingPunct="1">
                        <a:lnSpc>
                          <a:spcPts val="1238"/>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Link</a:t>
                      </a:r>
                      <a:endPar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33273" cap="flat" cmpd="sng" algn="ctr">
                      <a:solidFill>
                        <a:srgbClr val="E3E3E3"/>
                      </a:solidFill>
                      <a:prstDash val="solid"/>
                      <a:round/>
                      <a:headEnd type="none" w="med" len="med"/>
                      <a:tailEnd type="none" w="med" len="med"/>
                    </a:lnL>
                    <a:lnR w="31749" cap="flat" cmpd="sng" algn="ctr">
                      <a:solidFill>
                        <a:srgbClr val="E3E3E3"/>
                      </a:solidFill>
                      <a:prstDash val="solid"/>
                      <a:round/>
                      <a:headEnd type="none" w="med" len="med"/>
                      <a:tailEnd type="none" w="med" len="med"/>
                    </a:lnR>
                    <a:lnT w="33273"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9393153"/>
                  </a:ext>
                </a:extLst>
              </a:tr>
              <a:tr h="669555">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a:txBody>
                  <a:tcPr marL="0" marR="0" marT="0" marB="0" horzOverflow="overflow">
                    <a:lnL w="31749" cap="flat" cmpd="sng" algn="ctr">
                      <a:solidFill>
                        <a:srgbClr val="E3E3E3"/>
                      </a:solidFill>
                      <a:prstDash val="solid"/>
                      <a:round/>
                      <a:headEnd type="none" w="med" len="med"/>
                      <a:tailEnd type="none" w="med" len="med"/>
                    </a:lnL>
                    <a:lnR w="34797" cap="flat" cmpd="sng" algn="ctr">
                      <a:solidFill>
                        <a:srgbClr val="E3E3E3"/>
                      </a:solidFill>
                      <a:prstDash val="solid"/>
                      <a:round/>
                      <a:headEnd type="none" w="med" len="med"/>
                      <a:tailEnd type="none" w="med" len="med"/>
                    </a:lnR>
                    <a:lnT w="34797"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ct val="96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Fahimeh Ramezani, Reza Javidan</a:t>
                      </a:r>
                    </a:p>
                  </a:txBody>
                  <a:tcPr marL="0" marR="0" marT="0" marB="0" horzOverflow="overflow">
                    <a:lnL w="34797" cap="flat" cmpd="sng" algn="ctr">
                      <a:solidFill>
                        <a:srgbClr val="E3E3E3"/>
                      </a:solidFill>
                      <a:prstDash val="solid"/>
                      <a:round/>
                      <a:headEnd type="none" w="med" len="med"/>
                      <a:tailEnd type="none" w="med" len="med"/>
                    </a:lnL>
                    <a:lnR w="33273" cap="flat" cmpd="sng" algn="ctr">
                      <a:solidFill>
                        <a:srgbClr val="E3E3E3"/>
                      </a:solidFill>
                      <a:prstDash val="solid"/>
                      <a:round/>
                      <a:headEnd type="none" w="med" len="med"/>
                      <a:tailEnd type="none" w="med" len="med"/>
                    </a:lnR>
                    <a:lnT w="34797"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2022</a:t>
                      </a:r>
                    </a:p>
                  </a:txBody>
                  <a:tcPr marL="0" marR="0" marT="0" marB="0" horzOverflow="overflow">
                    <a:lnL w="33273" cap="flat" cmpd="sng" algn="ctr">
                      <a:solidFill>
                        <a:srgbClr val="E3E3E3"/>
                      </a:solidFill>
                      <a:prstDash val="solid"/>
                      <a:round/>
                      <a:headEnd type="none" w="med" len="med"/>
                      <a:tailEnd type="none" w="med" len="med"/>
                    </a:lnL>
                    <a:lnR w="34797" cap="flat" cmpd="sng" algn="ctr">
                      <a:solidFill>
                        <a:srgbClr val="E3E3E3"/>
                      </a:solidFill>
                      <a:prstDash val="solid"/>
                      <a:round/>
                      <a:headEnd type="none" w="med" len="med"/>
                      <a:tailEnd type="none" w="med" len="med"/>
                    </a:lnR>
                    <a:lnT w="34797"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ct val="96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 of Information Security and Applications</a:t>
                      </a:r>
                    </a:p>
                  </a:txBody>
                  <a:tcPr marL="0" marR="0" marT="0" marB="0" horzOverflow="overflow">
                    <a:lnL w="34797" cap="flat" cmpd="sng" algn="ctr">
                      <a:solidFill>
                        <a:srgbClr val="E3E3E3"/>
                      </a:solidFill>
                      <a:prstDash val="solid"/>
                      <a:round/>
                      <a:headEnd type="none" w="med" len="med"/>
                      <a:tailEnd type="none" w="med" len="med"/>
                    </a:lnL>
                    <a:lnR w="34797" cap="flat" cmpd="sng" algn="ctr">
                      <a:solidFill>
                        <a:srgbClr val="E3E3E3"/>
                      </a:solidFill>
                      <a:prstDash val="solid"/>
                      <a:round/>
                      <a:headEnd type="none" w="med" len="med"/>
                      <a:tailEnd type="none" w="med" len="med"/>
                    </a:lnR>
                    <a:lnT w="34797"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ts val="1213"/>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Phishing Detection System Through Hybrid Machine Learning Based on URL</a:t>
                      </a:r>
                    </a:p>
                  </a:txBody>
                  <a:tcPr marL="0" marR="0" marT="0" marB="0" horzOverflow="overflow">
                    <a:lnL w="34797" cap="flat" cmpd="sng" algn="ctr">
                      <a:solidFill>
                        <a:srgbClr val="E3E3E3"/>
                      </a:solidFill>
                      <a:prstDash val="solid"/>
                      <a:round/>
                      <a:headEnd type="none" w="med" len="med"/>
                      <a:tailEnd type="none" w="med" len="med"/>
                    </a:lnL>
                    <a:lnR w="33273" cap="flat" cmpd="sng" algn="ctr">
                      <a:solidFill>
                        <a:srgbClr val="E3E3E3"/>
                      </a:solidFill>
                      <a:prstDash val="solid"/>
                      <a:round/>
                      <a:headEnd type="none" w="med" len="med"/>
                      <a:tailEnd type="none" w="med" len="med"/>
                    </a:lnR>
                    <a:lnT w="34797"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DOI</a:t>
                      </a:r>
                    </a:p>
                  </a:txBody>
                  <a:tcPr marL="0" marR="0" marT="0" marB="0" horzOverflow="overflow">
                    <a:lnL w="33273" cap="flat" cmpd="sng" algn="ctr">
                      <a:solidFill>
                        <a:srgbClr val="E3E3E3"/>
                      </a:solidFill>
                      <a:prstDash val="solid"/>
                      <a:round/>
                      <a:headEnd type="none" w="med" len="med"/>
                      <a:tailEnd type="none" w="med" len="med"/>
                    </a:lnL>
                    <a:lnR w="31749" cap="flat" cmpd="sng" algn="ctr">
                      <a:solidFill>
                        <a:srgbClr val="E3E3E3"/>
                      </a:solidFill>
                      <a:prstDash val="solid"/>
                      <a:round/>
                      <a:headEnd type="none" w="med" len="med"/>
                      <a:tailEnd type="none" w="med" len="med"/>
                    </a:lnR>
                    <a:lnT w="34797"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0872035"/>
                  </a:ext>
                </a:extLst>
              </a:tr>
              <a:tr h="820825">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a:txBody>
                  <a:tcPr marL="0" marR="0" marT="0" marB="0" horzOverflow="overflow">
                    <a:lnL w="31749" cap="flat" cmpd="sng" algn="ctr">
                      <a:solidFill>
                        <a:srgbClr val="E3E3E3"/>
                      </a:solidFill>
                      <a:prstDash val="solid"/>
                      <a:round/>
                      <a:headEnd type="none" w="med" len="med"/>
                      <a:tailEnd type="none" w="med" len="med"/>
                    </a:lnL>
                    <a:lnR w="34797" cap="flat" cmpd="sng" algn="ctr">
                      <a:solidFill>
                        <a:srgbClr val="E3E3E3"/>
                      </a:solidFill>
                      <a:prstDash val="solid"/>
                      <a:round/>
                      <a:headEnd type="none" w="med" len="med"/>
                      <a:tailEnd type="none" w="med" len="med"/>
                    </a:lnR>
                    <a:lnT w="34797" cap="flat" cmpd="sng" algn="ctr">
                      <a:solidFill>
                        <a:srgbClr val="E3E3E3"/>
                      </a:solidFill>
                      <a:prstDash val="solid"/>
                      <a:round/>
                      <a:headEnd type="none" w="med" len="med"/>
                      <a:tailEnd type="none" w="med" len="med"/>
                    </a:lnT>
                    <a:lnB w="33273" cap="flat" cmpd="sng" algn="ctr">
                      <a:solidFill>
                        <a:srgbClr val="E3E3E3"/>
                      </a:solidFill>
                      <a:prstDash val="solid"/>
                      <a:round/>
                      <a:headEnd type="none" w="med" len="med"/>
                      <a:tailEnd type="none" w="med" len="med"/>
                    </a:lnB>
                    <a:lnTlToBr>
                      <a:noFill/>
                    </a:lnTlToBr>
                    <a:lnBlToTr>
                      <a:noFill/>
                    </a:lnBlToTr>
                    <a:noFill/>
                  </a:tcPr>
                </a:tc>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ts val="1213"/>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Ibrahim M. H. Eraqi, et al.</a:t>
                      </a:r>
                    </a:p>
                  </a:txBody>
                  <a:tcPr marL="0" marR="0" marT="0" marB="0" horzOverflow="overflow">
                    <a:lnL w="34797" cap="flat" cmpd="sng" algn="ctr">
                      <a:solidFill>
                        <a:srgbClr val="E3E3E3"/>
                      </a:solidFill>
                      <a:prstDash val="solid"/>
                      <a:round/>
                      <a:headEnd type="none" w="med" len="med"/>
                      <a:tailEnd type="none" w="med" len="med"/>
                    </a:lnL>
                    <a:lnR w="33273" cap="flat" cmpd="sng" algn="ctr">
                      <a:solidFill>
                        <a:srgbClr val="E3E3E3"/>
                      </a:solidFill>
                      <a:prstDash val="solid"/>
                      <a:round/>
                      <a:headEnd type="none" w="med" len="med"/>
                      <a:tailEnd type="none" w="med" len="med"/>
                    </a:lnR>
                    <a:lnT w="34797" cap="flat" cmpd="sng" algn="ctr">
                      <a:solidFill>
                        <a:srgbClr val="E3E3E3"/>
                      </a:solidFill>
                      <a:prstDash val="solid"/>
                      <a:round/>
                      <a:headEnd type="none" w="med" len="med"/>
                      <a:tailEnd type="none" w="med" len="med"/>
                    </a:lnT>
                    <a:lnB w="33273" cap="flat" cmpd="sng" algn="ctr">
                      <a:solidFill>
                        <a:srgbClr val="E3E3E3"/>
                      </a:solidFill>
                      <a:prstDash val="solid"/>
                      <a:round/>
                      <a:headEnd type="none" w="med" len="med"/>
                      <a:tailEnd type="none" w="med" len="med"/>
                    </a:lnB>
                    <a:lnTlToBr>
                      <a:noFill/>
                    </a:lnTlToBr>
                    <a:lnBlToTr>
                      <a:noFill/>
                    </a:lnBlToTr>
                    <a:noFill/>
                  </a:tcPr>
                </a:tc>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2020</a:t>
                      </a:r>
                    </a:p>
                  </a:txBody>
                  <a:tcPr marL="0" marR="0" marT="0" marB="0" horzOverflow="overflow">
                    <a:lnL w="33273" cap="flat" cmpd="sng" algn="ctr">
                      <a:solidFill>
                        <a:srgbClr val="E3E3E3"/>
                      </a:solidFill>
                      <a:prstDash val="solid"/>
                      <a:round/>
                      <a:headEnd type="none" w="med" len="med"/>
                      <a:tailEnd type="none" w="med" len="med"/>
                    </a:lnL>
                    <a:lnR w="34797" cap="flat" cmpd="sng" algn="ctr">
                      <a:solidFill>
                        <a:srgbClr val="E3E3E3"/>
                      </a:solidFill>
                      <a:prstDash val="solid"/>
                      <a:round/>
                      <a:headEnd type="none" w="med" len="med"/>
                      <a:tailEnd type="none" w="med" len="med"/>
                    </a:lnR>
                    <a:lnT w="34797" cap="flat" cmpd="sng" algn="ctr">
                      <a:solidFill>
                        <a:srgbClr val="E3E3E3"/>
                      </a:solidFill>
                      <a:prstDash val="solid"/>
                      <a:round/>
                      <a:headEnd type="none" w="med" len="med"/>
                      <a:tailEnd type="none" w="med" len="med"/>
                    </a:lnT>
                    <a:lnB w="33273" cap="flat" cmpd="sng" algn="ctr">
                      <a:solidFill>
                        <a:srgbClr val="E3E3E3"/>
                      </a:solidFill>
                      <a:prstDash val="solid"/>
                      <a:round/>
                      <a:headEnd type="none" w="med" len="med"/>
                      <a:tailEnd type="none" w="med" len="med"/>
                    </a:lnB>
                    <a:lnTlToBr>
                      <a:noFill/>
                    </a:lnTlToBr>
                    <a:lnBlToTr>
                      <a:noFill/>
                    </a:lnBlToTr>
                    <a:noFill/>
                  </a:tcPr>
                </a:tc>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ts val="1213"/>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Expert Systems With Applications</a:t>
                      </a:r>
                    </a:p>
                  </a:txBody>
                  <a:tcPr marL="0" marR="0" marT="0" marB="0" horzOverflow="overflow">
                    <a:lnL w="34797" cap="flat" cmpd="sng" algn="ctr">
                      <a:solidFill>
                        <a:srgbClr val="E3E3E3"/>
                      </a:solidFill>
                      <a:prstDash val="solid"/>
                      <a:round/>
                      <a:headEnd type="none" w="med" len="med"/>
                      <a:tailEnd type="none" w="med" len="med"/>
                    </a:lnL>
                    <a:lnR w="34797" cap="flat" cmpd="sng" algn="ctr">
                      <a:solidFill>
                        <a:srgbClr val="E3E3E3"/>
                      </a:solidFill>
                      <a:prstDash val="solid"/>
                      <a:round/>
                      <a:headEnd type="none" w="med" len="med"/>
                      <a:tailEnd type="none" w="med" len="med"/>
                    </a:lnR>
                    <a:lnT w="34797" cap="flat" cmpd="sng" algn="ctr">
                      <a:solidFill>
                        <a:srgbClr val="E3E3E3"/>
                      </a:solidFill>
                      <a:prstDash val="solid"/>
                      <a:round/>
                      <a:headEnd type="none" w="med" len="med"/>
                      <a:tailEnd type="none" w="med" len="med"/>
                    </a:lnT>
                    <a:lnB w="33273" cap="flat" cmpd="sng" algn="ctr">
                      <a:solidFill>
                        <a:srgbClr val="E3E3E3"/>
                      </a:solidFill>
                      <a:prstDash val="solid"/>
                      <a:round/>
                      <a:headEnd type="none" w="med" len="med"/>
                      <a:tailEnd type="none" w="med" len="med"/>
                    </a:lnB>
                    <a:lnTlToBr>
                      <a:noFill/>
                    </a:lnTlToBr>
                    <a:lnBlToTr>
                      <a:noFill/>
                    </a:lnBlToTr>
                    <a:noFill/>
                  </a:tcPr>
                </a:tc>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ct val="96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 deep learning method for automatic SMS spam classification: Performance of learning algorithms on indigenous dataset</a:t>
                      </a:r>
                    </a:p>
                  </a:txBody>
                  <a:tcPr marL="0" marR="0" marT="0" marB="0" horzOverflow="overflow">
                    <a:lnL w="34797" cap="flat" cmpd="sng" algn="ctr">
                      <a:solidFill>
                        <a:srgbClr val="E3E3E3"/>
                      </a:solidFill>
                      <a:prstDash val="solid"/>
                      <a:round/>
                      <a:headEnd type="none" w="med" len="med"/>
                      <a:tailEnd type="none" w="med" len="med"/>
                    </a:lnL>
                    <a:lnR w="33273" cap="flat" cmpd="sng" algn="ctr">
                      <a:solidFill>
                        <a:srgbClr val="E3E3E3"/>
                      </a:solidFill>
                      <a:prstDash val="solid"/>
                      <a:round/>
                      <a:headEnd type="none" w="med" len="med"/>
                      <a:tailEnd type="none" w="med" len="med"/>
                    </a:lnR>
                    <a:lnT w="34797" cap="flat" cmpd="sng" algn="ctr">
                      <a:solidFill>
                        <a:srgbClr val="E3E3E3"/>
                      </a:solidFill>
                      <a:prstDash val="solid"/>
                      <a:round/>
                      <a:headEnd type="none" w="med" len="med"/>
                      <a:tailEnd type="none" w="med" len="med"/>
                    </a:lnT>
                    <a:lnB w="33273" cap="flat" cmpd="sng" algn="ctr">
                      <a:solidFill>
                        <a:srgbClr val="E3E3E3"/>
                      </a:solidFill>
                      <a:prstDash val="solid"/>
                      <a:round/>
                      <a:headEnd type="none" w="med" len="med"/>
                      <a:tailEnd type="none" w="med" len="med"/>
                    </a:lnB>
                    <a:lnTlToBr>
                      <a:noFill/>
                    </a:lnTlToBr>
                    <a:lnBlToTr>
                      <a:noFill/>
                    </a:lnBlToTr>
                    <a:noFill/>
                  </a:tcPr>
                </a:tc>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DOI</a:t>
                      </a:r>
                    </a:p>
                  </a:txBody>
                  <a:tcPr marL="0" marR="0" marT="0" marB="0" horzOverflow="overflow">
                    <a:lnL w="33273" cap="flat" cmpd="sng" algn="ctr">
                      <a:solidFill>
                        <a:srgbClr val="E3E3E3"/>
                      </a:solidFill>
                      <a:prstDash val="solid"/>
                      <a:round/>
                      <a:headEnd type="none" w="med" len="med"/>
                      <a:tailEnd type="none" w="med" len="med"/>
                    </a:lnL>
                    <a:lnR w="31749" cap="flat" cmpd="sng" algn="ctr">
                      <a:solidFill>
                        <a:srgbClr val="E3E3E3"/>
                      </a:solidFill>
                      <a:prstDash val="solid"/>
                      <a:round/>
                      <a:headEnd type="none" w="med" len="med"/>
                      <a:tailEnd type="none" w="med" len="med"/>
                    </a:lnR>
                    <a:lnT w="34797" cap="flat" cmpd="sng" algn="ctr">
                      <a:solidFill>
                        <a:srgbClr val="E3E3E3"/>
                      </a:solidFill>
                      <a:prstDash val="solid"/>
                      <a:round/>
                      <a:headEnd type="none" w="med" len="med"/>
                      <a:tailEnd type="none" w="med" len="med"/>
                    </a:lnT>
                    <a:lnB w="33273" cap="flat" cmpd="sng" algn="ctr">
                      <a:solidFill>
                        <a:srgbClr val="E3E3E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2643831"/>
                  </a:ext>
                </a:extLst>
              </a:tr>
            </a:tbl>
          </a:graphicData>
        </a:graphic>
      </p:graphicFrame>
      <p:graphicFrame>
        <p:nvGraphicFramePr>
          <p:cNvPr id="13" name="Table 12">
            <a:extLst>
              <a:ext uri="{FF2B5EF4-FFF2-40B4-BE49-F238E27FC236}">
                <a16:creationId xmlns:a16="http://schemas.microsoft.com/office/drawing/2014/main" id="{73AD7CEA-BB72-E297-D2C8-12CA30445BBA}"/>
              </a:ext>
            </a:extLst>
          </p:cNvPr>
          <p:cNvGraphicFramePr>
            <a:graphicFrameLocks noGrp="1"/>
          </p:cNvGraphicFramePr>
          <p:nvPr>
            <p:extLst>
              <p:ext uri="{D42A27DB-BD31-4B8C-83A1-F6EECF244321}">
                <p14:modId xmlns:p14="http://schemas.microsoft.com/office/powerpoint/2010/main" val="4230237703"/>
              </p:ext>
            </p:extLst>
          </p:nvPr>
        </p:nvGraphicFramePr>
        <p:xfrm>
          <a:off x="1717352" y="3349690"/>
          <a:ext cx="7435979" cy="1717410"/>
        </p:xfrm>
        <a:graphic>
          <a:graphicData uri="http://schemas.openxmlformats.org/drawingml/2006/table">
            <a:tbl>
              <a:tblPr/>
              <a:tblGrid>
                <a:gridCol w="680615">
                  <a:extLst>
                    <a:ext uri="{9D8B030D-6E8A-4147-A177-3AD203B41FA5}">
                      <a16:colId xmlns:a16="http://schemas.microsoft.com/office/drawing/2014/main" val="2584355120"/>
                    </a:ext>
                  </a:extLst>
                </a:gridCol>
                <a:gridCol w="1082351">
                  <a:extLst>
                    <a:ext uri="{9D8B030D-6E8A-4147-A177-3AD203B41FA5}">
                      <a16:colId xmlns:a16="http://schemas.microsoft.com/office/drawing/2014/main" val="2952746175"/>
                    </a:ext>
                  </a:extLst>
                </a:gridCol>
                <a:gridCol w="871544">
                  <a:extLst>
                    <a:ext uri="{9D8B030D-6E8A-4147-A177-3AD203B41FA5}">
                      <a16:colId xmlns:a16="http://schemas.microsoft.com/office/drawing/2014/main" val="3766250982"/>
                    </a:ext>
                  </a:extLst>
                </a:gridCol>
                <a:gridCol w="1470440">
                  <a:extLst>
                    <a:ext uri="{9D8B030D-6E8A-4147-A177-3AD203B41FA5}">
                      <a16:colId xmlns:a16="http://schemas.microsoft.com/office/drawing/2014/main" val="3879226953"/>
                    </a:ext>
                  </a:extLst>
                </a:gridCol>
                <a:gridCol w="2855167">
                  <a:extLst>
                    <a:ext uri="{9D8B030D-6E8A-4147-A177-3AD203B41FA5}">
                      <a16:colId xmlns:a16="http://schemas.microsoft.com/office/drawing/2014/main" val="3830245880"/>
                    </a:ext>
                  </a:extLst>
                </a:gridCol>
                <a:gridCol w="475862">
                  <a:extLst>
                    <a:ext uri="{9D8B030D-6E8A-4147-A177-3AD203B41FA5}">
                      <a16:colId xmlns:a16="http://schemas.microsoft.com/office/drawing/2014/main" val="179564451"/>
                    </a:ext>
                  </a:extLst>
                </a:gridCol>
              </a:tblGrid>
              <a:tr h="699796">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a:txBody>
                  <a:tcPr marL="0" marR="0" marT="0" marB="0" horzOverflow="overflow">
                    <a:lnL w="31749" cap="flat" cmpd="sng" algn="ctr">
                      <a:solidFill>
                        <a:srgbClr val="E3E3E3"/>
                      </a:solidFill>
                      <a:prstDash val="solid"/>
                      <a:round/>
                      <a:headEnd type="none" w="med" len="med"/>
                      <a:tailEnd type="none" w="med" len="med"/>
                    </a:lnL>
                    <a:lnR w="33273" cap="flat" cmpd="sng" algn="ctr">
                      <a:solidFill>
                        <a:srgbClr val="E3E3E3"/>
                      </a:solidFill>
                      <a:prstDash val="solid"/>
                      <a:round/>
                      <a:headEnd type="none" w="med" len="med"/>
                      <a:tailEnd type="none" w="med" len="med"/>
                    </a:lnR>
                    <a:lnT w="18033"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ts val="1213"/>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 R. Uday, et al.</a:t>
                      </a:r>
                    </a:p>
                  </a:txBody>
                  <a:tcPr marL="0" marR="0" marT="0" marB="0" horzOverflow="overflow">
                    <a:lnL w="33273" cap="flat" cmpd="sng" algn="ctr">
                      <a:solidFill>
                        <a:srgbClr val="E3E3E3"/>
                      </a:solidFill>
                      <a:prstDash val="solid"/>
                      <a:round/>
                      <a:headEnd type="none" w="med" len="med"/>
                      <a:tailEnd type="none" w="med" len="med"/>
                    </a:lnL>
                    <a:lnR w="33273" cap="flat" cmpd="sng" algn="ctr">
                      <a:solidFill>
                        <a:srgbClr val="E3E3E3"/>
                      </a:solidFill>
                      <a:prstDash val="solid"/>
                      <a:round/>
                      <a:headEnd type="none" w="med" len="med"/>
                      <a:tailEnd type="none" w="med" len="med"/>
                    </a:lnR>
                    <a:lnT w="18033"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2019</a:t>
                      </a:r>
                    </a:p>
                  </a:txBody>
                  <a:tcPr marL="0" marR="0" marT="0" marB="0" horzOverflow="overflow">
                    <a:lnL w="33273" cap="flat" cmpd="sng" algn="ctr">
                      <a:solidFill>
                        <a:srgbClr val="E3E3E3"/>
                      </a:solidFill>
                      <a:prstDash val="solid"/>
                      <a:round/>
                      <a:headEnd type="none" w="med" len="med"/>
                      <a:tailEnd type="none" w="med" len="med"/>
                    </a:lnL>
                    <a:lnR w="33273" cap="flat" cmpd="sng" algn="ctr">
                      <a:solidFill>
                        <a:srgbClr val="E3E3E3"/>
                      </a:solidFill>
                      <a:prstDash val="solid"/>
                      <a:round/>
                      <a:headEnd type="none" w="med" len="med"/>
                      <a:tailEnd type="none" w="med" len="med"/>
                    </a:lnR>
                    <a:lnT w="18033"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ct val="96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International Journal of Innovative Technology and Exploring Engineering</a:t>
                      </a:r>
                    </a:p>
                  </a:txBody>
                  <a:tcPr marL="0" marR="0" marT="0" marB="0" horzOverflow="overflow">
                    <a:lnL w="33273" cap="flat" cmpd="sng" algn="ctr">
                      <a:solidFill>
                        <a:srgbClr val="E3E3E3"/>
                      </a:solidFill>
                      <a:prstDash val="solid"/>
                      <a:round/>
                      <a:headEnd type="none" w="med" len="med"/>
                      <a:tailEnd type="none" w="med" len="med"/>
                    </a:lnL>
                    <a:lnR w="34797" cap="flat" cmpd="sng" algn="ctr">
                      <a:solidFill>
                        <a:srgbClr val="E3E3E3"/>
                      </a:solidFill>
                      <a:prstDash val="solid"/>
                      <a:round/>
                      <a:headEnd type="none" w="med" len="med"/>
                      <a:tailEnd type="none" w="med" len="med"/>
                    </a:lnR>
                    <a:lnT w="18033"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ts val="1213"/>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SMS Spam Detection Using Machine Learning</a:t>
                      </a:r>
                    </a:p>
                  </a:txBody>
                  <a:tcPr marL="0" marR="0" marT="0" marB="0" horzOverflow="overflow">
                    <a:lnL w="34797" cap="flat" cmpd="sng" algn="ctr">
                      <a:solidFill>
                        <a:srgbClr val="E3E3E3"/>
                      </a:solidFill>
                      <a:prstDash val="solid"/>
                      <a:round/>
                      <a:headEnd type="none" w="med" len="med"/>
                      <a:tailEnd type="none" w="med" len="med"/>
                    </a:lnL>
                    <a:lnR w="34797" cap="flat" cmpd="sng" algn="ctr">
                      <a:solidFill>
                        <a:srgbClr val="E3E3E3"/>
                      </a:solidFill>
                      <a:prstDash val="solid"/>
                      <a:round/>
                      <a:headEnd type="none" w="med" len="med"/>
                      <a:tailEnd type="none" w="med" len="med"/>
                    </a:lnR>
                    <a:lnT w="18033"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tc>
                  <a:txBody>
                    <a:bodyPr/>
                    <a:lstStyle>
                      <a:lvl1pPr marL="206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0638"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DOI</a:t>
                      </a:r>
                    </a:p>
                  </a:txBody>
                  <a:tcPr marL="0" marR="0" marT="0" marB="0" horzOverflow="overflow">
                    <a:lnL w="34797" cap="flat" cmpd="sng" algn="ctr">
                      <a:solidFill>
                        <a:srgbClr val="E3E3E3"/>
                      </a:solidFill>
                      <a:prstDash val="solid"/>
                      <a:round/>
                      <a:headEnd type="none" w="med" len="med"/>
                      <a:tailEnd type="none" w="med" len="med"/>
                    </a:lnL>
                    <a:lnR w="31749" cap="flat" cmpd="sng" algn="ctr">
                      <a:solidFill>
                        <a:srgbClr val="E3E3E3"/>
                      </a:solidFill>
                      <a:prstDash val="solid"/>
                      <a:round/>
                      <a:headEnd type="none" w="med" len="med"/>
                      <a:tailEnd type="none" w="med" len="med"/>
                    </a:lnR>
                    <a:lnT w="18033"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64857522"/>
                  </a:ext>
                </a:extLst>
              </a:tr>
              <a:tr h="430131">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a:txBody>
                  <a:tcPr marL="0" marR="0" marT="0" marB="0" horzOverflow="overflow">
                    <a:lnL w="31749" cap="flat" cmpd="sng" algn="ctr">
                      <a:solidFill>
                        <a:srgbClr val="E3E3E3"/>
                      </a:solidFill>
                      <a:prstDash val="solid"/>
                      <a:round/>
                      <a:headEnd type="none" w="med" len="med"/>
                      <a:tailEnd type="none" w="med" len="med"/>
                    </a:lnL>
                    <a:lnR w="33273" cap="flat" cmpd="sng" algn="ctr">
                      <a:solidFill>
                        <a:srgbClr val="E3E3E3"/>
                      </a:solidFill>
                      <a:prstDash val="solid"/>
                      <a:round/>
                      <a:headEnd type="none" w="med" len="med"/>
                      <a:tailEnd type="none" w="med" len="med"/>
                    </a:lnR>
                    <a:lnT w="34797"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ts val="1213"/>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 K. Gupta, et al.</a:t>
                      </a:r>
                    </a:p>
                  </a:txBody>
                  <a:tcPr marL="0" marR="0" marT="0" marB="0" horzOverflow="overflow">
                    <a:lnL w="33273" cap="flat" cmpd="sng" algn="ctr">
                      <a:solidFill>
                        <a:srgbClr val="E3E3E3"/>
                      </a:solidFill>
                      <a:prstDash val="solid"/>
                      <a:round/>
                      <a:headEnd type="none" w="med" len="med"/>
                      <a:tailEnd type="none" w="med" len="med"/>
                    </a:lnL>
                    <a:lnR w="33273" cap="flat" cmpd="sng" algn="ctr">
                      <a:solidFill>
                        <a:srgbClr val="E3E3E3"/>
                      </a:solidFill>
                      <a:prstDash val="solid"/>
                      <a:round/>
                      <a:headEnd type="none" w="med" len="med"/>
                      <a:tailEnd type="none" w="med" len="med"/>
                    </a:lnR>
                    <a:lnT w="34797"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2022</a:t>
                      </a:r>
                    </a:p>
                  </a:txBody>
                  <a:tcPr marL="0" marR="0" marT="0" marB="0" horzOverflow="overflow">
                    <a:lnL w="33273" cap="flat" cmpd="sng" algn="ctr">
                      <a:solidFill>
                        <a:srgbClr val="E3E3E3"/>
                      </a:solidFill>
                      <a:prstDash val="solid"/>
                      <a:round/>
                      <a:headEnd type="none" w="med" len="med"/>
                      <a:tailEnd type="none" w="med" len="med"/>
                    </a:lnL>
                    <a:lnR w="33273" cap="flat" cmpd="sng" algn="ctr">
                      <a:solidFill>
                        <a:srgbClr val="E3E3E3"/>
                      </a:solidFill>
                      <a:prstDash val="solid"/>
                      <a:round/>
                      <a:headEnd type="none" w="med" len="med"/>
                      <a:tailEnd type="none" w="med" len="med"/>
                    </a:lnR>
                    <a:lnT w="34797"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ts val="1213"/>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Journal of Cyber Security and Mobility</a:t>
                      </a:r>
                    </a:p>
                  </a:txBody>
                  <a:tcPr marL="0" marR="0" marT="0" marB="0" horzOverflow="overflow">
                    <a:lnL w="33273" cap="flat" cmpd="sng" algn="ctr">
                      <a:solidFill>
                        <a:srgbClr val="E3E3E3"/>
                      </a:solidFill>
                      <a:prstDash val="solid"/>
                      <a:round/>
                      <a:headEnd type="none" w="med" len="med"/>
                      <a:tailEnd type="none" w="med" len="med"/>
                    </a:lnL>
                    <a:lnR w="34797" cap="flat" cmpd="sng" algn="ctr">
                      <a:solidFill>
                        <a:srgbClr val="E3E3E3"/>
                      </a:solidFill>
                      <a:prstDash val="solid"/>
                      <a:round/>
                      <a:headEnd type="none" w="med" len="med"/>
                      <a:tailEnd type="none" w="med" len="med"/>
                    </a:lnR>
                    <a:lnT w="34797"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ts val="1213"/>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An Intelligent Framework Based on Deep Learning for SMS and e-mail Spam Detection</a:t>
                      </a:r>
                    </a:p>
                  </a:txBody>
                  <a:tcPr marL="0" marR="0" marT="0" marB="0" horzOverflow="overflow">
                    <a:lnL w="34797" cap="flat" cmpd="sng" algn="ctr">
                      <a:solidFill>
                        <a:srgbClr val="E3E3E3"/>
                      </a:solidFill>
                      <a:prstDash val="solid"/>
                      <a:round/>
                      <a:headEnd type="none" w="med" len="med"/>
                      <a:tailEnd type="none" w="med" len="med"/>
                    </a:lnL>
                    <a:lnR w="34797" cap="flat" cmpd="sng" algn="ctr">
                      <a:solidFill>
                        <a:srgbClr val="E3E3E3"/>
                      </a:solidFill>
                      <a:prstDash val="solid"/>
                      <a:round/>
                      <a:headEnd type="none" w="med" len="med"/>
                      <a:tailEnd type="none" w="med" len="med"/>
                    </a:lnR>
                    <a:lnT w="34797"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tc>
                  <a:txBody>
                    <a:bodyPr/>
                    <a:lstStyle>
                      <a:lvl1pPr marL="206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0638"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DOI</a:t>
                      </a:r>
                    </a:p>
                  </a:txBody>
                  <a:tcPr marL="0" marR="0" marT="0" marB="0" horzOverflow="overflow">
                    <a:lnL w="34797" cap="flat" cmpd="sng" algn="ctr">
                      <a:solidFill>
                        <a:srgbClr val="E3E3E3"/>
                      </a:solidFill>
                      <a:prstDash val="solid"/>
                      <a:round/>
                      <a:headEnd type="none" w="med" len="med"/>
                      <a:tailEnd type="none" w="med" len="med"/>
                    </a:lnL>
                    <a:lnR w="31749" cap="flat" cmpd="sng" algn="ctr">
                      <a:solidFill>
                        <a:srgbClr val="E3E3E3"/>
                      </a:solidFill>
                      <a:prstDash val="solid"/>
                      <a:round/>
                      <a:headEnd type="none" w="med" len="med"/>
                      <a:tailEnd type="none" w="med" len="med"/>
                    </a:lnR>
                    <a:lnT w="34797"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85139607"/>
                  </a:ext>
                </a:extLst>
              </a:tr>
              <a:tr h="587483">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a:txBody>
                  <a:tcPr marL="0" marR="0" marT="0" marB="0" horzOverflow="overflow">
                    <a:lnL w="31749" cap="flat" cmpd="sng" algn="ctr">
                      <a:solidFill>
                        <a:srgbClr val="E3E3E3"/>
                      </a:solidFill>
                      <a:prstDash val="solid"/>
                      <a:round/>
                      <a:headEnd type="none" w="med" len="med"/>
                      <a:tailEnd type="none" w="med" len="med"/>
                    </a:lnL>
                    <a:lnR w="33273" cap="flat" cmpd="sng" algn="ctr">
                      <a:solidFill>
                        <a:srgbClr val="E3E3E3"/>
                      </a:solidFill>
                      <a:prstDash val="solid"/>
                      <a:round/>
                      <a:headEnd type="none" w="med" len="med"/>
                      <a:tailEnd type="none" w="med" len="med"/>
                    </a:lnR>
                    <a:lnT w="34797"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ts val="12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Sanjay Kumar, et al.</a:t>
                      </a:r>
                    </a:p>
                  </a:txBody>
                  <a:tcPr marL="0" marR="0" marT="0" marB="0" horzOverflow="overflow">
                    <a:lnL w="33273" cap="flat" cmpd="sng" algn="ctr">
                      <a:solidFill>
                        <a:srgbClr val="E3E3E3"/>
                      </a:solidFill>
                      <a:prstDash val="solid"/>
                      <a:round/>
                      <a:headEnd type="none" w="med" len="med"/>
                      <a:tailEnd type="none" w="med" len="med"/>
                    </a:lnL>
                    <a:lnR w="33273" cap="flat" cmpd="sng" algn="ctr">
                      <a:solidFill>
                        <a:srgbClr val="E3E3E3"/>
                      </a:solidFill>
                      <a:prstDash val="solid"/>
                      <a:round/>
                      <a:headEnd type="none" w="med" len="med"/>
                      <a:tailEnd type="none" w="med" len="med"/>
                    </a:lnR>
                    <a:lnT w="34797"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2021</a:t>
                      </a:r>
                    </a:p>
                  </a:txBody>
                  <a:tcPr marL="0" marR="0" marT="0" marB="0" horzOverflow="overflow">
                    <a:lnL w="33273" cap="flat" cmpd="sng" algn="ctr">
                      <a:solidFill>
                        <a:srgbClr val="E3E3E3"/>
                      </a:solidFill>
                      <a:prstDash val="solid"/>
                      <a:round/>
                      <a:headEnd type="none" w="med" len="med"/>
                      <a:tailEnd type="none" w="med" len="med"/>
                    </a:lnL>
                    <a:lnR w="33273" cap="flat" cmpd="sng" algn="ctr">
                      <a:solidFill>
                        <a:srgbClr val="E3E3E3"/>
                      </a:solidFill>
                      <a:prstDash val="solid"/>
                      <a:round/>
                      <a:headEnd type="none" w="med" len="med"/>
                      <a:tailEnd type="none" w="med" len="med"/>
                    </a:lnR>
                    <a:lnT w="34797"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ct val="96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Journal of Information Security and Applications</a:t>
                      </a:r>
                    </a:p>
                  </a:txBody>
                  <a:tcPr marL="0" marR="0" marT="0" marB="0" horzOverflow="overflow">
                    <a:lnL w="33273" cap="flat" cmpd="sng" algn="ctr">
                      <a:solidFill>
                        <a:srgbClr val="E3E3E3"/>
                      </a:solidFill>
                      <a:prstDash val="solid"/>
                      <a:round/>
                      <a:headEnd type="none" w="med" len="med"/>
                      <a:tailEnd type="none" w="med" len="med"/>
                    </a:lnL>
                    <a:lnR w="34797" cap="flat" cmpd="sng" algn="ctr">
                      <a:solidFill>
                        <a:srgbClr val="E3E3E3"/>
                      </a:solidFill>
                      <a:prstDash val="solid"/>
                      <a:round/>
                      <a:headEnd type="none" w="med" len="med"/>
                      <a:tailEnd type="none" w="med" len="med"/>
                    </a:lnR>
                    <a:lnT w="34797"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tc>
                  <a:txBody>
                    <a:bodyPr/>
                    <a:lstStyle>
                      <a:lvl1pPr marL="22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2225" marR="0" lvl="0" indent="0" algn="l" defTabSz="914400" rtl="0" eaLnBrk="1" fontAlgn="base" latinLnBrk="0" hangingPunct="1">
                        <a:lnSpc>
                          <a:spcPct val="96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EFFICIENT SPAM DETECTION ON IOT DEVICES USING MACHINE LEARNING</a:t>
                      </a:r>
                    </a:p>
                  </a:txBody>
                  <a:tcPr marL="0" marR="0" marT="0" marB="0" horzOverflow="overflow">
                    <a:lnL w="34797" cap="flat" cmpd="sng" algn="ctr">
                      <a:solidFill>
                        <a:srgbClr val="E3E3E3"/>
                      </a:solidFill>
                      <a:prstDash val="solid"/>
                      <a:round/>
                      <a:headEnd type="none" w="med" len="med"/>
                      <a:tailEnd type="none" w="med" len="med"/>
                    </a:lnL>
                    <a:lnR w="34797" cap="flat" cmpd="sng" algn="ctr">
                      <a:solidFill>
                        <a:srgbClr val="E3E3E3"/>
                      </a:solidFill>
                      <a:prstDash val="solid"/>
                      <a:round/>
                      <a:headEnd type="none" w="med" len="med"/>
                      <a:tailEnd type="none" w="med" len="med"/>
                    </a:lnR>
                    <a:lnT w="34797"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tc>
                  <a:txBody>
                    <a:bodyPr/>
                    <a:lstStyle>
                      <a:lvl1pPr marL="206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0638"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DOI</a:t>
                      </a:r>
                    </a:p>
                  </a:txBody>
                  <a:tcPr marL="0" marR="0" marT="0" marB="0" horzOverflow="overflow">
                    <a:lnL w="34797" cap="flat" cmpd="sng" algn="ctr">
                      <a:solidFill>
                        <a:srgbClr val="E3E3E3"/>
                      </a:solidFill>
                      <a:prstDash val="solid"/>
                      <a:round/>
                      <a:headEnd type="none" w="med" len="med"/>
                      <a:tailEnd type="none" w="med" len="med"/>
                    </a:lnL>
                    <a:lnR w="31749" cap="flat" cmpd="sng" algn="ctr">
                      <a:solidFill>
                        <a:srgbClr val="E3E3E3"/>
                      </a:solidFill>
                      <a:prstDash val="solid"/>
                      <a:round/>
                      <a:headEnd type="none" w="med" len="med"/>
                      <a:tailEnd type="none" w="med" len="med"/>
                    </a:lnR>
                    <a:lnT w="34797" cap="flat" cmpd="sng" algn="ctr">
                      <a:solidFill>
                        <a:srgbClr val="E3E3E3"/>
                      </a:solidFill>
                      <a:prstDash val="solid"/>
                      <a:round/>
                      <a:headEnd type="none" w="med" len="med"/>
                      <a:tailEnd type="none" w="med" len="med"/>
                    </a:lnT>
                    <a:lnB w="34797" cap="flat" cmpd="sng" algn="ctr">
                      <a:solidFill>
                        <a:srgbClr val="E3E3E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0176503"/>
                  </a:ext>
                </a:extLst>
              </a:tr>
            </a:tbl>
          </a:graphicData>
        </a:graphic>
      </p:graphicFrame>
    </p:spTree>
    <p:extLst>
      <p:ext uri="{BB962C8B-B14F-4D97-AF65-F5344CB8AC3E}">
        <p14:creationId xmlns:p14="http://schemas.microsoft.com/office/powerpoint/2010/main" val="2532157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C912-779A-DCC1-4722-B796D52124AA}"/>
              </a:ext>
            </a:extLst>
          </p:cNvPr>
          <p:cNvSpPr>
            <a:spLocks noGrp="1"/>
          </p:cNvSpPr>
          <p:nvPr>
            <p:ph type="title"/>
          </p:nvPr>
        </p:nvSpPr>
        <p:spPr/>
        <p:txBody>
          <a:bodyPr/>
          <a:lstStyle/>
          <a:p>
            <a:pPr algn="ctr"/>
            <a:r>
              <a:rPr lang="en-IN" b="1" dirty="0"/>
              <a:t> CONCLUSION</a:t>
            </a:r>
          </a:p>
        </p:txBody>
      </p:sp>
      <p:sp>
        <p:nvSpPr>
          <p:cNvPr id="3" name="Content Placeholder 2">
            <a:extLst>
              <a:ext uri="{FF2B5EF4-FFF2-40B4-BE49-F238E27FC236}">
                <a16:creationId xmlns:a16="http://schemas.microsoft.com/office/drawing/2014/main" id="{35DEF73D-E96F-CA0B-7762-0594060BDE5C}"/>
              </a:ext>
            </a:extLst>
          </p:cNvPr>
          <p:cNvSpPr>
            <a:spLocks noGrp="1"/>
          </p:cNvSpPr>
          <p:nvPr>
            <p:ph idx="1"/>
          </p:nvPr>
        </p:nvSpPr>
        <p:spPr/>
        <p:txBody>
          <a:bodyPr/>
          <a:lstStyle/>
          <a:p>
            <a:pPr algn="l">
              <a:spcBef>
                <a:spcPts val="0"/>
              </a:spcBef>
              <a:spcAft>
                <a:spcPts val="0"/>
              </a:spcAft>
            </a:pPr>
            <a:r>
              <a:rPr lang="en-US" sz="2400" b="0" i="0" dirty="0">
                <a:solidFill>
                  <a:srgbClr val="000000"/>
                </a:solidFill>
                <a:effectLst/>
                <a:latin typeface="Arial" panose="020B0604020202020204" pitchFamily="34" charset="0"/>
              </a:rPr>
              <a:t>With the right tools and techniques, it is possible to build highly effective spam mail detection systems using </a:t>
            </a:r>
            <a:r>
              <a:rPr lang="en-US" sz="2400" b="0" i="0" dirty="0">
                <a:solidFill>
                  <a:srgbClr val="212529"/>
                </a:solidFill>
                <a:effectLst/>
                <a:latin typeface="Arial" panose="020B0604020202020204" pitchFamily="34" charset="0"/>
              </a:rPr>
              <a:t>machine learning</a:t>
            </a:r>
            <a:r>
              <a:rPr lang="en-US" sz="2400" b="0" i="0" dirty="0">
                <a:solidFill>
                  <a:srgbClr val="000000"/>
                </a:solidFill>
                <a:effectLst/>
                <a:latin typeface="Arial" panose="020B0604020202020204" pitchFamily="34" charset="0"/>
              </a:rPr>
              <a:t>. By leveraging the power of these techniques, we can help protect individuals and organizations from the growing threat of spam and other email-based attacks.</a:t>
            </a:r>
            <a:endParaRPr lang="en-US" sz="2400" b="0" i="0" dirty="0">
              <a:solidFill>
                <a:srgbClr val="212529"/>
              </a:solidFill>
              <a:effectLst/>
              <a:latin typeface="Outfit"/>
            </a:endParaRPr>
          </a:p>
          <a:p>
            <a:pPr marL="0" indent="0">
              <a:buNone/>
            </a:pPr>
            <a:br>
              <a:rPr lang="en-US" dirty="0"/>
            </a:br>
            <a:endParaRPr lang="en-IN" dirty="0"/>
          </a:p>
        </p:txBody>
      </p:sp>
    </p:spTree>
    <p:extLst>
      <p:ext uri="{BB962C8B-B14F-4D97-AF65-F5344CB8AC3E}">
        <p14:creationId xmlns:p14="http://schemas.microsoft.com/office/powerpoint/2010/main" val="27404316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TotalTime>
  <Words>650</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Google Sans</vt:lpstr>
      <vt:lpstr>Outfit</vt:lpstr>
      <vt:lpstr>Segoe UI</vt:lpstr>
      <vt:lpstr>Times New Roman</vt:lpstr>
      <vt:lpstr>Trebuchet MS</vt:lpstr>
      <vt:lpstr>Wingdings 3</vt:lpstr>
      <vt:lpstr>Facet</vt:lpstr>
      <vt:lpstr>Advancements in Machine Learning -Based Spam Detection: From Emails to IoT Devices and Social Media </vt:lpstr>
      <vt:lpstr>INTRODUCTION</vt:lpstr>
      <vt:lpstr>LITERATURE SURVEY</vt:lpstr>
      <vt:lpstr>ABSTRACT </vt:lpstr>
      <vt:lpstr>PROBLEM STATEMENT</vt:lpstr>
      <vt:lpstr>ARCHITECTURE DIAGRAM</vt:lpstr>
      <vt:lpstr>  REFERENCES</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Advancements in Machine Learning -Based Spam Detection: From Emails to IoT Devices and Social Media </dc:title>
  <dc:creator>Ankit Kumar Singh</dc:creator>
  <cp:lastModifiedBy>Ankit Kumar Singh</cp:lastModifiedBy>
  <cp:revision>1</cp:revision>
  <dcterms:created xsi:type="dcterms:W3CDTF">2024-03-04T15:45:29Z</dcterms:created>
  <dcterms:modified xsi:type="dcterms:W3CDTF">2024-03-04T16:39:55Z</dcterms:modified>
</cp:coreProperties>
</file>