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7" r:id="rId3"/>
  </p:sldMasterIdLst>
  <p:notesMasterIdLst>
    <p:notesMasterId r:id="rId26"/>
  </p:notesMasterIdLst>
  <p:handoutMasterIdLst>
    <p:handoutMasterId r:id="rId27"/>
  </p:handoutMasterIdLst>
  <p:sldIdLst>
    <p:sldId id="346" r:id="rId4"/>
    <p:sldId id="341" r:id="rId5"/>
    <p:sldId id="308" r:id="rId6"/>
    <p:sldId id="344" r:id="rId7"/>
    <p:sldId id="340" r:id="rId8"/>
    <p:sldId id="342" r:id="rId9"/>
    <p:sldId id="319" r:id="rId10"/>
    <p:sldId id="310" r:id="rId11"/>
    <p:sldId id="312" r:id="rId12"/>
    <p:sldId id="313" r:id="rId13"/>
    <p:sldId id="338" r:id="rId14"/>
    <p:sldId id="327" r:id="rId15"/>
    <p:sldId id="318" r:id="rId16"/>
    <p:sldId id="315" r:id="rId17"/>
    <p:sldId id="347" r:id="rId18"/>
    <p:sldId id="328" r:id="rId19"/>
    <p:sldId id="314" r:id="rId20"/>
    <p:sldId id="321" r:id="rId21"/>
    <p:sldId id="322" r:id="rId22"/>
    <p:sldId id="329" r:id="rId23"/>
    <p:sldId id="330" r:id="rId24"/>
    <p:sldId id="331" r:id="rId25"/>
  </p:sldIdLst>
  <p:sldSz cx="9144000" cy="6858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4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59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746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2895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044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193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rao" initials="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99CC00"/>
    <a:srgbClr val="CC3399"/>
    <a:srgbClr val="336699"/>
    <a:srgbClr val="00CCCC"/>
    <a:srgbClr val="CCCC00"/>
    <a:srgbClr val="CC9900"/>
    <a:srgbClr val="FF9900"/>
    <a:srgbClr val="F2F0F0"/>
    <a:srgbClr val="D04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1" autoAdjust="0"/>
    <p:restoredTop sz="84698" autoAdjust="0"/>
  </p:normalViewPr>
  <p:slideViewPr>
    <p:cSldViewPr snapToGrid="0">
      <p:cViewPr>
        <p:scale>
          <a:sx n="100" d="100"/>
          <a:sy n="100" d="100"/>
        </p:scale>
        <p:origin x="-576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8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4CC52-AC2E-4B97-ADF9-A90D663FABBB}" type="presOf" srcId="{1832E26A-A00C-461E-B582-AF01E740823C}" destId="{69EC529F-46E2-4334-8628-04EF09437E86}" srcOrd="1" destOrd="0" presId="urn:microsoft.com/office/officeart/2005/8/layout/lProcess2"/>
    <dgm:cxn modelId="{E6159CB3-B89B-4221-8523-68F0E1944607}" type="presOf" srcId="{85CEFC35-6F63-4D5D-8FC6-03BD63ABEF12}" destId="{398AA182-A657-4754-B0CB-ED690034621A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17213EE5-B26D-46E1-9139-0B9D9704BDE6}" type="presOf" srcId="{1832E26A-A00C-461E-B582-AF01E740823C}" destId="{3BD69EAD-B07A-43E6-B790-1C842C9B630E}" srcOrd="0" destOrd="0" presId="urn:microsoft.com/office/officeart/2005/8/layout/lProcess2"/>
    <dgm:cxn modelId="{3BDFCD30-0284-401D-A161-C03617D2E3D4}" type="presOf" srcId="{DEDCE547-34D4-4E97-97A5-F7D80A263865}" destId="{7266B903-C7B1-4BD1-AD6D-DE82ACFF992C}" srcOrd="0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D1DF86C-4C68-4721-B8DE-A5DA4931DB50}" type="presOf" srcId="{1BC6E0F7-8F30-457E-BBDB-E56112371732}" destId="{2D0411FB-D88F-49C1-9DD9-0F86822CEA7A}" srcOrd="0" destOrd="0" presId="urn:microsoft.com/office/officeart/2005/8/layout/lProcess2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5732A623-C3A9-44CD-A3E7-DDCC9DC9DA12}" type="presOf" srcId="{714FF907-B96B-4A9E-8254-7379EDDF6C15}" destId="{9FBA9B38-9013-4D4F-BF68-53FA23B0A43D}" srcOrd="0" destOrd="0" presId="urn:microsoft.com/office/officeart/2005/8/layout/lProcess2"/>
    <dgm:cxn modelId="{E28D3B64-A2A7-4CB7-98F9-E482D77A7A86}" type="presOf" srcId="{99AF511D-77AA-4B26-8F73-B986E6F32F66}" destId="{9746392A-BCB5-499E-A66D-A35CE4BAA213}" srcOrd="0" destOrd="0" presId="urn:microsoft.com/office/officeart/2005/8/layout/lProcess2"/>
    <dgm:cxn modelId="{13561864-3899-4B22-A53C-579C5502F5D6}" type="presOf" srcId="{1BC6E0F7-8F30-457E-BBDB-E56112371732}" destId="{31D3BCF0-2227-4980-B7F7-EA360B4A4822}" srcOrd="1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061436CB-F159-43DC-9A80-87EEBA63EB86}" type="presOf" srcId="{369DF04F-1AB6-4CE2-B185-E0948AF6A1B2}" destId="{8E0EADA7-01C4-4B96-89DB-23562677E0F4}" srcOrd="0" destOrd="0" presId="urn:microsoft.com/office/officeart/2005/8/layout/lProcess2"/>
    <dgm:cxn modelId="{A7D9665D-B796-41E4-82B6-CB3F26AD632F}" type="presParOf" srcId="{398AA182-A657-4754-B0CB-ED690034621A}" destId="{0A79A2D7-2F17-4FB3-A7E6-D4F482C21C4D}" srcOrd="0" destOrd="0" presId="urn:microsoft.com/office/officeart/2005/8/layout/lProcess2"/>
    <dgm:cxn modelId="{140626D4-E4EE-4BA2-9D89-43DE3A075531}" type="presParOf" srcId="{0A79A2D7-2F17-4FB3-A7E6-D4F482C21C4D}" destId="{3BD69EAD-B07A-43E6-B790-1C842C9B630E}" srcOrd="0" destOrd="0" presId="urn:microsoft.com/office/officeart/2005/8/layout/lProcess2"/>
    <dgm:cxn modelId="{0D2572B0-E01D-4C06-A9F8-778655DCB766}" type="presParOf" srcId="{0A79A2D7-2F17-4FB3-A7E6-D4F482C21C4D}" destId="{69EC529F-46E2-4334-8628-04EF09437E86}" srcOrd="1" destOrd="0" presId="urn:microsoft.com/office/officeart/2005/8/layout/lProcess2"/>
    <dgm:cxn modelId="{10DAD8D9-1E5E-45D5-A7F2-5B87AB89E5E2}" type="presParOf" srcId="{0A79A2D7-2F17-4FB3-A7E6-D4F482C21C4D}" destId="{7E489399-3C44-4D1E-A552-75DF5B736EBD}" srcOrd="2" destOrd="0" presId="urn:microsoft.com/office/officeart/2005/8/layout/lProcess2"/>
    <dgm:cxn modelId="{2D2EA8DD-131C-466C-9148-35F78338E95D}" type="presParOf" srcId="{7E489399-3C44-4D1E-A552-75DF5B736EBD}" destId="{5DAECE87-D55E-4965-950D-494AEFBAD00C}" srcOrd="0" destOrd="0" presId="urn:microsoft.com/office/officeart/2005/8/layout/lProcess2"/>
    <dgm:cxn modelId="{8F89DED3-E9A0-45AC-98A8-781450B7E9C0}" type="presParOf" srcId="{5DAECE87-D55E-4965-950D-494AEFBAD00C}" destId="{9FBA9B38-9013-4D4F-BF68-53FA23B0A43D}" srcOrd="0" destOrd="0" presId="urn:microsoft.com/office/officeart/2005/8/layout/lProcess2"/>
    <dgm:cxn modelId="{DABA199B-1739-4F5E-8FC0-0BDB9A4000C4}" type="presParOf" srcId="{5DAECE87-D55E-4965-950D-494AEFBAD00C}" destId="{D894D08C-4CB1-4799-8880-4975B7E62F63}" srcOrd="1" destOrd="0" presId="urn:microsoft.com/office/officeart/2005/8/layout/lProcess2"/>
    <dgm:cxn modelId="{81B73799-EC46-4E40-A988-8A790139667F}" type="presParOf" srcId="{5DAECE87-D55E-4965-950D-494AEFBAD00C}" destId="{7266B903-C7B1-4BD1-AD6D-DE82ACFF992C}" srcOrd="2" destOrd="0" presId="urn:microsoft.com/office/officeart/2005/8/layout/lProcess2"/>
    <dgm:cxn modelId="{AA754E79-3566-43A2-AB0F-80342393875A}" type="presParOf" srcId="{398AA182-A657-4754-B0CB-ED690034621A}" destId="{60576EDA-4D06-4C59-9B62-6D1FC964EA28}" srcOrd="1" destOrd="0" presId="urn:microsoft.com/office/officeart/2005/8/layout/lProcess2"/>
    <dgm:cxn modelId="{EE690B1A-DC41-4FB1-A5D9-A1742EAEA675}" type="presParOf" srcId="{398AA182-A657-4754-B0CB-ED690034621A}" destId="{C2969C0A-7B6E-4C69-A5B7-63B97CA87D50}" srcOrd="2" destOrd="0" presId="urn:microsoft.com/office/officeart/2005/8/layout/lProcess2"/>
    <dgm:cxn modelId="{98B7A199-AEE2-41F6-A7EB-37D9A00BD13C}" type="presParOf" srcId="{C2969C0A-7B6E-4C69-A5B7-63B97CA87D50}" destId="{2D0411FB-D88F-49C1-9DD9-0F86822CEA7A}" srcOrd="0" destOrd="0" presId="urn:microsoft.com/office/officeart/2005/8/layout/lProcess2"/>
    <dgm:cxn modelId="{4DE8F866-D9CD-44DF-80F2-C3E7124DD106}" type="presParOf" srcId="{C2969C0A-7B6E-4C69-A5B7-63B97CA87D50}" destId="{31D3BCF0-2227-4980-B7F7-EA360B4A4822}" srcOrd="1" destOrd="0" presId="urn:microsoft.com/office/officeart/2005/8/layout/lProcess2"/>
    <dgm:cxn modelId="{4E4DE118-CE36-4D9A-BA16-E8E70D8090C0}" type="presParOf" srcId="{C2969C0A-7B6E-4C69-A5B7-63B97CA87D50}" destId="{A2C60191-4430-4C36-A40E-61C505CE301E}" srcOrd="2" destOrd="0" presId="urn:microsoft.com/office/officeart/2005/8/layout/lProcess2"/>
    <dgm:cxn modelId="{4F8336CB-AA16-4B73-86D0-7D1EAE2D1CA7}" type="presParOf" srcId="{A2C60191-4430-4C36-A40E-61C505CE301E}" destId="{FD861107-F2F3-4ED6-ADA0-6DBD4586DCC4}" srcOrd="0" destOrd="0" presId="urn:microsoft.com/office/officeart/2005/8/layout/lProcess2"/>
    <dgm:cxn modelId="{3C518BC6-11E9-4776-A2DB-01A161D7A2DE}" type="presParOf" srcId="{FD861107-F2F3-4ED6-ADA0-6DBD4586DCC4}" destId="{8E0EADA7-01C4-4B96-89DB-23562677E0F4}" srcOrd="0" destOrd="0" presId="urn:microsoft.com/office/officeart/2005/8/layout/lProcess2"/>
    <dgm:cxn modelId="{75F7575E-0EBB-4920-9F39-0CC44339C55A}" type="presParOf" srcId="{FD861107-F2F3-4ED6-ADA0-6DBD4586DCC4}" destId="{6FAD9DC9-E06A-41A2-B8E2-0641DB96D964}" srcOrd="1" destOrd="0" presId="urn:microsoft.com/office/officeart/2005/8/layout/lProcess2"/>
    <dgm:cxn modelId="{643A8FE0-AA0E-4D09-A070-2B53B37AA01F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5BCA7-1F18-4735-BC65-3F74BF752ACA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B99FDF-0461-4838-B20B-7FA1390EDBF4}">
      <dgm:prSet phldrT="[Text]" custT="1"/>
      <dgm:spPr/>
      <dgm:t>
        <a:bodyPr/>
        <a:lstStyle/>
        <a:p>
          <a:r>
            <a:rPr lang="en-US" sz="1600" dirty="0"/>
            <a:t>Acro’s methodology is flexible and can adopt the development processes to comply with the client’s defined project management standards</a:t>
          </a:r>
        </a:p>
      </dgm:t>
    </dgm:pt>
    <dgm:pt modelId="{F110DCD7-AF41-46DD-9BC7-9181F43F3216}" type="parTrans" cxnId="{46A9828C-2A6D-4317-96F6-252E58AF6A2B}">
      <dgm:prSet/>
      <dgm:spPr/>
      <dgm:t>
        <a:bodyPr/>
        <a:lstStyle/>
        <a:p>
          <a:endParaRPr lang="en-US"/>
        </a:p>
      </dgm:t>
    </dgm:pt>
    <dgm:pt modelId="{EAE133CD-67AE-457B-B07F-4CC0FF29824A}" type="sibTrans" cxnId="{46A9828C-2A6D-4317-96F6-252E58AF6A2B}">
      <dgm:prSet/>
      <dgm:spPr/>
      <dgm:t>
        <a:bodyPr/>
        <a:lstStyle/>
        <a:p>
          <a:endParaRPr lang="en-US"/>
        </a:p>
      </dgm:t>
    </dgm:pt>
    <dgm:pt modelId="{43F8D599-79A3-40C2-87D4-8CAC209BD93B}">
      <dgm:prSet phldrT="[Text]" custT="1"/>
      <dgm:spPr/>
      <dgm:t>
        <a:bodyPr/>
        <a:lstStyle/>
        <a:p>
          <a:r>
            <a:rPr lang="en-US" sz="1600" dirty="0"/>
            <a:t>We will use State of </a:t>
          </a:r>
          <a:r>
            <a:rPr lang="en-US" sz="1600" dirty="0" err="1"/>
            <a:t>Mississippu</a:t>
          </a:r>
          <a:r>
            <a:rPr lang="en-US" sz="1600" dirty="0"/>
            <a:t> – Department of IT (ITS)) standard templates </a:t>
          </a:r>
        </a:p>
      </dgm:t>
    </dgm:pt>
    <dgm:pt modelId="{0D0A72E2-DDE1-44FF-BB9B-DC061643B343}" type="parTrans" cxnId="{BF94EEFF-9F44-414E-B985-056320684F48}">
      <dgm:prSet/>
      <dgm:spPr/>
      <dgm:t>
        <a:bodyPr/>
        <a:lstStyle/>
        <a:p>
          <a:endParaRPr lang="en-US"/>
        </a:p>
      </dgm:t>
    </dgm:pt>
    <dgm:pt modelId="{562CE230-C672-4BB7-85AE-93DC3DD46CAA}" type="sibTrans" cxnId="{BF94EEFF-9F44-414E-B985-056320684F48}">
      <dgm:prSet/>
      <dgm:spPr/>
      <dgm:t>
        <a:bodyPr/>
        <a:lstStyle/>
        <a:p>
          <a:endParaRPr lang="en-US"/>
        </a:p>
      </dgm:t>
    </dgm:pt>
    <dgm:pt modelId="{7D9EA4AB-97FE-43E8-8C2E-3901AB7E6093}">
      <dgm:prSet phldrT="[Text]" custT="1"/>
      <dgm:spPr/>
      <dgm:t>
        <a:bodyPr/>
        <a:lstStyle/>
        <a:p>
          <a:r>
            <a:rPr lang="en-US" sz="1600" dirty="0"/>
            <a:t>We will augment these templates based on the learnings from Acro’s past project experiences to capture relevant project/delivery details</a:t>
          </a:r>
        </a:p>
      </dgm:t>
    </dgm:pt>
    <dgm:pt modelId="{66DBE590-25A2-4B59-B6A3-D45FBF05C091}" type="parTrans" cxnId="{0B954375-6905-4CE3-A8C2-6C1D5CBECBE3}">
      <dgm:prSet/>
      <dgm:spPr/>
      <dgm:t>
        <a:bodyPr/>
        <a:lstStyle/>
        <a:p>
          <a:endParaRPr lang="en-US"/>
        </a:p>
      </dgm:t>
    </dgm:pt>
    <dgm:pt modelId="{296999B4-502C-4853-94D4-9A13A2DF2444}" type="sibTrans" cxnId="{0B954375-6905-4CE3-A8C2-6C1D5CBECBE3}">
      <dgm:prSet/>
      <dgm:spPr/>
      <dgm:t>
        <a:bodyPr/>
        <a:lstStyle/>
        <a:p>
          <a:endParaRPr lang="en-US"/>
        </a:p>
      </dgm:t>
    </dgm:pt>
    <dgm:pt modelId="{2F056160-396F-4269-9B6C-79BB1870521B}" type="pres">
      <dgm:prSet presAssocID="{0BF5BCA7-1F18-4735-BC65-3F74BF752AC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5E8D05-3D7B-40CF-BCFA-6F8AA58F0740}" type="pres">
      <dgm:prSet presAssocID="{0BF5BCA7-1F18-4735-BC65-3F74BF752ACA}" presName="Name1" presStyleCnt="0"/>
      <dgm:spPr/>
    </dgm:pt>
    <dgm:pt modelId="{1BB7DFF2-5C93-4A8B-B969-D4D273F7103B}" type="pres">
      <dgm:prSet presAssocID="{0BF5BCA7-1F18-4735-BC65-3F74BF752ACA}" presName="cycle" presStyleCnt="0"/>
      <dgm:spPr/>
    </dgm:pt>
    <dgm:pt modelId="{EB988918-B299-40EC-A191-5411B1E29FEB}" type="pres">
      <dgm:prSet presAssocID="{0BF5BCA7-1F18-4735-BC65-3F74BF752ACA}" presName="srcNode" presStyleLbl="node1" presStyleIdx="0" presStyleCnt="3"/>
      <dgm:spPr/>
    </dgm:pt>
    <dgm:pt modelId="{DABD2846-214C-4BDA-AEF6-DA07BBEFB0E5}" type="pres">
      <dgm:prSet presAssocID="{0BF5BCA7-1F18-4735-BC65-3F74BF752ACA}" presName="conn" presStyleLbl="parChTrans1D2" presStyleIdx="0" presStyleCnt="1"/>
      <dgm:spPr/>
      <dgm:t>
        <a:bodyPr/>
        <a:lstStyle/>
        <a:p>
          <a:endParaRPr lang="en-US"/>
        </a:p>
      </dgm:t>
    </dgm:pt>
    <dgm:pt modelId="{6FAC8339-0042-4D5A-86EB-254B48FA4C8C}" type="pres">
      <dgm:prSet presAssocID="{0BF5BCA7-1F18-4735-BC65-3F74BF752ACA}" presName="extraNode" presStyleLbl="node1" presStyleIdx="0" presStyleCnt="3"/>
      <dgm:spPr/>
    </dgm:pt>
    <dgm:pt modelId="{2643F972-831C-4EC3-8895-5D3699A937B8}" type="pres">
      <dgm:prSet presAssocID="{0BF5BCA7-1F18-4735-BC65-3F74BF752ACA}" presName="dstNode" presStyleLbl="node1" presStyleIdx="0" presStyleCnt="3"/>
      <dgm:spPr/>
    </dgm:pt>
    <dgm:pt modelId="{8DC5FE5F-46EF-4122-AD55-0E57253D231F}" type="pres">
      <dgm:prSet presAssocID="{0FB99FDF-0461-4838-B20B-7FA1390EDBF4}" presName="text_1" presStyleLbl="node1" presStyleIdx="0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0049C-F934-41F6-99CC-6740B2D266E9}" type="pres">
      <dgm:prSet presAssocID="{0FB99FDF-0461-4838-B20B-7FA1390EDBF4}" presName="accent_1" presStyleCnt="0"/>
      <dgm:spPr/>
    </dgm:pt>
    <dgm:pt modelId="{07C539BE-242E-46F8-9017-7CDF74A88914}" type="pres">
      <dgm:prSet presAssocID="{0FB99FDF-0461-4838-B20B-7FA1390EDBF4}" presName="accentRepeatNode" presStyleLbl="solidFgAcc1" presStyleIdx="0" presStyleCnt="3"/>
      <dgm:spPr/>
    </dgm:pt>
    <dgm:pt modelId="{10BE6048-F0C8-4930-9AF9-5D367114E949}" type="pres">
      <dgm:prSet presAssocID="{43F8D599-79A3-40C2-87D4-8CAC209BD93B}" presName="text_2" presStyleLbl="node1" presStyleIdx="1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8DFC3-3FEB-4740-BE95-CE3D5CCB3189}" type="pres">
      <dgm:prSet presAssocID="{43F8D599-79A3-40C2-87D4-8CAC209BD93B}" presName="accent_2" presStyleCnt="0"/>
      <dgm:spPr/>
    </dgm:pt>
    <dgm:pt modelId="{BB475319-C2B4-4F7A-9AEB-2C3D77DB0CB1}" type="pres">
      <dgm:prSet presAssocID="{43F8D599-79A3-40C2-87D4-8CAC209BD93B}" presName="accentRepeatNode" presStyleLbl="solidFgAcc1" presStyleIdx="1" presStyleCnt="3"/>
      <dgm:spPr/>
    </dgm:pt>
    <dgm:pt modelId="{62449A8D-4652-45D8-8806-05AA51E7C69F}" type="pres">
      <dgm:prSet presAssocID="{7D9EA4AB-97FE-43E8-8C2E-3901AB7E6093}" presName="text_3" presStyleLbl="node1" presStyleIdx="2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6855A-17B6-485D-9D2E-E623F7BC4F51}" type="pres">
      <dgm:prSet presAssocID="{7D9EA4AB-97FE-43E8-8C2E-3901AB7E6093}" presName="accent_3" presStyleCnt="0"/>
      <dgm:spPr/>
    </dgm:pt>
    <dgm:pt modelId="{A12A0977-EC49-4BE3-B686-4BD49E0AA701}" type="pres">
      <dgm:prSet presAssocID="{7D9EA4AB-97FE-43E8-8C2E-3901AB7E6093}" presName="accentRepeatNode" presStyleLbl="solidFgAcc1" presStyleIdx="2" presStyleCnt="3"/>
      <dgm:spPr/>
    </dgm:pt>
  </dgm:ptLst>
  <dgm:cxnLst>
    <dgm:cxn modelId="{BF94EEFF-9F44-414E-B985-056320684F48}" srcId="{0BF5BCA7-1F18-4735-BC65-3F74BF752ACA}" destId="{43F8D599-79A3-40C2-87D4-8CAC209BD93B}" srcOrd="1" destOrd="0" parTransId="{0D0A72E2-DDE1-44FF-BB9B-DC061643B343}" sibTransId="{562CE230-C672-4BB7-85AE-93DC3DD46CAA}"/>
    <dgm:cxn modelId="{0B954375-6905-4CE3-A8C2-6C1D5CBECBE3}" srcId="{0BF5BCA7-1F18-4735-BC65-3F74BF752ACA}" destId="{7D9EA4AB-97FE-43E8-8C2E-3901AB7E6093}" srcOrd="2" destOrd="0" parTransId="{66DBE590-25A2-4B59-B6A3-D45FBF05C091}" sibTransId="{296999B4-502C-4853-94D4-9A13A2DF2444}"/>
    <dgm:cxn modelId="{74A8FCDF-BA00-45F8-A831-4FBD129BEF96}" type="presOf" srcId="{EAE133CD-67AE-457B-B07F-4CC0FF29824A}" destId="{DABD2846-214C-4BDA-AEF6-DA07BBEFB0E5}" srcOrd="0" destOrd="0" presId="urn:microsoft.com/office/officeart/2008/layout/VerticalCurvedList"/>
    <dgm:cxn modelId="{23CCFFA9-DE7B-4FD0-96C2-E611FFC9A25D}" type="presOf" srcId="{7D9EA4AB-97FE-43E8-8C2E-3901AB7E6093}" destId="{62449A8D-4652-45D8-8806-05AA51E7C69F}" srcOrd="0" destOrd="0" presId="urn:microsoft.com/office/officeart/2008/layout/VerticalCurvedList"/>
    <dgm:cxn modelId="{8F93E660-AF6A-438F-B998-8097B2F8E024}" type="presOf" srcId="{43F8D599-79A3-40C2-87D4-8CAC209BD93B}" destId="{10BE6048-F0C8-4930-9AF9-5D367114E949}" srcOrd="0" destOrd="0" presId="urn:microsoft.com/office/officeart/2008/layout/VerticalCurvedList"/>
    <dgm:cxn modelId="{0FC05394-1D08-413E-944E-2BCF9DFBAFC7}" type="presOf" srcId="{0FB99FDF-0461-4838-B20B-7FA1390EDBF4}" destId="{8DC5FE5F-46EF-4122-AD55-0E57253D231F}" srcOrd="0" destOrd="0" presId="urn:microsoft.com/office/officeart/2008/layout/VerticalCurvedList"/>
    <dgm:cxn modelId="{46A9828C-2A6D-4317-96F6-252E58AF6A2B}" srcId="{0BF5BCA7-1F18-4735-BC65-3F74BF752ACA}" destId="{0FB99FDF-0461-4838-B20B-7FA1390EDBF4}" srcOrd="0" destOrd="0" parTransId="{F110DCD7-AF41-46DD-9BC7-9181F43F3216}" sibTransId="{EAE133CD-67AE-457B-B07F-4CC0FF29824A}"/>
    <dgm:cxn modelId="{59C1C040-681C-44EB-AF7C-DF1339C31FB6}" type="presOf" srcId="{0BF5BCA7-1F18-4735-BC65-3F74BF752ACA}" destId="{2F056160-396F-4269-9B6C-79BB1870521B}" srcOrd="0" destOrd="0" presId="urn:microsoft.com/office/officeart/2008/layout/VerticalCurvedList"/>
    <dgm:cxn modelId="{9C979882-7F6D-47F3-85D7-A2836FCAFBF6}" type="presParOf" srcId="{2F056160-396F-4269-9B6C-79BB1870521B}" destId="{405E8D05-3D7B-40CF-BCFA-6F8AA58F0740}" srcOrd="0" destOrd="0" presId="urn:microsoft.com/office/officeart/2008/layout/VerticalCurvedList"/>
    <dgm:cxn modelId="{DC1BF4A3-25F5-4593-8B3F-B27DA07ACF7B}" type="presParOf" srcId="{405E8D05-3D7B-40CF-BCFA-6F8AA58F0740}" destId="{1BB7DFF2-5C93-4A8B-B969-D4D273F7103B}" srcOrd="0" destOrd="0" presId="urn:microsoft.com/office/officeart/2008/layout/VerticalCurvedList"/>
    <dgm:cxn modelId="{5309DE3A-3308-4EA6-892C-96D143BF00EB}" type="presParOf" srcId="{1BB7DFF2-5C93-4A8B-B969-D4D273F7103B}" destId="{EB988918-B299-40EC-A191-5411B1E29FEB}" srcOrd="0" destOrd="0" presId="urn:microsoft.com/office/officeart/2008/layout/VerticalCurvedList"/>
    <dgm:cxn modelId="{BFD7F50F-6282-41AE-81C0-64C40F57BB53}" type="presParOf" srcId="{1BB7DFF2-5C93-4A8B-B969-D4D273F7103B}" destId="{DABD2846-214C-4BDA-AEF6-DA07BBEFB0E5}" srcOrd="1" destOrd="0" presId="urn:microsoft.com/office/officeart/2008/layout/VerticalCurvedList"/>
    <dgm:cxn modelId="{1924DE51-CA82-4AF8-B7C8-7526A64A0134}" type="presParOf" srcId="{1BB7DFF2-5C93-4A8B-B969-D4D273F7103B}" destId="{6FAC8339-0042-4D5A-86EB-254B48FA4C8C}" srcOrd="2" destOrd="0" presId="urn:microsoft.com/office/officeart/2008/layout/VerticalCurvedList"/>
    <dgm:cxn modelId="{F8F2FFF4-9001-4BF3-995D-F968221986D2}" type="presParOf" srcId="{1BB7DFF2-5C93-4A8B-B969-D4D273F7103B}" destId="{2643F972-831C-4EC3-8895-5D3699A937B8}" srcOrd="3" destOrd="0" presId="urn:microsoft.com/office/officeart/2008/layout/VerticalCurvedList"/>
    <dgm:cxn modelId="{6119FA9B-C066-45BD-9CFE-8B117FAE84A3}" type="presParOf" srcId="{405E8D05-3D7B-40CF-BCFA-6F8AA58F0740}" destId="{8DC5FE5F-46EF-4122-AD55-0E57253D231F}" srcOrd="1" destOrd="0" presId="urn:microsoft.com/office/officeart/2008/layout/VerticalCurvedList"/>
    <dgm:cxn modelId="{5071E331-0C6E-4654-AF39-404D96034917}" type="presParOf" srcId="{405E8D05-3D7B-40CF-BCFA-6F8AA58F0740}" destId="{7520049C-F934-41F6-99CC-6740B2D266E9}" srcOrd="2" destOrd="0" presId="urn:microsoft.com/office/officeart/2008/layout/VerticalCurvedList"/>
    <dgm:cxn modelId="{69EAB8D2-F14A-4B8E-8AD0-586AEB5AFF0A}" type="presParOf" srcId="{7520049C-F934-41F6-99CC-6740B2D266E9}" destId="{07C539BE-242E-46F8-9017-7CDF74A88914}" srcOrd="0" destOrd="0" presId="urn:microsoft.com/office/officeart/2008/layout/VerticalCurvedList"/>
    <dgm:cxn modelId="{AA08E77B-01E9-46E5-BA3A-BA92BE43A2F5}" type="presParOf" srcId="{405E8D05-3D7B-40CF-BCFA-6F8AA58F0740}" destId="{10BE6048-F0C8-4930-9AF9-5D367114E949}" srcOrd="3" destOrd="0" presId="urn:microsoft.com/office/officeart/2008/layout/VerticalCurvedList"/>
    <dgm:cxn modelId="{FA41036C-550B-4F09-B72E-5E25F761455B}" type="presParOf" srcId="{405E8D05-3D7B-40CF-BCFA-6F8AA58F0740}" destId="{74C8DFC3-3FEB-4740-BE95-CE3D5CCB3189}" srcOrd="4" destOrd="0" presId="urn:microsoft.com/office/officeart/2008/layout/VerticalCurvedList"/>
    <dgm:cxn modelId="{00750FC1-5232-4569-ACC4-96FA9F6EE3C3}" type="presParOf" srcId="{74C8DFC3-3FEB-4740-BE95-CE3D5CCB3189}" destId="{BB475319-C2B4-4F7A-9AEB-2C3D77DB0CB1}" srcOrd="0" destOrd="0" presId="urn:microsoft.com/office/officeart/2008/layout/VerticalCurvedList"/>
    <dgm:cxn modelId="{1D3571C9-B145-4BAA-8961-8E8646FD5CC1}" type="presParOf" srcId="{405E8D05-3D7B-40CF-BCFA-6F8AA58F0740}" destId="{62449A8D-4652-45D8-8806-05AA51E7C69F}" srcOrd="5" destOrd="0" presId="urn:microsoft.com/office/officeart/2008/layout/VerticalCurvedList"/>
    <dgm:cxn modelId="{59D0DFD6-B6E6-4BE0-BC6B-FED951443A10}" type="presParOf" srcId="{405E8D05-3D7B-40CF-BCFA-6F8AA58F0740}" destId="{4A66855A-17B6-485D-9D2E-E623F7BC4F51}" srcOrd="6" destOrd="0" presId="urn:microsoft.com/office/officeart/2008/layout/VerticalCurvedList"/>
    <dgm:cxn modelId="{50580DB5-5163-49AE-AB4D-E692F3B164F6}" type="presParOf" srcId="{4A66855A-17B6-485D-9D2E-E623F7BC4F51}" destId="{A12A0977-EC49-4BE3-B686-4BD49E0AA7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400" dirty="0"/>
            <a:t>Identify and </a:t>
          </a:r>
          <a:r>
            <a:rPr lang="en-US" sz="1400" b="0" dirty="0">
              <a:solidFill>
                <a:schemeClr val="tx1"/>
              </a:solidFill>
            </a:rPr>
            <a:t>document </a:t>
          </a:r>
          <a:r>
            <a:rPr lang="en-US" sz="14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4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4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4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4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4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49054" custLinFactNeighborX="668" custLinFactNeighborY="-489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83743" custLinFactNeighborX="1336" custLinFactNeighborY="-325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14287" custLinFactNeighborX="668" custLinFactNeighborY="-164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04886" custLinFactNeighborX="1324" custLinFactNeighborY="-21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A349D-6336-431F-AEB6-B5736B7D6C63}" type="presOf" srcId="{956D390B-45D9-44DB-86B5-F418AC91D95A}" destId="{B2D69774-61A8-4593-A7FC-EE73DB7B306B}" srcOrd="0" destOrd="0" presId="urn:microsoft.com/office/officeart/2009/3/layout/IncreasingArrowsProcess"/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8A81370C-5A32-49DE-B7A3-495D18BD2EA1}" type="presOf" srcId="{F1CCD23D-E3E4-4418-91D0-AF6943C2FB68}" destId="{A76A8B3E-E4FA-4E82-95B0-9FE59AAD13BE}" srcOrd="0" destOrd="0" presId="urn:microsoft.com/office/officeart/2009/3/layout/IncreasingArrowsProcess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2DF5407C-8A24-44E1-B03A-814983363953}" type="presOf" srcId="{EB31318D-9A38-4E5D-BA9C-A0E180546E76}" destId="{5B743F4C-EE9D-4899-A650-9E13B28713EB}" srcOrd="0" destOrd="0" presId="urn:microsoft.com/office/officeart/2009/3/layout/IncreasingArrowsProcess"/>
    <dgm:cxn modelId="{89642204-2021-4C9D-A798-C3884DC7A3AD}" type="presOf" srcId="{5ED04D4D-7DCD-46F4-9589-9CB92BA68B1C}" destId="{E0668EC8-D12F-48D5-8703-7CC300BBE354}" srcOrd="0" destOrd="0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235A0905-41C0-4A7D-9B16-59B027A20827}" type="presOf" srcId="{D2866CBF-20B6-4F27-9DDF-3D0A320313F5}" destId="{429EE201-47A5-4072-91D9-0A2418764CFC}" srcOrd="0" destOrd="0" presId="urn:microsoft.com/office/officeart/2009/3/layout/IncreasingArrowsProcess"/>
    <dgm:cxn modelId="{1424667A-C1D3-48DC-B56E-749E19EDE976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9933AFF2-9401-4032-9342-E146E15F5D67}" type="presOf" srcId="{B5F4CC6E-374D-4492-85C7-32A6C5FE4813}" destId="{E96920F5-D8E3-4D08-9FCF-2332A1EBD6E1}" srcOrd="0" destOrd="0" presId="urn:microsoft.com/office/officeart/2009/3/layout/IncreasingArrowsProcess"/>
    <dgm:cxn modelId="{F220D145-99AA-4949-B16F-E384137DA4BE}" type="presOf" srcId="{66A5BB5A-9414-48E1-BE6A-BA1981B7BA97}" destId="{C7BCB618-A3BD-45C0-A3E6-239DD8A4BE06}" srcOrd="0" destOrd="1" presId="urn:microsoft.com/office/officeart/2009/3/layout/IncreasingArrowsProcess"/>
    <dgm:cxn modelId="{0B789474-139D-468D-8DCD-5F84D89FEFD8}" type="presOf" srcId="{AAA7496A-67D2-4463-9CD6-93D2209F4244}" destId="{CC585CFC-1E66-4C32-BA93-78A21455ADE0}" srcOrd="0" destOrd="0" presId="urn:microsoft.com/office/officeart/2009/3/layout/IncreasingArrowsProcess"/>
    <dgm:cxn modelId="{B94EC0AD-6418-4BE5-BFAE-6EC25C3EA635}" type="presOf" srcId="{F1434CD7-5A5A-4FB4-B4F6-F5E958810699}" destId="{CC585CFC-1E66-4C32-BA93-78A21455ADE0}" srcOrd="0" destOrd="1" presId="urn:microsoft.com/office/officeart/2009/3/layout/IncreasingArrowsProcess"/>
    <dgm:cxn modelId="{DE9464B1-A55C-4CC8-B03B-E3B2ABC406E4}" type="presOf" srcId="{F36C678F-4C5B-4BA3-B83D-FA2ED77ACEDA}" destId="{C7BCB618-A3BD-45C0-A3E6-239DD8A4BE06}" srcOrd="0" destOrd="0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7333100D-91A6-40B1-8BC9-9CC423D9FA35}" type="presParOf" srcId="{55C6D1A5-2949-4488-B298-D9471785CF97}" destId="{E96920F5-D8E3-4D08-9FCF-2332A1EBD6E1}" srcOrd="0" destOrd="0" presId="urn:microsoft.com/office/officeart/2009/3/layout/IncreasingArrowsProcess"/>
    <dgm:cxn modelId="{AFA0E0EB-8D07-46FF-ABD4-6A5607439987}" type="presParOf" srcId="{55C6D1A5-2949-4488-B298-D9471785CF97}" destId="{E0668EC8-D12F-48D5-8703-7CC300BBE354}" srcOrd="1" destOrd="0" presId="urn:microsoft.com/office/officeart/2009/3/layout/IncreasingArrowsProcess"/>
    <dgm:cxn modelId="{D87F9F8B-C224-4B73-A723-AED2FD50FAB4}" type="presParOf" srcId="{55C6D1A5-2949-4488-B298-D9471785CF97}" destId="{A76A8B3E-E4FA-4E82-95B0-9FE59AAD13BE}" srcOrd="2" destOrd="0" presId="urn:microsoft.com/office/officeart/2009/3/layout/IncreasingArrowsProcess"/>
    <dgm:cxn modelId="{B5CB70C5-9FC7-4685-944E-6719001371EC}" type="presParOf" srcId="{55C6D1A5-2949-4488-B298-D9471785CF97}" destId="{B2D69774-61A8-4593-A7FC-EE73DB7B306B}" srcOrd="3" destOrd="0" presId="urn:microsoft.com/office/officeart/2009/3/layout/IncreasingArrowsProcess"/>
    <dgm:cxn modelId="{C15A3D0C-3E9E-47AF-9E7E-95914B67B44E}" type="presParOf" srcId="{55C6D1A5-2949-4488-B298-D9471785CF97}" destId="{5B743F4C-EE9D-4899-A650-9E13B28713EB}" srcOrd="4" destOrd="0" presId="urn:microsoft.com/office/officeart/2009/3/layout/IncreasingArrowsProcess"/>
    <dgm:cxn modelId="{90472D91-CE0E-4CC5-8E95-E0A3727413B9}" type="presParOf" srcId="{55C6D1A5-2949-4488-B298-D9471785CF97}" destId="{C7BCB618-A3BD-45C0-A3E6-239DD8A4BE06}" srcOrd="5" destOrd="0" presId="urn:microsoft.com/office/officeart/2009/3/layout/IncreasingArrowsProcess"/>
    <dgm:cxn modelId="{D37F635D-CDB9-4455-AFA9-6E803D829E28}" type="presParOf" srcId="{55C6D1A5-2949-4488-B298-D9471785CF97}" destId="{429EE201-47A5-4072-91D9-0A2418764CFC}" srcOrd="6" destOrd="0" presId="urn:microsoft.com/office/officeart/2009/3/layout/IncreasingArrowsProcess"/>
    <dgm:cxn modelId="{29EA9CC6-8F30-469D-85FF-86368CA1332E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1A085-AE4A-434B-A802-7A83D79E4F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6A0B7C-B1E0-4F63-82AB-C700DD26A25C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 Prep</a:t>
          </a:r>
        </a:p>
      </dgm:t>
    </dgm:pt>
    <dgm:pt modelId="{6C46E54E-4B02-4ACD-860F-60032FE45CDB}" type="par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09323769-E7AF-4F2A-8DA0-C156570F02A5}" type="sib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B1612EAC-7AB3-4DB5-9159-BE3941128B4F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Pre-JAD</a:t>
          </a:r>
        </a:p>
      </dgm:t>
    </dgm:pt>
    <dgm:pt modelId="{64621E1B-C010-4043-82CB-FF0B3675F6E5}" type="par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FAD82FF6-512F-4BE8-868B-FFB5AF64C278}" type="sib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56EFDE5B-60AB-4D9E-8811-D10CC90748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JAD Review</a:t>
          </a:r>
        </a:p>
      </dgm:t>
    </dgm:pt>
    <dgm:pt modelId="{76C836D0-6316-4FDE-8FED-AF85D260EF43}" type="par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9D753B9C-F618-4040-9CD4-11948D19C2BB}" type="sib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1A3075EA-1F11-431C-A03C-DAD8F88BC077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</a:t>
          </a:r>
        </a:p>
      </dgm:t>
    </dgm:pt>
    <dgm:pt modelId="{549DC82D-C262-48EF-A37E-244A7B2026FF}" type="par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3A9DD53B-DD3A-4F73-B891-D4C623FFD766}" type="sib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2FF7E142-2838-47AC-8A04-A427472D96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Post-JAD</a:t>
          </a:r>
        </a:p>
      </dgm:t>
    </dgm:pt>
    <dgm:pt modelId="{C0044312-B801-42F4-AEB2-5C4523DB2C78}" type="par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A1076BED-3F09-4B7A-99B5-35D02F5BEB14}" type="sib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4711D085-451B-4119-AFBF-A4FB736AE8AC}" type="pres">
      <dgm:prSet presAssocID="{A681A085-AE4A-434B-A802-7A83D79E4FC9}" presName="Name0" presStyleCnt="0">
        <dgm:presLayoutVars>
          <dgm:dir/>
          <dgm:resizeHandles val="exact"/>
        </dgm:presLayoutVars>
      </dgm:prSet>
      <dgm:spPr/>
    </dgm:pt>
    <dgm:pt modelId="{F5C198F9-2C57-4BEE-811F-C3F1B19532C8}" type="pres">
      <dgm:prSet presAssocID="{056A0B7C-B1E0-4F63-82AB-C700DD26A25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BDE5-E5DB-447D-AF8C-99CE269A0E5A}" type="pres">
      <dgm:prSet presAssocID="{09323769-E7AF-4F2A-8DA0-C156570F02A5}" presName="parSpace" presStyleCnt="0"/>
      <dgm:spPr/>
    </dgm:pt>
    <dgm:pt modelId="{B7CC8BE2-818A-4DA4-B3FA-7AC6F7EF5163}" type="pres">
      <dgm:prSet presAssocID="{B1612EAC-7AB3-4DB5-9159-BE3941128B4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B5D6-D933-408F-899F-700DFE5092D8}" type="pres">
      <dgm:prSet presAssocID="{FAD82FF6-512F-4BE8-868B-FFB5AF64C278}" presName="parSpace" presStyleCnt="0"/>
      <dgm:spPr/>
    </dgm:pt>
    <dgm:pt modelId="{3DC6C0D4-7598-46B3-9D0C-3B5F73EF6A88}" type="pres">
      <dgm:prSet presAssocID="{1A3075EA-1F11-431C-A03C-DAD8F88BC07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BBD64-0736-424C-BBAF-D879A142C577}" type="pres">
      <dgm:prSet presAssocID="{3A9DD53B-DD3A-4F73-B891-D4C623FFD766}" presName="parSpace" presStyleCnt="0"/>
      <dgm:spPr/>
    </dgm:pt>
    <dgm:pt modelId="{99391B31-BDC3-4C08-BC3E-8B77C6B4C7AB}" type="pres">
      <dgm:prSet presAssocID="{2FF7E142-2838-47AC-8A04-A427472D966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F2C6-C7A9-40DD-B7EC-DFE18597BE9B}" type="pres">
      <dgm:prSet presAssocID="{A1076BED-3F09-4B7A-99B5-35D02F5BEB14}" presName="parSpace" presStyleCnt="0"/>
      <dgm:spPr/>
    </dgm:pt>
    <dgm:pt modelId="{199E670A-EE3B-4255-88C1-0D5876CB12BD}" type="pres">
      <dgm:prSet presAssocID="{56EFDE5B-60AB-4D9E-8811-D10CC90748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C5244-BD4C-4DD9-A990-238121E305BC}" srcId="{A681A085-AE4A-434B-A802-7A83D79E4FC9}" destId="{2FF7E142-2838-47AC-8A04-A427472D9666}" srcOrd="3" destOrd="0" parTransId="{C0044312-B801-42F4-AEB2-5C4523DB2C78}" sibTransId="{A1076BED-3F09-4B7A-99B5-35D02F5BEB14}"/>
    <dgm:cxn modelId="{51D3F781-1707-4B0A-B004-2C4A84D6F92F}" srcId="{A681A085-AE4A-434B-A802-7A83D79E4FC9}" destId="{1A3075EA-1F11-431C-A03C-DAD8F88BC077}" srcOrd="2" destOrd="0" parTransId="{549DC82D-C262-48EF-A37E-244A7B2026FF}" sibTransId="{3A9DD53B-DD3A-4F73-B891-D4C623FFD766}"/>
    <dgm:cxn modelId="{F6D3AD8E-80EB-4324-94C8-A0E8517B9C56}" srcId="{A681A085-AE4A-434B-A802-7A83D79E4FC9}" destId="{B1612EAC-7AB3-4DB5-9159-BE3941128B4F}" srcOrd="1" destOrd="0" parTransId="{64621E1B-C010-4043-82CB-FF0B3675F6E5}" sibTransId="{FAD82FF6-512F-4BE8-868B-FFB5AF64C278}"/>
    <dgm:cxn modelId="{D667A07C-2043-4D4F-8370-CFF881A9B662}" type="presOf" srcId="{56EFDE5B-60AB-4D9E-8811-D10CC9074869}" destId="{199E670A-EE3B-4255-88C1-0D5876CB12BD}" srcOrd="0" destOrd="0" presId="urn:microsoft.com/office/officeart/2005/8/layout/hChevron3"/>
    <dgm:cxn modelId="{EB7C9510-D20A-41CD-AF70-E601E617A0A0}" type="presOf" srcId="{1A3075EA-1F11-431C-A03C-DAD8F88BC077}" destId="{3DC6C0D4-7598-46B3-9D0C-3B5F73EF6A88}" srcOrd="0" destOrd="0" presId="urn:microsoft.com/office/officeart/2005/8/layout/hChevron3"/>
    <dgm:cxn modelId="{1EA37F9D-5D86-4BB9-A7CF-AE41B4A01131}" type="presOf" srcId="{A681A085-AE4A-434B-A802-7A83D79E4FC9}" destId="{4711D085-451B-4119-AFBF-A4FB736AE8AC}" srcOrd="0" destOrd="0" presId="urn:microsoft.com/office/officeart/2005/8/layout/hChevron3"/>
    <dgm:cxn modelId="{142CE1C6-C7E0-41D8-841C-C80F9E6FFC9E}" type="presOf" srcId="{056A0B7C-B1E0-4F63-82AB-C700DD26A25C}" destId="{F5C198F9-2C57-4BEE-811F-C3F1B19532C8}" srcOrd="0" destOrd="0" presId="urn:microsoft.com/office/officeart/2005/8/layout/hChevron3"/>
    <dgm:cxn modelId="{EBF09149-9D98-43B1-A36F-950C02AB8509}" type="presOf" srcId="{2FF7E142-2838-47AC-8A04-A427472D9666}" destId="{99391B31-BDC3-4C08-BC3E-8B77C6B4C7AB}" srcOrd="0" destOrd="0" presId="urn:microsoft.com/office/officeart/2005/8/layout/hChevron3"/>
    <dgm:cxn modelId="{FDD4A5F3-04DD-499A-8336-69416762150F}" type="presOf" srcId="{B1612EAC-7AB3-4DB5-9159-BE3941128B4F}" destId="{B7CC8BE2-818A-4DA4-B3FA-7AC6F7EF5163}" srcOrd="0" destOrd="0" presId="urn:microsoft.com/office/officeart/2005/8/layout/hChevron3"/>
    <dgm:cxn modelId="{B99AE519-5B0D-4401-B3A5-DD11CB3E2FEC}" srcId="{A681A085-AE4A-434B-A802-7A83D79E4FC9}" destId="{56EFDE5B-60AB-4D9E-8811-D10CC9074869}" srcOrd="4" destOrd="0" parTransId="{76C836D0-6316-4FDE-8FED-AF85D260EF43}" sibTransId="{9D753B9C-F618-4040-9CD4-11948D19C2BB}"/>
    <dgm:cxn modelId="{905DB9F3-7E1D-4559-A96B-1C9200A8DC34}" srcId="{A681A085-AE4A-434B-A802-7A83D79E4FC9}" destId="{056A0B7C-B1E0-4F63-82AB-C700DD26A25C}" srcOrd="0" destOrd="0" parTransId="{6C46E54E-4B02-4ACD-860F-60032FE45CDB}" sibTransId="{09323769-E7AF-4F2A-8DA0-C156570F02A5}"/>
    <dgm:cxn modelId="{14878D86-8CE9-4A1B-9675-A38F8CAEC2A3}" type="presParOf" srcId="{4711D085-451B-4119-AFBF-A4FB736AE8AC}" destId="{F5C198F9-2C57-4BEE-811F-C3F1B19532C8}" srcOrd="0" destOrd="0" presId="urn:microsoft.com/office/officeart/2005/8/layout/hChevron3"/>
    <dgm:cxn modelId="{26472734-6FBC-4A76-A5F7-569CA9697F12}" type="presParOf" srcId="{4711D085-451B-4119-AFBF-A4FB736AE8AC}" destId="{0A4CBDE5-E5DB-447D-AF8C-99CE269A0E5A}" srcOrd="1" destOrd="0" presId="urn:microsoft.com/office/officeart/2005/8/layout/hChevron3"/>
    <dgm:cxn modelId="{0337BB48-7EED-4C2F-96C7-3C521B1B340F}" type="presParOf" srcId="{4711D085-451B-4119-AFBF-A4FB736AE8AC}" destId="{B7CC8BE2-818A-4DA4-B3FA-7AC6F7EF5163}" srcOrd="2" destOrd="0" presId="urn:microsoft.com/office/officeart/2005/8/layout/hChevron3"/>
    <dgm:cxn modelId="{B1DACBE6-03B2-404E-9823-221B8C562144}" type="presParOf" srcId="{4711D085-451B-4119-AFBF-A4FB736AE8AC}" destId="{D5BCB5D6-D933-408F-899F-700DFE5092D8}" srcOrd="3" destOrd="0" presId="urn:microsoft.com/office/officeart/2005/8/layout/hChevron3"/>
    <dgm:cxn modelId="{5BA3DA73-C646-4A7E-9D45-C44CF1A00F8D}" type="presParOf" srcId="{4711D085-451B-4119-AFBF-A4FB736AE8AC}" destId="{3DC6C0D4-7598-46B3-9D0C-3B5F73EF6A88}" srcOrd="4" destOrd="0" presId="urn:microsoft.com/office/officeart/2005/8/layout/hChevron3"/>
    <dgm:cxn modelId="{FACE8BE2-7298-4BC8-B030-7B7B19E0A413}" type="presParOf" srcId="{4711D085-451B-4119-AFBF-A4FB736AE8AC}" destId="{897BBD64-0736-424C-BBAF-D879A142C577}" srcOrd="5" destOrd="0" presId="urn:microsoft.com/office/officeart/2005/8/layout/hChevron3"/>
    <dgm:cxn modelId="{D8D69634-75DD-424E-8B22-B0406E204A0D}" type="presParOf" srcId="{4711D085-451B-4119-AFBF-A4FB736AE8AC}" destId="{99391B31-BDC3-4C08-BC3E-8B77C6B4C7AB}" srcOrd="6" destOrd="0" presId="urn:microsoft.com/office/officeart/2005/8/layout/hChevron3"/>
    <dgm:cxn modelId="{82F475CA-FF0E-4868-9A6D-BF579F0F2B1A}" type="presParOf" srcId="{4711D085-451B-4119-AFBF-A4FB736AE8AC}" destId="{F0F4F2C6-C7A9-40DD-B7EC-DFE18597BE9B}" srcOrd="7" destOrd="0" presId="urn:microsoft.com/office/officeart/2005/8/layout/hChevron3"/>
    <dgm:cxn modelId="{F6DA92DF-DECD-4BA4-B229-801B13F29CBA}" type="presParOf" srcId="{4711D085-451B-4119-AFBF-A4FB736AE8AC}" destId="{199E670A-EE3B-4255-88C1-0D5876CB12B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2846-214C-4BDA-AEF6-DA07BBEFB0E5}">
      <dsp:nvSpPr>
        <dsp:cNvPr id="0" name=""/>
        <dsp:cNvSpPr/>
      </dsp:nvSpPr>
      <dsp:spPr>
        <a:xfrm>
          <a:off x="-3969616" y="-609434"/>
          <a:ext cx="4730694" cy="4730694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5FE5F-46EF-4122-AD55-0E57253D231F}">
      <dsp:nvSpPr>
        <dsp:cNvPr id="0" name=""/>
        <dsp:cNvSpPr/>
      </dsp:nvSpPr>
      <dsp:spPr>
        <a:xfrm>
          <a:off x="489439" y="287130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Acro’s methodology is flexible and can adopt the development processes to comply with the client’s defined project management standards</a:t>
          </a:r>
        </a:p>
      </dsp:txBody>
      <dsp:txXfrm>
        <a:off x="489439" y="287130"/>
        <a:ext cx="7613629" cy="830469"/>
      </dsp:txXfrm>
    </dsp:sp>
    <dsp:sp modelId="{07C539BE-242E-46F8-9017-7CDF74A88914}">
      <dsp:nvSpPr>
        <dsp:cNvPr id="0" name=""/>
        <dsp:cNvSpPr/>
      </dsp:nvSpPr>
      <dsp:spPr>
        <a:xfrm>
          <a:off x="50460" y="263386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BE6048-F0C8-4930-9AF9-5D367114E949}">
      <dsp:nvSpPr>
        <dsp:cNvPr id="0" name=""/>
        <dsp:cNvSpPr/>
      </dsp:nvSpPr>
      <dsp:spPr>
        <a:xfrm>
          <a:off x="744748" y="1340678"/>
          <a:ext cx="7358319" cy="830469"/>
        </a:xfrm>
        <a:prstGeom prst="rect">
          <a:avLst/>
        </a:prstGeom>
        <a:gradFill rotWithShape="0">
          <a:gsLst>
            <a:gs pos="0">
              <a:schemeClr val="accent5">
                <a:hueOff val="-3676673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3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3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 will use State of </a:t>
          </a:r>
          <a:r>
            <a:rPr lang="en-US" sz="1600" kern="1200" dirty="0" err="1"/>
            <a:t>Mississippu</a:t>
          </a:r>
          <a:r>
            <a:rPr lang="en-US" sz="1600" kern="1200" dirty="0"/>
            <a:t> – Department of IT (ITS)) standard templates </a:t>
          </a:r>
        </a:p>
      </dsp:txBody>
      <dsp:txXfrm>
        <a:off x="744748" y="1340678"/>
        <a:ext cx="7358319" cy="830469"/>
      </dsp:txXfrm>
    </dsp:sp>
    <dsp:sp modelId="{BB475319-C2B4-4F7A-9AEB-2C3D77DB0CB1}">
      <dsp:nvSpPr>
        <dsp:cNvPr id="0" name=""/>
        <dsp:cNvSpPr/>
      </dsp:nvSpPr>
      <dsp:spPr>
        <a:xfrm>
          <a:off x="305770" y="1316934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449A8D-4652-45D8-8806-05AA51E7C69F}">
      <dsp:nvSpPr>
        <dsp:cNvPr id="0" name=""/>
        <dsp:cNvSpPr/>
      </dsp:nvSpPr>
      <dsp:spPr>
        <a:xfrm>
          <a:off x="489439" y="2394226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5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 will augment these templates based on the learnings from Acro’s past project experiences to capture relevant project/delivery details</a:t>
          </a:r>
        </a:p>
      </dsp:txBody>
      <dsp:txXfrm>
        <a:off x="489439" y="2394226"/>
        <a:ext cx="7613629" cy="830469"/>
      </dsp:txXfrm>
    </dsp:sp>
    <dsp:sp modelId="{A12A0977-EC49-4BE3-B686-4BD49E0AA701}">
      <dsp:nvSpPr>
        <dsp:cNvPr id="0" name=""/>
        <dsp:cNvSpPr/>
      </dsp:nvSpPr>
      <dsp:spPr>
        <a:xfrm>
          <a:off x="50460" y="2370482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19133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319337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921781"/>
          <a:ext cx="1901212" cy="108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Identify and </a:t>
          </a:r>
          <a:r>
            <a:rPr lang="en-US" sz="1400" b="0" kern="1200" dirty="0">
              <a:solidFill>
                <a:schemeClr val="tx1"/>
              </a:solidFill>
            </a:rPr>
            <a:t>document </a:t>
          </a:r>
          <a:r>
            <a:rPr lang="en-US" sz="1400" kern="1200" dirty="0"/>
            <a:t>the Risk and assign resource(s) for mitigation analysis</a:t>
          </a:r>
        </a:p>
      </dsp:txBody>
      <dsp:txXfrm>
        <a:off x="86521" y="921781"/>
        <a:ext cx="1901212" cy="1089561"/>
      </dsp:txXfrm>
    </dsp:sp>
    <dsp:sp modelId="{A76A8B3E-E4FA-4E82-95B0-9FE59AAD13BE}">
      <dsp:nvSpPr>
        <dsp:cNvPr id="0" name=""/>
        <dsp:cNvSpPr/>
      </dsp:nvSpPr>
      <dsp:spPr>
        <a:xfrm>
          <a:off x="1975033" y="419263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719467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313629"/>
          <a:ext cx="1901212" cy="1812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313629"/>
        <a:ext cx="1901212" cy="1812644"/>
      </dsp:txXfrm>
    </dsp:sp>
    <dsp:sp modelId="{5B743F4C-EE9D-4899-A650-9E13B28713EB}">
      <dsp:nvSpPr>
        <dsp:cNvPr id="0" name=""/>
        <dsp:cNvSpPr/>
      </dsp:nvSpPr>
      <dsp:spPr>
        <a:xfrm>
          <a:off x="3876245" y="819393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119597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1728309"/>
          <a:ext cx="1901212" cy="24903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Planning involves the definition of prevention and mitigation strategies</a:t>
          </a:r>
        </a:p>
      </dsp:txBody>
      <dsp:txXfrm>
        <a:off x="3888945" y="1728309"/>
        <a:ext cx="1901212" cy="2490319"/>
      </dsp:txXfrm>
    </dsp:sp>
    <dsp:sp modelId="{429EE201-47A5-4072-91D9-0A2418764CFC}">
      <dsp:nvSpPr>
        <dsp:cNvPr id="0" name=""/>
        <dsp:cNvSpPr/>
      </dsp:nvSpPr>
      <dsp:spPr>
        <a:xfrm>
          <a:off x="5777458" y="1219523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519727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125311"/>
          <a:ext cx="1933382" cy="2312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Continuous review of risks and revision of mitigation strategies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125311"/>
        <a:ext cx="1933382" cy="2312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98F9-2C57-4BEE-811F-C3F1B19532C8}">
      <dsp:nvSpPr>
        <dsp:cNvPr id="0" name=""/>
        <dsp:cNvSpPr/>
      </dsp:nvSpPr>
      <dsp:spPr>
        <a:xfrm>
          <a:off x="995" y="42111"/>
          <a:ext cx="1940504" cy="776201"/>
        </a:xfrm>
        <a:prstGeom prst="homePlate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Prep</a:t>
          </a:r>
        </a:p>
      </dsp:txBody>
      <dsp:txXfrm>
        <a:off x="995" y="42111"/>
        <a:ext cx="1746454" cy="776201"/>
      </dsp:txXfrm>
    </dsp:sp>
    <dsp:sp modelId="{B7CC8BE2-818A-4DA4-B3FA-7AC6F7EF5163}">
      <dsp:nvSpPr>
        <dsp:cNvPr id="0" name=""/>
        <dsp:cNvSpPr/>
      </dsp:nvSpPr>
      <dsp:spPr>
        <a:xfrm>
          <a:off x="1553398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Pre-JAD</a:t>
          </a:r>
        </a:p>
      </dsp:txBody>
      <dsp:txXfrm>
        <a:off x="1941499" y="42111"/>
        <a:ext cx="1164303" cy="776201"/>
      </dsp:txXfrm>
    </dsp:sp>
    <dsp:sp modelId="{3DC6C0D4-7598-46B3-9D0C-3B5F73EF6A88}">
      <dsp:nvSpPr>
        <dsp:cNvPr id="0" name=""/>
        <dsp:cNvSpPr/>
      </dsp:nvSpPr>
      <dsp:spPr>
        <a:xfrm>
          <a:off x="3105802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</a:t>
          </a:r>
        </a:p>
      </dsp:txBody>
      <dsp:txXfrm>
        <a:off x="3493903" y="42111"/>
        <a:ext cx="1164303" cy="776201"/>
      </dsp:txXfrm>
    </dsp:sp>
    <dsp:sp modelId="{99391B31-BDC3-4C08-BC3E-8B77C6B4C7AB}">
      <dsp:nvSpPr>
        <dsp:cNvPr id="0" name=""/>
        <dsp:cNvSpPr/>
      </dsp:nvSpPr>
      <dsp:spPr>
        <a:xfrm>
          <a:off x="4658205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Post-JAD</a:t>
          </a:r>
        </a:p>
      </dsp:txBody>
      <dsp:txXfrm>
        <a:off x="5046306" y="42111"/>
        <a:ext cx="1164303" cy="776201"/>
      </dsp:txXfrm>
    </dsp:sp>
    <dsp:sp modelId="{199E670A-EE3B-4255-88C1-0D5876CB12BD}">
      <dsp:nvSpPr>
        <dsp:cNvPr id="0" name=""/>
        <dsp:cNvSpPr/>
      </dsp:nvSpPr>
      <dsp:spPr>
        <a:xfrm>
          <a:off x="6210609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Review</a:t>
          </a:r>
        </a:p>
      </dsp:txBody>
      <dsp:txXfrm>
        <a:off x="6598710" y="42111"/>
        <a:ext cx="1164303" cy="77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A250909-72EE-4D6A-929A-BC0C118FEF57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5DB0F854-08FD-43F0-9FCA-F719452E37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62163065-E0AF-43C8-915F-9A85A469125B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42EB6FE2-DBC0-454E-9EBA-EBD91BE45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90563"/>
            <a:ext cx="4605338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72F2-D520-4391-8D25-3E9AE23CCFFF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B144-2B8C-42A1-9A98-60BBE07CB691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4255-764E-432C-9B1B-5E03AF55B8EB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721-C095-4AB6-9FE8-33DCF1B63A60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5CA4-822C-4071-9DC2-4ED98E653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EC3-33FD-4688-86CF-27764B07E3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AB0-4932-4473-8497-222B4FD6AE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A56B-C114-4C62-9FB6-1DFBF11500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449" y="6409520"/>
            <a:ext cx="3774559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FAA1-6A52-4CCF-B111-140E2DA38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568D-E6C3-4E01-9AAC-A0C969145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E224-E986-4278-8566-5EA98F9AC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7C64-C7A6-426A-98B4-28C828A4D48D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557-8569-4345-B403-3A267E401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2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80BF-2FF2-4EBD-830F-5C00C7B7A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FECF-710A-4538-98CD-140A10DF1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3BFFC-C729-4C2B-9DD8-C06CD6B00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AB9AF-2F2F-4A46-9072-A4CB66D00C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8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7793-B129-4A4C-A587-2852B46E0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E568-B4D1-4BF6-BCE9-816E8EF2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297F-31A7-4091-9D33-53EC521749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CD62-9AC0-4CB3-B394-2757C1828C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752A-4107-4C9D-B2D5-B76154E50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CB98-E2AD-4C82-AD2E-183C2056F8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4DDE-5DC8-4B00-A5C5-812BB3D2CE51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8453-FD85-4AB9-86C4-5519EDD4AE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9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CF87-C12B-4946-B293-71A68945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E76F-202C-49D3-8370-CB22553A9A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7006-F76F-4629-A645-075BCB78C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C828-E520-4DCC-90E2-A7CB10E08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5986-56DB-4F14-A685-32A0FFAC48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68A35-5C95-4849-8DF6-CCCE2E3373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26B42-43D8-40A6-B142-EB7A92E7AFC7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55131" y="6356355"/>
            <a:ext cx="20574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95-DF0D-4CAF-9B8C-4F2EE846F32F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6AB4-CC18-4E38-AD82-0F1651480979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C670-193D-4273-9384-20D7F65EC5EE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1ED0-BB1E-4C93-9A4A-A1320C804EE2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AD3D-90CF-4C7C-81D7-1CB697431563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5192B1-5B7C-4B1C-B49D-BF80DB2A9929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8DB254-A813-4155-8FBF-37DF30ABB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199DC-48E8-4A92-B30C-BFF6F84A768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17219"/>
            <a:ext cx="6640830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0850" y="1539875"/>
            <a:ext cx="8172451" cy="1111250"/>
            <a:chOff x="374650" y="1946275"/>
            <a:chExt cx="8172451" cy="1111250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FF9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850" y="2247900"/>
            <a:ext cx="8172451" cy="1111250"/>
            <a:chOff x="374650" y="1946275"/>
            <a:chExt cx="8172451" cy="111125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00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3390" y="2943226"/>
            <a:ext cx="8172451" cy="1111250"/>
            <a:chOff x="374650" y="1946275"/>
            <a:chExt cx="8172451" cy="1111250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3366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8790" y="3600452"/>
            <a:ext cx="8172451" cy="1111250"/>
            <a:chOff x="374650" y="1946275"/>
            <a:chExt cx="8172451" cy="1111250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CC33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790" y="4318002"/>
            <a:ext cx="8172451" cy="1111250"/>
            <a:chOff x="374650" y="1946275"/>
            <a:chExt cx="8172451" cy="111125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99CC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1330" y="5003803"/>
            <a:ext cx="8172451" cy="1111250"/>
            <a:chOff x="374650" y="1946275"/>
            <a:chExt cx="8172451" cy="1111250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FF66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22500" y="1635403"/>
            <a:ext cx="197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</a:t>
            </a:r>
            <a:r>
              <a:rPr lang="en-US" sz="2000" dirty="0" smtClean="0"/>
              <a:t>Objective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22500" y="2328039"/>
            <a:ext cx="160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Scope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24081" y="3018601"/>
            <a:ext cx="198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Approach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19318" y="3670240"/>
            <a:ext cx="1879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Timeline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0106" y="4379090"/>
            <a:ext cx="315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Roles &amp; 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17859" y="5074416"/>
            <a:ext cx="2380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Management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390" y="2086769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WHY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3390" y="2832894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WHAT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390" y="3525044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HOW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9740" y="4198144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WHEN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790" y="4887119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WHO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490" y="5518944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CONTROL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0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11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37" name="TextBox 36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  <p:sp>
        <p:nvSpPr>
          <p:cNvPr id="49" name="Rectangle 3"/>
          <p:cNvSpPr txBox="1">
            <a:spLocks noChangeArrowheads="1"/>
          </p:cNvSpPr>
          <p:nvPr/>
        </p:nvSpPr>
        <p:spPr bwMode="auto">
          <a:xfrm flipH="1">
            <a:off x="457200" y="4835225"/>
            <a:ext cx="8191500" cy="15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/>
              <a:t>Communication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latin typeface="+mn-lt"/>
              </a:rPr>
              <a:t>Issue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latin typeface="+mn-lt"/>
              </a:rPr>
              <a:t>Risk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/>
              <a:t>Change Management</a:t>
            </a:r>
            <a:endParaRPr lang="en-US" kern="0" dirty="0">
              <a:latin typeface="+mn-lt"/>
            </a:endParaRPr>
          </a:p>
        </p:txBody>
      </p:sp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199273895"/>
              </p:ext>
            </p:extLst>
          </p:nvPr>
        </p:nvGraphicFramePr>
        <p:xfrm>
          <a:off x="626166" y="1498600"/>
          <a:ext cx="8149534" cy="35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12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59042" y="1686516"/>
            <a:ext cx="8861634" cy="4584409"/>
            <a:chOff x="206667" y="1553166"/>
            <a:chExt cx="8861634" cy="4584409"/>
          </a:xfrm>
        </p:grpSpPr>
        <p:grpSp>
          <p:nvGrpSpPr>
            <p:cNvPr id="55" name="Group 54"/>
            <p:cNvGrpSpPr/>
            <p:nvPr/>
          </p:nvGrpSpPr>
          <p:grpSpPr>
            <a:xfrm>
              <a:off x="206667" y="1553166"/>
              <a:ext cx="8861634" cy="4584409"/>
              <a:chOff x="206667" y="1486491"/>
              <a:chExt cx="8861634" cy="458440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808085" y="1486491"/>
                <a:ext cx="2260216" cy="4584409"/>
                <a:chOff x="6808085" y="1486491"/>
                <a:chExt cx="2260216" cy="4584409"/>
              </a:xfrm>
            </p:grpSpPr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xmlns="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4612823" y="3681753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596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975EF6E2-38F0-4023-B567-95A57D6614A8}"/>
                    </a:ext>
                  </a:extLst>
                </p:cNvPr>
                <p:cNvSpPr/>
                <p:nvPr/>
              </p:nvSpPr>
              <p:spPr>
                <a:xfrm>
                  <a:off x="6988966" y="1499495"/>
                  <a:ext cx="2079335" cy="4571405"/>
                </a:xfrm>
                <a:prstGeom prst="rect">
                  <a:avLst/>
                </a:prstGeom>
                <a:solidFill>
                  <a:srgbClr val="FE7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06667" y="1486500"/>
                <a:ext cx="2079335" cy="4571405"/>
                <a:chOff x="206667" y="1486500"/>
                <a:chExt cx="2079335" cy="457140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975EF6E2-38F0-4023-B567-95A57D6614A8}"/>
                    </a:ext>
                  </a:extLst>
                </p:cNvPr>
                <p:cNvSpPr/>
                <p:nvPr/>
              </p:nvSpPr>
              <p:spPr>
                <a:xfrm>
                  <a:off x="206667" y="1486500"/>
                  <a:ext cx="2079335" cy="457140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6667" y="1512193"/>
                  <a:ext cx="2079335" cy="4459505"/>
                  <a:chOff x="206667" y="1512193"/>
                  <a:chExt cx="2079335" cy="4459505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206667" y="3078608"/>
                    <a:ext cx="2079335" cy="2893090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5" rIns="91430" bIns="45715" rtlCol="0">
                    <a:spAutoFit/>
                  </a:bodyPr>
                  <a:lstStyle/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Weekly Management status review with State’s project teams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Issue, Risks and Action items  will be reviewed in the weekly meetings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Monthly status review with stakeholders including Executive Management teams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6667" y="1512193"/>
                    <a:ext cx="2079335" cy="120031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5" rIns="91430" bIns="45715" rtlCol="0">
                    <a:spAutoFit/>
                  </a:bodyPr>
                  <a:lstStyle/>
                  <a:p>
                    <a:pPr lvl="0"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Status review meetings / conference calls</a:t>
                    </a:r>
                  </a:p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5602" name="Picture 2" descr="C:\Users\siddharths\Downloads\businessmen-having-a-meeting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4402" y="2352576"/>
                    <a:ext cx="803873" cy="8038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54" name="Group 53"/>
              <p:cNvGrpSpPr/>
              <p:nvPr/>
            </p:nvGrpSpPr>
            <p:grpSpPr>
              <a:xfrm>
                <a:off x="2286002" y="1486498"/>
                <a:ext cx="2261871" cy="4584396"/>
                <a:chOff x="2286002" y="1486498"/>
                <a:chExt cx="2261871" cy="4584396"/>
              </a:xfrm>
            </p:grpSpPr>
            <p:sp>
              <p:nvSpPr>
                <p:cNvPr id="7" name="Parallelogram 6">
                  <a:extLst>
                    <a:ext uri="{FF2B5EF4-FFF2-40B4-BE49-F238E27FC236}">
                      <a16:creationId xmlns:a16="http://schemas.microsoft.com/office/drawing/2014/main" xmlns="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90740" y="3694752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0120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66883" y="1486498"/>
                  <a:ext cx="2080990" cy="4571405"/>
                  <a:chOff x="2466883" y="1486498"/>
                  <a:chExt cx="2080990" cy="4571405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xmlns="" id="{975EF6E2-38F0-4023-B567-95A57D6614A8}"/>
                      </a:ext>
                    </a:extLst>
                  </p:cNvPr>
                  <p:cNvSpPr/>
                  <p:nvPr/>
                </p:nvSpPr>
                <p:spPr>
                  <a:xfrm>
                    <a:off x="2468538" y="1486498"/>
                    <a:ext cx="2079335" cy="4571405"/>
                  </a:xfrm>
                  <a:prstGeom prst="rect">
                    <a:avLst/>
                  </a:prstGeom>
                  <a:solidFill>
                    <a:srgbClr val="00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0" tIns="45715" rIns="91430" bIns="45715" rtlCol="0" anchor="ctr"/>
                  <a:lstStyle/>
                  <a:p>
                    <a:pPr algn="ctr"/>
                    <a:endParaRPr lang="en-US" sz="1300" dirty="0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66883" y="1706242"/>
                    <a:ext cx="2079335" cy="3795225"/>
                    <a:chOff x="2466883" y="1706242"/>
                    <a:chExt cx="2079335" cy="3795225"/>
                  </a:xfrm>
                </p:grpSpPr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66883" y="3039265"/>
                      <a:ext cx="2079335" cy="24622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Scheduled as per pre-identified milestone dates in the project plan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Conduct lessons learned sessions for continuous improvement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Phase exit checklists to ensure completion of all the steps</a:t>
                      </a: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466883" y="1706242"/>
                      <a:ext cx="2079335" cy="6463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lvl="0"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Phase exit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vl="0"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meetings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5603" name="Picture 3" descr="C:\Users\siddharths\Downloads\business-people-meetin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59564" y="2427046"/>
                      <a:ext cx="525041" cy="5250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4547872" y="1486491"/>
                <a:ext cx="2260215" cy="4571409"/>
                <a:chOff x="4547872" y="1486491"/>
                <a:chExt cx="2260215" cy="4571409"/>
              </a:xfrm>
            </p:grpSpPr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xmlns="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2352610" y="3681753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0054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4727483" y="1486495"/>
                  <a:ext cx="2080604" cy="4571405"/>
                  <a:chOff x="4727483" y="1486495"/>
                  <a:chExt cx="2080604" cy="4571405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xmlns="" id="{975EF6E2-38F0-4023-B567-95A57D6614A8}"/>
                      </a:ext>
                    </a:extLst>
                  </p:cNvPr>
                  <p:cNvSpPr/>
                  <p:nvPr/>
                </p:nvSpPr>
                <p:spPr>
                  <a:xfrm>
                    <a:off x="4728752" y="1486495"/>
                    <a:ext cx="2079335" cy="4571405"/>
                  </a:xfrm>
                  <a:prstGeom prst="rect">
                    <a:avLst/>
                  </a:prstGeom>
                  <a:solidFill>
                    <a:srgbClr val="B1DB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0" tIns="45715" rIns="91430" bIns="45715" rtlCol="0" anchor="ctr"/>
                  <a:lstStyle/>
                  <a:p>
                    <a:pPr algn="ctr"/>
                    <a:endParaRPr lang="en-US" sz="1300" dirty="0"/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727483" y="1744344"/>
                    <a:ext cx="2079335" cy="4256303"/>
                    <a:chOff x="4727483" y="1744344"/>
                    <a:chExt cx="2079335" cy="4256303"/>
                  </a:xfrm>
                </p:grpSpPr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727483" y="3107557"/>
                      <a:ext cx="2079335" cy="28930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Weekly Status Report will be sent to all stakeholders 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Project status dashboards will be used to maintain the visibility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Minutes of all the review meetings will be circulated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SharePoint site will be setup to archive all status reports </a:t>
                      </a:r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727483" y="1744344"/>
                      <a:ext cx="2079335" cy="6463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lvl="0" algn="ctr"/>
                      <a:r>
                        <a:rPr lang="en-US" b="1" dirty="0"/>
                        <a:t>Status </a:t>
                      </a:r>
                      <a:endParaRPr lang="en-US" b="1" dirty="0" smtClean="0"/>
                    </a:p>
                    <a:p>
                      <a:pPr lvl="0" algn="ctr"/>
                      <a:r>
                        <a:rPr lang="en-US" b="1" dirty="0" smtClean="0"/>
                        <a:t>Reporting</a:t>
                      </a:r>
                      <a:endParaRPr lang="en-US" dirty="0"/>
                    </a:p>
                  </p:txBody>
                </p:sp>
                <p:pic>
                  <p:nvPicPr>
                    <p:cNvPr id="25604" name="Picture 4" descr="C:\Users\siddharths\Downloads\progress-report (1)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43013" y="2427043"/>
                      <a:ext cx="576788" cy="5767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6988966" y="1922139"/>
              <a:ext cx="2079335" cy="3033758"/>
              <a:chOff x="6988966" y="1922139"/>
              <a:chExt cx="2079335" cy="303375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988966" y="3140025"/>
                <a:ext cx="2079335" cy="1815872"/>
              </a:xfrm>
              <a:prstGeom prst="rect">
                <a:avLst/>
              </a:prstGeom>
              <a:noFill/>
            </p:spPr>
            <p:txBody>
              <a:bodyPr wrap="square" lIns="91430" tIns="45715" rIns="91430" bIns="45715" rtlCol="0">
                <a:spAutoFit/>
              </a:bodyPr>
              <a:lstStyle/>
              <a:p>
                <a:pPr marL="285718" indent="-285718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Issues and Risks will be escalated to State and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sz="1400" dirty="0">
                    <a:solidFill>
                      <a:schemeClr val="bg1"/>
                    </a:solidFill>
                  </a:rPr>
                  <a:t> Executive Management if they are not mutually addressed by the project teams within seven days.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988966" y="1922139"/>
                <a:ext cx="2079335" cy="369322"/>
              </a:xfrm>
              <a:prstGeom prst="rect">
                <a:avLst/>
              </a:prstGeom>
              <a:noFill/>
            </p:spPr>
            <p:txBody>
              <a:bodyPr wrap="square" lIns="91430" tIns="45715" rIns="91430" bIns="45715" rtlCol="0">
                <a:spAutoFit/>
              </a:bodyPr>
              <a:lstStyle/>
              <a:p>
                <a:pPr lvl="0" algn="ctr"/>
                <a:r>
                  <a:rPr lang="en-US" b="1" dirty="0"/>
                  <a:t>Escalation</a:t>
                </a:r>
                <a:endParaRPr lang="en-US" dirty="0"/>
              </a:p>
            </p:txBody>
          </p:sp>
          <p:pic>
            <p:nvPicPr>
              <p:cNvPr id="25605" name="Picture 5" descr="C:\Users\siddharths\Downloads\complai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3512" y="2352574"/>
                <a:ext cx="530439" cy="53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62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88" name="TextBox 87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1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8760" y="1661562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598760" y="281570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598760" y="5095409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0" name="Group 49"/>
          <p:cNvGrpSpPr/>
          <p:nvPr/>
        </p:nvGrpSpPr>
        <p:grpSpPr>
          <a:xfrm>
            <a:off x="489828" y="1566261"/>
            <a:ext cx="8326512" cy="953155"/>
            <a:chOff x="3925455" y="1191491"/>
            <a:chExt cx="8472086" cy="969818"/>
          </a:xfrm>
        </p:grpSpPr>
        <p:sp>
          <p:nvSpPr>
            <p:cNvPr id="51" name="Rectangle 50"/>
            <p:cNvSpPr/>
            <p:nvPr/>
          </p:nvSpPr>
          <p:spPr>
            <a:xfrm>
              <a:off x="4895271" y="1191491"/>
              <a:ext cx="7502270" cy="969818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9828" y="2720326"/>
            <a:ext cx="8326511" cy="953155"/>
            <a:chOff x="3925455" y="1191491"/>
            <a:chExt cx="8472085" cy="969818"/>
          </a:xfrm>
        </p:grpSpPr>
        <p:sp>
          <p:nvSpPr>
            <p:cNvPr id="56" name="Rectangle 55"/>
            <p:cNvSpPr/>
            <p:nvPr/>
          </p:nvSpPr>
          <p:spPr>
            <a:xfrm>
              <a:off x="4895269" y="1191491"/>
              <a:ext cx="7502271" cy="969818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89828" y="3864867"/>
            <a:ext cx="8412872" cy="1029556"/>
            <a:chOff x="489828" y="3760092"/>
            <a:chExt cx="8412872" cy="1029556"/>
          </a:xfrm>
        </p:grpSpPr>
        <p:sp>
          <p:nvSpPr>
            <p:cNvPr id="48" name="Rectangle 47"/>
            <p:cNvSpPr/>
            <p:nvPr/>
          </p:nvSpPr>
          <p:spPr>
            <a:xfrm>
              <a:off x="598760" y="3836493"/>
              <a:ext cx="8303940" cy="953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89828" y="3760092"/>
              <a:ext cx="8326510" cy="953155"/>
              <a:chOff x="3925455" y="1191491"/>
              <a:chExt cx="8472083" cy="96981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95270" y="1191491"/>
                <a:ext cx="7502268" cy="969818"/>
              </a:xfrm>
              <a:prstGeom prst="rect">
                <a:avLst/>
              </a:prstGeom>
              <a:solidFill>
                <a:srgbClr val="F2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925455" y="1191491"/>
                <a:ext cx="1178646" cy="969818"/>
                <a:chOff x="3925455" y="1191491"/>
                <a:chExt cx="1178646" cy="969818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925455" y="1191491"/>
                  <a:ext cx="969818" cy="96981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03</a:t>
                  </a:r>
                </a:p>
              </p:txBody>
            </p:sp>
            <p:sp>
              <p:nvSpPr>
                <p:cNvPr id="64" name="Isosceles Triangle 63"/>
                <p:cNvSpPr/>
                <p:nvPr/>
              </p:nvSpPr>
              <p:spPr>
                <a:xfrm rot="5400000">
                  <a:off x="4803124" y="1537059"/>
                  <a:ext cx="323272" cy="278683"/>
                </a:xfrm>
                <a:prstGeom prst="triangl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1761354" y="1570463"/>
            <a:ext cx="6879726" cy="794245"/>
            <a:chOff x="4481981" y="1063155"/>
            <a:chExt cx="7000005" cy="808133"/>
          </a:xfrm>
        </p:grpSpPr>
        <p:sp>
          <p:nvSpPr>
            <p:cNvPr id="71" name="TextBox 70"/>
            <p:cNvSpPr txBox="1"/>
            <p:nvPr/>
          </p:nvSpPr>
          <p:spPr>
            <a:xfrm>
              <a:off x="4481982" y="1063155"/>
              <a:ext cx="2937088" cy="34447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Identification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81981" y="1284117"/>
              <a:ext cx="7000005" cy="5871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will log and monitor issues during contract period. Information captured is :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 number, Issue identification date, Description of issue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Resources assigned responsibility for resolution, Resolution date, Resolution description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61354" y="2705919"/>
            <a:ext cx="6982595" cy="953926"/>
            <a:chOff x="4481981" y="1183331"/>
            <a:chExt cx="7104672" cy="970602"/>
          </a:xfrm>
        </p:grpSpPr>
        <p:sp>
          <p:nvSpPr>
            <p:cNvPr id="74" name="TextBox 73"/>
            <p:cNvSpPr txBox="1"/>
            <p:nvPr/>
          </p:nvSpPr>
          <p:spPr>
            <a:xfrm>
              <a:off x="4481982" y="1183331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Prioritization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81981" y="1402355"/>
              <a:ext cx="7104672" cy="75157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are assigned priority levels in mutual agreement by the State and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Medium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 Low -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61354" y="3847082"/>
            <a:ext cx="6879725" cy="678387"/>
            <a:chOff x="4481982" y="1105796"/>
            <a:chExt cx="4146223" cy="690247"/>
          </a:xfrm>
        </p:grpSpPr>
        <p:sp>
          <p:nvSpPr>
            <p:cNvPr id="77" name="TextBox 76"/>
            <p:cNvSpPr txBox="1"/>
            <p:nvPr/>
          </p:nvSpPr>
          <p:spPr>
            <a:xfrm>
              <a:off x="4481982" y="1105796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Monitoring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81982" y="1373280"/>
              <a:ext cx="4146223" cy="4227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 and high priority issues will be brought to the attention of the State’s project manager within 24 hours of discovery. 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with other priorities will be reviewed in the next project status meeting at the latest.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9828" y="4997774"/>
            <a:ext cx="8326511" cy="974312"/>
            <a:chOff x="489828" y="4931099"/>
            <a:chExt cx="8326511" cy="974312"/>
          </a:xfrm>
        </p:grpSpPr>
        <p:grpSp>
          <p:nvGrpSpPr>
            <p:cNvPr id="65" name="Group 64"/>
            <p:cNvGrpSpPr/>
            <p:nvPr/>
          </p:nvGrpSpPr>
          <p:grpSpPr>
            <a:xfrm>
              <a:off x="489828" y="4952256"/>
              <a:ext cx="8326511" cy="953155"/>
              <a:chOff x="3925455" y="1191491"/>
              <a:chExt cx="8472085" cy="96981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895271" y="1191491"/>
                <a:ext cx="7502269" cy="969818"/>
              </a:xfrm>
              <a:prstGeom prst="rect">
                <a:avLst/>
              </a:prstGeom>
              <a:solidFill>
                <a:srgbClr val="F2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925455" y="1191491"/>
                <a:ext cx="1178646" cy="969818"/>
                <a:chOff x="3925455" y="1191491"/>
                <a:chExt cx="1178646" cy="969818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925455" y="1191491"/>
                  <a:ext cx="969818" cy="969818"/>
                </a:xfrm>
                <a:prstGeom prst="rect">
                  <a:avLst/>
                </a:prstGeom>
                <a:solidFill>
                  <a:srgbClr val="CC66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04</a:t>
                  </a:r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5400000">
                  <a:off x="4803124" y="1537059"/>
                  <a:ext cx="323272" cy="278683"/>
                </a:xfrm>
                <a:prstGeom prst="triangle">
                  <a:avLst/>
                </a:prstGeom>
                <a:solidFill>
                  <a:srgbClr val="CC66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1761355" y="4931099"/>
              <a:ext cx="6982594" cy="963455"/>
              <a:chOff x="4481982" y="1096103"/>
              <a:chExt cx="4146223" cy="980298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4481982" y="1096103"/>
                <a:ext cx="2937088" cy="344473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1600" b="1" dirty="0"/>
                  <a:t>Escalation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481982" y="1324821"/>
                <a:ext cx="4146223" cy="75158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Any unresolved issues will be escalated for resolution as defined below.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Step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1: </a:t>
                </a:r>
                <a:r>
                  <a:rPr 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Acro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Project Manager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Step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2: </a:t>
                </a:r>
                <a:r>
                  <a:rPr 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Acro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Single Point of Contact 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Step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3: </a:t>
                </a:r>
                <a:r>
                  <a:rPr 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Acro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Executive Sponsor</a:t>
                </a:r>
              </a:p>
            </p:txBody>
          </p:sp>
        </p:grpSp>
      </p:grpSp>
      <p:grpSp>
        <p:nvGrpSpPr>
          <p:cNvPr id="40" name="Group 110"/>
          <p:cNvGrpSpPr>
            <a:grpSpLocks noChangeAspect="1"/>
          </p:cNvGrpSpPr>
          <p:nvPr/>
        </p:nvGrpSpPr>
        <p:grpSpPr bwMode="auto">
          <a:xfrm>
            <a:off x="489828" y="757690"/>
            <a:ext cx="7496175" cy="700087"/>
            <a:chOff x="223" y="477"/>
            <a:chExt cx="4722" cy="441"/>
          </a:xfrm>
        </p:grpSpPr>
        <p:sp>
          <p:nvSpPr>
            <p:cNvPr id="41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71500" y="703061"/>
            <a:ext cx="7416165" cy="786129"/>
            <a:chOff x="638175" y="703061"/>
            <a:chExt cx="7416165" cy="786129"/>
          </a:xfrm>
        </p:grpSpPr>
        <p:sp>
          <p:nvSpPr>
            <p:cNvPr id="103" name="TextBox 102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0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6770921"/>
              </p:ext>
            </p:extLst>
          </p:nvPr>
        </p:nvGraphicFramePr>
        <p:xfrm>
          <a:off x="422546" y="1283896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110"/>
          <p:cNvGrpSpPr>
            <a:grpSpLocks noChangeAspect="1"/>
          </p:cNvGrpSpPr>
          <p:nvPr/>
        </p:nvGrpSpPr>
        <p:grpSpPr bwMode="auto">
          <a:xfrm>
            <a:off x="489828" y="757690"/>
            <a:ext cx="7496175" cy="700087"/>
            <a:chOff x="223" y="477"/>
            <a:chExt cx="4722" cy="441"/>
          </a:xfrm>
        </p:grpSpPr>
        <p:sp>
          <p:nvSpPr>
            <p:cNvPr id="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025" y="703061"/>
            <a:ext cx="7416165" cy="786129"/>
            <a:chOff x="638175" y="703061"/>
            <a:chExt cx="7416165" cy="786129"/>
          </a:xfrm>
        </p:grpSpPr>
        <p:sp>
          <p:nvSpPr>
            <p:cNvPr id="33" name="TextBox 32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6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4" y="1105947"/>
            <a:ext cx="8395852" cy="493980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18" indent="-285718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32426"/>
              </p:ext>
            </p:extLst>
          </p:nvPr>
        </p:nvGraphicFramePr>
        <p:xfrm>
          <a:off x="800106" y="14985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2" name="Visio" r:id="rId3" imgW="9635809" imgH="3120702" progId="Visio.Drawing.11">
                  <p:embed/>
                </p:oleObj>
              </mc:Choice>
              <mc:Fallback>
                <p:oleObj name="Visio" r:id="rId3" imgW="9635809" imgH="312070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6" y="14985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0"/>
          <p:cNvGrpSpPr>
            <a:grpSpLocks noChangeAspect="1"/>
          </p:cNvGrpSpPr>
          <p:nvPr/>
        </p:nvGrpSpPr>
        <p:grpSpPr bwMode="auto">
          <a:xfrm>
            <a:off x="489828" y="757690"/>
            <a:ext cx="7496175" cy="700087"/>
            <a:chOff x="223" y="477"/>
            <a:chExt cx="4722" cy="441"/>
          </a:xfrm>
        </p:grpSpPr>
        <p:sp>
          <p:nvSpPr>
            <p:cNvPr id="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" y="703061"/>
            <a:ext cx="7416165" cy="786129"/>
            <a:chOff x="638175" y="703061"/>
            <a:chExt cx="7416165" cy="786129"/>
          </a:xfrm>
        </p:grpSpPr>
        <p:sp>
          <p:nvSpPr>
            <p:cNvPr id="35" name="TextBox 34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58" name="AutoShape 150"/>
          <p:cNvSpPr>
            <a:spLocks noChangeAspect="1" noChangeArrowheads="1" noTextEdit="1"/>
          </p:cNvSpPr>
          <p:nvPr/>
        </p:nvSpPr>
        <p:spPr bwMode="auto">
          <a:xfrm>
            <a:off x="581025" y="0"/>
            <a:ext cx="7981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53"/>
          <p:cNvSpPr>
            <a:spLocks/>
          </p:cNvSpPr>
          <p:nvPr/>
        </p:nvSpPr>
        <p:spPr bwMode="auto">
          <a:xfrm>
            <a:off x="584200" y="912813"/>
            <a:ext cx="1733550" cy="796925"/>
          </a:xfrm>
          <a:custGeom>
            <a:avLst/>
            <a:gdLst>
              <a:gd name="T0" fmla="*/ 845 w 1092"/>
              <a:gd name="T1" fmla="*/ 502 h 502"/>
              <a:gd name="T2" fmla="*/ 1092 w 1092"/>
              <a:gd name="T3" fmla="*/ 316 h 502"/>
              <a:gd name="T4" fmla="*/ 845 w 1092"/>
              <a:gd name="T5" fmla="*/ 0 h 502"/>
              <a:gd name="T6" fmla="*/ 0 w 1092"/>
              <a:gd name="T7" fmla="*/ 0 h 502"/>
              <a:gd name="T8" fmla="*/ 250 w 1092"/>
              <a:gd name="T9" fmla="*/ 316 h 502"/>
              <a:gd name="T10" fmla="*/ 0 w 1092"/>
              <a:gd name="T11" fmla="*/ 502 h 502"/>
              <a:gd name="T12" fmla="*/ 845 w 1092"/>
              <a:gd name="T13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2" h="502">
                <a:moveTo>
                  <a:pt x="845" y="502"/>
                </a:moveTo>
                <a:lnTo>
                  <a:pt x="1092" y="316"/>
                </a:lnTo>
                <a:lnTo>
                  <a:pt x="845" y="0"/>
                </a:lnTo>
                <a:lnTo>
                  <a:pt x="0" y="0"/>
                </a:lnTo>
                <a:lnTo>
                  <a:pt x="250" y="316"/>
                </a:lnTo>
                <a:lnTo>
                  <a:pt x="0" y="502"/>
                </a:lnTo>
                <a:lnTo>
                  <a:pt x="845" y="50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55"/>
          <p:cNvSpPr>
            <a:spLocks/>
          </p:cNvSpPr>
          <p:nvPr/>
        </p:nvSpPr>
        <p:spPr bwMode="auto">
          <a:xfrm>
            <a:off x="584200" y="1414463"/>
            <a:ext cx="1733550" cy="295275"/>
          </a:xfrm>
          <a:custGeom>
            <a:avLst/>
            <a:gdLst>
              <a:gd name="T0" fmla="*/ 1092 w 1092"/>
              <a:gd name="T1" fmla="*/ 0 h 186"/>
              <a:gd name="T2" fmla="*/ 250 w 1092"/>
              <a:gd name="T3" fmla="*/ 0 h 186"/>
              <a:gd name="T4" fmla="*/ 0 w 1092"/>
              <a:gd name="T5" fmla="*/ 186 h 186"/>
              <a:gd name="T6" fmla="*/ 845 w 1092"/>
              <a:gd name="T7" fmla="*/ 186 h 186"/>
              <a:gd name="T8" fmla="*/ 1092 w 1092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2" h="186">
                <a:moveTo>
                  <a:pt x="1092" y="0"/>
                </a:moveTo>
                <a:lnTo>
                  <a:pt x="250" y="0"/>
                </a:lnTo>
                <a:lnTo>
                  <a:pt x="0" y="186"/>
                </a:lnTo>
                <a:lnTo>
                  <a:pt x="845" y="186"/>
                </a:lnTo>
                <a:lnTo>
                  <a:pt x="109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2024063" y="968375"/>
            <a:ext cx="1554163" cy="717550"/>
          </a:xfrm>
          <a:custGeom>
            <a:avLst/>
            <a:gdLst>
              <a:gd name="T0" fmla="*/ 756 w 979"/>
              <a:gd name="T1" fmla="*/ 452 h 452"/>
              <a:gd name="T2" fmla="*/ 979 w 979"/>
              <a:gd name="T3" fmla="*/ 284 h 452"/>
              <a:gd name="T4" fmla="*/ 756 w 979"/>
              <a:gd name="T5" fmla="*/ 0 h 452"/>
              <a:gd name="T6" fmla="*/ 0 w 979"/>
              <a:gd name="T7" fmla="*/ 0 h 452"/>
              <a:gd name="T8" fmla="*/ 223 w 979"/>
              <a:gd name="T9" fmla="*/ 284 h 452"/>
              <a:gd name="T10" fmla="*/ 0 w 979"/>
              <a:gd name="T11" fmla="*/ 452 h 452"/>
              <a:gd name="T12" fmla="*/ 756 w 979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2">
                <a:moveTo>
                  <a:pt x="756" y="452"/>
                </a:moveTo>
                <a:lnTo>
                  <a:pt x="979" y="284"/>
                </a:lnTo>
                <a:lnTo>
                  <a:pt x="756" y="0"/>
                </a:lnTo>
                <a:lnTo>
                  <a:pt x="0" y="0"/>
                </a:lnTo>
                <a:lnTo>
                  <a:pt x="223" y="284"/>
                </a:lnTo>
                <a:lnTo>
                  <a:pt x="0" y="452"/>
                </a:lnTo>
                <a:lnTo>
                  <a:pt x="756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2024063" y="1419225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3270250" y="968375"/>
            <a:ext cx="1554163" cy="717550"/>
          </a:xfrm>
          <a:custGeom>
            <a:avLst/>
            <a:gdLst>
              <a:gd name="T0" fmla="*/ 756 w 979"/>
              <a:gd name="T1" fmla="*/ 452 h 452"/>
              <a:gd name="T2" fmla="*/ 979 w 979"/>
              <a:gd name="T3" fmla="*/ 284 h 452"/>
              <a:gd name="T4" fmla="*/ 756 w 979"/>
              <a:gd name="T5" fmla="*/ 0 h 452"/>
              <a:gd name="T6" fmla="*/ 0 w 979"/>
              <a:gd name="T7" fmla="*/ 0 h 452"/>
              <a:gd name="T8" fmla="*/ 223 w 979"/>
              <a:gd name="T9" fmla="*/ 284 h 452"/>
              <a:gd name="T10" fmla="*/ 0 w 979"/>
              <a:gd name="T11" fmla="*/ 452 h 452"/>
              <a:gd name="T12" fmla="*/ 756 w 979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2">
                <a:moveTo>
                  <a:pt x="756" y="452"/>
                </a:moveTo>
                <a:lnTo>
                  <a:pt x="979" y="284"/>
                </a:lnTo>
                <a:lnTo>
                  <a:pt x="756" y="0"/>
                </a:lnTo>
                <a:lnTo>
                  <a:pt x="0" y="0"/>
                </a:lnTo>
                <a:lnTo>
                  <a:pt x="223" y="284"/>
                </a:lnTo>
                <a:lnTo>
                  <a:pt x="0" y="452"/>
                </a:lnTo>
                <a:lnTo>
                  <a:pt x="756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63"/>
          <p:cNvSpPr>
            <a:spLocks/>
          </p:cNvSpPr>
          <p:nvPr/>
        </p:nvSpPr>
        <p:spPr bwMode="auto">
          <a:xfrm>
            <a:off x="3270250" y="1419225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65"/>
          <p:cNvSpPr>
            <a:spLocks/>
          </p:cNvSpPr>
          <p:nvPr/>
        </p:nvSpPr>
        <p:spPr bwMode="auto">
          <a:xfrm>
            <a:off x="4511675" y="968375"/>
            <a:ext cx="1558925" cy="717550"/>
          </a:xfrm>
          <a:custGeom>
            <a:avLst/>
            <a:gdLst>
              <a:gd name="T0" fmla="*/ 759 w 982"/>
              <a:gd name="T1" fmla="*/ 452 h 452"/>
              <a:gd name="T2" fmla="*/ 982 w 982"/>
              <a:gd name="T3" fmla="*/ 284 h 452"/>
              <a:gd name="T4" fmla="*/ 759 w 982"/>
              <a:gd name="T5" fmla="*/ 0 h 452"/>
              <a:gd name="T6" fmla="*/ 0 w 982"/>
              <a:gd name="T7" fmla="*/ 0 h 452"/>
              <a:gd name="T8" fmla="*/ 224 w 982"/>
              <a:gd name="T9" fmla="*/ 284 h 452"/>
              <a:gd name="T10" fmla="*/ 0 w 982"/>
              <a:gd name="T11" fmla="*/ 452 h 452"/>
              <a:gd name="T12" fmla="*/ 759 w 982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452">
                <a:moveTo>
                  <a:pt x="759" y="452"/>
                </a:moveTo>
                <a:lnTo>
                  <a:pt x="982" y="284"/>
                </a:lnTo>
                <a:lnTo>
                  <a:pt x="759" y="0"/>
                </a:lnTo>
                <a:lnTo>
                  <a:pt x="0" y="0"/>
                </a:lnTo>
                <a:lnTo>
                  <a:pt x="224" y="284"/>
                </a:lnTo>
                <a:lnTo>
                  <a:pt x="0" y="452"/>
                </a:lnTo>
                <a:lnTo>
                  <a:pt x="759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67"/>
          <p:cNvSpPr>
            <a:spLocks/>
          </p:cNvSpPr>
          <p:nvPr/>
        </p:nvSpPr>
        <p:spPr bwMode="auto">
          <a:xfrm>
            <a:off x="4511675" y="1419225"/>
            <a:ext cx="1558925" cy="266700"/>
          </a:xfrm>
          <a:custGeom>
            <a:avLst/>
            <a:gdLst>
              <a:gd name="T0" fmla="*/ 982 w 982"/>
              <a:gd name="T1" fmla="*/ 0 h 168"/>
              <a:gd name="T2" fmla="*/ 224 w 982"/>
              <a:gd name="T3" fmla="*/ 0 h 168"/>
              <a:gd name="T4" fmla="*/ 0 w 982"/>
              <a:gd name="T5" fmla="*/ 168 h 168"/>
              <a:gd name="T6" fmla="*/ 759 w 982"/>
              <a:gd name="T7" fmla="*/ 168 h 168"/>
              <a:gd name="T8" fmla="*/ 982 w 982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2" h="168">
                <a:moveTo>
                  <a:pt x="982" y="0"/>
                </a:moveTo>
                <a:lnTo>
                  <a:pt x="224" y="0"/>
                </a:lnTo>
                <a:lnTo>
                  <a:pt x="0" y="168"/>
                </a:lnTo>
                <a:lnTo>
                  <a:pt x="759" y="168"/>
                </a:lnTo>
                <a:lnTo>
                  <a:pt x="98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69"/>
          <p:cNvSpPr>
            <a:spLocks/>
          </p:cNvSpPr>
          <p:nvPr/>
        </p:nvSpPr>
        <p:spPr bwMode="auto">
          <a:xfrm>
            <a:off x="5757863" y="968375"/>
            <a:ext cx="1555750" cy="717550"/>
          </a:xfrm>
          <a:custGeom>
            <a:avLst/>
            <a:gdLst>
              <a:gd name="T0" fmla="*/ 756 w 980"/>
              <a:gd name="T1" fmla="*/ 452 h 452"/>
              <a:gd name="T2" fmla="*/ 980 w 980"/>
              <a:gd name="T3" fmla="*/ 284 h 452"/>
              <a:gd name="T4" fmla="*/ 756 w 980"/>
              <a:gd name="T5" fmla="*/ 0 h 452"/>
              <a:gd name="T6" fmla="*/ 0 w 980"/>
              <a:gd name="T7" fmla="*/ 0 h 452"/>
              <a:gd name="T8" fmla="*/ 224 w 980"/>
              <a:gd name="T9" fmla="*/ 284 h 452"/>
              <a:gd name="T10" fmla="*/ 0 w 980"/>
              <a:gd name="T11" fmla="*/ 452 h 452"/>
              <a:gd name="T12" fmla="*/ 756 w 980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2">
                <a:moveTo>
                  <a:pt x="756" y="452"/>
                </a:moveTo>
                <a:lnTo>
                  <a:pt x="980" y="284"/>
                </a:lnTo>
                <a:lnTo>
                  <a:pt x="756" y="0"/>
                </a:lnTo>
                <a:lnTo>
                  <a:pt x="0" y="0"/>
                </a:lnTo>
                <a:lnTo>
                  <a:pt x="224" y="284"/>
                </a:lnTo>
                <a:lnTo>
                  <a:pt x="0" y="452"/>
                </a:lnTo>
                <a:lnTo>
                  <a:pt x="756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171"/>
          <p:cNvSpPr>
            <a:spLocks/>
          </p:cNvSpPr>
          <p:nvPr/>
        </p:nvSpPr>
        <p:spPr bwMode="auto">
          <a:xfrm>
            <a:off x="5757863" y="1419225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73"/>
          <p:cNvSpPr>
            <a:spLocks/>
          </p:cNvSpPr>
          <p:nvPr/>
        </p:nvSpPr>
        <p:spPr bwMode="auto">
          <a:xfrm>
            <a:off x="7004050" y="968375"/>
            <a:ext cx="1555750" cy="717550"/>
          </a:xfrm>
          <a:custGeom>
            <a:avLst/>
            <a:gdLst>
              <a:gd name="T0" fmla="*/ 756 w 980"/>
              <a:gd name="T1" fmla="*/ 452 h 452"/>
              <a:gd name="T2" fmla="*/ 980 w 980"/>
              <a:gd name="T3" fmla="*/ 284 h 452"/>
              <a:gd name="T4" fmla="*/ 756 w 980"/>
              <a:gd name="T5" fmla="*/ 0 h 452"/>
              <a:gd name="T6" fmla="*/ 0 w 980"/>
              <a:gd name="T7" fmla="*/ 0 h 452"/>
              <a:gd name="T8" fmla="*/ 224 w 980"/>
              <a:gd name="T9" fmla="*/ 284 h 452"/>
              <a:gd name="T10" fmla="*/ 0 w 980"/>
              <a:gd name="T11" fmla="*/ 452 h 452"/>
              <a:gd name="T12" fmla="*/ 756 w 980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2">
                <a:moveTo>
                  <a:pt x="756" y="452"/>
                </a:moveTo>
                <a:lnTo>
                  <a:pt x="980" y="284"/>
                </a:lnTo>
                <a:lnTo>
                  <a:pt x="756" y="0"/>
                </a:lnTo>
                <a:lnTo>
                  <a:pt x="0" y="0"/>
                </a:lnTo>
                <a:lnTo>
                  <a:pt x="224" y="284"/>
                </a:lnTo>
                <a:lnTo>
                  <a:pt x="0" y="452"/>
                </a:lnTo>
                <a:lnTo>
                  <a:pt x="756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8" name="Group 327"/>
          <p:cNvGrpSpPr/>
          <p:nvPr/>
        </p:nvGrpSpPr>
        <p:grpSpPr>
          <a:xfrm>
            <a:off x="584200" y="912813"/>
            <a:ext cx="7975600" cy="796925"/>
            <a:chOff x="584200" y="912813"/>
            <a:chExt cx="7975600" cy="796925"/>
          </a:xfrm>
        </p:grpSpPr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584200" y="912813"/>
              <a:ext cx="1733550" cy="796925"/>
            </a:xfrm>
            <a:custGeom>
              <a:avLst/>
              <a:gdLst>
                <a:gd name="T0" fmla="*/ 845 w 1092"/>
                <a:gd name="T1" fmla="*/ 502 h 502"/>
                <a:gd name="T2" fmla="*/ 1092 w 1092"/>
                <a:gd name="T3" fmla="*/ 316 h 502"/>
                <a:gd name="T4" fmla="*/ 845 w 1092"/>
                <a:gd name="T5" fmla="*/ 0 h 502"/>
                <a:gd name="T6" fmla="*/ 0 w 1092"/>
                <a:gd name="T7" fmla="*/ 0 h 502"/>
                <a:gd name="T8" fmla="*/ 250 w 1092"/>
                <a:gd name="T9" fmla="*/ 316 h 502"/>
                <a:gd name="T10" fmla="*/ 0 w 1092"/>
                <a:gd name="T11" fmla="*/ 502 h 502"/>
                <a:gd name="T12" fmla="*/ 845 w 1092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2">
                  <a:moveTo>
                    <a:pt x="845" y="502"/>
                  </a:moveTo>
                  <a:lnTo>
                    <a:pt x="1092" y="316"/>
                  </a:lnTo>
                  <a:lnTo>
                    <a:pt x="845" y="0"/>
                  </a:lnTo>
                  <a:lnTo>
                    <a:pt x="0" y="0"/>
                  </a:lnTo>
                  <a:lnTo>
                    <a:pt x="250" y="316"/>
                  </a:lnTo>
                  <a:lnTo>
                    <a:pt x="0" y="502"/>
                  </a:lnTo>
                  <a:lnTo>
                    <a:pt x="845" y="502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584200" y="1414463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50 w 1092"/>
                <a:gd name="T3" fmla="*/ 0 h 186"/>
                <a:gd name="T4" fmla="*/ 0 w 1092"/>
                <a:gd name="T5" fmla="*/ 186 h 186"/>
                <a:gd name="T6" fmla="*/ 845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5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2024063" y="968375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2024063" y="1419225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3270250" y="968375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3270250" y="1419225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4"/>
            <p:cNvSpPr>
              <a:spLocks/>
            </p:cNvSpPr>
            <p:nvPr/>
          </p:nvSpPr>
          <p:spPr bwMode="auto">
            <a:xfrm>
              <a:off x="4511675" y="968375"/>
              <a:ext cx="1558925" cy="717550"/>
            </a:xfrm>
            <a:custGeom>
              <a:avLst/>
              <a:gdLst>
                <a:gd name="T0" fmla="*/ 759 w 982"/>
                <a:gd name="T1" fmla="*/ 452 h 452"/>
                <a:gd name="T2" fmla="*/ 982 w 982"/>
                <a:gd name="T3" fmla="*/ 284 h 452"/>
                <a:gd name="T4" fmla="*/ 759 w 982"/>
                <a:gd name="T5" fmla="*/ 0 h 452"/>
                <a:gd name="T6" fmla="*/ 0 w 982"/>
                <a:gd name="T7" fmla="*/ 0 h 452"/>
                <a:gd name="T8" fmla="*/ 224 w 982"/>
                <a:gd name="T9" fmla="*/ 284 h 452"/>
                <a:gd name="T10" fmla="*/ 0 w 982"/>
                <a:gd name="T11" fmla="*/ 452 h 452"/>
                <a:gd name="T12" fmla="*/ 759 w 982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2">
                  <a:moveTo>
                    <a:pt x="759" y="452"/>
                  </a:moveTo>
                  <a:lnTo>
                    <a:pt x="982" y="284"/>
                  </a:lnTo>
                  <a:lnTo>
                    <a:pt x="759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9" y="452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6"/>
            <p:cNvSpPr>
              <a:spLocks/>
            </p:cNvSpPr>
            <p:nvPr/>
          </p:nvSpPr>
          <p:spPr bwMode="auto">
            <a:xfrm>
              <a:off x="4511675" y="1419225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4 w 982"/>
                <a:gd name="T3" fmla="*/ 0 h 168"/>
                <a:gd name="T4" fmla="*/ 0 w 982"/>
                <a:gd name="T5" fmla="*/ 168 h 168"/>
                <a:gd name="T6" fmla="*/ 759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9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8"/>
            <p:cNvSpPr>
              <a:spLocks/>
            </p:cNvSpPr>
            <p:nvPr/>
          </p:nvSpPr>
          <p:spPr bwMode="auto">
            <a:xfrm>
              <a:off x="5757863" y="968375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0"/>
            <p:cNvSpPr>
              <a:spLocks/>
            </p:cNvSpPr>
            <p:nvPr/>
          </p:nvSpPr>
          <p:spPr bwMode="auto">
            <a:xfrm>
              <a:off x="5757863" y="141922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2"/>
            <p:cNvSpPr>
              <a:spLocks/>
            </p:cNvSpPr>
            <p:nvPr/>
          </p:nvSpPr>
          <p:spPr bwMode="auto">
            <a:xfrm>
              <a:off x="7004050" y="968375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4"/>
            <p:cNvSpPr>
              <a:spLocks/>
            </p:cNvSpPr>
            <p:nvPr/>
          </p:nvSpPr>
          <p:spPr bwMode="auto">
            <a:xfrm>
              <a:off x="7004050" y="141922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" name="Freeform 175"/>
          <p:cNvSpPr>
            <a:spLocks/>
          </p:cNvSpPr>
          <p:nvPr/>
        </p:nvSpPr>
        <p:spPr bwMode="auto">
          <a:xfrm>
            <a:off x="7004050" y="1419225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77"/>
          <p:cNvSpPr>
            <a:spLocks/>
          </p:cNvSpPr>
          <p:nvPr/>
        </p:nvSpPr>
        <p:spPr bwMode="auto">
          <a:xfrm>
            <a:off x="595313" y="2008188"/>
            <a:ext cx="1554163" cy="715963"/>
          </a:xfrm>
          <a:custGeom>
            <a:avLst/>
            <a:gdLst>
              <a:gd name="T0" fmla="*/ 756 w 979"/>
              <a:gd name="T1" fmla="*/ 451 h 451"/>
              <a:gd name="T2" fmla="*/ 979 w 979"/>
              <a:gd name="T3" fmla="*/ 283 h 451"/>
              <a:gd name="T4" fmla="*/ 756 w 979"/>
              <a:gd name="T5" fmla="*/ 0 h 451"/>
              <a:gd name="T6" fmla="*/ 0 w 979"/>
              <a:gd name="T7" fmla="*/ 0 h 451"/>
              <a:gd name="T8" fmla="*/ 223 w 979"/>
              <a:gd name="T9" fmla="*/ 283 h 451"/>
              <a:gd name="T10" fmla="*/ 0 w 979"/>
              <a:gd name="T11" fmla="*/ 451 h 451"/>
              <a:gd name="T12" fmla="*/ 756 w 979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1">
                <a:moveTo>
                  <a:pt x="756" y="451"/>
                </a:moveTo>
                <a:lnTo>
                  <a:pt x="979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179"/>
          <p:cNvSpPr>
            <a:spLocks/>
          </p:cNvSpPr>
          <p:nvPr/>
        </p:nvSpPr>
        <p:spPr bwMode="auto">
          <a:xfrm>
            <a:off x="595313" y="2457450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181"/>
          <p:cNvSpPr>
            <a:spLocks/>
          </p:cNvSpPr>
          <p:nvPr/>
        </p:nvSpPr>
        <p:spPr bwMode="auto">
          <a:xfrm>
            <a:off x="3270250" y="2008188"/>
            <a:ext cx="1554163" cy="715963"/>
          </a:xfrm>
          <a:custGeom>
            <a:avLst/>
            <a:gdLst>
              <a:gd name="T0" fmla="*/ 756 w 979"/>
              <a:gd name="T1" fmla="*/ 451 h 451"/>
              <a:gd name="T2" fmla="*/ 979 w 979"/>
              <a:gd name="T3" fmla="*/ 283 h 451"/>
              <a:gd name="T4" fmla="*/ 756 w 979"/>
              <a:gd name="T5" fmla="*/ 0 h 451"/>
              <a:gd name="T6" fmla="*/ 0 w 979"/>
              <a:gd name="T7" fmla="*/ 0 h 451"/>
              <a:gd name="T8" fmla="*/ 223 w 979"/>
              <a:gd name="T9" fmla="*/ 283 h 451"/>
              <a:gd name="T10" fmla="*/ 0 w 979"/>
              <a:gd name="T11" fmla="*/ 451 h 451"/>
              <a:gd name="T12" fmla="*/ 756 w 979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1">
                <a:moveTo>
                  <a:pt x="756" y="451"/>
                </a:moveTo>
                <a:lnTo>
                  <a:pt x="979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83"/>
          <p:cNvSpPr>
            <a:spLocks/>
          </p:cNvSpPr>
          <p:nvPr/>
        </p:nvSpPr>
        <p:spPr bwMode="auto">
          <a:xfrm>
            <a:off x="3270250" y="2457450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85"/>
          <p:cNvSpPr>
            <a:spLocks/>
          </p:cNvSpPr>
          <p:nvPr/>
        </p:nvSpPr>
        <p:spPr bwMode="auto">
          <a:xfrm>
            <a:off x="4511675" y="2008188"/>
            <a:ext cx="1558925" cy="715963"/>
          </a:xfrm>
          <a:custGeom>
            <a:avLst/>
            <a:gdLst>
              <a:gd name="T0" fmla="*/ 759 w 982"/>
              <a:gd name="T1" fmla="*/ 451 h 451"/>
              <a:gd name="T2" fmla="*/ 982 w 982"/>
              <a:gd name="T3" fmla="*/ 283 h 451"/>
              <a:gd name="T4" fmla="*/ 759 w 982"/>
              <a:gd name="T5" fmla="*/ 0 h 451"/>
              <a:gd name="T6" fmla="*/ 0 w 982"/>
              <a:gd name="T7" fmla="*/ 0 h 451"/>
              <a:gd name="T8" fmla="*/ 224 w 982"/>
              <a:gd name="T9" fmla="*/ 283 h 451"/>
              <a:gd name="T10" fmla="*/ 0 w 982"/>
              <a:gd name="T11" fmla="*/ 451 h 451"/>
              <a:gd name="T12" fmla="*/ 759 w 982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451">
                <a:moveTo>
                  <a:pt x="759" y="451"/>
                </a:moveTo>
                <a:lnTo>
                  <a:pt x="982" y="283"/>
                </a:lnTo>
                <a:lnTo>
                  <a:pt x="759" y="0"/>
                </a:lnTo>
                <a:lnTo>
                  <a:pt x="0" y="0"/>
                </a:lnTo>
                <a:lnTo>
                  <a:pt x="224" y="283"/>
                </a:lnTo>
                <a:lnTo>
                  <a:pt x="0" y="451"/>
                </a:lnTo>
                <a:lnTo>
                  <a:pt x="759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187"/>
          <p:cNvSpPr>
            <a:spLocks/>
          </p:cNvSpPr>
          <p:nvPr/>
        </p:nvSpPr>
        <p:spPr bwMode="auto">
          <a:xfrm>
            <a:off x="4511675" y="2457450"/>
            <a:ext cx="1558925" cy="266700"/>
          </a:xfrm>
          <a:custGeom>
            <a:avLst/>
            <a:gdLst>
              <a:gd name="T0" fmla="*/ 982 w 982"/>
              <a:gd name="T1" fmla="*/ 0 h 168"/>
              <a:gd name="T2" fmla="*/ 224 w 982"/>
              <a:gd name="T3" fmla="*/ 0 h 168"/>
              <a:gd name="T4" fmla="*/ 0 w 982"/>
              <a:gd name="T5" fmla="*/ 168 h 168"/>
              <a:gd name="T6" fmla="*/ 759 w 982"/>
              <a:gd name="T7" fmla="*/ 168 h 168"/>
              <a:gd name="T8" fmla="*/ 982 w 982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2" h="168">
                <a:moveTo>
                  <a:pt x="982" y="0"/>
                </a:moveTo>
                <a:lnTo>
                  <a:pt x="224" y="0"/>
                </a:lnTo>
                <a:lnTo>
                  <a:pt x="0" y="168"/>
                </a:lnTo>
                <a:lnTo>
                  <a:pt x="759" y="168"/>
                </a:lnTo>
                <a:lnTo>
                  <a:pt x="98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189"/>
          <p:cNvSpPr>
            <a:spLocks/>
          </p:cNvSpPr>
          <p:nvPr/>
        </p:nvSpPr>
        <p:spPr bwMode="auto">
          <a:xfrm>
            <a:off x="5757863" y="2008188"/>
            <a:ext cx="1555750" cy="715963"/>
          </a:xfrm>
          <a:custGeom>
            <a:avLst/>
            <a:gdLst>
              <a:gd name="T0" fmla="*/ 756 w 980"/>
              <a:gd name="T1" fmla="*/ 451 h 451"/>
              <a:gd name="T2" fmla="*/ 980 w 980"/>
              <a:gd name="T3" fmla="*/ 283 h 451"/>
              <a:gd name="T4" fmla="*/ 756 w 980"/>
              <a:gd name="T5" fmla="*/ 0 h 451"/>
              <a:gd name="T6" fmla="*/ 0 w 980"/>
              <a:gd name="T7" fmla="*/ 0 h 451"/>
              <a:gd name="T8" fmla="*/ 224 w 980"/>
              <a:gd name="T9" fmla="*/ 283 h 451"/>
              <a:gd name="T10" fmla="*/ 0 w 980"/>
              <a:gd name="T11" fmla="*/ 451 h 451"/>
              <a:gd name="T12" fmla="*/ 756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6" y="451"/>
                </a:moveTo>
                <a:lnTo>
                  <a:pt x="980" y="283"/>
                </a:lnTo>
                <a:lnTo>
                  <a:pt x="756" y="0"/>
                </a:lnTo>
                <a:lnTo>
                  <a:pt x="0" y="0"/>
                </a:lnTo>
                <a:lnTo>
                  <a:pt x="224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91"/>
          <p:cNvSpPr>
            <a:spLocks/>
          </p:cNvSpPr>
          <p:nvPr/>
        </p:nvSpPr>
        <p:spPr bwMode="auto">
          <a:xfrm>
            <a:off x="5757863" y="2457450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193"/>
          <p:cNvSpPr>
            <a:spLocks/>
          </p:cNvSpPr>
          <p:nvPr/>
        </p:nvSpPr>
        <p:spPr bwMode="auto">
          <a:xfrm>
            <a:off x="7004050" y="2008188"/>
            <a:ext cx="1555750" cy="715963"/>
          </a:xfrm>
          <a:custGeom>
            <a:avLst/>
            <a:gdLst>
              <a:gd name="T0" fmla="*/ 756 w 980"/>
              <a:gd name="T1" fmla="*/ 451 h 451"/>
              <a:gd name="T2" fmla="*/ 980 w 980"/>
              <a:gd name="T3" fmla="*/ 283 h 451"/>
              <a:gd name="T4" fmla="*/ 756 w 980"/>
              <a:gd name="T5" fmla="*/ 0 h 451"/>
              <a:gd name="T6" fmla="*/ 0 w 980"/>
              <a:gd name="T7" fmla="*/ 0 h 451"/>
              <a:gd name="T8" fmla="*/ 224 w 980"/>
              <a:gd name="T9" fmla="*/ 283 h 451"/>
              <a:gd name="T10" fmla="*/ 0 w 980"/>
              <a:gd name="T11" fmla="*/ 451 h 451"/>
              <a:gd name="T12" fmla="*/ 756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6" y="451"/>
                </a:moveTo>
                <a:lnTo>
                  <a:pt x="980" y="283"/>
                </a:lnTo>
                <a:lnTo>
                  <a:pt x="756" y="0"/>
                </a:lnTo>
                <a:lnTo>
                  <a:pt x="0" y="0"/>
                </a:lnTo>
                <a:lnTo>
                  <a:pt x="224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95"/>
          <p:cNvSpPr>
            <a:spLocks/>
          </p:cNvSpPr>
          <p:nvPr/>
        </p:nvSpPr>
        <p:spPr bwMode="auto">
          <a:xfrm>
            <a:off x="7004050" y="2457450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197"/>
          <p:cNvSpPr>
            <a:spLocks/>
          </p:cNvSpPr>
          <p:nvPr/>
        </p:nvSpPr>
        <p:spPr bwMode="auto">
          <a:xfrm>
            <a:off x="1820863" y="1966913"/>
            <a:ext cx="1733550" cy="796925"/>
          </a:xfrm>
          <a:custGeom>
            <a:avLst/>
            <a:gdLst>
              <a:gd name="T0" fmla="*/ 844 w 1092"/>
              <a:gd name="T1" fmla="*/ 502 h 502"/>
              <a:gd name="T2" fmla="*/ 1092 w 1092"/>
              <a:gd name="T3" fmla="*/ 316 h 502"/>
              <a:gd name="T4" fmla="*/ 844 w 1092"/>
              <a:gd name="T5" fmla="*/ 0 h 502"/>
              <a:gd name="T6" fmla="*/ 0 w 1092"/>
              <a:gd name="T7" fmla="*/ 0 h 502"/>
              <a:gd name="T8" fmla="*/ 249 w 1092"/>
              <a:gd name="T9" fmla="*/ 316 h 502"/>
              <a:gd name="T10" fmla="*/ 0 w 1092"/>
              <a:gd name="T11" fmla="*/ 502 h 502"/>
              <a:gd name="T12" fmla="*/ 844 w 1092"/>
              <a:gd name="T13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2" h="502">
                <a:moveTo>
                  <a:pt x="844" y="502"/>
                </a:moveTo>
                <a:lnTo>
                  <a:pt x="1092" y="316"/>
                </a:lnTo>
                <a:lnTo>
                  <a:pt x="844" y="0"/>
                </a:lnTo>
                <a:lnTo>
                  <a:pt x="0" y="0"/>
                </a:lnTo>
                <a:lnTo>
                  <a:pt x="249" y="316"/>
                </a:lnTo>
                <a:lnTo>
                  <a:pt x="0" y="502"/>
                </a:lnTo>
                <a:lnTo>
                  <a:pt x="844" y="50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0" name="Group 329"/>
          <p:cNvGrpSpPr/>
          <p:nvPr/>
        </p:nvGrpSpPr>
        <p:grpSpPr>
          <a:xfrm>
            <a:off x="595313" y="1966913"/>
            <a:ext cx="7964487" cy="796925"/>
            <a:chOff x="595313" y="1966913"/>
            <a:chExt cx="7964487" cy="796925"/>
          </a:xfrm>
        </p:grpSpPr>
        <p:sp>
          <p:nvSpPr>
            <p:cNvPr id="183" name="Freeform 176"/>
            <p:cNvSpPr>
              <a:spLocks/>
            </p:cNvSpPr>
            <p:nvPr/>
          </p:nvSpPr>
          <p:spPr bwMode="auto">
            <a:xfrm>
              <a:off x="595313" y="2008188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78"/>
            <p:cNvSpPr>
              <a:spLocks/>
            </p:cNvSpPr>
            <p:nvPr/>
          </p:nvSpPr>
          <p:spPr bwMode="auto">
            <a:xfrm>
              <a:off x="595313" y="2457450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0"/>
            <p:cNvSpPr>
              <a:spLocks/>
            </p:cNvSpPr>
            <p:nvPr/>
          </p:nvSpPr>
          <p:spPr bwMode="auto">
            <a:xfrm>
              <a:off x="3270250" y="2008188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2"/>
            <p:cNvSpPr>
              <a:spLocks/>
            </p:cNvSpPr>
            <p:nvPr/>
          </p:nvSpPr>
          <p:spPr bwMode="auto">
            <a:xfrm>
              <a:off x="3270250" y="2457450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4"/>
            <p:cNvSpPr>
              <a:spLocks/>
            </p:cNvSpPr>
            <p:nvPr/>
          </p:nvSpPr>
          <p:spPr bwMode="auto">
            <a:xfrm>
              <a:off x="4511675" y="2008188"/>
              <a:ext cx="1558925" cy="715963"/>
            </a:xfrm>
            <a:custGeom>
              <a:avLst/>
              <a:gdLst>
                <a:gd name="T0" fmla="*/ 759 w 982"/>
                <a:gd name="T1" fmla="*/ 451 h 451"/>
                <a:gd name="T2" fmla="*/ 982 w 982"/>
                <a:gd name="T3" fmla="*/ 283 h 451"/>
                <a:gd name="T4" fmla="*/ 759 w 982"/>
                <a:gd name="T5" fmla="*/ 0 h 451"/>
                <a:gd name="T6" fmla="*/ 0 w 982"/>
                <a:gd name="T7" fmla="*/ 0 h 451"/>
                <a:gd name="T8" fmla="*/ 224 w 982"/>
                <a:gd name="T9" fmla="*/ 283 h 451"/>
                <a:gd name="T10" fmla="*/ 0 w 982"/>
                <a:gd name="T11" fmla="*/ 451 h 451"/>
                <a:gd name="T12" fmla="*/ 759 w 982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1">
                  <a:moveTo>
                    <a:pt x="759" y="451"/>
                  </a:moveTo>
                  <a:lnTo>
                    <a:pt x="982" y="283"/>
                  </a:lnTo>
                  <a:lnTo>
                    <a:pt x="759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9" y="451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6"/>
            <p:cNvSpPr>
              <a:spLocks/>
            </p:cNvSpPr>
            <p:nvPr/>
          </p:nvSpPr>
          <p:spPr bwMode="auto">
            <a:xfrm>
              <a:off x="4511675" y="2457450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4 w 982"/>
                <a:gd name="T3" fmla="*/ 0 h 168"/>
                <a:gd name="T4" fmla="*/ 0 w 982"/>
                <a:gd name="T5" fmla="*/ 168 h 168"/>
                <a:gd name="T6" fmla="*/ 759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9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88"/>
            <p:cNvSpPr>
              <a:spLocks/>
            </p:cNvSpPr>
            <p:nvPr/>
          </p:nvSpPr>
          <p:spPr bwMode="auto">
            <a:xfrm>
              <a:off x="5757863" y="2008188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0"/>
            <p:cNvSpPr>
              <a:spLocks/>
            </p:cNvSpPr>
            <p:nvPr/>
          </p:nvSpPr>
          <p:spPr bwMode="auto">
            <a:xfrm>
              <a:off x="5757863" y="2457450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2"/>
            <p:cNvSpPr>
              <a:spLocks/>
            </p:cNvSpPr>
            <p:nvPr/>
          </p:nvSpPr>
          <p:spPr bwMode="auto">
            <a:xfrm>
              <a:off x="7004050" y="2008188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4"/>
            <p:cNvSpPr>
              <a:spLocks/>
            </p:cNvSpPr>
            <p:nvPr/>
          </p:nvSpPr>
          <p:spPr bwMode="auto">
            <a:xfrm>
              <a:off x="7004050" y="2457450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96"/>
            <p:cNvSpPr>
              <a:spLocks/>
            </p:cNvSpPr>
            <p:nvPr/>
          </p:nvSpPr>
          <p:spPr bwMode="auto">
            <a:xfrm>
              <a:off x="1820863" y="1966913"/>
              <a:ext cx="1733550" cy="796925"/>
            </a:xfrm>
            <a:custGeom>
              <a:avLst/>
              <a:gdLst>
                <a:gd name="T0" fmla="*/ 844 w 1092"/>
                <a:gd name="T1" fmla="*/ 502 h 502"/>
                <a:gd name="T2" fmla="*/ 1092 w 1092"/>
                <a:gd name="T3" fmla="*/ 316 h 502"/>
                <a:gd name="T4" fmla="*/ 844 w 1092"/>
                <a:gd name="T5" fmla="*/ 0 h 502"/>
                <a:gd name="T6" fmla="*/ 0 w 1092"/>
                <a:gd name="T7" fmla="*/ 0 h 502"/>
                <a:gd name="T8" fmla="*/ 249 w 1092"/>
                <a:gd name="T9" fmla="*/ 316 h 502"/>
                <a:gd name="T10" fmla="*/ 0 w 1092"/>
                <a:gd name="T11" fmla="*/ 502 h 502"/>
                <a:gd name="T12" fmla="*/ 844 w 1092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2">
                  <a:moveTo>
                    <a:pt x="844" y="502"/>
                  </a:moveTo>
                  <a:lnTo>
                    <a:pt x="1092" y="316"/>
                  </a:lnTo>
                  <a:lnTo>
                    <a:pt x="844" y="0"/>
                  </a:lnTo>
                  <a:lnTo>
                    <a:pt x="0" y="0"/>
                  </a:lnTo>
                  <a:lnTo>
                    <a:pt x="249" y="316"/>
                  </a:lnTo>
                  <a:lnTo>
                    <a:pt x="0" y="502"/>
                  </a:lnTo>
                  <a:lnTo>
                    <a:pt x="844" y="502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8"/>
            <p:cNvSpPr>
              <a:spLocks/>
            </p:cNvSpPr>
            <p:nvPr/>
          </p:nvSpPr>
          <p:spPr bwMode="auto">
            <a:xfrm>
              <a:off x="1820863" y="2468563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49 w 1092"/>
                <a:gd name="T3" fmla="*/ 0 h 186"/>
                <a:gd name="T4" fmla="*/ 0 w 1092"/>
                <a:gd name="T5" fmla="*/ 186 h 186"/>
                <a:gd name="T6" fmla="*/ 844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49" y="0"/>
                  </a:lnTo>
                  <a:lnTo>
                    <a:pt x="0" y="186"/>
                  </a:lnTo>
                  <a:lnTo>
                    <a:pt x="844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6" name="Freeform 199"/>
          <p:cNvSpPr>
            <a:spLocks/>
          </p:cNvSpPr>
          <p:nvPr/>
        </p:nvSpPr>
        <p:spPr bwMode="auto">
          <a:xfrm>
            <a:off x="1820863" y="2468563"/>
            <a:ext cx="1733550" cy="295275"/>
          </a:xfrm>
          <a:custGeom>
            <a:avLst/>
            <a:gdLst>
              <a:gd name="T0" fmla="*/ 1092 w 1092"/>
              <a:gd name="T1" fmla="*/ 0 h 186"/>
              <a:gd name="T2" fmla="*/ 249 w 1092"/>
              <a:gd name="T3" fmla="*/ 0 h 186"/>
              <a:gd name="T4" fmla="*/ 0 w 1092"/>
              <a:gd name="T5" fmla="*/ 186 h 186"/>
              <a:gd name="T6" fmla="*/ 844 w 1092"/>
              <a:gd name="T7" fmla="*/ 186 h 186"/>
              <a:gd name="T8" fmla="*/ 1092 w 1092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2" h="186">
                <a:moveTo>
                  <a:pt x="1092" y="0"/>
                </a:moveTo>
                <a:lnTo>
                  <a:pt x="249" y="0"/>
                </a:lnTo>
                <a:lnTo>
                  <a:pt x="0" y="186"/>
                </a:lnTo>
                <a:lnTo>
                  <a:pt x="844" y="186"/>
                </a:lnTo>
                <a:lnTo>
                  <a:pt x="109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201"/>
          <p:cNvSpPr>
            <a:spLocks/>
          </p:cNvSpPr>
          <p:nvPr/>
        </p:nvSpPr>
        <p:spPr bwMode="auto">
          <a:xfrm>
            <a:off x="581025" y="3048000"/>
            <a:ext cx="1555750" cy="715963"/>
          </a:xfrm>
          <a:custGeom>
            <a:avLst/>
            <a:gdLst>
              <a:gd name="T0" fmla="*/ 756 w 980"/>
              <a:gd name="T1" fmla="*/ 451 h 451"/>
              <a:gd name="T2" fmla="*/ 980 w 980"/>
              <a:gd name="T3" fmla="*/ 283 h 451"/>
              <a:gd name="T4" fmla="*/ 756 w 980"/>
              <a:gd name="T5" fmla="*/ 0 h 451"/>
              <a:gd name="T6" fmla="*/ 0 w 980"/>
              <a:gd name="T7" fmla="*/ 0 h 451"/>
              <a:gd name="T8" fmla="*/ 223 w 980"/>
              <a:gd name="T9" fmla="*/ 283 h 451"/>
              <a:gd name="T10" fmla="*/ 0 w 980"/>
              <a:gd name="T11" fmla="*/ 451 h 451"/>
              <a:gd name="T12" fmla="*/ 756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6" y="451"/>
                </a:moveTo>
                <a:lnTo>
                  <a:pt x="980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203"/>
          <p:cNvSpPr>
            <a:spLocks/>
          </p:cNvSpPr>
          <p:nvPr/>
        </p:nvSpPr>
        <p:spPr bwMode="auto">
          <a:xfrm>
            <a:off x="581025" y="3497263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3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205"/>
          <p:cNvSpPr>
            <a:spLocks/>
          </p:cNvSpPr>
          <p:nvPr/>
        </p:nvSpPr>
        <p:spPr bwMode="auto">
          <a:xfrm>
            <a:off x="1827213" y="3048000"/>
            <a:ext cx="1554163" cy="715963"/>
          </a:xfrm>
          <a:custGeom>
            <a:avLst/>
            <a:gdLst>
              <a:gd name="T0" fmla="*/ 756 w 979"/>
              <a:gd name="T1" fmla="*/ 451 h 451"/>
              <a:gd name="T2" fmla="*/ 979 w 979"/>
              <a:gd name="T3" fmla="*/ 283 h 451"/>
              <a:gd name="T4" fmla="*/ 756 w 979"/>
              <a:gd name="T5" fmla="*/ 0 h 451"/>
              <a:gd name="T6" fmla="*/ 0 w 979"/>
              <a:gd name="T7" fmla="*/ 0 h 451"/>
              <a:gd name="T8" fmla="*/ 223 w 979"/>
              <a:gd name="T9" fmla="*/ 283 h 451"/>
              <a:gd name="T10" fmla="*/ 0 w 979"/>
              <a:gd name="T11" fmla="*/ 451 h 451"/>
              <a:gd name="T12" fmla="*/ 756 w 979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1">
                <a:moveTo>
                  <a:pt x="756" y="451"/>
                </a:moveTo>
                <a:lnTo>
                  <a:pt x="979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207"/>
          <p:cNvSpPr>
            <a:spLocks/>
          </p:cNvSpPr>
          <p:nvPr/>
        </p:nvSpPr>
        <p:spPr bwMode="auto">
          <a:xfrm>
            <a:off x="1827213" y="3497263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209"/>
          <p:cNvSpPr>
            <a:spLocks/>
          </p:cNvSpPr>
          <p:nvPr/>
        </p:nvSpPr>
        <p:spPr bwMode="auto">
          <a:xfrm>
            <a:off x="4511675" y="3048000"/>
            <a:ext cx="1558925" cy="715963"/>
          </a:xfrm>
          <a:custGeom>
            <a:avLst/>
            <a:gdLst>
              <a:gd name="T0" fmla="*/ 759 w 982"/>
              <a:gd name="T1" fmla="*/ 451 h 451"/>
              <a:gd name="T2" fmla="*/ 982 w 982"/>
              <a:gd name="T3" fmla="*/ 283 h 451"/>
              <a:gd name="T4" fmla="*/ 759 w 982"/>
              <a:gd name="T5" fmla="*/ 0 h 451"/>
              <a:gd name="T6" fmla="*/ 0 w 982"/>
              <a:gd name="T7" fmla="*/ 0 h 451"/>
              <a:gd name="T8" fmla="*/ 224 w 982"/>
              <a:gd name="T9" fmla="*/ 283 h 451"/>
              <a:gd name="T10" fmla="*/ 0 w 982"/>
              <a:gd name="T11" fmla="*/ 451 h 451"/>
              <a:gd name="T12" fmla="*/ 759 w 982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451">
                <a:moveTo>
                  <a:pt x="759" y="451"/>
                </a:moveTo>
                <a:lnTo>
                  <a:pt x="982" y="283"/>
                </a:lnTo>
                <a:lnTo>
                  <a:pt x="759" y="0"/>
                </a:lnTo>
                <a:lnTo>
                  <a:pt x="0" y="0"/>
                </a:lnTo>
                <a:lnTo>
                  <a:pt x="224" y="283"/>
                </a:lnTo>
                <a:lnTo>
                  <a:pt x="0" y="451"/>
                </a:lnTo>
                <a:lnTo>
                  <a:pt x="759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211"/>
          <p:cNvSpPr>
            <a:spLocks/>
          </p:cNvSpPr>
          <p:nvPr/>
        </p:nvSpPr>
        <p:spPr bwMode="auto">
          <a:xfrm>
            <a:off x="4511675" y="3497263"/>
            <a:ext cx="1558925" cy="266700"/>
          </a:xfrm>
          <a:custGeom>
            <a:avLst/>
            <a:gdLst>
              <a:gd name="T0" fmla="*/ 982 w 982"/>
              <a:gd name="T1" fmla="*/ 0 h 168"/>
              <a:gd name="T2" fmla="*/ 224 w 982"/>
              <a:gd name="T3" fmla="*/ 0 h 168"/>
              <a:gd name="T4" fmla="*/ 0 w 982"/>
              <a:gd name="T5" fmla="*/ 168 h 168"/>
              <a:gd name="T6" fmla="*/ 759 w 982"/>
              <a:gd name="T7" fmla="*/ 168 h 168"/>
              <a:gd name="T8" fmla="*/ 982 w 982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2" h="168">
                <a:moveTo>
                  <a:pt x="982" y="0"/>
                </a:moveTo>
                <a:lnTo>
                  <a:pt x="224" y="0"/>
                </a:lnTo>
                <a:lnTo>
                  <a:pt x="0" y="168"/>
                </a:lnTo>
                <a:lnTo>
                  <a:pt x="759" y="168"/>
                </a:lnTo>
                <a:lnTo>
                  <a:pt x="98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213"/>
          <p:cNvSpPr>
            <a:spLocks/>
          </p:cNvSpPr>
          <p:nvPr/>
        </p:nvSpPr>
        <p:spPr bwMode="auto">
          <a:xfrm>
            <a:off x="5757863" y="3048000"/>
            <a:ext cx="1555750" cy="715963"/>
          </a:xfrm>
          <a:custGeom>
            <a:avLst/>
            <a:gdLst>
              <a:gd name="T0" fmla="*/ 756 w 980"/>
              <a:gd name="T1" fmla="*/ 451 h 451"/>
              <a:gd name="T2" fmla="*/ 980 w 980"/>
              <a:gd name="T3" fmla="*/ 283 h 451"/>
              <a:gd name="T4" fmla="*/ 756 w 980"/>
              <a:gd name="T5" fmla="*/ 0 h 451"/>
              <a:gd name="T6" fmla="*/ 0 w 980"/>
              <a:gd name="T7" fmla="*/ 0 h 451"/>
              <a:gd name="T8" fmla="*/ 224 w 980"/>
              <a:gd name="T9" fmla="*/ 283 h 451"/>
              <a:gd name="T10" fmla="*/ 0 w 980"/>
              <a:gd name="T11" fmla="*/ 451 h 451"/>
              <a:gd name="T12" fmla="*/ 756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6" y="451"/>
                </a:moveTo>
                <a:lnTo>
                  <a:pt x="980" y="283"/>
                </a:lnTo>
                <a:lnTo>
                  <a:pt x="756" y="0"/>
                </a:lnTo>
                <a:lnTo>
                  <a:pt x="0" y="0"/>
                </a:lnTo>
                <a:lnTo>
                  <a:pt x="224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215"/>
          <p:cNvSpPr>
            <a:spLocks/>
          </p:cNvSpPr>
          <p:nvPr/>
        </p:nvSpPr>
        <p:spPr bwMode="auto">
          <a:xfrm>
            <a:off x="5757863" y="3497263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217"/>
          <p:cNvSpPr>
            <a:spLocks/>
          </p:cNvSpPr>
          <p:nvPr/>
        </p:nvSpPr>
        <p:spPr bwMode="auto">
          <a:xfrm>
            <a:off x="7004050" y="3048000"/>
            <a:ext cx="1555750" cy="715963"/>
          </a:xfrm>
          <a:custGeom>
            <a:avLst/>
            <a:gdLst>
              <a:gd name="T0" fmla="*/ 756 w 980"/>
              <a:gd name="T1" fmla="*/ 451 h 451"/>
              <a:gd name="T2" fmla="*/ 980 w 980"/>
              <a:gd name="T3" fmla="*/ 283 h 451"/>
              <a:gd name="T4" fmla="*/ 756 w 980"/>
              <a:gd name="T5" fmla="*/ 0 h 451"/>
              <a:gd name="T6" fmla="*/ 0 w 980"/>
              <a:gd name="T7" fmla="*/ 0 h 451"/>
              <a:gd name="T8" fmla="*/ 224 w 980"/>
              <a:gd name="T9" fmla="*/ 283 h 451"/>
              <a:gd name="T10" fmla="*/ 0 w 980"/>
              <a:gd name="T11" fmla="*/ 451 h 451"/>
              <a:gd name="T12" fmla="*/ 756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6" y="451"/>
                </a:moveTo>
                <a:lnTo>
                  <a:pt x="980" y="283"/>
                </a:lnTo>
                <a:lnTo>
                  <a:pt x="756" y="0"/>
                </a:lnTo>
                <a:lnTo>
                  <a:pt x="0" y="0"/>
                </a:lnTo>
                <a:lnTo>
                  <a:pt x="224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219"/>
          <p:cNvSpPr>
            <a:spLocks/>
          </p:cNvSpPr>
          <p:nvPr/>
        </p:nvSpPr>
        <p:spPr bwMode="auto">
          <a:xfrm>
            <a:off x="7004050" y="3497263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221"/>
          <p:cNvSpPr>
            <a:spLocks/>
          </p:cNvSpPr>
          <p:nvPr/>
        </p:nvSpPr>
        <p:spPr bwMode="auto">
          <a:xfrm>
            <a:off x="3055938" y="3005138"/>
            <a:ext cx="1733550" cy="798513"/>
          </a:xfrm>
          <a:custGeom>
            <a:avLst/>
            <a:gdLst>
              <a:gd name="T0" fmla="*/ 844 w 1092"/>
              <a:gd name="T1" fmla="*/ 503 h 503"/>
              <a:gd name="T2" fmla="*/ 1092 w 1092"/>
              <a:gd name="T3" fmla="*/ 317 h 503"/>
              <a:gd name="T4" fmla="*/ 844 w 1092"/>
              <a:gd name="T5" fmla="*/ 0 h 503"/>
              <a:gd name="T6" fmla="*/ 0 w 1092"/>
              <a:gd name="T7" fmla="*/ 0 h 503"/>
              <a:gd name="T8" fmla="*/ 250 w 1092"/>
              <a:gd name="T9" fmla="*/ 317 h 503"/>
              <a:gd name="T10" fmla="*/ 0 w 1092"/>
              <a:gd name="T11" fmla="*/ 503 h 503"/>
              <a:gd name="T12" fmla="*/ 844 w 1092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2" h="503">
                <a:moveTo>
                  <a:pt x="844" y="503"/>
                </a:moveTo>
                <a:lnTo>
                  <a:pt x="1092" y="317"/>
                </a:lnTo>
                <a:lnTo>
                  <a:pt x="844" y="0"/>
                </a:lnTo>
                <a:lnTo>
                  <a:pt x="0" y="0"/>
                </a:lnTo>
                <a:lnTo>
                  <a:pt x="250" y="317"/>
                </a:lnTo>
                <a:lnTo>
                  <a:pt x="0" y="503"/>
                </a:lnTo>
                <a:lnTo>
                  <a:pt x="844" y="5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1" name="Group 330"/>
          <p:cNvGrpSpPr/>
          <p:nvPr/>
        </p:nvGrpSpPr>
        <p:grpSpPr>
          <a:xfrm>
            <a:off x="581025" y="3005138"/>
            <a:ext cx="7978775" cy="798513"/>
            <a:chOff x="581025" y="3005138"/>
            <a:chExt cx="7978775" cy="798513"/>
          </a:xfrm>
        </p:grpSpPr>
        <p:sp>
          <p:nvSpPr>
            <p:cNvPr id="207" name="Freeform 200"/>
            <p:cNvSpPr>
              <a:spLocks/>
            </p:cNvSpPr>
            <p:nvPr/>
          </p:nvSpPr>
          <p:spPr bwMode="auto">
            <a:xfrm>
              <a:off x="581025" y="3048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2"/>
            <p:cNvSpPr>
              <a:spLocks/>
            </p:cNvSpPr>
            <p:nvPr/>
          </p:nvSpPr>
          <p:spPr bwMode="auto">
            <a:xfrm>
              <a:off x="581025" y="3497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04"/>
            <p:cNvSpPr>
              <a:spLocks/>
            </p:cNvSpPr>
            <p:nvPr/>
          </p:nvSpPr>
          <p:spPr bwMode="auto">
            <a:xfrm>
              <a:off x="1827213" y="3048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6"/>
            <p:cNvSpPr>
              <a:spLocks/>
            </p:cNvSpPr>
            <p:nvPr/>
          </p:nvSpPr>
          <p:spPr bwMode="auto">
            <a:xfrm>
              <a:off x="1827213" y="3497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08"/>
            <p:cNvSpPr>
              <a:spLocks/>
            </p:cNvSpPr>
            <p:nvPr/>
          </p:nvSpPr>
          <p:spPr bwMode="auto">
            <a:xfrm>
              <a:off x="4511675" y="3048000"/>
              <a:ext cx="1558925" cy="715963"/>
            </a:xfrm>
            <a:custGeom>
              <a:avLst/>
              <a:gdLst>
                <a:gd name="T0" fmla="*/ 759 w 982"/>
                <a:gd name="T1" fmla="*/ 451 h 451"/>
                <a:gd name="T2" fmla="*/ 982 w 982"/>
                <a:gd name="T3" fmla="*/ 283 h 451"/>
                <a:gd name="T4" fmla="*/ 759 w 982"/>
                <a:gd name="T5" fmla="*/ 0 h 451"/>
                <a:gd name="T6" fmla="*/ 0 w 982"/>
                <a:gd name="T7" fmla="*/ 0 h 451"/>
                <a:gd name="T8" fmla="*/ 224 w 982"/>
                <a:gd name="T9" fmla="*/ 283 h 451"/>
                <a:gd name="T10" fmla="*/ 0 w 982"/>
                <a:gd name="T11" fmla="*/ 451 h 451"/>
                <a:gd name="T12" fmla="*/ 759 w 982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1">
                  <a:moveTo>
                    <a:pt x="759" y="451"/>
                  </a:moveTo>
                  <a:lnTo>
                    <a:pt x="982" y="283"/>
                  </a:lnTo>
                  <a:lnTo>
                    <a:pt x="759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9" y="451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10"/>
            <p:cNvSpPr>
              <a:spLocks/>
            </p:cNvSpPr>
            <p:nvPr/>
          </p:nvSpPr>
          <p:spPr bwMode="auto">
            <a:xfrm>
              <a:off x="4511675" y="3497263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4 w 982"/>
                <a:gd name="T3" fmla="*/ 0 h 168"/>
                <a:gd name="T4" fmla="*/ 0 w 982"/>
                <a:gd name="T5" fmla="*/ 168 h 168"/>
                <a:gd name="T6" fmla="*/ 759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9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12"/>
            <p:cNvSpPr>
              <a:spLocks/>
            </p:cNvSpPr>
            <p:nvPr/>
          </p:nvSpPr>
          <p:spPr bwMode="auto">
            <a:xfrm>
              <a:off x="5757863" y="3048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14"/>
            <p:cNvSpPr>
              <a:spLocks/>
            </p:cNvSpPr>
            <p:nvPr/>
          </p:nvSpPr>
          <p:spPr bwMode="auto">
            <a:xfrm>
              <a:off x="5757863" y="3497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16"/>
            <p:cNvSpPr>
              <a:spLocks/>
            </p:cNvSpPr>
            <p:nvPr/>
          </p:nvSpPr>
          <p:spPr bwMode="auto">
            <a:xfrm>
              <a:off x="7004050" y="3048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18"/>
            <p:cNvSpPr>
              <a:spLocks/>
            </p:cNvSpPr>
            <p:nvPr/>
          </p:nvSpPr>
          <p:spPr bwMode="auto">
            <a:xfrm>
              <a:off x="7004050" y="3497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20"/>
            <p:cNvSpPr>
              <a:spLocks/>
            </p:cNvSpPr>
            <p:nvPr/>
          </p:nvSpPr>
          <p:spPr bwMode="auto">
            <a:xfrm>
              <a:off x="3055938" y="3005138"/>
              <a:ext cx="1733550" cy="798513"/>
            </a:xfrm>
            <a:custGeom>
              <a:avLst/>
              <a:gdLst>
                <a:gd name="T0" fmla="*/ 844 w 1092"/>
                <a:gd name="T1" fmla="*/ 503 h 503"/>
                <a:gd name="T2" fmla="*/ 1092 w 1092"/>
                <a:gd name="T3" fmla="*/ 317 h 503"/>
                <a:gd name="T4" fmla="*/ 844 w 1092"/>
                <a:gd name="T5" fmla="*/ 0 h 503"/>
                <a:gd name="T6" fmla="*/ 0 w 1092"/>
                <a:gd name="T7" fmla="*/ 0 h 503"/>
                <a:gd name="T8" fmla="*/ 250 w 1092"/>
                <a:gd name="T9" fmla="*/ 317 h 503"/>
                <a:gd name="T10" fmla="*/ 0 w 1092"/>
                <a:gd name="T11" fmla="*/ 503 h 503"/>
                <a:gd name="T12" fmla="*/ 844 w 1092"/>
                <a:gd name="T13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3">
                  <a:moveTo>
                    <a:pt x="844" y="503"/>
                  </a:moveTo>
                  <a:lnTo>
                    <a:pt x="1092" y="317"/>
                  </a:lnTo>
                  <a:lnTo>
                    <a:pt x="844" y="0"/>
                  </a:lnTo>
                  <a:lnTo>
                    <a:pt x="0" y="0"/>
                  </a:lnTo>
                  <a:lnTo>
                    <a:pt x="250" y="317"/>
                  </a:lnTo>
                  <a:lnTo>
                    <a:pt x="0" y="503"/>
                  </a:lnTo>
                  <a:lnTo>
                    <a:pt x="844" y="503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22"/>
            <p:cNvSpPr>
              <a:spLocks/>
            </p:cNvSpPr>
            <p:nvPr/>
          </p:nvSpPr>
          <p:spPr bwMode="auto">
            <a:xfrm>
              <a:off x="3055938" y="3508375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50 w 1092"/>
                <a:gd name="T3" fmla="*/ 0 h 186"/>
                <a:gd name="T4" fmla="*/ 0 w 1092"/>
                <a:gd name="T5" fmla="*/ 186 h 186"/>
                <a:gd name="T6" fmla="*/ 844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4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0" name="Freeform 223"/>
          <p:cNvSpPr>
            <a:spLocks/>
          </p:cNvSpPr>
          <p:nvPr/>
        </p:nvSpPr>
        <p:spPr bwMode="auto">
          <a:xfrm>
            <a:off x="3055938" y="3508375"/>
            <a:ext cx="1733550" cy="295275"/>
          </a:xfrm>
          <a:custGeom>
            <a:avLst/>
            <a:gdLst>
              <a:gd name="T0" fmla="*/ 1092 w 1092"/>
              <a:gd name="T1" fmla="*/ 0 h 186"/>
              <a:gd name="T2" fmla="*/ 250 w 1092"/>
              <a:gd name="T3" fmla="*/ 0 h 186"/>
              <a:gd name="T4" fmla="*/ 0 w 1092"/>
              <a:gd name="T5" fmla="*/ 186 h 186"/>
              <a:gd name="T6" fmla="*/ 844 w 1092"/>
              <a:gd name="T7" fmla="*/ 186 h 186"/>
              <a:gd name="T8" fmla="*/ 1092 w 1092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2" h="186">
                <a:moveTo>
                  <a:pt x="1092" y="0"/>
                </a:moveTo>
                <a:lnTo>
                  <a:pt x="250" y="0"/>
                </a:lnTo>
                <a:lnTo>
                  <a:pt x="0" y="186"/>
                </a:lnTo>
                <a:lnTo>
                  <a:pt x="844" y="186"/>
                </a:lnTo>
                <a:lnTo>
                  <a:pt x="109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25"/>
          <p:cNvSpPr>
            <a:spLocks/>
          </p:cNvSpPr>
          <p:nvPr/>
        </p:nvSpPr>
        <p:spPr bwMode="auto">
          <a:xfrm>
            <a:off x="581025" y="4114800"/>
            <a:ext cx="1555750" cy="717550"/>
          </a:xfrm>
          <a:custGeom>
            <a:avLst/>
            <a:gdLst>
              <a:gd name="T0" fmla="*/ 756 w 980"/>
              <a:gd name="T1" fmla="*/ 452 h 452"/>
              <a:gd name="T2" fmla="*/ 980 w 980"/>
              <a:gd name="T3" fmla="*/ 284 h 452"/>
              <a:gd name="T4" fmla="*/ 756 w 980"/>
              <a:gd name="T5" fmla="*/ 0 h 452"/>
              <a:gd name="T6" fmla="*/ 0 w 980"/>
              <a:gd name="T7" fmla="*/ 0 h 452"/>
              <a:gd name="T8" fmla="*/ 223 w 980"/>
              <a:gd name="T9" fmla="*/ 284 h 452"/>
              <a:gd name="T10" fmla="*/ 0 w 980"/>
              <a:gd name="T11" fmla="*/ 452 h 452"/>
              <a:gd name="T12" fmla="*/ 756 w 980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2">
                <a:moveTo>
                  <a:pt x="756" y="452"/>
                </a:moveTo>
                <a:lnTo>
                  <a:pt x="980" y="284"/>
                </a:lnTo>
                <a:lnTo>
                  <a:pt x="756" y="0"/>
                </a:lnTo>
                <a:lnTo>
                  <a:pt x="0" y="0"/>
                </a:lnTo>
                <a:lnTo>
                  <a:pt x="223" y="284"/>
                </a:lnTo>
                <a:lnTo>
                  <a:pt x="0" y="452"/>
                </a:lnTo>
                <a:lnTo>
                  <a:pt x="756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27"/>
          <p:cNvSpPr>
            <a:spLocks/>
          </p:cNvSpPr>
          <p:nvPr/>
        </p:nvSpPr>
        <p:spPr bwMode="auto">
          <a:xfrm>
            <a:off x="581025" y="4565650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3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29"/>
          <p:cNvSpPr>
            <a:spLocks/>
          </p:cNvSpPr>
          <p:nvPr/>
        </p:nvSpPr>
        <p:spPr bwMode="auto">
          <a:xfrm>
            <a:off x="1827213" y="4114800"/>
            <a:ext cx="1554163" cy="717550"/>
          </a:xfrm>
          <a:custGeom>
            <a:avLst/>
            <a:gdLst>
              <a:gd name="T0" fmla="*/ 756 w 979"/>
              <a:gd name="T1" fmla="*/ 452 h 452"/>
              <a:gd name="T2" fmla="*/ 979 w 979"/>
              <a:gd name="T3" fmla="*/ 284 h 452"/>
              <a:gd name="T4" fmla="*/ 756 w 979"/>
              <a:gd name="T5" fmla="*/ 0 h 452"/>
              <a:gd name="T6" fmla="*/ 0 w 979"/>
              <a:gd name="T7" fmla="*/ 0 h 452"/>
              <a:gd name="T8" fmla="*/ 223 w 979"/>
              <a:gd name="T9" fmla="*/ 284 h 452"/>
              <a:gd name="T10" fmla="*/ 0 w 979"/>
              <a:gd name="T11" fmla="*/ 452 h 452"/>
              <a:gd name="T12" fmla="*/ 756 w 979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2">
                <a:moveTo>
                  <a:pt x="756" y="452"/>
                </a:moveTo>
                <a:lnTo>
                  <a:pt x="979" y="284"/>
                </a:lnTo>
                <a:lnTo>
                  <a:pt x="756" y="0"/>
                </a:lnTo>
                <a:lnTo>
                  <a:pt x="0" y="0"/>
                </a:lnTo>
                <a:lnTo>
                  <a:pt x="223" y="284"/>
                </a:lnTo>
                <a:lnTo>
                  <a:pt x="0" y="452"/>
                </a:lnTo>
                <a:lnTo>
                  <a:pt x="756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31"/>
          <p:cNvSpPr>
            <a:spLocks/>
          </p:cNvSpPr>
          <p:nvPr/>
        </p:nvSpPr>
        <p:spPr bwMode="auto">
          <a:xfrm>
            <a:off x="1827213" y="4565650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33"/>
          <p:cNvSpPr>
            <a:spLocks/>
          </p:cNvSpPr>
          <p:nvPr/>
        </p:nvSpPr>
        <p:spPr bwMode="auto">
          <a:xfrm>
            <a:off x="3073400" y="4114800"/>
            <a:ext cx="1554163" cy="717550"/>
          </a:xfrm>
          <a:custGeom>
            <a:avLst/>
            <a:gdLst>
              <a:gd name="T0" fmla="*/ 756 w 979"/>
              <a:gd name="T1" fmla="*/ 452 h 452"/>
              <a:gd name="T2" fmla="*/ 979 w 979"/>
              <a:gd name="T3" fmla="*/ 284 h 452"/>
              <a:gd name="T4" fmla="*/ 756 w 979"/>
              <a:gd name="T5" fmla="*/ 0 h 452"/>
              <a:gd name="T6" fmla="*/ 0 w 979"/>
              <a:gd name="T7" fmla="*/ 0 h 452"/>
              <a:gd name="T8" fmla="*/ 223 w 979"/>
              <a:gd name="T9" fmla="*/ 284 h 452"/>
              <a:gd name="T10" fmla="*/ 0 w 979"/>
              <a:gd name="T11" fmla="*/ 452 h 452"/>
              <a:gd name="T12" fmla="*/ 756 w 979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2">
                <a:moveTo>
                  <a:pt x="756" y="452"/>
                </a:moveTo>
                <a:lnTo>
                  <a:pt x="979" y="284"/>
                </a:lnTo>
                <a:lnTo>
                  <a:pt x="756" y="0"/>
                </a:lnTo>
                <a:lnTo>
                  <a:pt x="0" y="0"/>
                </a:lnTo>
                <a:lnTo>
                  <a:pt x="223" y="284"/>
                </a:lnTo>
                <a:lnTo>
                  <a:pt x="0" y="452"/>
                </a:lnTo>
                <a:lnTo>
                  <a:pt x="756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35"/>
          <p:cNvSpPr>
            <a:spLocks/>
          </p:cNvSpPr>
          <p:nvPr/>
        </p:nvSpPr>
        <p:spPr bwMode="auto">
          <a:xfrm>
            <a:off x="3073400" y="4565650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37"/>
          <p:cNvSpPr>
            <a:spLocks/>
          </p:cNvSpPr>
          <p:nvPr/>
        </p:nvSpPr>
        <p:spPr bwMode="auto">
          <a:xfrm>
            <a:off x="5757863" y="4114800"/>
            <a:ext cx="1555750" cy="717550"/>
          </a:xfrm>
          <a:custGeom>
            <a:avLst/>
            <a:gdLst>
              <a:gd name="T0" fmla="*/ 756 w 980"/>
              <a:gd name="T1" fmla="*/ 452 h 452"/>
              <a:gd name="T2" fmla="*/ 980 w 980"/>
              <a:gd name="T3" fmla="*/ 284 h 452"/>
              <a:gd name="T4" fmla="*/ 756 w 980"/>
              <a:gd name="T5" fmla="*/ 0 h 452"/>
              <a:gd name="T6" fmla="*/ 0 w 980"/>
              <a:gd name="T7" fmla="*/ 0 h 452"/>
              <a:gd name="T8" fmla="*/ 224 w 980"/>
              <a:gd name="T9" fmla="*/ 284 h 452"/>
              <a:gd name="T10" fmla="*/ 0 w 980"/>
              <a:gd name="T11" fmla="*/ 452 h 452"/>
              <a:gd name="T12" fmla="*/ 756 w 980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2">
                <a:moveTo>
                  <a:pt x="756" y="452"/>
                </a:moveTo>
                <a:lnTo>
                  <a:pt x="980" y="284"/>
                </a:lnTo>
                <a:lnTo>
                  <a:pt x="756" y="0"/>
                </a:lnTo>
                <a:lnTo>
                  <a:pt x="0" y="0"/>
                </a:lnTo>
                <a:lnTo>
                  <a:pt x="224" y="284"/>
                </a:lnTo>
                <a:lnTo>
                  <a:pt x="0" y="452"/>
                </a:lnTo>
                <a:lnTo>
                  <a:pt x="756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39"/>
          <p:cNvSpPr>
            <a:spLocks/>
          </p:cNvSpPr>
          <p:nvPr/>
        </p:nvSpPr>
        <p:spPr bwMode="auto">
          <a:xfrm>
            <a:off x="5757863" y="4565650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1"/>
          <p:cNvSpPr>
            <a:spLocks/>
          </p:cNvSpPr>
          <p:nvPr/>
        </p:nvSpPr>
        <p:spPr bwMode="auto">
          <a:xfrm>
            <a:off x="7004050" y="4114800"/>
            <a:ext cx="1555750" cy="717550"/>
          </a:xfrm>
          <a:custGeom>
            <a:avLst/>
            <a:gdLst>
              <a:gd name="T0" fmla="*/ 756 w 980"/>
              <a:gd name="T1" fmla="*/ 452 h 452"/>
              <a:gd name="T2" fmla="*/ 980 w 980"/>
              <a:gd name="T3" fmla="*/ 284 h 452"/>
              <a:gd name="T4" fmla="*/ 756 w 980"/>
              <a:gd name="T5" fmla="*/ 0 h 452"/>
              <a:gd name="T6" fmla="*/ 0 w 980"/>
              <a:gd name="T7" fmla="*/ 0 h 452"/>
              <a:gd name="T8" fmla="*/ 224 w 980"/>
              <a:gd name="T9" fmla="*/ 284 h 452"/>
              <a:gd name="T10" fmla="*/ 0 w 980"/>
              <a:gd name="T11" fmla="*/ 452 h 452"/>
              <a:gd name="T12" fmla="*/ 756 w 980"/>
              <a:gd name="T13" fmla="*/ 45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2">
                <a:moveTo>
                  <a:pt x="756" y="452"/>
                </a:moveTo>
                <a:lnTo>
                  <a:pt x="980" y="284"/>
                </a:lnTo>
                <a:lnTo>
                  <a:pt x="756" y="0"/>
                </a:lnTo>
                <a:lnTo>
                  <a:pt x="0" y="0"/>
                </a:lnTo>
                <a:lnTo>
                  <a:pt x="224" y="284"/>
                </a:lnTo>
                <a:lnTo>
                  <a:pt x="0" y="452"/>
                </a:lnTo>
                <a:lnTo>
                  <a:pt x="756" y="4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2"/>
          <p:cNvSpPr>
            <a:spLocks/>
          </p:cNvSpPr>
          <p:nvPr/>
        </p:nvSpPr>
        <p:spPr bwMode="auto">
          <a:xfrm>
            <a:off x="7004050" y="4565650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  <a:close/>
              </a:path>
            </a:pathLst>
          </a:custGeom>
          <a:solidFill>
            <a:srgbClr val="DB58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45"/>
          <p:cNvSpPr>
            <a:spLocks/>
          </p:cNvSpPr>
          <p:nvPr/>
        </p:nvSpPr>
        <p:spPr bwMode="auto">
          <a:xfrm>
            <a:off x="4305300" y="4073525"/>
            <a:ext cx="1733550" cy="796925"/>
          </a:xfrm>
          <a:custGeom>
            <a:avLst/>
            <a:gdLst>
              <a:gd name="T0" fmla="*/ 845 w 1092"/>
              <a:gd name="T1" fmla="*/ 502 h 502"/>
              <a:gd name="T2" fmla="*/ 1092 w 1092"/>
              <a:gd name="T3" fmla="*/ 316 h 502"/>
              <a:gd name="T4" fmla="*/ 845 w 1092"/>
              <a:gd name="T5" fmla="*/ 0 h 502"/>
              <a:gd name="T6" fmla="*/ 0 w 1092"/>
              <a:gd name="T7" fmla="*/ 0 h 502"/>
              <a:gd name="T8" fmla="*/ 250 w 1092"/>
              <a:gd name="T9" fmla="*/ 316 h 502"/>
              <a:gd name="T10" fmla="*/ 0 w 1092"/>
              <a:gd name="T11" fmla="*/ 502 h 502"/>
              <a:gd name="T12" fmla="*/ 845 w 1092"/>
              <a:gd name="T13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2" h="502">
                <a:moveTo>
                  <a:pt x="845" y="502"/>
                </a:moveTo>
                <a:lnTo>
                  <a:pt x="1092" y="316"/>
                </a:lnTo>
                <a:lnTo>
                  <a:pt x="845" y="0"/>
                </a:lnTo>
                <a:lnTo>
                  <a:pt x="0" y="0"/>
                </a:lnTo>
                <a:lnTo>
                  <a:pt x="250" y="316"/>
                </a:lnTo>
                <a:lnTo>
                  <a:pt x="0" y="502"/>
                </a:lnTo>
                <a:lnTo>
                  <a:pt x="845" y="50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2" name="Group 331"/>
          <p:cNvGrpSpPr/>
          <p:nvPr/>
        </p:nvGrpSpPr>
        <p:grpSpPr>
          <a:xfrm>
            <a:off x="581025" y="4073525"/>
            <a:ext cx="7978775" cy="796925"/>
            <a:chOff x="581025" y="4073525"/>
            <a:chExt cx="7978775" cy="796925"/>
          </a:xfrm>
        </p:grpSpPr>
        <p:sp>
          <p:nvSpPr>
            <p:cNvPr id="231" name="Freeform 224"/>
            <p:cNvSpPr>
              <a:spLocks/>
            </p:cNvSpPr>
            <p:nvPr/>
          </p:nvSpPr>
          <p:spPr bwMode="auto">
            <a:xfrm>
              <a:off x="581025" y="4114800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3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6"/>
            <p:cNvSpPr>
              <a:spLocks/>
            </p:cNvSpPr>
            <p:nvPr/>
          </p:nvSpPr>
          <p:spPr bwMode="auto">
            <a:xfrm>
              <a:off x="581025" y="4565650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28"/>
            <p:cNvSpPr>
              <a:spLocks/>
            </p:cNvSpPr>
            <p:nvPr/>
          </p:nvSpPr>
          <p:spPr bwMode="auto">
            <a:xfrm>
              <a:off x="1827213" y="4114800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30"/>
            <p:cNvSpPr>
              <a:spLocks/>
            </p:cNvSpPr>
            <p:nvPr/>
          </p:nvSpPr>
          <p:spPr bwMode="auto">
            <a:xfrm>
              <a:off x="1827213" y="4565650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32"/>
            <p:cNvSpPr>
              <a:spLocks/>
            </p:cNvSpPr>
            <p:nvPr/>
          </p:nvSpPr>
          <p:spPr bwMode="auto">
            <a:xfrm>
              <a:off x="3073400" y="4114800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34"/>
            <p:cNvSpPr>
              <a:spLocks/>
            </p:cNvSpPr>
            <p:nvPr/>
          </p:nvSpPr>
          <p:spPr bwMode="auto">
            <a:xfrm>
              <a:off x="3073400" y="4565650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36"/>
            <p:cNvSpPr>
              <a:spLocks/>
            </p:cNvSpPr>
            <p:nvPr/>
          </p:nvSpPr>
          <p:spPr bwMode="auto">
            <a:xfrm>
              <a:off x="5757863" y="4114800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38"/>
            <p:cNvSpPr>
              <a:spLocks/>
            </p:cNvSpPr>
            <p:nvPr/>
          </p:nvSpPr>
          <p:spPr bwMode="auto">
            <a:xfrm>
              <a:off x="5757863" y="4565650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40"/>
            <p:cNvSpPr>
              <a:spLocks/>
            </p:cNvSpPr>
            <p:nvPr/>
          </p:nvSpPr>
          <p:spPr bwMode="auto">
            <a:xfrm>
              <a:off x="7004050" y="4114800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43"/>
            <p:cNvSpPr>
              <a:spLocks/>
            </p:cNvSpPr>
            <p:nvPr/>
          </p:nvSpPr>
          <p:spPr bwMode="auto">
            <a:xfrm>
              <a:off x="7004050" y="4565650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44"/>
            <p:cNvSpPr>
              <a:spLocks/>
            </p:cNvSpPr>
            <p:nvPr/>
          </p:nvSpPr>
          <p:spPr bwMode="auto">
            <a:xfrm>
              <a:off x="4305300" y="4073525"/>
              <a:ext cx="1733550" cy="796925"/>
            </a:xfrm>
            <a:custGeom>
              <a:avLst/>
              <a:gdLst>
                <a:gd name="T0" fmla="*/ 845 w 1092"/>
                <a:gd name="T1" fmla="*/ 502 h 502"/>
                <a:gd name="T2" fmla="*/ 1092 w 1092"/>
                <a:gd name="T3" fmla="*/ 316 h 502"/>
                <a:gd name="T4" fmla="*/ 845 w 1092"/>
                <a:gd name="T5" fmla="*/ 0 h 502"/>
                <a:gd name="T6" fmla="*/ 0 w 1092"/>
                <a:gd name="T7" fmla="*/ 0 h 502"/>
                <a:gd name="T8" fmla="*/ 250 w 1092"/>
                <a:gd name="T9" fmla="*/ 316 h 502"/>
                <a:gd name="T10" fmla="*/ 0 w 1092"/>
                <a:gd name="T11" fmla="*/ 502 h 502"/>
                <a:gd name="T12" fmla="*/ 845 w 1092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2">
                  <a:moveTo>
                    <a:pt x="845" y="502"/>
                  </a:moveTo>
                  <a:lnTo>
                    <a:pt x="1092" y="316"/>
                  </a:lnTo>
                  <a:lnTo>
                    <a:pt x="845" y="0"/>
                  </a:lnTo>
                  <a:lnTo>
                    <a:pt x="0" y="0"/>
                  </a:lnTo>
                  <a:lnTo>
                    <a:pt x="250" y="316"/>
                  </a:lnTo>
                  <a:lnTo>
                    <a:pt x="0" y="502"/>
                  </a:lnTo>
                  <a:lnTo>
                    <a:pt x="845" y="502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46"/>
            <p:cNvSpPr>
              <a:spLocks/>
            </p:cNvSpPr>
            <p:nvPr/>
          </p:nvSpPr>
          <p:spPr bwMode="auto">
            <a:xfrm>
              <a:off x="4305300" y="4575175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50 w 1092"/>
                <a:gd name="T3" fmla="*/ 0 h 186"/>
                <a:gd name="T4" fmla="*/ 0 w 1092"/>
                <a:gd name="T5" fmla="*/ 186 h 186"/>
                <a:gd name="T6" fmla="*/ 845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5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4" name="Freeform 247"/>
          <p:cNvSpPr>
            <a:spLocks/>
          </p:cNvSpPr>
          <p:nvPr/>
        </p:nvSpPr>
        <p:spPr bwMode="auto">
          <a:xfrm>
            <a:off x="4305300" y="4575175"/>
            <a:ext cx="1733550" cy="295275"/>
          </a:xfrm>
          <a:custGeom>
            <a:avLst/>
            <a:gdLst>
              <a:gd name="T0" fmla="*/ 1092 w 1092"/>
              <a:gd name="T1" fmla="*/ 0 h 186"/>
              <a:gd name="T2" fmla="*/ 250 w 1092"/>
              <a:gd name="T3" fmla="*/ 0 h 186"/>
              <a:gd name="T4" fmla="*/ 0 w 1092"/>
              <a:gd name="T5" fmla="*/ 186 h 186"/>
              <a:gd name="T6" fmla="*/ 845 w 1092"/>
              <a:gd name="T7" fmla="*/ 186 h 186"/>
              <a:gd name="T8" fmla="*/ 1092 w 1092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2" h="186">
                <a:moveTo>
                  <a:pt x="1092" y="0"/>
                </a:moveTo>
                <a:lnTo>
                  <a:pt x="250" y="0"/>
                </a:lnTo>
                <a:lnTo>
                  <a:pt x="0" y="186"/>
                </a:lnTo>
                <a:lnTo>
                  <a:pt x="845" y="186"/>
                </a:lnTo>
                <a:lnTo>
                  <a:pt x="109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73"/>
          <p:cNvSpPr>
            <a:spLocks/>
          </p:cNvSpPr>
          <p:nvPr/>
        </p:nvSpPr>
        <p:spPr bwMode="auto">
          <a:xfrm>
            <a:off x="581025" y="6096000"/>
            <a:ext cx="1555750" cy="715963"/>
          </a:xfrm>
          <a:custGeom>
            <a:avLst/>
            <a:gdLst>
              <a:gd name="T0" fmla="*/ 756 w 980"/>
              <a:gd name="T1" fmla="*/ 451 h 451"/>
              <a:gd name="T2" fmla="*/ 980 w 980"/>
              <a:gd name="T3" fmla="*/ 283 h 451"/>
              <a:gd name="T4" fmla="*/ 756 w 980"/>
              <a:gd name="T5" fmla="*/ 0 h 451"/>
              <a:gd name="T6" fmla="*/ 0 w 980"/>
              <a:gd name="T7" fmla="*/ 0 h 451"/>
              <a:gd name="T8" fmla="*/ 223 w 980"/>
              <a:gd name="T9" fmla="*/ 283 h 451"/>
              <a:gd name="T10" fmla="*/ 0 w 980"/>
              <a:gd name="T11" fmla="*/ 451 h 451"/>
              <a:gd name="T12" fmla="*/ 756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6" y="451"/>
                </a:moveTo>
                <a:lnTo>
                  <a:pt x="980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75"/>
          <p:cNvSpPr>
            <a:spLocks/>
          </p:cNvSpPr>
          <p:nvPr/>
        </p:nvSpPr>
        <p:spPr bwMode="auto">
          <a:xfrm>
            <a:off x="581025" y="6545263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3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77"/>
          <p:cNvSpPr>
            <a:spLocks/>
          </p:cNvSpPr>
          <p:nvPr/>
        </p:nvSpPr>
        <p:spPr bwMode="auto">
          <a:xfrm>
            <a:off x="1827213" y="6096000"/>
            <a:ext cx="1554163" cy="715963"/>
          </a:xfrm>
          <a:custGeom>
            <a:avLst/>
            <a:gdLst>
              <a:gd name="T0" fmla="*/ 756 w 979"/>
              <a:gd name="T1" fmla="*/ 451 h 451"/>
              <a:gd name="T2" fmla="*/ 979 w 979"/>
              <a:gd name="T3" fmla="*/ 283 h 451"/>
              <a:gd name="T4" fmla="*/ 756 w 979"/>
              <a:gd name="T5" fmla="*/ 0 h 451"/>
              <a:gd name="T6" fmla="*/ 0 w 979"/>
              <a:gd name="T7" fmla="*/ 0 h 451"/>
              <a:gd name="T8" fmla="*/ 223 w 979"/>
              <a:gd name="T9" fmla="*/ 283 h 451"/>
              <a:gd name="T10" fmla="*/ 0 w 979"/>
              <a:gd name="T11" fmla="*/ 451 h 451"/>
              <a:gd name="T12" fmla="*/ 756 w 979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1">
                <a:moveTo>
                  <a:pt x="756" y="451"/>
                </a:moveTo>
                <a:lnTo>
                  <a:pt x="979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79"/>
          <p:cNvSpPr>
            <a:spLocks/>
          </p:cNvSpPr>
          <p:nvPr/>
        </p:nvSpPr>
        <p:spPr bwMode="auto">
          <a:xfrm>
            <a:off x="1827213" y="6545263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1"/>
          <p:cNvSpPr>
            <a:spLocks/>
          </p:cNvSpPr>
          <p:nvPr/>
        </p:nvSpPr>
        <p:spPr bwMode="auto">
          <a:xfrm>
            <a:off x="3073400" y="6096000"/>
            <a:ext cx="1554163" cy="715963"/>
          </a:xfrm>
          <a:custGeom>
            <a:avLst/>
            <a:gdLst>
              <a:gd name="T0" fmla="*/ 756 w 979"/>
              <a:gd name="T1" fmla="*/ 451 h 451"/>
              <a:gd name="T2" fmla="*/ 979 w 979"/>
              <a:gd name="T3" fmla="*/ 283 h 451"/>
              <a:gd name="T4" fmla="*/ 756 w 979"/>
              <a:gd name="T5" fmla="*/ 0 h 451"/>
              <a:gd name="T6" fmla="*/ 0 w 979"/>
              <a:gd name="T7" fmla="*/ 0 h 451"/>
              <a:gd name="T8" fmla="*/ 223 w 979"/>
              <a:gd name="T9" fmla="*/ 283 h 451"/>
              <a:gd name="T10" fmla="*/ 0 w 979"/>
              <a:gd name="T11" fmla="*/ 451 h 451"/>
              <a:gd name="T12" fmla="*/ 756 w 979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1">
                <a:moveTo>
                  <a:pt x="756" y="451"/>
                </a:moveTo>
                <a:lnTo>
                  <a:pt x="979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83"/>
          <p:cNvSpPr>
            <a:spLocks/>
          </p:cNvSpPr>
          <p:nvPr/>
        </p:nvSpPr>
        <p:spPr bwMode="auto">
          <a:xfrm>
            <a:off x="3073400" y="6545263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85"/>
          <p:cNvSpPr>
            <a:spLocks/>
          </p:cNvSpPr>
          <p:nvPr/>
        </p:nvSpPr>
        <p:spPr bwMode="auto">
          <a:xfrm>
            <a:off x="4316413" y="6096000"/>
            <a:ext cx="1557338" cy="715963"/>
          </a:xfrm>
          <a:custGeom>
            <a:avLst/>
            <a:gdLst>
              <a:gd name="T0" fmla="*/ 758 w 981"/>
              <a:gd name="T1" fmla="*/ 451 h 451"/>
              <a:gd name="T2" fmla="*/ 981 w 981"/>
              <a:gd name="T3" fmla="*/ 283 h 451"/>
              <a:gd name="T4" fmla="*/ 758 w 981"/>
              <a:gd name="T5" fmla="*/ 0 h 451"/>
              <a:gd name="T6" fmla="*/ 0 w 981"/>
              <a:gd name="T7" fmla="*/ 0 h 451"/>
              <a:gd name="T8" fmla="*/ 223 w 981"/>
              <a:gd name="T9" fmla="*/ 283 h 451"/>
              <a:gd name="T10" fmla="*/ 0 w 981"/>
              <a:gd name="T11" fmla="*/ 451 h 451"/>
              <a:gd name="T12" fmla="*/ 758 w 981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1" h="451">
                <a:moveTo>
                  <a:pt x="758" y="451"/>
                </a:moveTo>
                <a:lnTo>
                  <a:pt x="981" y="283"/>
                </a:lnTo>
                <a:lnTo>
                  <a:pt x="758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8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87"/>
          <p:cNvSpPr>
            <a:spLocks/>
          </p:cNvSpPr>
          <p:nvPr/>
        </p:nvSpPr>
        <p:spPr bwMode="auto">
          <a:xfrm>
            <a:off x="4316413" y="6545263"/>
            <a:ext cx="1557338" cy="266700"/>
          </a:xfrm>
          <a:custGeom>
            <a:avLst/>
            <a:gdLst>
              <a:gd name="T0" fmla="*/ 981 w 981"/>
              <a:gd name="T1" fmla="*/ 0 h 168"/>
              <a:gd name="T2" fmla="*/ 223 w 981"/>
              <a:gd name="T3" fmla="*/ 0 h 168"/>
              <a:gd name="T4" fmla="*/ 0 w 981"/>
              <a:gd name="T5" fmla="*/ 168 h 168"/>
              <a:gd name="T6" fmla="*/ 758 w 981"/>
              <a:gd name="T7" fmla="*/ 168 h 168"/>
              <a:gd name="T8" fmla="*/ 981 w 981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1" h="168">
                <a:moveTo>
                  <a:pt x="981" y="0"/>
                </a:moveTo>
                <a:lnTo>
                  <a:pt x="223" y="0"/>
                </a:lnTo>
                <a:lnTo>
                  <a:pt x="0" y="168"/>
                </a:lnTo>
                <a:lnTo>
                  <a:pt x="758" y="168"/>
                </a:lnTo>
                <a:lnTo>
                  <a:pt x="9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89"/>
          <p:cNvSpPr>
            <a:spLocks/>
          </p:cNvSpPr>
          <p:nvPr/>
        </p:nvSpPr>
        <p:spPr bwMode="auto">
          <a:xfrm>
            <a:off x="5561013" y="6096000"/>
            <a:ext cx="1555750" cy="715963"/>
          </a:xfrm>
          <a:custGeom>
            <a:avLst/>
            <a:gdLst>
              <a:gd name="T0" fmla="*/ 757 w 980"/>
              <a:gd name="T1" fmla="*/ 451 h 451"/>
              <a:gd name="T2" fmla="*/ 980 w 980"/>
              <a:gd name="T3" fmla="*/ 283 h 451"/>
              <a:gd name="T4" fmla="*/ 757 w 980"/>
              <a:gd name="T5" fmla="*/ 0 h 451"/>
              <a:gd name="T6" fmla="*/ 0 w 980"/>
              <a:gd name="T7" fmla="*/ 0 h 451"/>
              <a:gd name="T8" fmla="*/ 224 w 980"/>
              <a:gd name="T9" fmla="*/ 283 h 451"/>
              <a:gd name="T10" fmla="*/ 0 w 980"/>
              <a:gd name="T11" fmla="*/ 451 h 451"/>
              <a:gd name="T12" fmla="*/ 757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7" y="451"/>
                </a:moveTo>
                <a:lnTo>
                  <a:pt x="980" y="283"/>
                </a:lnTo>
                <a:lnTo>
                  <a:pt x="757" y="0"/>
                </a:lnTo>
                <a:lnTo>
                  <a:pt x="0" y="0"/>
                </a:lnTo>
                <a:lnTo>
                  <a:pt x="224" y="283"/>
                </a:lnTo>
                <a:lnTo>
                  <a:pt x="0" y="451"/>
                </a:lnTo>
                <a:lnTo>
                  <a:pt x="757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91"/>
          <p:cNvSpPr>
            <a:spLocks/>
          </p:cNvSpPr>
          <p:nvPr/>
        </p:nvSpPr>
        <p:spPr bwMode="auto">
          <a:xfrm>
            <a:off x="5561013" y="6545263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7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7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293"/>
          <p:cNvSpPr>
            <a:spLocks/>
          </p:cNvSpPr>
          <p:nvPr/>
        </p:nvSpPr>
        <p:spPr bwMode="auto">
          <a:xfrm>
            <a:off x="6794500" y="6053138"/>
            <a:ext cx="1751013" cy="804863"/>
          </a:xfrm>
          <a:custGeom>
            <a:avLst/>
            <a:gdLst>
              <a:gd name="T0" fmla="*/ 851 w 1103"/>
              <a:gd name="T1" fmla="*/ 507 h 507"/>
              <a:gd name="T2" fmla="*/ 1103 w 1103"/>
              <a:gd name="T3" fmla="*/ 321 h 507"/>
              <a:gd name="T4" fmla="*/ 851 w 1103"/>
              <a:gd name="T5" fmla="*/ 0 h 507"/>
              <a:gd name="T6" fmla="*/ 0 w 1103"/>
              <a:gd name="T7" fmla="*/ 0 h 507"/>
              <a:gd name="T8" fmla="*/ 252 w 1103"/>
              <a:gd name="T9" fmla="*/ 321 h 507"/>
              <a:gd name="T10" fmla="*/ 0 w 1103"/>
              <a:gd name="T11" fmla="*/ 507 h 507"/>
              <a:gd name="T12" fmla="*/ 851 w 1103"/>
              <a:gd name="T13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3" h="507">
                <a:moveTo>
                  <a:pt x="851" y="507"/>
                </a:moveTo>
                <a:lnTo>
                  <a:pt x="1103" y="321"/>
                </a:lnTo>
                <a:lnTo>
                  <a:pt x="851" y="0"/>
                </a:lnTo>
                <a:lnTo>
                  <a:pt x="0" y="0"/>
                </a:lnTo>
                <a:lnTo>
                  <a:pt x="252" y="321"/>
                </a:lnTo>
                <a:lnTo>
                  <a:pt x="0" y="507"/>
                </a:lnTo>
                <a:lnTo>
                  <a:pt x="851" y="50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3" name="Group 332"/>
          <p:cNvGrpSpPr/>
          <p:nvPr/>
        </p:nvGrpSpPr>
        <p:grpSpPr>
          <a:xfrm>
            <a:off x="581025" y="6053138"/>
            <a:ext cx="7964488" cy="804863"/>
            <a:chOff x="581025" y="6053138"/>
            <a:chExt cx="7964488" cy="804863"/>
          </a:xfrm>
        </p:grpSpPr>
        <p:sp>
          <p:nvSpPr>
            <p:cNvPr id="279" name="Freeform 272"/>
            <p:cNvSpPr>
              <a:spLocks/>
            </p:cNvSpPr>
            <p:nvPr/>
          </p:nvSpPr>
          <p:spPr bwMode="auto">
            <a:xfrm>
              <a:off x="581025" y="6096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74"/>
            <p:cNvSpPr>
              <a:spLocks/>
            </p:cNvSpPr>
            <p:nvPr/>
          </p:nvSpPr>
          <p:spPr bwMode="auto">
            <a:xfrm>
              <a:off x="581025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6"/>
            <p:cNvSpPr>
              <a:spLocks/>
            </p:cNvSpPr>
            <p:nvPr/>
          </p:nvSpPr>
          <p:spPr bwMode="auto">
            <a:xfrm>
              <a:off x="1827213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78"/>
            <p:cNvSpPr>
              <a:spLocks/>
            </p:cNvSpPr>
            <p:nvPr/>
          </p:nvSpPr>
          <p:spPr bwMode="auto">
            <a:xfrm>
              <a:off x="1827213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80"/>
            <p:cNvSpPr>
              <a:spLocks/>
            </p:cNvSpPr>
            <p:nvPr/>
          </p:nvSpPr>
          <p:spPr bwMode="auto">
            <a:xfrm>
              <a:off x="3073400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82"/>
            <p:cNvSpPr>
              <a:spLocks/>
            </p:cNvSpPr>
            <p:nvPr/>
          </p:nvSpPr>
          <p:spPr bwMode="auto">
            <a:xfrm>
              <a:off x="3073400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84"/>
            <p:cNvSpPr>
              <a:spLocks/>
            </p:cNvSpPr>
            <p:nvPr/>
          </p:nvSpPr>
          <p:spPr bwMode="auto">
            <a:xfrm>
              <a:off x="4316413" y="6096000"/>
              <a:ext cx="1557338" cy="715963"/>
            </a:xfrm>
            <a:custGeom>
              <a:avLst/>
              <a:gdLst>
                <a:gd name="T0" fmla="*/ 758 w 981"/>
                <a:gd name="T1" fmla="*/ 451 h 451"/>
                <a:gd name="T2" fmla="*/ 981 w 981"/>
                <a:gd name="T3" fmla="*/ 283 h 451"/>
                <a:gd name="T4" fmla="*/ 758 w 981"/>
                <a:gd name="T5" fmla="*/ 0 h 451"/>
                <a:gd name="T6" fmla="*/ 0 w 981"/>
                <a:gd name="T7" fmla="*/ 0 h 451"/>
                <a:gd name="T8" fmla="*/ 223 w 981"/>
                <a:gd name="T9" fmla="*/ 283 h 451"/>
                <a:gd name="T10" fmla="*/ 0 w 981"/>
                <a:gd name="T11" fmla="*/ 451 h 451"/>
                <a:gd name="T12" fmla="*/ 758 w 981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1">
                  <a:moveTo>
                    <a:pt x="758" y="451"/>
                  </a:moveTo>
                  <a:lnTo>
                    <a:pt x="981" y="283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8" y="451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86"/>
            <p:cNvSpPr>
              <a:spLocks/>
            </p:cNvSpPr>
            <p:nvPr/>
          </p:nvSpPr>
          <p:spPr bwMode="auto">
            <a:xfrm>
              <a:off x="4316413" y="6545263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88"/>
            <p:cNvSpPr>
              <a:spLocks/>
            </p:cNvSpPr>
            <p:nvPr/>
          </p:nvSpPr>
          <p:spPr bwMode="auto">
            <a:xfrm>
              <a:off x="5561013" y="609600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90"/>
            <p:cNvSpPr>
              <a:spLocks/>
            </p:cNvSpPr>
            <p:nvPr/>
          </p:nvSpPr>
          <p:spPr bwMode="auto">
            <a:xfrm>
              <a:off x="5561013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92"/>
            <p:cNvSpPr>
              <a:spLocks/>
            </p:cNvSpPr>
            <p:nvPr/>
          </p:nvSpPr>
          <p:spPr bwMode="auto">
            <a:xfrm>
              <a:off x="6794500" y="6053138"/>
              <a:ext cx="1751013" cy="804863"/>
            </a:xfrm>
            <a:custGeom>
              <a:avLst/>
              <a:gdLst>
                <a:gd name="T0" fmla="*/ 851 w 1103"/>
                <a:gd name="T1" fmla="*/ 507 h 507"/>
                <a:gd name="T2" fmla="*/ 1103 w 1103"/>
                <a:gd name="T3" fmla="*/ 321 h 507"/>
                <a:gd name="T4" fmla="*/ 851 w 1103"/>
                <a:gd name="T5" fmla="*/ 0 h 507"/>
                <a:gd name="T6" fmla="*/ 0 w 1103"/>
                <a:gd name="T7" fmla="*/ 0 h 507"/>
                <a:gd name="T8" fmla="*/ 252 w 1103"/>
                <a:gd name="T9" fmla="*/ 321 h 507"/>
                <a:gd name="T10" fmla="*/ 0 w 1103"/>
                <a:gd name="T11" fmla="*/ 507 h 507"/>
                <a:gd name="T12" fmla="*/ 851 w 1103"/>
                <a:gd name="T13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3" h="507">
                  <a:moveTo>
                    <a:pt x="851" y="507"/>
                  </a:moveTo>
                  <a:lnTo>
                    <a:pt x="1103" y="321"/>
                  </a:lnTo>
                  <a:lnTo>
                    <a:pt x="851" y="0"/>
                  </a:lnTo>
                  <a:lnTo>
                    <a:pt x="0" y="0"/>
                  </a:lnTo>
                  <a:lnTo>
                    <a:pt x="252" y="321"/>
                  </a:lnTo>
                  <a:lnTo>
                    <a:pt x="0" y="507"/>
                  </a:lnTo>
                  <a:lnTo>
                    <a:pt x="851" y="507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94"/>
            <p:cNvSpPr>
              <a:spLocks/>
            </p:cNvSpPr>
            <p:nvPr/>
          </p:nvSpPr>
          <p:spPr bwMode="auto">
            <a:xfrm>
              <a:off x="6794500" y="6562725"/>
              <a:ext cx="1751013" cy="295275"/>
            </a:xfrm>
            <a:custGeom>
              <a:avLst/>
              <a:gdLst>
                <a:gd name="T0" fmla="*/ 1103 w 1103"/>
                <a:gd name="T1" fmla="*/ 0 h 186"/>
                <a:gd name="T2" fmla="*/ 252 w 1103"/>
                <a:gd name="T3" fmla="*/ 0 h 186"/>
                <a:gd name="T4" fmla="*/ 0 w 1103"/>
                <a:gd name="T5" fmla="*/ 186 h 186"/>
                <a:gd name="T6" fmla="*/ 851 w 1103"/>
                <a:gd name="T7" fmla="*/ 186 h 186"/>
                <a:gd name="T8" fmla="*/ 1103 w 110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186">
                  <a:moveTo>
                    <a:pt x="1103" y="0"/>
                  </a:moveTo>
                  <a:lnTo>
                    <a:pt x="252" y="0"/>
                  </a:lnTo>
                  <a:lnTo>
                    <a:pt x="0" y="186"/>
                  </a:lnTo>
                  <a:lnTo>
                    <a:pt x="851" y="186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2" name="Freeform 295"/>
          <p:cNvSpPr>
            <a:spLocks/>
          </p:cNvSpPr>
          <p:nvPr/>
        </p:nvSpPr>
        <p:spPr bwMode="auto">
          <a:xfrm>
            <a:off x="6794500" y="6562725"/>
            <a:ext cx="1751013" cy="295275"/>
          </a:xfrm>
          <a:custGeom>
            <a:avLst/>
            <a:gdLst>
              <a:gd name="T0" fmla="*/ 1103 w 1103"/>
              <a:gd name="T1" fmla="*/ 0 h 186"/>
              <a:gd name="T2" fmla="*/ 252 w 1103"/>
              <a:gd name="T3" fmla="*/ 0 h 186"/>
              <a:gd name="T4" fmla="*/ 0 w 1103"/>
              <a:gd name="T5" fmla="*/ 186 h 186"/>
              <a:gd name="T6" fmla="*/ 851 w 1103"/>
              <a:gd name="T7" fmla="*/ 186 h 186"/>
              <a:gd name="T8" fmla="*/ 1103 w 1103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3" h="186">
                <a:moveTo>
                  <a:pt x="1103" y="0"/>
                </a:moveTo>
                <a:lnTo>
                  <a:pt x="252" y="0"/>
                </a:lnTo>
                <a:lnTo>
                  <a:pt x="0" y="186"/>
                </a:lnTo>
                <a:lnTo>
                  <a:pt x="851" y="186"/>
                </a:lnTo>
                <a:lnTo>
                  <a:pt x="11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297"/>
          <p:cNvSpPr>
            <a:spLocks/>
          </p:cNvSpPr>
          <p:nvPr/>
        </p:nvSpPr>
        <p:spPr bwMode="auto">
          <a:xfrm>
            <a:off x="623888" y="0"/>
            <a:ext cx="1554163" cy="715963"/>
          </a:xfrm>
          <a:custGeom>
            <a:avLst/>
            <a:gdLst>
              <a:gd name="T0" fmla="*/ 756 w 979"/>
              <a:gd name="T1" fmla="*/ 451 h 451"/>
              <a:gd name="T2" fmla="*/ 979 w 979"/>
              <a:gd name="T3" fmla="*/ 283 h 451"/>
              <a:gd name="T4" fmla="*/ 756 w 979"/>
              <a:gd name="T5" fmla="*/ 0 h 451"/>
              <a:gd name="T6" fmla="*/ 0 w 979"/>
              <a:gd name="T7" fmla="*/ 0 h 451"/>
              <a:gd name="T8" fmla="*/ 223 w 979"/>
              <a:gd name="T9" fmla="*/ 283 h 451"/>
              <a:gd name="T10" fmla="*/ 0 w 979"/>
              <a:gd name="T11" fmla="*/ 451 h 451"/>
              <a:gd name="T12" fmla="*/ 756 w 979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1">
                <a:moveTo>
                  <a:pt x="756" y="451"/>
                </a:moveTo>
                <a:lnTo>
                  <a:pt x="979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299"/>
          <p:cNvSpPr>
            <a:spLocks/>
          </p:cNvSpPr>
          <p:nvPr/>
        </p:nvSpPr>
        <p:spPr bwMode="auto">
          <a:xfrm>
            <a:off x="623888" y="449263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01"/>
          <p:cNvSpPr>
            <a:spLocks/>
          </p:cNvSpPr>
          <p:nvPr/>
        </p:nvSpPr>
        <p:spPr bwMode="auto">
          <a:xfrm>
            <a:off x="1868488" y="0"/>
            <a:ext cx="1555750" cy="715963"/>
          </a:xfrm>
          <a:custGeom>
            <a:avLst/>
            <a:gdLst>
              <a:gd name="T0" fmla="*/ 757 w 980"/>
              <a:gd name="T1" fmla="*/ 451 h 451"/>
              <a:gd name="T2" fmla="*/ 980 w 980"/>
              <a:gd name="T3" fmla="*/ 283 h 451"/>
              <a:gd name="T4" fmla="*/ 757 w 980"/>
              <a:gd name="T5" fmla="*/ 0 h 451"/>
              <a:gd name="T6" fmla="*/ 0 w 980"/>
              <a:gd name="T7" fmla="*/ 0 h 451"/>
              <a:gd name="T8" fmla="*/ 224 w 980"/>
              <a:gd name="T9" fmla="*/ 283 h 451"/>
              <a:gd name="T10" fmla="*/ 0 w 980"/>
              <a:gd name="T11" fmla="*/ 451 h 451"/>
              <a:gd name="T12" fmla="*/ 757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7" y="451"/>
                </a:moveTo>
                <a:lnTo>
                  <a:pt x="980" y="283"/>
                </a:lnTo>
                <a:lnTo>
                  <a:pt x="757" y="0"/>
                </a:lnTo>
                <a:lnTo>
                  <a:pt x="0" y="0"/>
                </a:lnTo>
                <a:lnTo>
                  <a:pt x="224" y="283"/>
                </a:lnTo>
                <a:lnTo>
                  <a:pt x="0" y="451"/>
                </a:lnTo>
                <a:lnTo>
                  <a:pt x="757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03"/>
          <p:cNvSpPr>
            <a:spLocks/>
          </p:cNvSpPr>
          <p:nvPr/>
        </p:nvSpPr>
        <p:spPr bwMode="auto">
          <a:xfrm>
            <a:off x="1868488" y="449263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7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7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05"/>
          <p:cNvSpPr>
            <a:spLocks/>
          </p:cNvSpPr>
          <p:nvPr/>
        </p:nvSpPr>
        <p:spPr bwMode="auto">
          <a:xfrm>
            <a:off x="3114675" y="0"/>
            <a:ext cx="1555750" cy="715963"/>
          </a:xfrm>
          <a:custGeom>
            <a:avLst/>
            <a:gdLst>
              <a:gd name="T0" fmla="*/ 757 w 980"/>
              <a:gd name="T1" fmla="*/ 451 h 451"/>
              <a:gd name="T2" fmla="*/ 980 w 980"/>
              <a:gd name="T3" fmla="*/ 283 h 451"/>
              <a:gd name="T4" fmla="*/ 757 w 980"/>
              <a:gd name="T5" fmla="*/ 0 h 451"/>
              <a:gd name="T6" fmla="*/ 0 w 980"/>
              <a:gd name="T7" fmla="*/ 0 h 451"/>
              <a:gd name="T8" fmla="*/ 224 w 980"/>
              <a:gd name="T9" fmla="*/ 283 h 451"/>
              <a:gd name="T10" fmla="*/ 0 w 980"/>
              <a:gd name="T11" fmla="*/ 451 h 451"/>
              <a:gd name="T12" fmla="*/ 757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7" y="451"/>
                </a:moveTo>
                <a:lnTo>
                  <a:pt x="980" y="283"/>
                </a:lnTo>
                <a:lnTo>
                  <a:pt x="757" y="0"/>
                </a:lnTo>
                <a:lnTo>
                  <a:pt x="0" y="0"/>
                </a:lnTo>
                <a:lnTo>
                  <a:pt x="224" y="283"/>
                </a:lnTo>
                <a:lnTo>
                  <a:pt x="0" y="451"/>
                </a:lnTo>
                <a:lnTo>
                  <a:pt x="757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307"/>
          <p:cNvSpPr>
            <a:spLocks/>
          </p:cNvSpPr>
          <p:nvPr/>
        </p:nvSpPr>
        <p:spPr bwMode="auto">
          <a:xfrm>
            <a:off x="3114675" y="449263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4 w 980"/>
              <a:gd name="T3" fmla="*/ 0 h 168"/>
              <a:gd name="T4" fmla="*/ 0 w 980"/>
              <a:gd name="T5" fmla="*/ 168 h 168"/>
              <a:gd name="T6" fmla="*/ 757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4" y="0"/>
                </a:lnTo>
                <a:lnTo>
                  <a:pt x="0" y="168"/>
                </a:lnTo>
                <a:lnTo>
                  <a:pt x="757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309"/>
          <p:cNvSpPr>
            <a:spLocks/>
          </p:cNvSpPr>
          <p:nvPr/>
        </p:nvSpPr>
        <p:spPr bwMode="auto">
          <a:xfrm>
            <a:off x="4357688" y="0"/>
            <a:ext cx="1558925" cy="715963"/>
          </a:xfrm>
          <a:custGeom>
            <a:avLst/>
            <a:gdLst>
              <a:gd name="T0" fmla="*/ 758 w 982"/>
              <a:gd name="T1" fmla="*/ 451 h 451"/>
              <a:gd name="T2" fmla="*/ 982 w 982"/>
              <a:gd name="T3" fmla="*/ 283 h 451"/>
              <a:gd name="T4" fmla="*/ 758 w 982"/>
              <a:gd name="T5" fmla="*/ 0 h 451"/>
              <a:gd name="T6" fmla="*/ 0 w 982"/>
              <a:gd name="T7" fmla="*/ 0 h 451"/>
              <a:gd name="T8" fmla="*/ 223 w 982"/>
              <a:gd name="T9" fmla="*/ 283 h 451"/>
              <a:gd name="T10" fmla="*/ 0 w 982"/>
              <a:gd name="T11" fmla="*/ 451 h 451"/>
              <a:gd name="T12" fmla="*/ 758 w 982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451">
                <a:moveTo>
                  <a:pt x="758" y="451"/>
                </a:moveTo>
                <a:lnTo>
                  <a:pt x="982" y="283"/>
                </a:lnTo>
                <a:lnTo>
                  <a:pt x="758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8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311"/>
          <p:cNvSpPr>
            <a:spLocks/>
          </p:cNvSpPr>
          <p:nvPr/>
        </p:nvSpPr>
        <p:spPr bwMode="auto">
          <a:xfrm>
            <a:off x="4357688" y="449263"/>
            <a:ext cx="1558925" cy="266700"/>
          </a:xfrm>
          <a:custGeom>
            <a:avLst/>
            <a:gdLst>
              <a:gd name="T0" fmla="*/ 982 w 982"/>
              <a:gd name="T1" fmla="*/ 0 h 168"/>
              <a:gd name="T2" fmla="*/ 223 w 982"/>
              <a:gd name="T3" fmla="*/ 0 h 168"/>
              <a:gd name="T4" fmla="*/ 0 w 982"/>
              <a:gd name="T5" fmla="*/ 168 h 168"/>
              <a:gd name="T6" fmla="*/ 758 w 982"/>
              <a:gd name="T7" fmla="*/ 168 h 168"/>
              <a:gd name="T8" fmla="*/ 982 w 982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2" h="168">
                <a:moveTo>
                  <a:pt x="982" y="0"/>
                </a:moveTo>
                <a:lnTo>
                  <a:pt x="223" y="0"/>
                </a:lnTo>
                <a:lnTo>
                  <a:pt x="0" y="168"/>
                </a:lnTo>
                <a:lnTo>
                  <a:pt x="758" y="168"/>
                </a:lnTo>
                <a:lnTo>
                  <a:pt x="98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313"/>
          <p:cNvSpPr>
            <a:spLocks/>
          </p:cNvSpPr>
          <p:nvPr/>
        </p:nvSpPr>
        <p:spPr bwMode="auto">
          <a:xfrm>
            <a:off x="5603875" y="0"/>
            <a:ext cx="1555750" cy="715963"/>
          </a:xfrm>
          <a:custGeom>
            <a:avLst/>
            <a:gdLst>
              <a:gd name="T0" fmla="*/ 756 w 980"/>
              <a:gd name="T1" fmla="*/ 451 h 451"/>
              <a:gd name="T2" fmla="*/ 980 w 980"/>
              <a:gd name="T3" fmla="*/ 283 h 451"/>
              <a:gd name="T4" fmla="*/ 756 w 980"/>
              <a:gd name="T5" fmla="*/ 0 h 451"/>
              <a:gd name="T6" fmla="*/ 0 w 980"/>
              <a:gd name="T7" fmla="*/ 0 h 451"/>
              <a:gd name="T8" fmla="*/ 223 w 980"/>
              <a:gd name="T9" fmla="*/ 283 h 451"/>
              <a:gd name="T10" fmla="*/ 0 w 980"/>
              <a:gd name="T11" fmla="*/ 451 h 451"/>
              <a:gd name="T12" fmla="*/ 756 w 980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0" h="451">
                <a:moveTo>
                  <a:pt x="756" y="451"/>
                </a:moveTo>
                <a:lnTo>
                  <a:pt x="980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315"/>
          <p:cNvSpPr>
            <a:spLocks/>
          </p:cNvSpPr>
          <p:nvPr/>
        </p:nvSpPr>
        <p:spPr bwMode="auto">
          <a:xfrm>
            <a:off x="5603875" y="449263"/>
            <a:ext cx="1555750" cy="266700"/>
          </a:xfrm>
          <a:custGeom>
            <a:avLst/>
            <a:gdLst>
              <a:gd name="T0" fmla="*/ 980 w 980"/>
              <a:gd name="T1" fmla="*/ 0 h 168"/>
              <a:gd name="T2" fmla="*/ 223 w 980"/>
              <a:gd name="T3" fmla="*/ 0 h 168"/>
              <a:gd name="T4" fmla="*/ 0 w 980"/>
              <a:gd name="T5" fmla="*/ 168 h 168"/>
              <a:gd name="T6" fmla="*/ 756 w 980"/>
              <a:gd name="T7" fmla="*/ 168 h 168"/>
              <a:gd name="T8" fmla="*/ 980 w 9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168">
                <a:moveTo>
                  <a:pt x="980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317"/>
          <p:cNvSpPr>
            <a:spLocks/>
          </p:cNvSpPr>
          <p:nvPr/>
        </p:nvSpPr>
        <p:spPr bwMode="auto">
          <a:xfrm>
            <a:off x="6850063" y="0"/>
            <a:ext cx="1554163" cy="715963"/>
          </a:xfrm>
          <a:custGeom>
            <a:avLst/>
            <a:gdLst>
              <a:gd name="T0" fmla="*/ 756 w 979"/>
              <a:gd name="T1" fmla="*/ 451 h 451"/>
              <a:gd name="T2" fmla="*/ 979 w 979"/>
              <a:gd name="T3" fmla="*/ 283 h 451"/>
              <a:gd name="T4" fmla="*/ 756 w 979"/>
              <a:gd name="T5" fmla="*/ 0 h 451"/>
              <a:gd name="T6" fmla="*/ 0 w 979"/>
              <a:gd name="T7" fmla="*/ 0 h 451"/>
              <a:gd name="T8" fmla="*/ 223 w 979"/>
              <a:gd name="T9" fmla="*/ 283 h 451"/>
              <a:gd name="T10" fmla="*/ 0 w 979"/>
              <a:gd name="T11" fmla="*/ 451 h 451"/>
              <a:gd name="T12" fmla="*/ 756 w 979"/>
              <a:gd name="T13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451">
                <a:moveTo>
                  <a:pt x="756" y="451"/>
                </a:moveTo>
                <a:lnTo>
                  <a:pt x="979" y="283"/>
                </a:lnTo>
                <a:lnTo>
                  <a:pt x="756" y="0"/>
                </a:lnTo>
                <a:lnTo>
                  <a:pt x="0" y="0"/>
                </a:lnTo>
                <a:lnTo>
                  <a:pt x="223" y="283"/>
                </a:lnTo>
                <a:lnTo>
                  <a:pt x="0" y="451"/>
                </a:lnTo>
                <a:lnTo>
                  <a:pt x="756" y="4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9" name="Group 328"/>
          <p:cNvGrpSpPr/>
          <p:nvPr/>
        </p:nvGrpSpPr>
        <p:grpSpPr>
          <a:xfrm>
            <a:off x="623888" y="0"/>
            <a:ext cx="7780338" cy="715963"/>
            <a:chOff x="623888" y="0"/>
            <a:chExt cx="7780338" cy="715963"/>
          </a:xfrm>
        </p:grpSpPr>
        <p:sp>
          <p:nvSpPr>
            <p:cNvPr id="303" name="Freeform 296"/>
            <p:cNvSpPr>
              <a:spLocks/>
            </p:cNvSpPr>
            <p:nvPr/>
          </p:nvSpPr>
          <p:spPr bwMode="auto">
            <a:xfrm>
              <a:off x="623888" y="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98"/>
            <p:cNvSpPr>
              <a:spLocks/>
            </p:cNvSpPr>
            <p:nvPr/>
          </p:nvSpPr>
          <p:spPr bwMode="auto">
            <a:xfrm>
              <a:off x="623888" y="449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0"/>
            <p:cNvSpPr>
              <a:spLocks/>
            </p:cNvSpPr>
            <p:nvPr/>
          </p:nvSpPr>
          <p:spPr bwMode="auto">
            <a:xfrm>
              <a:off x="1868488" y="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02"/>
            <p:cNvSpPr>
              <a:spLocks/>
            </p:cNvSpPr>
            <p:nvPr/>
          </p:nvSpPr>
          <p:spPr bwMode="auto">
            <a:xfrm>
              <a:off x="1868488" y="449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04"/>
            <p:cNvSpPr>
              <a:spLocks/>
            </p:cNvSpPr>
            <p:nvPr/>
          </p:nvSpPr>
          <p:spPr bwMode="auto">
            <a:xfrm>
              <a:off x="3114675" y="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06"/>
            <p:cNvSpPr>
              <a:spLocks/>
            </p:cNvSpPr>
            <p:nvPr/>
          </p:nvSpPr>
          <p:spPr bwMode="auto">
            <a:xfrm>
              <a:off x="3114675" y="449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08"/>
            <p:cNvSpPr>
              <a:spLocks/>
            </p:cNvSpPr>
            <p:nvPr/>
          </p:nvSpPr>
          <p:spPr bwMode="auto">
            <a:xfrm>
              <a:off x="4357688" y="0"/>
              <a:ext cx="1558925" cy="715963"/>
            </a:xfrm>
            <a:custGeom>
              <a:avLst/>
              <a:gdLst>
                <a:gd name="T0" fmla="*/ 758 w 982"/>
                <a:gd name="T1" fmla="*/ 451 h 451"/>
                <a:gd name="T2" fmla="*/ 982 w 982"/>
                <a:gd name="T3" fmla="*/ 283 h 451"/>
                <a:gd name="T4" fmla="*/ 758 w 982"/>
                <a:gd name="T5" fmla="*/ 0 h 451"/>
                <a:gd name="T6" fmla="*/ 0 w 982"/>
                <a:gd name="T7" fmla="*/ 0 h 451"/>
                <a:gd name="T8" fmla="*/ 223 w 982"/>
                <a:gd name="T9" fmla="*/ 283 h 451"/>
                <a:gd name="T10" fmla="*/ 0 w 982"/>
                <a:gd name="T11" fmla="*/ 451 h 451"/>
                <a:gd name="T12" fmla="*/ 758 w 982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1">
                  <a:moveTo>
                    <a:pt x="758" y="451"/>
                  </a:moveTo>
                  <a:lnTo>
                    <a:pt x="982" y="283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8" y="451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10"/>
            <p:cNvSpPr>
              <a:spLocks/>
            </p:cNvSpPr>
            <p:nvPr/>
          </p:nvSpPr>
          <p:spPr bwMode="auto">
            <a:xfrm>
              <a:off x="4357688" y="449263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3 w 982"/>
                <a:gd name="T3" fmla="*/ 0 h 168"/>
                <a:gd name="T4" fmla="*/ 0 w 982"/>
                <a:gd name="T5" fmla="*/ 168 h 168"/>
                <a:gd name="T6" fmla="*/ 758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12"/>
            <p:cNvSpPr>
              <a:spLocks/>
            </p:cNvSpPr>
            <p:nvPr/>
          </p:nvSpPr>
          <p:spPr bwMode="auto">
            <a:xfrm>
              <a:off x="5603875" y="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14"/>
            <p:cNvSpPr>
              <a:spLocks/>
            </p:cNvSpPr>
            <p:nvPr/>
          </p:nvSpPr>
          <p:spPr bwMode="auto">
            <a:xfrm>
              <a:off x="5603875" y="449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16"/>
            <p:cNvSpPr>
              <a:spLocks/>
            </p:cNvSpPr>
            <p:nvPr/>
          </p:nvSpPr>
          <p:spPr bwMode="auto">
            <a:xfrm>
              <a:off x="6850063" y="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18"/>
            <p:cNvSpPr>
              <a:spLocks/>
            </p:cNvSpPr>
            <p:nvPr/>
          </p:nvSpPr>
          <p:spPr bwMode="auto">
            <a:xfrm>
              <a:off x="6850063" y="449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6" name="Freeform 319"/>
          <p:cNvSpPr>
            <a:spLocks/>
          </p:cNvSpPr>
          <p:nvPr/>
        </p:nvSpPr>
        <p:spPr bwMode="auto">
          <a:xfrm>
            <a:off x="6850063" y="449263"/>
            <a:ext cx="1554163" cy="266700"/>
          </a:xfrm>
          <a:custGeom>
            <a:avLst/>
            <a:gdLst>
              <a:gd name="T0" fmla="*/ 979 w 979"/>
              <a:gd name="T1" fmla="*/ 0 h 168"/>
              <a:gd name="T2" fmla="*/ 223 w 979"/>
              <a:gd name="T3" fmla="*/ 0 h 168"/>
              <a:gd name="T4" fmla="*/ 0 w 979"/>
              <a:gd name="T5" fmla="*/ 168 h 168"/>
              <a:gd name="T6" fmla="*/ 756 w 979"/>
              <a:gd name="T7" fmla="*/ 168 h 168"/>
              <a:gd name="T8" fmla="*/ 979 w 979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9" h="168">
                <a:moveTo>
                  <a:pt x="979" y="0"/>
                </a:moveTo>
                <a:lnTo>
                  <a:pt x="223" y="0"/>
                </a:lnTo>
                <a:lnTo>
                  <a:pt x="0" y="168"/>
                </a:lnTo>
                <a:lnTo>
                  <a:pt x="756" y="168"/>
                </a:lnTo>
                <a:lnTo>
                  <a:pt x="9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6" name="Group 335"/>
          <p:cNvGrpSpPr/>
          <p:nvPr/>
        </p:nvGrpSpPr>
        <p:grpSpPr>
          <a:xfrm>
            <a:off x="581025" y="5070475"/>
            <a:ext cx="7969250" cy="796925"/>
            <a:chOff x="581025" y="5070475"/>
            <a:chExt cx="7969250" cy="796925"/>
          </a:xfrm>
        </p:grpSpPr>
        <p:sp>
          <p:nvSpPr>
            <p:cNvPr id="256" name="Freeform 249"/>
            <p:cNvSpPr>
              <a:spLocks/>
            </p:cNvSpPr>
            <p:nvPr/>
          </p:nvSpPr>
          <p:spPr bwMode="auto">
            <a:xfrm>
              <a:off x="581025" y="5126038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3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1"/>
            <p:cNvSpPr>
              <a:spLocks/>
            </p:cNvSpPr>
            <p:nvPr/>
          </p:nvSpPr>
          <p:spPr bwMode="auto">
            <a:xfrm>
              <a:off x="581025" y="5576888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1827213" y="5126038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1827213" y="5576888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3073400" y="5126038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3073400" y="5576888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4316413" y="5126038"/>
              <a:ext cx="1557338" cy="717550"/>
            </a:xfrm>
            <a:custGeom>
              <a:avLst/>
              <a:gdLst>
                <a:gd name="T0" fmla="*/ 758 w 981"/>
                <a:gd name="T1" fmla="*/ 452 h 452"/>
                <a:gd name="T2" fmla="*/ 981 w 981"/>
                <a:gd name="T3" fmla="*/ 284 h 452"/>
                <a:gd name="T4" fmla="*/ 758 w 981"/>
                <a:gd name="T5" fmla="*/ 0 h 452"/>
                <a:gd name="T6" fmla="*/ 0 w 981"/>
                <a:gd name="T7" fmla="*/ 0 h 452"/>
                <a:gd name="T8" fmla="*/ 223 w 981"/>
                <a:gd name="T9" fmla="*/ 284 h 452"/>
                <a:gd name="T10" fmla="*/ 0 w 981"/>
                <a:gd name="T11" fmla="*/ 452 h 452"/>
                <a:gd name="T12" fmla="*/ 758 w 981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2">
                  <a:moveTo>
                    <a:pt x="758" y="452"/>
                  </a:moveTo>
                  <a:lnTo>
                    <a:pt x="981" y="284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8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4316413" y="5576888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65"/>
            <p:cNvSpPr>
              <a:spLocks/>
            </p:cNvSpPr>
            <p:nvPr/>
          </p:nvSpPr>
          <p:spPr bwMode="auto">
            <a:xfrm>
              <a:off x="6989763" y="5126038"/>
              <a:ext cx="1555750" cy="717550"/>
            </a:xfrm>
            <a:custGeom>
              <a:avLst/>
              <a:gdLst>
                <a:gd name="T0" fmla="*/ 757 w 980"/>
                <a:gd name="T1" fmla="*/ 452 h 452"/>
                <a:gd name="T2" fmla="*/ 980 w 980"/>
                <a:gd name="T3" fmla="*/ 284 h 452"/>
                <a:gd name="T4" fmla="*/ 757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7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7" y="452"/>
                  </a:moveTo>
                  <a:lnTo>
                    <a:pt x="980" y="284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7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6989763" y="5576888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69"/>
            <p:cNvSpPr>
              <a:spLocks/>
            </p:cNvSpPr>
            <p:nvPr/>
          </p:nvSpPr>
          <p:spPr bwMode="auto">
            <a:xfrm>
              <a:off x="5526088" y="5070475"/>
              <a:ext cx="1735138" cy="796925"/>
            </a:xfrm>
            <a:custGeom>
              <a:avLst/>
              <a:gdLst>
                <a:gd name="T0" fmla="*/ 845 w 1093"/>
                <a:gd name="T1" fmla="*/ 502 h 502"/>
                <a:gd name="T2" fmla="*/ 1093 w 1093"/>
                <a:gd name="T3" fmla="*/ 316 h 502"/>
                <a:gd name="T4" fmla="*/ 845 w 1093"/>
                <a:gd name="T5" fmla="*/ 0 h 502"/>
                <a:gd name="T6" fmla="*/ 0 w 1093"/>
                <a:gd name="T7" fmla="*/ 0 h 502"/>
                <a:gd name="T8" fmla="*/ 250 w 1093"/>
                <a:gd name="T9" fmla="*/ 316 h 502"/>
                <a:gd name="T10" fmla="*/ 0 w 1093"/>
                <a:gd name="T11" fmla="*/ 502 h 502"/>
                <a:gd name="T12" fmla="*/ 845 w 1093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3" h="502">
                  <a:moveTo>
                    <a:pt x="845" y="502"/>
                  </a:moveTo>
                  <a:lnTo>
                    <a:pt x="1093" y="316"/>
                  </a:lnTo>
                  <a:lnTo>
                    <a:pt x="845" y="0"/>
                  </a:lnTo>
                  <a:lnTo>
                    <a:pt x="0" y="0"/>
                  </a:lnTo>
                  <a:lnTo>
                    <a:pt x="250" y="316"/>
                  </a:lnTo>
                  <a:lnTo>
                    <a:pt x="0" y="502"/>
                  </a:lnTo>
                  <a:lnTo>
                    <a:pt x="845" y="5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48"/>
            <p:cNvSpPr>
              <a:spLocks/>
            </p:cNvSpPr>
            <p:nvPr/>
          </p:nvSpPr>
          <p:spPr bwMode="auto">
            <a:xfrm>
              <a:off x="581025" y="5126038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3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50"/>
            <p:cNvSpPr>
              <a:spLocks/>
            </p:cNvSpPr>
            <p:nvPr/>
          </p:nvSpPr>
          <p:spPr bwMode="auto">
            <a:xfrm>
              <a:off x="581025" y="5576888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1827213" y="5126038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1827213" y="5576888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3073400" y="5126038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3073400" y="5576888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4316413" y="5126038"/>
              <a:ext cx="1557338" cy="717550"/>
            </a:xfrm>
            <a:custGeom>
              <a:avLst/>
              <a:gdLst>
                <a:gd name="T0" fmla="*/ 758 w 981"/>
                <a:gd name="T1" fmla="*/ 452 h 452"/>
                <a:gd name="T2" fmla="*/ 981 w 981"/>
                <a:gd name="T3" fmla="*/ 284 h 452"/>
                <a:gd name="T4" fmla="*/ 758 w 981"/>
                <a:gd name="T5" fmla="*/ 0 h 452"/>
                <a:gd name="T6" fmla="*/ 0 w 981"/>
                <a:gd name="T7" fmla="*/ 0 h 452"/>
                <a:gd name="T8" fmla="*/ 223 w 981"/>
                <a:gd name="T9" fmla="*/ 284 h 452"/>
                <a:gd name="T10" fmla="*/ 0 w 981"/>
                <a:gd name="T11" fmla="*/ 452 h 452"/>
                <a:gd name="T12" fmla="*/ 758 w 981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2">
                  <a:moveTo>
                    <a:pt x="758" y="452"/>
                  </a:moveTo>
                  <a:lnTo>
                    <a:pt x="981" y="284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8" y="452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4316413" y="5576888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6989763" y="5126038"/>
              <a:ext cx="1555750" cy="717550"/>
            </a:xfrm>
            <a:custGeom>
              <a:avLst/>
              <a:gdLst>
                <a:gd name="T0" fmla="*/ 757 w 980"/>
                <a:gd name="T1" fmla="*/ 452 h 452"/>
                <a:gd name="T2" fmla="*/ 980 w 980"/>
                <a:gd name="T3" fmla="*/ 284 h 452"/>
                <a:gd name="T4" fmla="*/ 757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7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7" y="452"/>
                  </a:moveTo>
                  <a:lnTo>
                    <a:pt x="980" y="284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7" y="452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67"/>
            <p:cNvSpPr>
              <a:spLocks/>
            </p:cNvSpPr>
            <p:nvPr/>
          </p:nvSpPr>
          <p:spPr bwMode="auto">
            <a:xfrm>
              <a:off x="6989763" y="5576888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68"/>
            <p:cNvSpPr>
              <a:spLocks/>
            </p:cNvSpPr>
            <p:nvPr/>
          </p:nvSpPr>
          <p:spPr bwMode="auto">
            <a:xfrm>
              <a:off x="5526088" y="5070475"/>
              <a:ext cx="1735138" cy="796925"/>
            </a:xfrm>
            <a:custGeom>
              <a:avLst/>
              <a:gdLst>
                <a:gd name="T0" fmla="*/ 845 w 1093"/>
                <a:gd name="T1" fmla="*/ 502 h 502"/>
                <a:gd name="T2" fmla="*/ 1093 w 1093"/>
                <a:gd name="T3" fmla="*/ 316 h 502"/>
                <a:gd name="T4" fmla="*/ 845 w 1093"/>
                <a:gd name="T5" fmla="*/ 0 h 502"/>
                <a:gd name="T6" fmla="*/ 0 w 1093"/>
                <a:gd name="T7" fmla="*/ 0 h 502"/>
                <a:gd name="T8" fmla="*/ 250 w 1093"/>
                <a:gd name="T9" fmla="*/ 316 h 502"/>
                <a:gd name="T10" fmla="*/ 0 w 1093"/>
                <a:gd name="T11" fmla="*/ 502 h 502"/>
                <a:gd name="T12" fmla="*/ 845 w 1093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3" h="502">
                  <a:moveTo>
                    <a:pt x="845" y="502"/>
                  </a:moveTo>
                  <a:lnTo>
                    <a:pt x="1093" y="316"/>
                  </a:lnTo>
                  <a:lnTo>
                    <a:pt x="845" y="0"/>
                  </a:lnTo>
                  <a:lnTo>
                    <a:pt x="0" y="0"/>
                  </a:lnTo>
                  <a:lnTo>
                    <a:pt x="250" y="316"/>
                  </a:lnTo>
                  <a:lnTo>
                    <a:pt x="0" y="502"/>
                  </a:lnTo>
                  <a:lnTo>
                    <a:pt x="845" y="502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70"/>
            <p:cNvSpPr>
              <a:spLocks/>
            </p:cNvSpPr>
            <p:nvPr/>
          </p:nvSpPr>
          <p:spPr bwMode="auto">
            <a:xfrm>
              <a:off x="5526088" y="5572125"/>
              <a:ext cx="1735138" cy="295275"/>
            </a:xfrm>
            <a:custGeom>
              <a:avLst/>
              <a:gdLst>
                <a:gd name="T0" fmla="*/ 1093 w 1093"/>
                <a:gd name="T1" fmla="*/ 0 h 186"/>
                <a:gd name="T2" fmla="*/ 250 w 1093"/>
                <a:gd name="T3" fmla="*/ 0 h 186"/>
                <a:gd name="T4" fmla="*/ 0 w 1093"/>
                <a:gd name="T5" fmla="*/ 186 h 186"/>
                <a:gd name="T6" fmla="*/ 845 w 1093"/>
                <a:gd name="T7" fmla="*/ 186 h 186"/>
                <a:gd name="T8" fmla="*/ 1093 w 109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3" h="186">
                  <a:moveTo>
                    <a:pt x="1093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5" y="186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71"/>
            <p:cNvSpPr>
              <a:spLocks/>
            </p:cNvSpPr>
            <p:nvPr/>
          </p:nvSpPr>
          <p:spPr bwMode="auto">
            <a:xfrm>
              <a:off x="5526088" y="5572125"/>
              <a:ext cx="1735138" cy="295275"/>
            </a:xfrm>
            <a:custGeom>
              <a:avLst/>
              <a:gdLst>
                <a:gd name="T0" fmla="*/ 1093 w 1093"/>
                <a:gd name="T1" fmla="*/ 0 h 186"/>
                <a:gd name="T2" fmla="*/ 250 w 1093"/>
                <a:gd name="T3" fmla="*/ 0 h 186"/>
                <a:gd name="T4" fmla="*/ 0 w 1093"/>
                <a:gd name="T5" fmla="*/ 186 h 186"/>
                <a:gd name="T6" fmla="*/ 845 w 1093"/>
                <a:gd name="T7" fmla="*/ 186 h 186"/>
                <a:gd name="T8" fmla="*/ 1093 w 109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3" h="186">
                  <a:moveTo>
                    <a:pt x="1093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5" y="186"/>
                  </a:lnTo>
                  <a:lnTo>
                    <a:pt x="10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18"/>
            <p:cNvSpPr>
              <a:spLocks/>
            </p:cNvSpPr>
            <p:nvPr/>
          </p:nvSpPr>
          <p:spPr bwMode="auto">
            <a:xfrm>
              <a:off x="6994525" y="5586412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40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– 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391028" y="1253825"/>
            <a:ext cx="4275897" cy="448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Logistics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legacy systems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the facility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Office space 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Requirements Gathering</a:t>
            </a:r>
            <a:endParaRPr lang="en-US" sz="2000" kern="0" dirty="0">
              <a:latin typeface="+mn-lt"/>
            </a:endParaRP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Template Walkthroughs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Workshops in June and July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Requirements sign-off by November 30</a:t>
            </a:r>
            <a:r>
              <a:rPr lang="en-US" sz="2000" kern="0" baseline="30000" dirty="0">
                <a:latin typeface="+mn-lt"/>
              </a:rPr>
              <a:t>th</a:t>
            </a:r>
            <a:r>
              <a:rPr lang="en-US" sz="2000" kern="0" dirty="0">
                <a:latin typeface="+mn-lt"/>
              </a:rPr>
              <a:t>, 2018</a:t>
            </a:r>
          </a:p>
        </p:txBody>
      </p:sp>
      <p:pic>
        <p:nvPicPr>
          <p:cNvPr id="8" name="Picture 7" descr="shutterstock_108425048.jpg"/>
          <p:cNvPicPr>
            <a:picLocks noChangeAspect="1"/>
          </p:cNvPicPr>
          <p:nvPr/>
        </p:nvPicPr>
        <p:blipFill>
          <a:blip r:embed="rId2" cstate="print"/>
          <a:srcRect b="3033"/>
          <a:stretch>
            <a:fillRect/>
          </a:stretch>
        </p:blipFill>
        <p:spPr>
          <a:xfrm>
            <a:off x="331309" y="1528997"/>
            <a:ext cx="4154969" cy="38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5" y="620213"/>
            <a:ext cx="813816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REQUIREMENTS GATHERING – WORKSHOP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8941"/>
            <a:ext cx="9144000" cy="646331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44546A"/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86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175" y="2057402"/>
            <a:ext cx="7886700" cy="3326131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Thank you !</a:t>
            </a:r>
            <a:b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www.AcroCorp.com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6775" y="1509713"/>
            <a:ext cx="7200878" cy="2141477"/>
            <a:chOff x="866775" y="1433513"/>
            <a:chExt cx="7200878" cy="2141477"/>
          </a:xfrm>
        </p:grpSpPr>
        <p:grpSp>
          <p:nvGrpSpPr>
            <p:cNvPr id="37" name="Group 36"/>
            <p:cNvGrpSpPr/>
            <p:nvPr/>
          </p:nvGrpSpPr>
          <p:grpSpPr>
            <a:xfrm>
              <a:off x="866775" y="1433513"/>
              <a:ext cx="7200878" cy="2141477"/>
              <a:chOff x="1044575" y="1471613"/>
              <a:chExt cx="7200878" cy="2141477"/>
            </a:xfrm>
          </p:grpSpPr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1177903" y="159220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921A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B7427D"/>
                  </a:solidFill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1044575" y="14716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CC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921A5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104900" y="1631950"/>
              <a:ext cx="4839786" cy="1184950"/>
              <a:chOff x="1104900" y="1631950"/>
              <a:chExt cx="4839786" cy="11849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04900" y="1631950"/>
                <a:ext cx="48397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kern="0" dirty="0">
                    <a:solidFill>
                      <a:schemeClr val="bg1"/>
                    </a:solidFill>
                  </a:rPr>
                  <a:t>Department </a:t>
                </a:r>
                <a:r>
                  <a:rPr lang="en-US" sz="2400" b="1" kern="0" dirty="0" smtClean="0">
                    <a:solidFill>
                      <a:schemeClr val="bg1"/>
                    </a:solidFill>
                  </a:rPr>
                  <a:t>of Health </a:t>
                </a:r>
                <a:r>
                  <a:rPr lang="en-US" sz="2400" b="1" kern="0" dirty="0">
                    <a:solidFill>
                      <a:schemeClr val="bg1"/>
                    </a:solidFill>
                  </a:rPr>
                  <a:t>(MSDH) </a:t>
                </a:r>
                <a:r>
                  <a:rPr lang="en-US" sz="2400" b="1" kern="0" dirty="0" smtClean="0">
                    <a:solidFill>
                      <a:schemeClr val="bg1"/>
                    </a:solidFill>
                  </a:rPr>
                  <a:t>Team</a:t>
                </a:r>
                <a:endParaRPr lang="en-US" sz="2400" b="1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04900" y="2093615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XXX UUUU – DOH </a:t>
                </a:r>
                <a:r>
                  <a:rPr lang="en-US" dirty="0">
                    <a:solidFill>
                      <a:schemeClr val="bg1"/>
                    </a:solidFill>
                  </a:rPr>
                  <a:t>Deputy Director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Programs</a:t>
                </a:r>
                <a:endParaRPr lang="en-US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4900" y="2447568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Craig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Oregeron</a:t>
                </a:r>
                <a:r>
                  <a:rPr lang="en-US" kern="0" dirty="0">
                    <a:solidFill>
                      <a:schemeClr val="bg1"/>
                    </a:solidFill>
                  </a:rPr>
                  <a:t> – ITS Executive Sponsor – CIO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134100" y="1593850"/>
              <a:ext cx="1677106" cy="1720850"/>
              <a:chOff x="6134100" y="1631950"/>
              <a:chExt cx="1677106" cy="172085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6134100" y="1631950"/>
                <a:ext cx="1676400" cy="172085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100" y="2020689"/>
                <a:ext cx="1677106" cy="943372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892175" y="3925888"/>
            <a:ext cx="7207250" cy="2135187"/>
            <a:chOff x="892175" y="3744913"/>
            <a:chExt cx="7207250" cy="2135187"/>
          </a:xfrm>
        </p:grpSpPr>
        <p:grpSp>
          <p:nvGrpSpPr>
            <p:cNvPr id="34" name="Group 33"/>
            <p:cNvGrpSpPr/>
            <p:nvPr/>
          </p:nvGrpSpPr>
          <p:grpSpPr>
            <a:xfrm>
              <a:off x="892175" y="3744913"/>
              <a:ext cx="7207250" cy="2135187"/>
              <a:chOff x="892175" y="3744913"/>
              <a:chExt cx="7207250" cy="2135187"/>
            </a:xfrm>
          </p:grpSpPr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1031875" y="38592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D041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892175" y="37449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970714" y="4032250"/>
              <a:ext cx="4584012" cy="1517531"/>
              <a:chOff x="2970714" y="4032250"/>
              <a:chExt cx="4584012" cy="15175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970714" y="4032250"/>
                <a:ext cx="1552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sz="2400" b="1" kern="0" dirty="0">
                    <a:solidFill>
                      <a:schemeClr val="bg1"/>
                    </a:solidFill>
                  </a:rPr>
                  <a:t> Team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0714" y="4493915"/>
                <a:ext cx="363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 err="1">
                    <a:solidFill>
                      <a:schemeClr val="bg1"/>
                    </a:solidFill>
                  </a:rPr>
                  <a:t>Vishwas</a:t>
                </a:r>
                <a:r>
                  <a:rPr lang="en-US" kern="0" dirty="0">
                    <a:solidFill>
                      <a:schemeClr val="bg1"/>
                    </a:solidFill>
                  </a:rPr>
                  <a:t> Tare–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Project Manager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70714" y="4847868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 err="1">
                    <a:solidFill>
                      <a:schemeClr val="bg1"/>
                    </a:solidFill>
                  </a:rPr>
                  <a:t>Kshiteej</a:t>
                </a:r>
                <a:r>
                  <a:rPr lang="en-US" kern="0" dirty="0">
                    <a:solidFill>
                      <a:schemeClr val="bg1"/>
                    </a:solidFill>
                  </a:rPr>
                  <a:t>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Bhosale</a:t>
                </a:r>
                <a:r>
                  <a:rPr lang="en-US" kern="0" dirty="0">
                    <a:solidFill>
                      <a:schemeClr val="bg1"/>
                    </a:solidFill>
                  </a:rPr>
                  <a:t> 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Single Point of Contact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70714" y="5180449"/>
                <a:ext cx="3270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RV Rao 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Executive Sponsor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016000" y="3894931"/>
              <a:ext cx="1676400" cy="1720850"/>
              <a:chOff x="1054100" y="3894931"/>
              <a:chExt cx="1676400" cy="172085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54100" y="3894931"/>
                <a:ext cx="1676400" cy="172085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756" name="Picture 12" descr="C:\Users\siddharths\Desktop\20-9-2018\banner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00" y="4505706"/>
                <a:ext cx="1480300" cy="532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6" name="Title 1"/>
          <p:cNvSpPr txBox="1">
            <a:spLocks/>
          </p:cNvSpPr>
          <p:nvPr/>
        </p:nvSpPr>
        <p:spPr bwMode="auto">
          <a:xfrm>
            <a:off x="571500" y="6964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16252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52" y="1270828"/>
            <a:ext cx="8770951" cy="1041348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sz="2000" dirty="0">
                <a:cs typeface="Arial" pitchFamily="34" charset="0"/>
              </a:rPr>
              <a:t>The Joint Application Design (JAD) process is a used method to </a:t>
            </a:r>
            <a:r>
              <a:rPr lang="en-US" sz="2000" u="sng" dirty="0">
                <a:cs typeface="Arial" pitchFamily="34" charset="0"/>
              </a:rPr>
              <a:t>elicit/document business requirements and create solution design </a:t>
            </a:r>
            <a:r>
              <a:rPr lang="en-US" sz="2000" dirty="0">
                <a:cs typeface="Arial" pitchFamily="34" charset="0"/>
              </a:rPr>
              <a:t>documentation for new or updates to existing systems.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052" y="2249135"/>
            <a:ext cx="8618551" cy="369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How should a JAD session be used?</a:t>
            </a:r>
          </a:p>
        </p:txBody>
      </p:sp>
      <p:sp>
        <p:nvSpPr>
          <p:cNvPr id="13" name="Pentagon 12"/>
          <p:cNvSpPr/>
          <p:nvPr/>
        </p:nvSpPr>
        <p:spPr>
          <a:xfrm>
            <a:off x="397883" y="2706337"/>
            <a:ext cx="2652712" cy="292100"/>
          </a:xfrm>
          <a:prstGeom prst="homePlate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Inputs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027409" y="2706337"/>
            <a:ext cx="2938463" cy="2921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Process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965868" y="2706336"/>
            <a:ext cx="2851151" cy="2794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Output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092" y="3030860"/>
            <a:ext cx="2503487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Business Requirements: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User driven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Technology driven</a:t>
            </a:r>
          </a:p>
          <a:p>
            <a:pPr marL="117462" lvl="1" indent="-117462">
              <a:spcBef>
                <a:spcPts val="400"/>
              </a:spcBef>
              <a:buFont typeface="Arial" pitchFamily="34" charset="0"/>
              <a:buChar char="•"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2420" y="3030860"/>
            <a:ext cx="2757945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WHAT: </a:t>
            </a:r>
            <a:r>
              <a:rPr lang="en-US" dirty="0">
                <a:solidFill>
                  <a:srgbClr val="000000"/>
                </a:solidFill>
              </a:rPr>
              <a:t>Series of sessions to </a:t>
            </a:r>
            <a:r>
              <a:rPr lang="en-US" sz="1600" u="sng" dirty="0">
                <a:solidFill>
                  <a:srgbClr val="000000"/>
                </a:solidFill>
              </a:rPr>
              <a:t>review &amp; refine requirements</a:t>
            </a:r>
            <a:endParaRPr lang="en-US" u="sng" dirty="0">
              <a:solidFill>
                <a:srgbClr val="000000"/>
              </a:solidFill>
            </a:endParaRP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WHO: </a:t>
            </a:r>
            <a:r>
              <a:rPr lang="en-US" dirty="0">
                <a:solidFill>
                  <a:srgbClr val="000000"/>
                </a:solidFill>
              </a:rPr>
              <a:t>Business and IT        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   personnel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WHEN: </a:t>
            </a:r>
            <a:r>
              <a:rPr lang="en-US" dirty="0">
                <a:solidFill>
                  <a:srgbClr val="000000"/>
                </a:solidFill>
              </a:rPr>
              <a:t>Inception /Elaboration Phase</a:t>
            </a: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111" y="3016115"/>
            <a:ext cx="2644208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Deliverables: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Refined Requirements / Design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Stakeholder Agreement 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Sign-off </a:t>
            </a:r>
          </a:p>
          <a:p>
            <a:pPr marL="0" lvl="1">
              <a:spcBef>
                <a:spcPts val="400"/>
              </a:spcBef>
            </a:pP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886" y="4817823"/>
            <a:ext cx="3868737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t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to use JAD:</a:t>
            </a: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many groups of </a:t>
            </a:r>
            <a:r>
              <a:rPr lang="en-US" sz="1600" u="sng" dirty="0">
                <a:solidFill>
                  <a:srgbClr val="000000"/>
                </a:solidFill>
              </a:rPr>
              <a:t>stakeholders that cross traditional boundaries</a:t>
            </a:r>
            <a:endParaRPr lang="en-US" u="sng" dirty="0">
              <a:solidFill>
                <a:srgbClr val="000000"/>
              </a:solidFill>
            </a:endParaRP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</a:t>
            </a:r>
            <a:r>
              <a:rPr lang="en-US" sz="1600" u="sng" dirty="0">
                <a:solidFill>
                  <a:srgbClr val="000000"/>
                </a:solidFill>
              </a:rPr>
              <a:t>willing users</a:t>
            </a:r>
            <a:endParaRPr lang="en-US" u="sng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115" y="4817823"/>
            <a:ext cx="4017963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Not to Use JADs: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Stakeholders and users are not willing or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available for JAD sessions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Traditional methods are preferred by the  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client</a:t>
            </a:r>
          </a:p>
        </p:txBody>
      </p:sp>
    </p:spTree>
    <p:extLst>
      <p:ext uri="{BB962C8B-B14F-4D97-AF65-F5344CB8AC3E}">
        <p14:creationId xmlns:p14="http://schemas.microsoft.com/office/powerpoint/2010/main" val="1027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519" y="1341745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dirty="0"/>
              <a:t>Key Process Client Lead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9519" y="2617301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b="1" dirty="0"/>
              <a:t>Business Process SMEs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1654" y="3800780"/>
            <a:ext cx="3043699" cy="1176339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b="1" dirty="0"/>
              <a:t>Extended JAD Team</a:t>
            </a:r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endParaRPr lang="en-US" sz="300" b="1" dirty="0"/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dirty="0"/>
              <a:t>Application Configurator, Integration Analyst, Security Analyst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1693" y="5445792"/>
            <a:ext cx="1273047" cy="61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3192" y="5427410"/>
            <a:ext cx="1273047" cy="611983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090119" y="5227840"/>
            <a:ext cx="1781175" cy="2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LEGEND</a:t>
            </a:r>
          </a:p>
        </p:txBody>
      </p:sp>
      <p:cxnSp>
        <p:nvCxnSpPr>
          <p:cNvPr id="27" name="Straight Connector 16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6891209" y="2183118"/>
            <a:ext cx="0" cy="43418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1" y="1341745"/>
            <a:ext cx="4706939" cy="3827103"/>
          </a:xfrm>
          <a:prstGeom prst="rect">
            <a:avLst/>
          </a:prstGeom>
          <a:solidFill>
            <a:schemeClr val="accent4">
              <a:lumMod val="60000"/>
              <a:lumOff val="40000"/>
              <a:alpha val="79608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82860" tIns="182860" rIns="91430" bIns="91430"/>
          <a:lstStyle/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For each JAD phase, divide process areas into logical threads such as:</a:t>
            </a:r>
            <a:br>
              <a:rPr lang="en-US" dirty="0">
                <a:latin typeface="+mn-lt"/>
                <a:cs typeface="Arial" charset="0"/>
              </a:rPr>
            </a:br>
            <a:endParaRPr lang="en-US" dirty="0">
              <a:latin typeface="+mn-lt"/>
              <a:cs typeface="Arial" charset="0"/>
            </a:endParaRP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functional area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user group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 case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Process Threads have the following: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Dedicated Client Lead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Business Process SMEs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Power Users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73051" y="1341741"/>
            <a:ext cx="4706939" cy="442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+mn-lt"/>
                <a:cs typeface="Arial"/>
              </a:rPr>
              <a:t>Work Threads</a:t>
            </a:r>
          </a:p>
        </p:txBody>
      </p:sp>
    </p:spTree>
    <p:extLst>
      <p:ext uri="{BB962C8B-B14F-4D97-AF65-F5344CB8AC3E}">
        <p14:creationId xmlns:p14="http://schemas.microsoft.com/office/powerpoint/2010/main" val="35797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PROCESS /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67952550"/>
              </p:ext>
            </p:extLst>
          </p:nvPr>
        </p:nvGraphicFramePr>
        <p:xfrm>
          <a:off x="480676" y="2053567"/>
          <a:ext cx="8152109" cy="86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rved Down Arrow 14"/>
          <p:cNvSpPr/>
          <p:nvPr/>
        </p:nvSpPr>
        <p:spPr>
          <a:xfrm flipH="1">
            <a:off x="5921375" y="1441814"/>
            <a:ext cx="1689100" cy="612775"/>
          </a:xfrm>
          <a:prstGeom prst="curvedDownArrow">
            <a:avLst>
              <a:gd name="adj1" fmla="val 49921"/>
              <a:gd name="adj2" fmla="val 107229"/>
              <a:gd name="adj3" fmla="val 25000"/>
            </a:avLst>
          </a:prstGeom>
          <a:solidFill>
            <a:srgbClr val="80A3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marL="114288" indent="-114288" defTabSz="577786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14354" y="2859451"/>
            <a:ext cx="4621213" cy="228524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+mn-lt"/>
              </a:rPr>
              <a:t>JAD Prep / Pre JAD / JAD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focused on gathering the available information for the specific business process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organizing it into visual process flows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refining the requirements, and designing artifacts through a series of review sessions.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176839" y="2865800"/>
            <a:ext cx="3052763" cy="2142125"/>
          </a:xfrm>
          <a:prstGeom prst="rect">
            <a:avLst/>
          </a:prstGeom>
          <a:noFill/>
          <a:ln w="19050">
            <a:solidFill>
              <a:srgbClr val="0038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sz="1800" b="1" dirty="0">
                <a:latin typeface="+mn-lt"/>
              </a:rPr>
              <a:t>Post-JAD and JAD Review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 on reviewing and refining the requirements 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design artifacts generated with information elicited during the previously conducted JAD sessions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14351" y="5205370"/>
            <a:ext cx="8151812" cy="763337"/>
          </a:xfrm>
          <a:prstGeom prst="rect">
            <a:avLst/>
          </a:prstGeom>
          <a:solidFill>
            <a:srgbClr val="66FF33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1430" tIns="45715" rIns="91430" bIns="45715" anchor="ctr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defRPr/>
            </a:pPr>
            <a:r>
              <a:rPr lang="en-US" sz="2000" dirty="0">
                <a:latin typeface="+mn-lt"/>
              </a:rPr>
              <a:t>The JAD process provides general guidelines on how to conduct JAD sessions both to elicit requirements and also develop 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6843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71" y="1491954"/>
            <a:ext cx="8403465" cy="324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161" lvl="2" indent="-342862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161" lvl="2" indent="-342862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862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6" y="4821999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38150" y="712586"/>
            <a:ext cx="7416165" cy="786129"/>
            <a:chOff x="638175" y="703061"/>
            <a:chExt cx="7416165" cy="786129"/>
          </a:xfrm>
        </p:grpSpPr>
        <p:sp>
          <p:nvSpPr>
            <p:cNvPr id="88" name="TextBox 87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2" y="1562100"/>
            <a:ext cx="7473154" cy="4414217"/>
          </a:xfrm>
          <a:prstGeom prst="rect">
            <a:avLst/>
          </a:prstGeom>
        </p:spPr>
      </p:pic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7675" y="703061"/>
            <a:ext cx="7416165" cy="786129"/>
            <a:chOff x="638175" y="703061"/>
            <a:chExt cx="7416165" cy="786129"/>
          </a:xfrm>
        </p:grpSpPr>
        <p:sp>
          <p:nvSpPr>
            <p:cNvPr id="37" name="TextBox 36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3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AutoShape 512"/>
          <p:cNvSpPr>
            <a:spLocks noChangeAspect="1" noChangeArrowheads="1" noTextEdit="1"/>
          </p:cNvSpPr>
          <p:nvPr/>
        </p:nvSpPr>
        <p:spPr bwMode="auto">
          <a:xfrm>
            <a:off x="146050" y="927100"/>
            <a:ext cx="26495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497" name="Group 496"/>
          <p:cNvGrpSpPr/>
          <p:nvPr/>
        </p:nvGrpSpPr>
        <p:grpSpPr>
          <a:xfrm>
            <a:off x="573087" y="1535295"/>
            <a:ext cx="7999413" cy="4704258"/>
            <a:chOff x="306387" y="1287644"/>
            <a:chExt cx="8264843" cy="4860351"/>
          </a:xfrm>
        </p:grpSpPr>
        <p:grpSp>
          <p:nvGrpSpPr>
            <p:cNvPr id="496" name="Group 495"/>
            <p:cNvGrpSpPr/>
            <p:nvPr/>
          </p:nvGrpSpPr>
          <p:grpSpPr>
            <a:xfrm>
              <a:off x="306387" y="1295083"/>
              <a:ext cx="2649854" cy="4852912"/>
              <a:chOff x="306387" y="1295083"/>
              <a:chExt cx="2649854" cy="4852912"/>
            </a:xfrm>
          </p:grpSpPr>
          <p:grpSp>
            <p:nvGrpSpPr>
              <p:cNvPr id="489" name="Group 488"/>
              <p:cNvGrpSpPr/>
              <p:nvPr/>
            </p:nvGrpSpPr>
            <p:grpSpPr>
              <a:xfrm>
                <a:off x="306387" y="129508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488" name="Group 48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48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B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8" name="TextBox 557"/>
                <p:cNvSpPr txBox="1"/>
                <p:nvPr/>
              </p:nvSpPr>
              <p:spPr>
                <a:xfrm>
                  <a:off x="272255" y="13446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C000"/>
                      </a:solidFill>
                    </a:rPr>
                    <a:t>01</a:t>
                  </a:r>
                  <a:endParaRPr lang="en-US" sz="40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62" name="TextBox 561"/>
                <p:cNvSpPr txBox="1"/>
                <p:nvPr/>
              </p:nvSpPr>
              <p:spPr>
                <a:xfrm>
                  <a:off x="1023937" y="1408113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Conduct Project Kick-off Session</a:t>
                  </a:r>
                </a:p>
              </p:txBody>
            </p:sp>
          </p:grpSp>
          <p:grpSp>
            <p:nvGrpSpPr>
              <p:cNvPr id="657" name="Group 656"/>
              <p:cNvGrpSpPr/>
              <p:nvPr/>
            </p:nvGrpSpPr>
            <p:grpSpPr>
              <a:xfrm>
                <a:off x="306545" y="25196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58" name="Group 65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6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9" name="TextBox 658"/>
                <p:cNvSpPr txBox="1"/>
                <p:nvPr/>
              </p:nvSpPr>
              <p:spPr>
                <a:xfrm>
                  <a:off x="272255" y="13192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CCCC"/>
                      </a:solidFill>
                    </a:rPr>
                    <a:t>02</a:t>
                  </a:r>
                  <a:endParaRPr lang="en-US" sz="4000" dirty="0">
                    <a:solidFill>
                      <a:srgbClr val="00CCCC"/>
                    </a:solidFill>
                  </a:endParaRPr>
                </a:p>
              </p:txBody>
            </p:sp>
            <p:sp>
              <p:nvSpPr>
                <p:cNvPr id="660" name="TextBox 659"/>
                <p:cNvSpPr txBox="1"/>
                <p:nvPr/>
              </p:nvSpPr>
              <p:spPr>
                <a:xfrm>
                  <a:off x="1023937" y="1342084"/>
                  <a:ext cx="18746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Facilitate Requirement Gathering Workshops</a:t>
                  </a:r>
                </a:p>
              </p:txBody>
            </p:sp>
          </p:grpSp>
          <p:grpSp>
            <p:nvGrpSpPr>
              <p:cNvPr id="663" name="Group 662"/>
              <p:cNvGrpSpPr/>
              <p:nvPr/>
            </p:nvGrpSpPr>
            <p:grpSpPr>
              <a:xfrm>
                <a:off x="306703" y="374649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64" name="Group 663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67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3366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336699"/>
                      </a:solidFill>
                    </a:endParaRPr>
                  </a:p>
                </p:txBody>
              </p:sp>
              <p:sp>
                <p:nvSpPr>
                  <p:cNvPr id="668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5" name="TextBox 664"/>
                <p:cNvSpPr txBox="1"/>
                <p:nvPr/>
              </p:nvSpPr>
              <p:spPr>
                <a:xfrm>
                  <a:off x="272255" y="13446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336699"/>
                      </a:solidFill>
                    </a:rPr>
                    <a:t>03</a:t>
                  </a:r>
                  <a:endParaRPr lang="en-US" sz="4000" dirty="0">
                    <a:solidFill>
                      <a:srgbClr val="336699"/>
                    </a:solidFill>
                  </a:endParaRPr>
                </a:p>
              </p:txBody>
            </p:sp>
            <p:sp>
              <p:nvSpPr>
                <p:cNvPr id="666" name="TextBox 665"/>
                <p:cNvSpPr txBox="1"/>
                <p:nvPr/>
              </p:nvSpPr>
              <p:spPr>
                <a:xfrm>
                  <a:off x="1023937" y="1391290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Business Workflow Design</a:t>
                  </a:r>
                </a:p>
              </p:txBody>
            </p:sp>
          </p:grpSp>
          <p:grpSp>
            <p:nvGrpSpPr>
              <p:cNvPr id="669" name="Group 668"/>
              <p:cNvGrpSpPr/>
              <p:nvPr/>
            </p:nvGrpSpPr>
            <p:grpSpPr>
              <a:xfrm>
                <a:off x="306545" y="4981183"/>
                <a:ext cx="2649696" cy="1166812"/>
                <a:chOff x="249237" y="1204913"/>
                <a:chExt cx="2649696" cy="1166812"/>
              </a:xfrm>
            </p:grpSpPr>
            <p:grpSp>
              <p:nvGrpSpPr>
                <p:cNvPr id="670" name="Group 66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7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7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1" name="TextBox 670"/>
                <p:cNvSpPr txBox="1"/>
                <p:nvPr/>
              </p:nvSpPr>
              <p:spPr>
                <a:xfrm>
                  <a:off x="272255" y="13573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7833"/>
                      </a:solidFill>
                    </a:rPr>
                    <a:t>04</a:t>
                  </a:r>
                  <a:endParaRPr lang="en-US" sz="4000" dirty="0">
                    <a:solidFill>
                      <a:srgbClr val="FF7833"/>
                    </a:solidFill>
                  </a:endParaRPr>
                </a:p>
              </p:txBody>
            </p:sp>
            <p:sp>
              <p:nvSpPr>
                <p:cNvPr id="672" name="TextBox 671"/>
                <p:cNvSpPr txBox="1"/>
                <p:nvPr/>
              </p:nvSpPr>
              <p:spPr>
                <a:xfrm>
                  <a:off x="1023937" y="1296672"/>
                  <a:ext cx="187499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Document – Business and Technical Requirements</a:t>
                  </a:r>
                </a:p>
              </p:txBody>
            </p:sp>
          </p:grpSp>
        </p:grpSp>
        <p:grpSp>
          <p:nvGrpSpPr>
            <p:cNvPr id="493" name="Group 492"/>
            <p:cNvGrpSpPr/>
            <p:nvPr/>
          </p:nvGrpSpPr>
          <p:grpSpPr>
            <a:xfrm>
              <a:off x="3104198" y="1287644"/>
              <a:ext cx="2649854" cy="4852912"/>
              <a:chOff x="1289367" y="1287463"/>
              <a:chExt cx="2649854" cy="4852912"/>
            </a:xfrm>
          </p:grpSpPr>
          <p:grpSp>
            <p:nvGrpSpPr>
              <p:cNvPr id="675" name="Group 674"/>
              <p:cNvGrpSpPr/>
              <p:nvPr/>
            </p:nvGrpSpPr>
            <p:grpSpPr>
              <a:xfrm>
                <a:off x="1289367" y="12874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76" name="Group 675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79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99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0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" name="TextBox 676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99CC00"/>
                      </a:solidFill>
                    </a:rPr>
                    <a:t>05</a:t>
                  </a:r>
                  <a:endParaRPr lang="en-US" sz="4000" dirty="0">
                    <a:solidFill>
                      <a:srgbClr val="99CC00"/>
                    </a:solidFill>
                  </a:endParaRPr>
                </a:p>
              </p:txBody>
            </p:sp>
            <p:sp>
              <p:nvSpPr>
                <p:cNvPr id="678" name="TextBox 677"/>
                <p:cNvSpPr txBox="1"/>
                <p:nvPr/>
              </p:nvSpPr>
              <p:spPr>
                <a:xfrm>
                  <a:off x="1023937" y="1420813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Define Reporting Requirements</a:t>
                  </a:r>
                </a:p>
              </p:txBody>
            </p:sp>
          </p:grpSp>
          <p:grpSp>
            <p:nvGrpSpPr>
              <p:cNvPr id="681" name="Group 680"/>
              <p:cNvGrpSpPr/>
              <p:nvPr/>
            </p:nvGrpSpPr>
            <p:grpSpPr>
              <a:xfrm>
                <a:off x="1289525" y="251205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82" name="Group 681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85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D4479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6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3" name="TextBox 682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D44793"/>
                      </a:solidFill>
                    </a:rPr>
                    <a:t>06</a:t>
                  </a:r>
                  <a:endParaRPr lang="en-US" sz="4000" dirty="0">
                    <a:solidFill>
                      <a:srgbClr val="D44793"/>
                    </a:solidFill>
                  </a:endParaRPr>
                </a:p>
              </p:txBody>
            </p:sp>
            <p:sp>
              <p:nvSpPr>
                <p:cNvPr id="684" name="TextBox 683"/>
                <p:cNvSpPr txBox="1"/>
                <p:nvPr/>
              </p:nvSpPr>
              <p:spPr>
                <a:xfrm>
                  <a:off x="1023937" y="1306513"/>
                  <a:ext cx="187468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Configure, Customize and Deploy Case Management System </a:t>
                  </a:r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1289683" y="37388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88" name="Group 68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9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66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9" name="TextBox 688"/>
                <p:cNvSpPr txBox="1"/>
                <p:nvPr/>
              </p:nvSpPr>
              <p:spPr>
                <a:xfrm>
                  <a:off x="272255" y="13319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C00000"/>
                      </a:solidFill>
                    </a:rPr>
                    <a:t>07</a:t>
                  </a:r>
                  <a:endParaRPr lang="en-US" sz="4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90" name="TextBox 689"/>
                <p:cNvSpPr txBox="1"/>
                <p:nvPr/>
              </p:nvSpPr>
              <p:spPr>
                <a:xfrm>
                  <a:off x="1023937" y="1426530"/>
                  <a:ext cx="18745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Conduct User Acceptance Testing</a:t>
                  </a:r>
                </a:p>
              </p:txBody>
            </p:sp>
          </p:grpSp>
          <p:grpSp>
            <p:nvGrpSpPr>
              <p:cNvPr id="693" name="Group 692"/>
              <p:cNvGrpSpPr/>
              <p:nvPr/>
            </p:nvGrpSpPr>
            <p:grpSpPr>
              <a:xfrm>
                <a:off x="1289525" y="49735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94" name="Group 693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97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B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8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5" name="TextBox 694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C000"/>
                      </a:solidFill>
                    </a:rPr>
                    <a:t>08</a:t>
                  </a:r>
                  <a:endParaRPr lang="en-US" sz="40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696" name="TextBox 695"/>
                <p:cNvSpPr txBox="1"/>
                <p:nvPr/>
              </p:nvSpPr>
              <p:spPr>
                <a:xfrm>
                  <a:off x="1023937" y="1299531"/>
                  <a:ext cx="187468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Develop and Deliver Training and Support Materials</a:t>
                  </a:r>
                </a:p>
              </p:txBody>
            </p:sp>
          </p:grpSp>
        </p:grpSp>
        <p:grpSp>
          <p:nvGrpSpPr>
            <p:cNvPr id="700" name="Group 699"/>
            <p:cNvGrpSpPr/>
            <p:nvPr/>
          </p:nvGrpSpPr>
          <p:grpSpPr>
            <a:xfrm>
              <a:off x="5921376" y="1290025"/>
              <a:ext cx="2649854" cy="3618227"/>
              <a:chOff x="1289367" y="1287463"/>
              <a:chExt cx="2649854" cy="3618227"/>
            </a:xfrm>
          </p:grpSpPr>
          <p:grpSp>
            <p:nvGrpSpPr>
              <p:cNvPr id="701" name="Group 700"/>
              <p:cNvGrpSpPr/>
              <p:nvPr/>
            </p:nvGrpSpPr>
            <p:grpSpPr>
              <a:xfrm>
                <a:off x="1289367" y="12874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720" name="Group 71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2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" name="TextBox 720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7030A0"/>
                      </a:solidFill>
                    </a:rPr>
                    <a:t>09</a:t>
                  </a:r>
                  <a:endParaRPr lang="en-US" sz="40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22" name="TextBox 721"/>
                <p:cNvSpPr txBox="1"/>
                <p:nvPr/>
              </p:nvSpPr>
              <p:spPr>
                <a:xfrm>
                  <a:off x="1023937" y="1331913"/>
                  <a:ext cx="187483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Data Migration – INPHORM and </a:t>
                  </a:r>
                  <a:r>
                    <a:rPr lang="en-US" sz="1400" dirty="0" err="1">
                      <a:solidFill>
                        <a:schemeClr val="bg1"/>
                      </a:solidFill>
                    </a:rPr>
                    <a:t>ChallengerSoftTM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02" name="Group 701"/>
              <p:cNvGrpSpPr/>
              <p:nvPr/>
            </p:nvGrpSpPr>
            <p:grpSpPr>
              <a:xfrm>
                <a:off x="1289525" y="2512058"/>
                <a:ext cx="2649696" cy="1166812"/>
                <a:chOff x="249237" y="1204913"/>
                <a:chExt cx="2649696" cy="1166812"/>
              </a:xfrm>
            </p:grpSpPr>
            <p:grpSp>
              <p:nvGrpSpPr>
                <p:cNvPr id="715" name="Group 714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18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9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6" name="TextBox 715"/>
                <p:cNvSpPr txBox="1"/>
                <p:nvPr/>
              </p:nvSpPr>
              <p:spPr>
                <a:xfrm>
                  <a:off x="272255" y="13573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B050"/>
                      </a:solidFill>
                    </a:rPr>
                    <a:t>10</a:t>
                  </a:r>
                  <a:endParaRPr lang="en-US" sz="40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7" name="TextBox 716"/>
                <p:cNvSpPr txBox="1"/>
                <p:nvPr/>
              </p:nvSpPr>
              <p:spPr>
                <a:xfrm>
                  <a:off x="1023937" y="1204913"/>
                  <a:ext cx="187499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Manage Project – Communication, Quality, Issues, Risk and Change</a:t>
                  </a:r>
                </a:p>
              </p:txBody>
            </p:sp>
          </p:grpSp>
          <p:grpSp>
            <p:nvGrpSpPr>
              <p:cNvPr id="703" name="Group 702"/>
              <p:cNvGrpSpPr/>
              <p:nvPr/>
            </p:nvGrpSpPr>
            <p:grpSpPr>
              <a:xfrm>
                <a:off x="1289683" y="37388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710" name="Group 70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1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1" name="TextBox 710"/>
                <p:cNvSpPr txBox="1"/>
                <p:nvPr/>
              </p:nvSpPr>
              <p:spPr>
                <a:xfrm>
                  <a:off x="272255" y="13319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70C0"/>
                      </a:solidFill>
                    </a:rPr>
                    <a:t>11</a:t>
                  </a:r>
                  <a:endParaRPr lang="en-US" sz="4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12" name="TextBox 711"/>
                <p:cNvSpPr txBox="1"/>
                <p:nvPr/>
              </p:nvSpPr>
              <p:spPr>
                <a:xfrm>
                  <a:off x="1023937" y="1452262"/>
                  <a:ext cx="1874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Share Lessons Learned</a:t>
                  </a:r>
                </a:p>
              </p:txBody>
            </p:sp>
          </p:grpSp>
        </p:grp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8800" y="738188"/>
            <a:ext cx="7496175" cy="701675"/>
            <a:chOff x="352" y="465"/>
            <a:chExt cx="4722" cy="44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2" y="465"/>
              <a:ext cx="47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50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0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0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50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06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106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06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106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862" y="465"/>
              <a:ext cx="946" cy="440"/>
            </a:xfrm>
            <a:custGeom>
              <a:avLst/>
              <a:gdLst>
                <a:gd name="T0" fmla="*/ 730 w 946"/>
                <a:gd name="T1" fmla="*/ 440 h 440"/>
                <a:gd name="T2" fmla="*/ 946 w 946"/>
                <a:gd name="T3" fmla="*/ 278 h 440"/>
                <a:gd name="T4" fmla="*/ 730 w 946"/>
                <a:gd name="T5" fmla="*/ 0 h 440"/>
                <a:gd name="T6" fmla="*/ 0 w 946"/>
                <a:gd name="T7" fmla="*/ 0 h 440"/>
                <a:gd name="T8" fmla="*/ 216 w 946"/>
                <a:gd name="T9" fmla="*/ 278 h 440"/>
                <a:gd name="T10" fmla="*/ 0 w 946"/>
                <a:gd name="T11" fmla="*/ 440 h 440"/>
                <a:gd name="T12" fmla="*/ 730 w 946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40">
                  <a:moveTo>
                    <a:pt x="730" y="440"/>
                  </a:moveTo>
                  <a:lnTo>
                    <a:pt x="946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62" y="465"/>
              <a:ext cx="946" cy="440"/>
            </a:xfrm>
            <a:custGeom>
              <a:avLst/>
              <a:gdLst>
                <a:gd name="T0" fmla="*/ 730 w 946"/>
                <a:gd name="T1" fmla="*/ 440 h 440"/>
                <a:gd name="T2" fmla="*/ 946 w 946"/>
                <a:gd name="T3" fmla="*/ 278 h 440"/>
                <a:gd name="T4" fmla="*/ 730 w 946"/>
                <a:gd name="T5" fmla="*/ 0 h 440"/>
                <a:gd name="T6" fmla="*/ 0 w 946"/>
                <a:gd name="T7" fmla="*/ 0 h 440"/>
                <a:gd name="T8" fmla="*/ 216 w 946"/>
                <a:gd name="T9" fmla="*/ 278 h 440"/>
                <a:gd name="T10" fmla="*/ 0 w 946"/>
                <a:gd name="T11" fmla="*/ 440 h 440"/>
                <a:gd name="T12" fmla="*/ 730 w 946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40">
                  <a:moveTo>
                    <a:pt x="730" y="440"/>
                  </a:moveTo>
                  <a:lnTo>
                    <a:pt x="946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62" y="743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862" y="743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19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619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19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619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375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75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375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375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131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131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131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131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117" name="TextBox 116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2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682453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868" lvl="1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 by focusing on compliance requirements and understanding the impact these requirements have on productivity and customer service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011" lvl="1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sz="1600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94963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7" y="2320668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0" y="4402179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0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Mitigate Risk</a:t>
              </a:r>
            </a:p>
          </p:txBody>
        </p:sp>
      </p:grpSp>
      <p:grpSp>
        <p:nvGrpSpPr>
          <p:cNvPr id="16" name="Group 110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1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8625" y="703061"/>
            <a:ext cx="7416165" cy="786129"/>
            <a:chOff x="638175" y="703061"/>
            <a:chExt cx="7416165" cy="786129"/>
          </a:xfrm>
        </p:grpSpPr>
        <p:sp>
          <p:nvSpPr>
            <p:cNvPr id="82" name="TextBox 81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6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7726104"/>
              </p:ext>
            </p:extLst>
          </p:nvPr>
        </p:nvGraphicFramePr>
        <p:xfrm>
          <a:off x="700602" y="3345745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9" y="1552442"/>
            <a:ext cx="8253963" cy="1723539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Acro will deliver this solution using an Onsite and Offsite team delivery model.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Key members of the team will be </a:t>
            </a:r>
            <a:r>
              <a:rPr lang="en-US" sz="1600" b="1" dirty="0"/>
              <a:t>Onsite</a:t>
            </a:r>
            <a:r>
              <a:rPr lang="en-US" sz="1600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Development team will work </a:t>
            </a:r>
            <a:r>
              <a:rPr lang="en-US" sz="1600" b="1" dirty="0"/>
              <a:t>Offsite</a:t>
            </a:r>
            <a:r>
              <a:rPr lang="en-US" sz="1600" dirty="0"/>
              <a:t> from Acro’s Application Delivery Center located in Livonia, MI – during the Design, Development and Unit Testing phases.  </a:t>
            </a:r>
          </a:p>
        </p:txBody>
      </p:sp>
      <p:grpSp>
        <p:nvGrpSpPr>
          <p:cNvPr id="6" name="Group 110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8625" y="703061"/>
            <a:ext cx="7416165" cy="786129"/>
            <a:chOff x="638175" y="703061"/>
            <a:chExt cx="7416165" cy="786129"/>
          </a:xfrm>
        </p:grpSpPr>
        <p:sp>
          <p:nvSpPr>
            <p:cNvPr id="35" name="TextBox 34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  <p:grpSp>
        <p:nvGrpSpPr>
          <p:cNvPr id="7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8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7700" y="703061"/>
            <a:ext cx="7416165" cy="786129"/>
            <a:chOff x="638175" y="703061"/>
            <a:chExt cx="7416165" cy="786129"/>
          </a:xfrm>
        </p:grpSpPr>
        <p:sp>
          <p:nvSpPr>
            <p:cNvPr id="53" name="TextBox 52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4" y="1206819"/>
            <a:ext cx="184710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 descr="C:\Users\siddharths\Desktop\21-9-2018\ProjectRoleDigrame-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693810"/>
            <a:ext cx="6238874" cy="43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46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72" name="TextBox 71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1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2.xml><?xml version="1.0" encoding="utf-8"?>
<a:theme xmlns:a="http://schemas.openxmlformats.org/drawingml/2006/main" name="1_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Acrocorp Presentation Template Dark</Template>
  <TotalTime>19069</TotalTime>
  <Words>1668</Words>
  <Application>Microsoft Office PowerPoint</Application>
  <PresentationFormat>On-screen Show (4:3)</PresentationFormat>
  <Paragraphs>453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Acrocorp Presentation Template Dark</vt:lpstr>
      <vt:lpstr>1_Acrocorp Presentation Template Dark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www.AcroCorp.com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Kshiteej Bhosale</dc:creator>
  <cp:lastModifiedBy>SIDDHARTH SHARMA</cp:lastModifiedBy>
  <cp:revision>576</cp:revision>
  <cp:lastPrinted>2014-07-28T15:03:59Z</cp:lastPrinted>
  <dcterms:created xsi:type="dcterms:W3CDTF">2013-10-14T12:48:21Z</dcterms:created>
  <dcterms:modified xsi:type="dcterms:W3CDTF">2018-09-25T07:41:27Z</dcterms:modified>
</cp:coreProperties>
</file>