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9" r:id="rId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8"/>
    <a:srgbClr val="D44642"/>
    <a:srgbClr val="77933C"/>
    <a:srgbClr val="CC9B00"/>
    <a:srgbClr val="F04A5E"/>
    <a:srgbClr val="5CAE5C"/>
    <a:srgbClr val="FFC766"/>
    <a:srgbClr val="B266B1"/>
    <a:srgbClr val="E2AC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0" autoAdjust="0"/>
    <p:restoredTop sz="94650"/>
  </p:normalViewPr>
  <p:slideViewPr>
    <p:cSldViewPr snapToGrid="0" snapToObjects="1">
      <p:cViewPr>
        <p:scale>
          <a:sx n="70" d="100"/>
          <a:sy n="70" d="100"/>
        </p:scale>
        <p:origin x="3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2C4000A-ACE9-6646-B60F-D50948CB8AC7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B9FF42D7-BEE6-8D4D-A8D4-DE695677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30B3-A1C1-4C1F-9FDB-9978F69477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238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-1661036"/>
            <a:ext cx="10972800" cy="777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strike="noStrike" kern="1000" cap="none" spc="0" normalizeH="0" baseline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 sz="3600">
                <a:solidFill>
                  <a:prstClr val="white"/>
                </a:solidFill>
              </a:rPr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211494" y="-1038585"/>
            <a:ext cx="10972799" cy="477090"/>
          </a:xfrm>
        </p:spPr>
        <p:txBody>
          <a:bodyPr anchor="b"/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198671" y="5931381"/>
            <a:ext cx="2812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5" y="-1289726"/>
            <a:ext cx="8271095" cy="6203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331" y="-3263"/>
            <a:ext cx="12635331" cy="685800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cap="none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471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471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7FBF-1496-49E4-90D7-6FDFD88DAB7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99718" y="1535113"/>
            <a:ext cx="5386917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cap="none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12530"/>
            <a:ext cx="5384800" cy="40341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 b="0" i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04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 b="0" i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97600" y="5927181"/>
            <a:ext cx="2844800" cy="369324"/>
          </a:xfrm>
        </p:spPr>
        <p:txBody>
          <a:bodyPr/>
          <a:lstStyle/>
          <a:p>
            <a:fld id="{A3E57045-576F-4FD7-B9DE-2E04892EF25D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FC25-99C1-41A1-A327-C51168A6155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51A-C0C5-47C2-90B0-C5FB0E44FB7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54075"/>
            <a:ext cx="4011084" cy="1162050"/>
          </a:xfrm>
        </p:spPr>
        <p:txBody>
          <a:bodyPr anchor="b">
            <a:normAutofit/>
          </a:bodyPr>
          <a:lstStyle>
            <a:lvl1pPr algn="l">
              <a:defRPr sz="1600" b="1" i="0" cap="none" baseline="0">
                <a:solidFill>
                  <a:schemeClr val="accent2"/>
                </a:solidFill>
                <a:latin typeface="Garamon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54076"/>
            <a:ext cx="6815667" cy="48681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 b="0" i="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16126"/>
            <a:ext cx="4011084" cy="3706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7A00-0BAE-4D62-AB9A-F068960E2D5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8678"/>
            <a:ext cx="10972800" cy="566738"/>
          </a:xfrm>
        </p:spPr>
        <p:txBody>
          <a:bodyPr anchor="b">
            <a:normAutofit/>
          </a:bodyPr>
          <a:lstStyle>
            <a:lvl1pPr algn="l">
              <a:defRPr sz="1600" b="1" cap="none">
                <a:solidFill>
                  <a:schemeClr val="accent2"/>
                </a:solidFill>
                <a:latin typeface="Athela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390853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145417"/>
            <a:ext cx="10972800" cy="6698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4AED-2BA7-40C1-9858-22219D891F2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0853"/>
            <a:ext cx="10972800" cy="566738"/>
          </a:xfrm>
        </p:spPr>
        <p:txBody>
          <a:bodyPr anchor="b">
            <a:normAutofit/>
          </a:bodyPr>
          <a:lstStyle>
            <a:lvl1pPr algn="l">
              <a:defRPr sz="1600" b="1" cap="none">
                <a:solidFill>
                  <a:schemeClr val="accent2"/>
                </a:solidFill>
                <a:latin typeface="Athela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075864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F28E-1A6B-45BD-80BE-0BC10D743E9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657837" y="-672318"/>
            <a:ext cx="6887547" cy="866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>
              <a:lnSpc>
                <a:spcPct val="140000"/>
              </a:lnSpc>
            </a:pPr>
            <a:r>
              <a:rPr lang="en-US" sz="19900">
                <a:solidFill>
                  <a:prstClr val="white">
                    <a:lumMod val="85000"/>
                  </a:prstClr>
                </a:solidFill>
                <a:latin typeface="Georgia"/>
                <a:cs typeface="Georgia"/>
              </a:rPr>
              <a:t>“</a:t>
            </a:r>
          </a:p>
          <a:p>
            <a:pPr algn="ctr" defTabSz="457200">
              <a:lnSpc>
                <a:spcPct val="140000"/>
              </a:lnSpc>
            </a:pPr>
            <a:r>
              <a:rPr lang="en-US" sz="19900">
                <a:solidFill>
                  <a:prstClr val="white">
                    <a:lumMod val="85000"/>
                  </a:prstClr>
                </a:solidFill>
                <a:latin typeface="Georgia"/>
                <a:cs typeface="Georgia"/>
              </a:rPr>
              <a:t>”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531503"/>
            <a:ext cx="12192000" cy="3034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3116" y="1531503"/>
            <a:ext cx="7545768" cy="3034633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b="0" i="1" baseline="0">
                <a:solidFill>
                  <a:schemeClr val="bg1"/>
                </a:solidFill>
                <a:latin typeface="Garamond" charset="0"/>
                <a:cs typeface="Georgia"/>
              </a:defRPr>
            </a:lvl1pPr>
          </a:lstStyle>
          <a:p>
            <a:r>
              <a:rPr lang="en-US"/>
              <a:t>Click to edit master title style to create a high-impact quotation.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73932" y="4965575"/>
            <a:ext cx="481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>
                <a:solidFill>
                  <a:srgbClr val="C0504D"/>
                </a:solidFill>
                <a:latin typeface="Avenir Light"/>
              </a:rPr>
              <a:t>— CLICK TO TYPE ATTRIBUTION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793CDC-9408-48C2-92D9-94F8B2698C30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8/2/2017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1485049"/>
            <a:ext cx="9538447" cy="1470025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033922"/>
            <a:ext cx="9538447" cy="1241949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D104-7F15-4C5F-83F6-34F36E2506C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2" y="1951121"/>
            <a:ext cx="4840937" cy="3630703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ed Headline - Title and Content"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4859"/>
            <a:ext cx="10972800" cy="4016615"/>
          </a:xfrm>
        </p:spPr>
        <p:txBody>
          <a:bodyPr/>
          <a:lstStyle>
            <a:lvl1pPr>
              <a:spcBef>
                <a:spcPts val="1000"/>
              </a:spcBef>
              <a:buClr>
                <a:schemeClr val="accent2"/>
              </a:buClr>
              <a:defRPr sz="2400"/>
            </a:lvl1pPr>
            <a:lvl2pPr marL="8001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1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D653-8692-41EE-BBAF-BE8942D8B26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section and Content"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9297"/>
            <a:ext cx="10972800" cy="648355"/>
          </a:xfrm>
        </p:spPr>
        <p:txBody>
          <a:bodyPr>
            <a:normAutofit/>
          </a:bodyPr>
          <a:lstStyle>
            <a:lvl1pPr>
              <a:defRPr sz="2400" b="0" i="0" baseline="0">
                <a:solidFill>
                  <a:schemeClr val="accent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4030"/>
            <a:ext cx="10972800" cy="4577444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2000" b="0" i="1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6EC4-DF74-446E-B9A8-1EE923B4982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234574"/>
          </a:xfrm>
        </p:spPr>
        <p:txBody>
          <a:bodyPr anchor="t">
            <a:normAutofit/>
          </a:bodyPr>
          <a:lstStyle>
            <a:lvl1pPr algn="l">
              <a:defRPr sz="3600" b="0" i="0" cap="none"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10972799" cy="1500187"/>
          </a:xfrm>
        </p:spPr>
        <p:txBody>
          <a:bodyPr anchor="b"/>
          <a:lstStyle>
            <a:lvl1pPr marL="0" indent="0">
              <a:buNone/>
              <a:defRPr sz="2000" cap="none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2385-1980-4DB0-9F54-5C35C0E4A662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863584" y="6565393"/>
            <a:ext cx="2743200" cy="365125"/>
          </a:xfrm>
          <a:prstGeom prst="rect">
            <a:avLst/>
          </a:prstGeom>
        </p:spPr>
        <p:txBody>
          <a:bodyPr/>
          <a:lstStyle/>
          <a:p>
            <a:fld id="{E5E98B57-BE10-43BE-8BF3-3F7D7257F4B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2623468"/>
            <a:ext cx="12192000" cy="3034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234574"/>
          </a:xfrm>
        </p:spPr>
        <p:txBody>
          <a:bodyPr anchor="t">
            <a:normAutofit/>
          </a:bodyPr>
          <a:lstStyle>
            <a:lvl1pPr algn="l">
              <a:defRPr sz="3600" b="0" i="0" cap="none" baseline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10972799" cy="1500187"/>
          </a:xfrm>
        </p:spPr>
        <p:txBody>
          <a:bodyPr anchor="b"/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239C-6829-4ACF-8E7F-3B91AE1D2EC2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2623468"/>
            <a:ext cx="12192000" cy="3034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234574"/>
          </a:xfrm>
        </p:spPr>
        <p:txBody>
          <a:bodyPr anchor="t">
            <a:normAutofit/>
          </a:bodyPr>
          <a:lstStyle>
            <a:lvl1pPr algn="l">
              <a:defRPr sz="3600" b="0" i="0" cap="none" baseline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10972799" cy="1500187"/>
          </a:xfrm>
        </p:spPr>
        <p:txBody>
          <a:bodyPr anchor="b"/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5D3-68D4-4A1C-B3E7-C38816244E9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25874" y="6324626"/>
            <a:ext cx="856527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55" y="1730328"/>
            <a:ext cx="8271095" cy="6203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35331" cy="685800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2623468"/>
            <a:ext cx="12192000" cy="3034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234574"/>
          </a:xfrm>
        </p:spPr>
        <p:txBody>
          <a:bodyPr anchor="t">
            <a:normAutofit/>
          </a:bodyPr>
          <a:lstStyle>
            <a:lvl1pPr algn="l">
              <a:defRPr sz="3600" b="0" i="0" cap="none" baseline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10972799" cy="1500187"/>
          </a:xfrm>
        </p:spPr>
        <p:txBody>
          <a:bodyPr anchor="b"/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0DC5-F962-4109-8C20-225DA8871B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67" y="-1909337"/>
            <a:ext cx="12635331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34" y="1279817"/>
            <a:ext cx="4840937" cy="3630703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2623468"/>
            <a:ext cx="12192000" cy="3034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234574"/>
          </a:xfrm>
        </p:spPr>
        <p:txBody>
          <a:bodyPr anchor="t">
            <a:normAutofit/>
          </a:bodyPr>
          <a:lstStyle>
            <a:lvl1pPr algn="l">
              <a:defRPr sz="3600" b="0" i="0" cap="none" baseline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10972799" cy="1500187"/>
          </a:xfrm>
        </p:spPr>
        <p:txBody>
          <a:bodyPr anchor="b"/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5D3-68D4-4A1C-B3E7-C38816244E9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25874" y="6324626"/>
            <a:ext cx="856527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55" y="1730328"/>
            <a:ext cx="8271095" cy="6203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35331" cy="685800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9929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4860"/>
            <a:ext cx="10972800" cy="401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- Second level</a:t>
            </a:r>
          </a:p>
          <a:p>
            <a:pPr lvl="2"/>
            <a:r>
              <a:rPr lang="en-US"/>
              <a:t>- 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8670" y="5931381"/>
            <a:ext cx="2812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</a:defRPr>
            </a:lvl1pPr>
          </a:lstStyle>
          <a:p>
            <a:pPr defTabSz="457200"/>
            <a:fld id="{8BAA6CBA-2766-4F4F-9CB4-FB6778A73AF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8/2/2017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strike="noStrike" kern="1000" cap="none" spc="0" normalizeH="0" baseline="0">
          <a:solidFill>
            <a:schemeClr val="accent2"/>
          </a:solidFill>
          <a:latin typeface="Avenir Medium" charset="0"/>
          <a:ea typeface="Avenir Medium" charset="0"/>
          <a:cs typeface="Avenir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 baseline="0">
          <a:solidFill>
            <a:schemeClr val="tx1">
              <a:lumMod val="85000"/>
              <a:lumOff val="15000"/>
            </a:schemeClr>
          </a:solidFill>
          <a:latin typeface="Garamond" charset="0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 baseline="0">
          <a:solidFill>
            <a:schemeClr val="tx1">
              <a:lumMod val="85000"/>
              <a:lumOff val="15000"/>
            </a:schemeClr>
          </a:solidFill>
          <a:latin typeface="Garamond" charset="0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 baseline="0">
          <a:solidFill>
            <a:schemeClr val="tx1">
              <a:lumMod val="85000"/>
              <a:lumOff val="15000"/>
            </a:schemeClr>
          </a:solidFill>
          <a:latin typeface="Garamond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venir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66B1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traight Connector 176"/>
          <p:cNvCxnSpPr>
            <a:endCxn id="70" idx="2"/>
          </p:cNvCxnSpPr>
          <p:nvPr/>
        </p:nvCxnSpPr>
        <p:spPr>
          <a:xfrm>
            <a:off x="2074351" y="1846716"/>
            <a:ext cx="801621" cy="310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4272" y="6398157"/>
            <a:ext cx="815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85" idx="4"/>
          </p:cNvCxnSpPr>
          <p:nvPr/>
        </p:nvCxnSpPr>
        <p:spPr>
          <a:xfrm flipV="1">
            <a:off x="8365380" y="1233597"/>
            <a:ext cx="1470419" cy="978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25" idx="0"/>
          </p:cNvCxnSpPr>
          <p:nvPr/>
        </p:nvCxnSpPr>
        <p:spPr>
          <a:xfrm>
            <a:off x="8365840" y="3759226"/>
            <a:ext cx="1496220" cy="917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71" idx="4"/>
          </p:cNvCxnSpPr>
          <p:nvPr/>
        </p:nvCxnSpPr>
        <p:spPr>
          <a:xfrm flipV="1">
            <a:off x="4765590" y="1580405"/>
            <a:ext cx="1663649" cy="603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103975" y="6402961"/>
            <a:ext cx="18169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007903" y="5915504"/>
            <a:ext cx="682649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845204" y="4780390"/>
            <a:ext cx="12241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128529" y="4421585"/>
            <a:ext cx="95104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1507377" y="5477258"/>
            <a:ext cx="562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9866376" y="4333171"/>
            <a:ext cx="86050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9866376" y="3083150"/>
            <a:ext cx="112306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9866376" y="3370046"/>
            <a:ext cx="112306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9866376" y="3816650"/>
            <a:ext cx="112306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1368225" y="3359813"/>
            <a:ext cx="715129" cy="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007657" y="6517983"/>
            <a:ext cx="682649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999536" y="6421010"/>
            <a:ext cx="10052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6978587" y="294549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6955599" y="292921"/>
            <a:ext cx="21219" cy="1736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1210367" y="2684958"/>
            <a:ext cx="881567" cy="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2"/>
          </p:cNvCxnSpPr>
          <p:nvPr/>
        </p:nvCxnSpPr>
        <p:spPr>
          <a:xfrm flipH="1" flipV="1">
            <a:off x="2069445" y="765099"/>
            <a:ext cx="1285876" cy="6414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75972" y="1137001"/>
            <a:ext cx="6461615" cy="5531856"/>
            <a:chOff x="2776231" y="1143808"/>
            <a:chExt cx="5885628" cy="5038747"/>
          </a:xfrm>
        </p:grpSpPr>
        <p:sp>
          <p:nvSpPr>
            <p:cNvPr id="68" name="Hexagon 67"/>
            <p:cNvSpPr/>
            <p:nvPr/>
          </p:nvSpPr>
          <p:spPr>
            <a:xfrm rot="5400000">
              <a:off x="3171703" y="1184956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77933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5400000">
              <a:off x="2735083" y="1868899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77933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 rot="5400000">
              <a:off x="6448062" y="4557159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F04A5E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116" name="Hexagon 115"/>
            <p:cNvSpPr/>
            <p:nvPr/>
          </p:nvSpPr>
          <p:spPr>
            <a:xfrm rot="5400000">
              <a:off x="7325048" y="4572550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F04A5E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5400000">
              <a:off x="3605869" y="1892932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77933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88" name="Hexagon 87"/>
            <p:cNvSpPr>
              <a:spLocks/>
            </p:cNvSpPr>
            <p:nvPr/>
          </p:nvSpPr>
          <p:spPr>
            <a:xfrm rot="5400000">
              <a:off x="4124829" y="2629723"/>
              <a:ext cx="1083154" cy="98758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  <a:ln w="88900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00" b="1" dirty="0">
                <a:solidFill>
                  <a:srgbClr val="77933C"/>
                </a:solidFill>
              </a:endParaRPr>
            </a:p>
          </p:txBody>
        </p:sp>
        <p:sp>
          <p:nvSpPr>
            <p:cNvPr id="81" name="Hexagon 80"/>
            <p:cNvSpPr>
              <a:spLocks/>
            </p:cNvSpPr>
            <p:nvPr/>
          </p:nvSpPr>
          <p:spPr>
            <a:xfrm rot="5400000">
              <a:off x="4047944" y="2557142"/>
              <a:ext cx="1242364" cy="1132744"/>
            </a:xfrm>
            <a:prstGeom prst="hexagon">
              <a:avLst>
                <a:gd name="adj" fmla="val 28868"/>
                <a:gd name="vf" fmla="val 11547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>
                  <a:solidFill>
                    <a:srgbClr val="00ACE8"/>
                  </a:solidFill>
                </a:rPr>
                <a:t> </a:t>
              </a:r>
            </a:p>
          </p:txBody>
        </p:sp>
        <p:sp>
          <p:nvSpPr>
            <p:cNvPr id="109" name="Hexagon 108"/>
            <p:cNvSpPr/>
            <p:nvPr/>
          </p:nvSpPr>
          <p:spPr>
            <a:xfrm rot="5400000">
              <a:off x="3181158" y="4573116"/>
              <a:ext cx="932688" cy="84843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82" name="Hexagon 81"/>
            <p:cNvSpPr>
              <a:spLocks/>
            </p:cNvSpPr>
            <p:nvPr/>
          </p:nvSpPr>
          <p:spPr>
            <a:xfrm rot="5400000">
              <a:off x="5925421" y="3595750"/>
              <a:ext cx="1083154" cy="98758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  <a:ln w="88900">
              <a:solidFill>
                <a:srgbClr val="F04A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b="1" dirty="0">
                <a:solidFill>
                  <a:srgbClr val="D44642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84" name="Hexagon 83"/>
            <p:cNvSpPr/>
            <p:nvPr/>
          </p:nvSpPr>
          <p:spPr>
            <a:xfrm rot="5400000">
              <a:off x="6016314" y="1914295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CC9B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9" name="Hexagon 88"/>
            <p:cNvSpPr>
              <a:spLocks/>
            </p:cNvSpPr>
            <p:nvPr/>
          </p:nvSpPr>
          <p:spPr>
            <a:xfrm rot="5400000">
              <a:off x="5330259" y="2641104"/>
              <a:ext cx="1083154" cy="98758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  <a:ln w="88900">
              <a:solidFill>
                <a:srgbClr val="CC9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00" b="1" dirty="0">
                <a:solidFill>
                  <a:srgbClr val="CC9B00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430" y="3949577"/>
              <a:ext cx="942574" cy="307655"/>
            </a:xfrm>
            <a:prstGeom prst="rect">
              <a:avLst/>
            </a:prstGeom>
          </p:spPr>
        </p:pic>
        <p:sp>
          <p:nvSpPr>
            <p:cNvPr id="61" name="Hexagon 60"/>
            <p:cNvSpPr>
              <a:spLocks/>
            </p:cNvSpPr>
            <p:nvPr/>
          </p:nvSpPr>
          <p:spPr>
            <a:xfrm rot="5400000">
              <a:off x="3538180" y="3595749"/>
              <a:ext cx="1083154" cy="98758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  <a:ln w="88900">
              <a:solidFill>
                <a:srgbClr val="00AC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00" b="1" dirty="0">
                <a:solidFill>
                  <a:srgbClr val="00ACE8"/>
                </a:solidFill>
              </a:endParaRPr>
            </a:p>
          </p:txBody>
        </p:sp>
        <p:sp>
          <p:nvSpPr>
            <p:cNvPr id="75" name="Hexagon 74"/>
            <p:cNvSpPr>
              <a:spLocks/>
            </p:cNvSpPr>
            <p:nvPr/>
          </p:nvSpPr>
          <p:spPr>
            <a:xfrm rot="5400000">
              <a:off x="5256528" y="2568523"/>
              <a:ext cx="1242364" cy="1132744"/>
            </a:xfrm>
            <a:prstGeom prst="hexagon">
              <a:avLst>
                <a:gd name="adj" fmla="val 28868"/>
                <a:gd name="vf" fmla="val 11547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>
                  <a:solidFill>
                    <a:srgbClr val="00ACE8"/>
                  </a:solidFill>
                </a:rPr>
                <a:t> </a:t>
              </a:r>
            </a:p>
          </p:txBody>
        </p:sp>
        <p:sp>
          <p:nvSpPr>
            <p:cNvPr id="79" name="Hexagon 78"/>
            <p:cNvSpPr>
              <a:spLocks/>
            </p:cNvSpPr>
            <p:nvPr/>
          </p:nvSpPr>
          <p:spPr>
            <a:xfrm rot="5400000">
              <a:off x="5845816" y="3523169"/>
              <a:ext cx="1242364" cy="1132744"/>
            </a:xfrm>
            <a:prstGeom prst="hexagon">
              <a:avLst>
                <a:gd name="adj" fmla="val 28868"/>
                <a:gd name="vf" fmla="val 11547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>
                  <a:solidFill>
                    <a:srgbClr val="00ACE8"/>
                  </a:solidFill>
                </a:rPr>
                <a:t> </a:t>
              </a:r>
            </a:p>
          </p:txBody>
        </p:sp>
        <p:sp>
          <p:nvSpPr>
            <p:cNvPr id="80" name="Hexagon 79"/>
            <p:cNvSpPr>
              <a:spLocks/>
            </p:cNvSpPr>
            <p:nvPr/>
          </p:nvSpPr>
          <p:spPr>
            <a:xfrm rot="5400000">
              <a:off x="3450051" y="3523169"/>
              <a:ext cx="1242364" cy="1132744"/>
            </a:xfrm>
            <a:prstGeom prst="hexagon">
              <a:avLst>
                <a:gd name="adj" fmla="val 28868"/>
                <a:gd name="vf" fmla="val 11547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>
                  <a:solidFill>
                    <a:srgbClr val="00ACE8"/>
                  </a:solidFill>
                </a:rPr>
                <a:t> </a:t>
              </a:r>
            </a:p>
          </p:txBody>
        </p:sp>
        <p:sp>
          <p:nvSpPr>
            <p:cNvPr id="107" name="Hexagon 106"/>
            <p:cNvSpPr/>
            <p:nvPr/>
          </p:nvSpPr>
          <p:spPr>
            <a:xfrm rot="5400000">
              <a:off x="4054430" y="4564903"/>
              <a:ext cx="932688" cy="84843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106" name="Hexagon 105"/>
            <p:cNvSpPr/>
            <p:nvPr/>
          </p:nvSpPr>
          <p:spPr>
            <a:xfrm rot="5400000">
              <a:off x="3626109" y="5280759"/>
              <a:ext cx="932688" cy="848431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85" name="Hexagon 84"/>
            <p:cNvSpPr/>
            <p:nvPr/>
          </p:nvSpPr>
          <p:spPr>
            <a:xfrm rot="5400000">
              <a:off x="6884774" y="1918529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CC9B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15" name="Hexagon 114"/>
            <p:cNvSpPr/>
            <p:nvPr/>
          </p:nvSpPr>
          <p:spPr>
            <a:xfrm rot="5400000">
              <a:off x="7770319" y="5277538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F04A5E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 rot="5400000">
              <a:off x="6890653" y="5267348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F04A5E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83" name="Hexagon 82"/>
            <p:cNvSpPr/>
            <p:nvPr/>
          </p:nvSpPr>
          <p:spPr>
            <a:xfrm rot="5400000">
              <a:off x="6454892" y="2618157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CC9B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  <p:sp>
          <p:nvSpPr>
            <p:cNvPr id="62" name="Hexagon 61"/>
            <p:cNvSpPr>
              <a:spLocks/>
            </p:cNvSpPr>
            <p:nvPr/>
          </p:nvSpPr>
          <p:spPr>
            <a:xfrm rot="5400000">
              <a:off x="4642185" y="3523169"/>
              <a:ext cx="1242364" cy="1132744"/>
            </a:xfrm>
            <a:prstGeom prst="hexagon">
              <a:avLst>
                <a:gd name="adj" fmla="val 28868"/>
                <a:gd name="vf" fmla="val 11547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b="1" dirty="0">
                  <a:solidFill>
                    <a:srgbClr val="00ACE8"/>
                  </a:solidFill>
                </a:rPr>
                <a:t> </a:t>
              </a:r>
            </a:p>
          </p:txBody>
        </p:sp>
        <p:sp>
          <p:nvSpPr>
            <p:cNvPr id="69" name="Hexagon 68"/>
            <p:cNvSpPr/>
            <p:nvPr/>
          </p:nvSpPr>
          <p:spPr>
            <a:xfrm rot="5400000">
              <a:off x="3151372" y="2585662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77933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5" name="Hexagon 124"/>
            <p:cNvSpPr/>
            <p:nvPr/>
          </p:nvSpPr>
          <p:spPr>
            <a:xfrm rot="5400000">
              <a:off x="7310389" y="2640748"/>
              <a:ext cx="932688" cy="850392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rgbClr val="CC9B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1" name="Hexagon 120"/>
            <p:cNvSpPr/>
            <p:nvPr/>
          </p:nvSpPr>
          <p:spPr>
            <a:xfrm rot="5400000">
              <a:off x="2748964" y="5291995"/>
              <a:ext cx="932688" cy="84843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LT Std 65 Medium" panose="020B0603020203020204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9328" y="2521523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Screening </a:t>
            </a:r>
            <a:endParaRPr lang="en-US" sz="1050" b="1" dirty="0" smtClean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Results Management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328" y="327280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ICD 10 Compliant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9328" y="4320708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Calendar/ Scheduling</a:t>
            </a:r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328" y="4613369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Notifications/ Alerts/ Reminders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9328" y="5349568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Billing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9864504" y="359253"/>
            <a:ext cx="6247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863710" y="810129"/>
            <a:ext cx="56885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9864504" y="1213714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9866376" y="1613790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9866376" y="1917153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9866376" y="2370000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0405872" y="2085796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Orchestration &amp; Enrichment Core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409117" y="1789330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Data Auditing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0409117" y="1494660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Real </a:t>
            </a:r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Time Reporting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406160" y="1036746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Online/Batch </a:t>
            </a:r>
            <a:endParaRPr lang="en-US" sz="1050" b="1" dirty="0" smtClean="0">
              <a:solidFill>
                <a:srgbClr val="CC9B00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Analysis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0404884" y="586969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Structured</a:t>
            </a:r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/ </a:t>
            </a:r>
          </a:p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Unstructured Data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409126" y="137160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Internal/External</a:t>
            </a:r>
          </a:p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Data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 flipH="1">
            <a:off x="9869154" y="350149"/>
            <a:ext cx="1" cy="20333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0405872" y="4001737"/>
            <a:ext cx="172821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Data Encryption &amp; </a:t>
            </a:r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Masking at Rest           and In Motion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05872" y="3547663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e PHI Data </a:t>
            </a:r>
            <a:endParaRPr lang="en-US" sz="1050" b="1" dirty="0" smtClean="0">
              <a:solidFill>
                <a:srgbClr val="CC9B00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Protection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0405872" y="3252161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CCHIT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0404884" y="295541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HIPAA–HITECH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5003939" y="6169615"/>
            <a:ext cx="682649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172791" y="6082111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5">
                    <a:lumMod val="75000"/>
                  </a:schemeClr>
                </a:solidFill>
                <a:latin typeface="Avenir LT Std 65 Medium" panose="020B0603020203020204" pitchFamily="34" charset="0"/>
              </a:rPr>
              <a:t>Web Services</a:t>
            </a:r>
            <a:endParaRPr lang="en-US" sz="1050" b="1" dirty="0">
              <a:solidFill>
                <a:schemeClr val="accent5">
                  <a:lumMod val="75000"/>
                </a:schemeClr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172791" y="6367907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5">
                    <a:lumMod val="75000"/>
                  </a:schemeClr>
                </a:solidFill>
                <a:latin typeface="Avenir LT Std 65 Medium" panose="020B0603020203020204" pitchFamily="34" charset="0"/>
              </a:rPr>
              <a:t>HL7 Compliant Messaging</a:t>
            </a:r>
            <a:endParaRPr lang="en-US" sz="1050" b="1" dirty="0">
              <a:solidFill>
                <a:schemeClr val="accent5">
                  <a:lumMod val="75000"/>
                </a:schemeClr>
              </a:solidFill>
              <a:latin typeface="Avenir LT Std 65 Medium" panose="020B0603020203020204" pitchFamily="34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1652659" y="5783374"/>
            <a:ext cx="423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709201" y="4132312"/>
            <a:ext cx="373780" cy="3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1511500" y="5187351"/>
            <a:ext cx="5641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791088" y="3732558"/>
            <a:ext cx="296016" cy="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1311335" y="3075767"/>
            <a:ext cx="778878" cy="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1306091" y="2144515"/>
            <a:ext cx="778878" cy="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440" y="5650740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Accounting &amp; Payments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328" y="3566922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Service </a:t>
            </a:r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Card Management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9328" y="4026689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Search</a:t>
            </a:r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/ Advanced </a:t>
            </a:r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Search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1440" y="297800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Referral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28" y="201883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Client Registration 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9328" y="5057866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Client &amp; Case Summary</a:t>
            </a:r>
          </a:p>
        </p:txBody>
      </p:sp>
      <p:cxnSp>
        <p:nvCxnSpPr>
          <p:cNvPr id="219" name="Straight Connector 218"/>
          <p:cNvCxnSpPr/>
          <p:nvPr/>
        </p:nvCxnSpPr>
        <p:spPr>
          <a:xfrm>
            <a:off x="9872893" y="5209145"/>
            <a:ext cx="1123186" cy="38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9866376" y="4844554"/>
            <a:ext cx="86050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0405872" y="5066414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Database Enforced Access Controls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0405872" y="4608163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Monitoring, Alerting and Reporting</a:t>
            </a: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6976440" y="1024660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6976989" y="656103"/>
            <a:ext cx="670074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307042" y="137160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Single Sign On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307042" y="439136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Database Encryption</a:t>
            </a:r>
            <a:endParaRPr lang="en-US" sz="105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and Security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306056" y="897062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User Role Based Access </a:t>
            </a:r>
          </a:p>
        </p:txBody>
      </p:sp>
      <p:cxnSp>
        <p:nvCxnSpPr>
          <p:cNvPr id="305" name="Straight Connector 304"/>
          <p:cNvCxnSpPr/>
          <p:nvPr/>
        </p:nvCxnSpPr>
        <p:spPr>
          <a:xfrm>
            <a:off x="1207008" y="747031"/>
            <a:ext cx="866130" cy="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205265" y="1023625"/>
            <a:ext cx="866130" cy="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2196" y="590268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Care Plan Management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9866071" y="3084687"/>
            <a:ext cx="0" cy="2136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878295" y="6032261"/>
            <a:ext cx="679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9879410" y="6560849"/>
            <a:ext cx="657966" cy="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405872" y="5882574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D44642"/>
                </a:solidFill>
                <a:latin typeface="Avenir LT Std 65 Medium" panose="020B0603020203020204" pitchFamily="34" charset="0"/>
              </a:rPr>
              <a:t>Cloud</a:t>
            </a:r>
          </a:p>
          <a:p>
            <a:pPr algn="ctr"/>
            <a:r>
              <a:rPr lang="en-US" sz="1050" b="1" dirty="0" smtClean="0">
                <a:solidFill>
                  <a:srgbClr val="D44642"/>
                </a:solidFill>
                <a:latin typeface="Avenir LT Std 65 Medium" panose="020B0603020203020204" pitchFamily="34" charset="0"/>
              </a:rPr>
              <a:t> Management</a:t>
            </a:r>
            <a:endParaRPr lang="en-US" sz="1050" b="1" dirty="0">
              <a:solidFill>
                <a:srgbClr val="D44642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405872" y="6337486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D44642"/>
                </a:solidFill>
                <a:latin typeface="Avenir LT Std 65 Medium" panose="020B0603020203020204" pitchFamily="34" charset="0"/>
              </a:rPr>
              <a:t>Custom </a:t>
            </a:r>
            <a:r>
              <a:rPr lang="en-US" sz="1050" b="1" dirty="0" smtClean="0">
                <a:solidFill>
                  <a:srgbClr val="D44642"/>
                </a:solidFill>
                <a:latin typeface="Avenir LT Std 65 Medium" panose="020B0603020203020204" pitchFamily="34" charset="0"/>
              </a:rPr>
              <a:t>On -</a:t>
            </a:r>
            <a:endParaRPr lang="en-US" sz="1050" b="1" dirty="0">
              <a:solidFill>
                <a:srgbClr val="D44642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050" b="1" dirty="0">
                <a:solidFill>
                  <a:srgbClr val="D44642"/>
                </a:solidFill>
                <a:latin typeface="Avenir LT Std 65 Medium" panose="020B0603020203020204" pitchFamily="34" charset="0"/>
              </a:rPr>
              <a:t>Premises Installation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1401206" y="1841781"/>
            <a:ext cx="682649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1401482" y="1517497"/>
            <a:ext cx="682649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9328" y="1433872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7933C"/>
                </a:solidFill>
              </a:defRPr>
            </a:lvl1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User Administration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9328" y="172618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7933C"/>
                </a:solidFill>
              </a:defRPr>
            </a:lvl1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Master Patient Index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204179" y="304913"/>
            <a:ext cx="866130" cy="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1440" y="888488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ASQ/ASQ-SE Evaluations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170772" y="5796085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75000"/>
                  </a:schemeClr>
                </a:solidFill>
                <a:latin typeface="Avenir LT Std 65 Medium" panose="020B0603020203020204" pitchFamily="34" charset="0"/>
              </a:rPr>
              <a:t>XML | CSV | XLS | HL7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6946161" y="3039212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Analytics &amp; Monitoring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7442053" y="2249334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Big Data Management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899324" y="3041203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Regulatory Compliance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6466463" y="2196360"/>
            <a:ext cx="9486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System Access &amp; Security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875972" y="2243121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User Management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326395" y="3031201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Care Management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353633" y="1354518"/>
            <a:ext cx="9486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Industry Standard Assessments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832839" y="2252602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Workflow Management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946055" y="5098916"/>
            <a:ext cx="9486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ESB/ Microsoft Services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912626" y="5295370"/>
            <a:ext cx="9486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Encryption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7429082" y="5844777"/>
            <a:ext cx="9486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Event Processing &amp; Notifications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8414343" y="5881046"/>
            <a:ext cx="9486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Flexible Deployment Option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360702" y="5222492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Integration Portals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318271" y="5129395"/>
            <a:ext cx="929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Admin Control Panel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858926" y="5994400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Data Exchange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890873" y="5992767"/>
            <a:ext cx="9486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Responsive Design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463246" y="4299409"/>
            <a:ext cx="94861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>
                <a:solidFill>
                  <a:srgbClr val="D44642"/>
                </a:solidFill>
                <a:latin typeface="Avenir LT Std 65 Medium" panose="020B0603020203020204" pitchFamily="34" charset="0"/>
              </a:rPr>
              <a:t>Features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838516" y="4284330"/>
            <a:ext cx="94861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>
                <a:solidFill>
                  <a:srgbClr val="00ACE8"/>
                </a:solidFill>
                <a:latin typeface="Avenir LT Std 65 Medium" panose="020B0603020203020204" pitchFamily="34" charset="0"/>
              </a:rPr>
              <a:t>Interface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21273" y="3071799"/>
            <a:ext cx="1465143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>
                <a:solidFill>
                  <a:srgbClr val="77933C"/>
                </a:solidFill>
                <a:latin typeface="Avenir LT Std 65 Medium" panose="020B0603020203020204" pitchFamily="34" charset="0"/>
              </a:rPr>
              <a:t>Case </a:t>
            </a:r>
            <a:endParaRPr lang="en-US" sz="1300" b="1" dirty="0" smtClean="0">
              <a:solidFill>
                <a:srgbClr val="77933C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300" b="1" dirty="0" smtClean="0">
                <a:solidFill>
                  <a:srgbClr val="77933C"/>
                </a:solidFill>
                <a:latin typeface="Avenir LT Std 65 Medium" panose="020B0603020203020204" pitchFamily="34" charset="0"/>
              </a:rPr>
              <a:t>Management</a:t>
            </a:r>
            <a:endParaRPr lang="en-US" sz="1300" b="1" dirty="0">
              <a:solidFill>
                <a:srgbClr val="77933C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547636" y="3044756"/>
            <a:ext cx="14651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>
                <a:solidFill>
                  <a:srgbClr val="CC9B00"/>
                </a:solidFill>
                <a:latin typeface="Avenir LT Std 65 Medium" panose="020B0603020203020204" pitchFamily="34" charset="0"/>
              </a:rPr>
              <a:t>Data </a:t>
            </a:r>
            <a:endParaRPr lang="en-US" sz="1300" b="1" dirty="0" smtClean="0">
              <a:solidFill>
                <a:srgbClr val="CC9B00"/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US" sz="130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Managemen</a:t>
            </a:r>
            <a:r>
              <a:rPr lang="en-US" sz="1400" b="1" dirty="0" smtClean="0">
                <a:solidFill>
                  <a:srgbClr val="CC9B00"/>
                </a:solidFill>
                <a:latin typeface="Avenir LT Std 65 Medium" panose="020B0603020203020204" pitchFamily="34" charset="0"/>
              </a:rPr>
              <a:t>t</a:t>
            </a:r>
            <a:endParaRPr lang="en-US" sz="1400" b="1" dirty="0">
              <a:solidFill>
                <a:srgbClr val="CC9B00"/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440" y="137160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Grading Based Assessments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1440" y="6289651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5">
                    <a:lumMod val="75000"/>
                  </a:schemeClr>
                </a:solidFill>
                <a:latin typeface="Avenir LT Std 65 Medium" panose="020B0603020203020204" pitchFamily="34" charset="0"/>
              </a:rPr>
              <a:t>Mobile Integration</a:t>
            </a:r>
            <a:endParaRPr lang="en-US" sz="1050" b="1" dirty="0">
              <a:solidFill>
                <a:schemeClr val="accent5">
                  <a:lumMod val="75000"/>
                </a:schemeClr>
              </a:solidFill>
              <a:latin typeface="Avenir LT Std 65 Medium" panose="020B0603020203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5004836" y="5920652"/>
            <a:ext cx="5790" cy="606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078362" y="1518615"/>
            <a:ext cx="0" cy="636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075688" y="304976"/>
            <a:ext cx="0" cy="726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535720" y="719387"/>
            <a:ext cx="88696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530110" y="988359"/>
            <a:ext cx="88696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550627" y="414306"/>
            <a:ext cx="886968" cy="1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530110" y="1311957"/>
            <a:ext cx="88940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22688" y="408112"/>
            <a:ext cx="6551" cy="1183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4840" y="888793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Workload Balancing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34840" y="593004"/>
            <a:ext cx="17282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Process 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29866" y="137160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Optimized</a:t>
            </a:r>
          </a:p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 </a:t>
            </a:r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Business Process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34840" y="1177886"/>
            <a:ext cx="17282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Avenir LT Std 65 Medium" panose="020B0603020203020204" pitchFamily="34" charset="0"/>
              </a:rPr>
              <a:t> Business Decision Engines</a:t>
            </a:r>
            <a:endParaRPr lang="en-US" sz="1050" b="1" dirty="0">
              <a:solidFill>
                <a:schemeClr val="accent3">
                  <a:lumMod val="50000"/>
                </a:schemeClr>
              </a:solidFill>
              <a:latin typeface="Avenir LT Std 65 Medium" panose="020B0603020203020204" pitchFamily="34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9866376" y="6024464"/>
            <a:ext cx="12918" cy="548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9" idx="1"/>
          </p:cNvCxnSpPr>
          <p:nvPr/>
        </p:nvCxnSpPr>
        <p:spPr>
          <a:xfrm flipH="1">
            <a:off x="2083093" y="3429234"/>
            <a:ext cx="1249907" cy="8321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078303" y="2675331"/>
            <a:ext cx="17299" cy="31137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General_Powerpoint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PLL Master Powerpoint" id="{938D0FDE-90CC-421F-B615-AC5BD66689B3}" vid="{E62513DF-56B7-47A9-A514-DE04B99AF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185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Athelas</vt:lpstr>
      <vt:lpstr>Avenir Light</vt:lpstr>
      <vt:lpstr>Avenir LT Std 65 Medium</vt:lpstr>
      <vt:lpstr>Avenir Medium</vt:lpstr>
      <vt:lpstr>Calibri</vt:lpstr>
      <vt:lpstr>Garamond</vt:lpstr>
      <vt:lpstr>Georgia</vt:lpstr>
      <vt:lpstr>General_Powerpoint_Presentation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General Features of VMS (XRM System)</dc:title>
  <dc:creator>kristin.kostelny@outlook.com</dc:creator>
  <cp:lastModifiedBy>Abhishek</cp:lastModifiedBy>
  <cp:revision>297</cp:revision>
  <cp:lastPrinted>2017-08-02T06:41:43Z</cp:lastPrinted>
  <dcterms:created xsi:type="dcterms:W3CDTF">2017-06-15T23:59:16Z</dcterms:created>
  <dcterms:modified xsi:type="dcterms:W3CDTF">2017-08-02T08:38:37Z</dcterms:modified>
</cp:coreProperties>
</file>