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4" r:id="rId2"/>
    <p:sldMasterId id="2147483687" r:id="rId3"/>
  </p:sldMasterIdLst>
  <p:notesMasterIdLst>
    <p:notesMasterId r:id="rId26"/>
  </p:notesMasterIdLst>
  <p:handoutMasterIdLst>
    <p:handoutMasterId r:id="rId27"/>
  </p:handoutMasterIdLst>
  <p:sldIdLst>
    <p:sldId id="345" r:id="rId4"/>
    <p:sldId id="341" r:id="rId5"/>
    <p:sldId id="308" r:id="rId6"/>
    <p:sldId id="344" r:id="rId7"/>
    <p:sldId id="340" r:id="rId8"/>
    <p:sldId id="342" r:id="rId9"/>
    <p:sldId id="343" r:id="rId10"/>
    <p:sldId id="319" r:id="rId11"/>
    <p:sldId id="312" r:id="rId12"/>
    <p:sldId id="310" r:id="rId13"/>
    <p:sldId id="313" r:id="rId14"/>
    <p:sldId id="338" r:id="rId15"/>
    <p:sldId id="327" r:id="rId16"/>
    <p:sldId id="318" r:id="rId17"/>
    <p:sldId id="315" r:id="rId18"/>
    <p:sldId id="328" r:id="rId19"/>
    <p:sldId id="314" r:id="rId20"/>
    <p:sldId id="321" r:id="rId21"/>
    <p:sldId id="322" r:id="rId22"/>
    <p:sldId id="329" r:id="rId23"/>
    <p:sldId id="330" r:id="rId24"/>
    <p:sldId id="331" r:id="rId25"/>
  </p:sldIdLst>
  <p:sldSz cx="9144000" cy="6858000" type="screen4x3"/>
  <p:notesSz cx="6980238" cy="9210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4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29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4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59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746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2895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044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193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vrao" initials="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111"/>
    <a:srgbClr val="921A56"/>
    <a:srgbClr val="B7427D"/>
    <a:srgbClr val="BC3893"/>
    <a:srgbClr val="CC6699"/>
    <a:srgbClr val="D44793"/>
    <a:srgbClr val="FF6633"/>
    <a:srgbClr val="99CC00"/>
    <a:srgbClr val="FF7833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1" autoAdjust="0"/>
    <p:restoredTop sz="84698" autoAdjust="0"/>
  </p:normalViewPr>
  <p:slideViewPr>
    <p:cSldViewPr snapToGrid="0">
      <p:cViewPr>
        <p:scale>
          <a:sx n="100" d="100"/>
          <a:sy n="100" d="100"/>
        </p:scale>
        <p:origin x="-576" y="1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8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086AB-4BB2-4DBA-BFF5-1432CE788A3E}" type="doc">
      <dgm:prSet loTypeId="urn:microsoft.com/office/officeart/2005/8/layout/chevron2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DF0EEBBA-804F-45B2-BDF2-4E58529DBCA3}">
      <dgm:prSet custT="1"/>
      <dgm:spPr/>
      <dgm:t>
        <a:bodyPr/>
        <a:lstStyle/>
        <a:p>
          <a:pPr rtl="0"/>
          <a:endParaRPr lang="en-US" sz="1200" b="1" baseline="0" dirty="0"/>
        </a:p>
        <a:p>
          <a:pPr rtl="0"/>
          <a:r>
            <a:rPr lang="en-US" sz="1800" b="1" baseline="0" dirty="0"/>
            <a:t>Why</a:t>
          </a:r>
        </a:p>
      </dgm:t>
    </dgm:pt>
    <dgm:pt modelId="{2A773B7D-4AF5-4D05-B074-3189FC7D0FAB}" type="parTrans" cxnId="{4D8EAC64-DD6B-4CA2-84D2-3C4D1B33E06F}">
      <dgm:prSet/>
      <dgm:spPr/>
      <dgm:t>
        <a:bodyPr/>
        <a:lstStyle/>
        <a:p>
          <a:endParaRPr lang="en-US"/>
        </a:p>
      </dgm:t>
    </dgm:pt>
    <dgm:pt modelId="{4CED48E3-9AEC-4CA7-9629-F884B7AB161D}" type="sibTrans" cxnId="{4D8EAC64-DD6B-4CA2-84D2-3C4D1B33E06F}">
      <dgm:prSet/>
      <dgm:spPr/>
      <dgm:t>
        <a:bodyPr/>
        <a:lstStyle/>
        <a:p>
          <a:endParaRPr lang="en-US"/>
        </a:p>
      </dgm:t>
    </dgm:pt>
    <dgm:pt modelId="{EC9294FC-F058-4BBC-9FEE-5BBC3CE04F86}">
      <dgm:prSet custT="1"/>
      <dgm:spPr/>
      <dgm:t>
        <a:bodyPr/>
        <a:lstStyle/>
        <a:p>
          <a:pPr algn="ctr" rtl="0"/>
          <a:r>
            <a:rPr lang="en-US" sz="1200" b="1" baseline="0" dirty="0"/>
            <a:t/>
          </a:r>
          <a:br>
            <a:rPr lang="en-US" sz="1200" b="1" baseline="0" dirty="0"/>
          </a:br>
          <a:r>
            <a:rPr lang="en-US" sz="1800" b="1" dirty="0"/>
            <a:t>What</a:t>
          </a:r>
        </a:p>
      </dgm:t>
    </dgm:pt>
    <dgm:pt modelId="{19E77F16-9090-44AF-AEE6-D09898639750}" type="parTrans" cxnId="{4233D943-1267-422A-894C-C9C40E496621}">
      <dgm:prSet/>
      <dgm:spPr/>
      <dgm:t>
        <a:bodyPr/>
        <a:lstStyle/>
        <a:p>
          <a:endParaRPr lang="en-US"/>
        </a:p>
      </dgm:t>
    </dgm:pt>
    <dgm:pt modelId="{C03553EF-1CDF-4854-A63F-856FE3E61D98}" type="sibTrans" cxnId="{4233D943-1267-422A-894C-C9C40E496621}">
      <dgm:prSet/>
      <dgm:spPr/>
      <dgm:t>
        <a:bodyPr/>
        <a:lstStyle/>
        <a:p>
          <a:endParaRPr lang="en-US"/>
        </a:p>
      </dgm:t>
    </dgm:pt>
    <dgm:pt modelId="{2B3C7ED1-6719-4D83-92C6-CEDC2221A357}">
      <dgm:prSet custT="1"/>
      <dgm:spPr/>
      <dgm:t>
        <a:bodyPr/>
        <a:lstStyle/>
        <a:p>
          <a:pPr rtl="0"/>
          <a:r>
            <a:rPr lang="en-US" sz="1200" b="1" baseline="0" dirty="0"/>
            <a:t/>
          </a:r>
          <a:br>
            <a:rPr lang="en-US" sz="1200" b="1" baseline="0" dirty="0"/>
          </a:br>
          <a:r>
            <a:rPr lang="en-US" sz="1800" b="1" dirty="0"/>
            <a:t>How</a:t>
          </a:r>
        </a:p>
      </dgm:t>
    </dgm:pt>
    <dgm:pt modelId="{7FC3DFAE-FDFC-4914-AD57-C18BFAFF468F}" type="parTrans" cxnId="{BAB24BF7-092F-4560-9ED6-6F6F9C69A5F4}">
      <dgm:prSet/>
      <dgm:spPr/>
      <dgm:t>
        <a:bodyPr/>
        <a:lstStyle/>
        <a:p>
          <a:endParaRPr lang="en-US"/>
        </a:p>
      </dgm:t>
    </dgm:pt>
    <dgm:pt modelId="{D62578C0-7DAA-480A-BF2A-4CDE8738CD53}" type="sibTrans" cxnId="{BAB24BF7-092F-4560-9ED6-6F6F9C69A5F4}">
      <dgm:prSet/>
      <dgm:spPr/>
      <dgm:t>
        <a:bodyPr/>
        <a:lstStyle/>
        <a:p>
          <a:endParaRPr lang="en-US"/>
        </a:p>
      </dgm:t>
    </dgm:pt>
    <dgm:pt modelId="{E2662DF1-8B74-41E8-822E-A648E80DC715}">
      <dgm:prSet custT="1"/>
      <dgm:spPr/>
      <dgm:t>
        <a:bodyPr/>
        <a:lstStyle/>
        <a:p>
          <a:pPr rtl="0"/>
          <a:r>
            <a:rPr lang="en-US" sz="1200" b="1" baseline="0" dirty="0"/>
            <a:t/>
          </a:r>
          <a:br>
            <a:rPr lang="en-US" sz="1200" b="1" baseline="0" dirty="0"/>
          </a:br>
          <a:r>
            <a:rPr lang="en-US" sz="1800" b="1" baseline="0" dirty="0"/>
            <a:t>Who</a:t>
          </a:r>
          <a:endParaRPr lang="en-US" sz="1800" dirty="0"/>
        </a:p>
      </dgm:t>
    </dgm:pt>
    <dgm:pt modelId="{7EA2C7AB-1354-490A-A86C-516F40082B0F}" type="parTrans" cxnId="{7CA6C7E1-D51B-4B0D-A5D8-60B30602F420}">
      <dgm:prSet/>
      <dgm:spPr/>
      <dgm:t>
        <a:bodyPr/>
        <a:lstStyle/>
        <a:p>
          <a:endParaRPr lang="en-US"/>
        </a:p>
      </dgm:t>
    </dgm:pt>
    <dgm:pt modelId="{14BE390F-2D49-4805-8D9F-823624FA6CF3}" type="sibTrans" cxnId="{7CA6C7E1-D51B-4B0D-A5D8-60B30602F420}">
      <dgm:prSet/>
      <dgm:spPr/>
      <dgm:t>
        <a:bodyPr/>
        <a:lstStyle/>
        <a:p>
          <a:endParaRPr lang="en-US"/>
        </a:p>
      </dgm:t>
    </dgm:pt>
    <dgm:pt modelId="{C1F42B94-6F4C-4FC0-915E-D0D289603539}">
      <dgm:prSet custT="1"/>
      <dgm:spPr/>
      <dgm:t>
        <a:bodyPr/>
        <a:lstStyle/>
        <a:p>
          <a:r>
            <a:rPr lang="en-US" sz="2400" dirty="0"/>
            <a:t>Project Objective</a:t>
          </a:r>
        </a:p>
      </dgm:t>
    </dgm:pt>
    <dgm:pt modelId="{31DAA89F-2FAD-4838-8C40-BE5607EAAB93}" type="parTrans" cxnId="{939E0304-8895-464B-91B1-02B5B714FE41}">
      <dgm:prSet/>
      <dgm:spPr/>
      <dgm:t>
        <a:bodyPr/>
        <a:lstStyle/>
        <a:p>
          <a:endParaRPr lang="en-US"/>
        </a:p>
      </dgm:t>
    </dgm:pt>
    <dgm:pt modelId="{220D21D3-D496-487D-A8EC-87DDC920657B}" type="sibTrans" cxnId="{939E0304-8895-464B-91B1-02B5B714FE41}">
      <dgm:prSet/>
      <dgm:spPr/>
      <dgm:t>
        <a:bodyPr/>
        <a:lstStyle/>
        <a:p>
          <a:endParaRPr lang="en-US"/>
        </a:p>
      </dgm:t>
    </dgm:pt>
    <dgm:pt modelId="{AEB46CCB-EB1B-445C-874A-3ACAF4D1311D}">
      <dgm:prSet custT="1"/>
      <dgm:spPr/>
      <dgm:t>
        <a:bodyPr/>
        <a:lstStyle/>
        <a:p>
          <a:r>
            <a:rPr lang="en-US" sz="2400" dirty="0"/>
            <a:t>Project Scope</a:t>
          </a:r>
        </a:p>
      </dgm:t>
    </dgm:pt>
    <dgm:pt modelId="{2820C386-4A60-476D-B2D1-160EA4F309E8}" type="parTrans" cxnId="{1C1B2776-2C14-4194-AC38-F4D4A5877B93}">
      <dgm:prSet/>
      <dgm:spPr/>
      <dgm:t>
        <a:bodyPr/>
        <a:lstStyle/>
        <a:p>
          <a:endParaRPr lang="en-US"/>
        </a:p>
      </dgm:t>
    </dgm:pt>
    <dgm:pt modelId="{9B112170-B0CC-4250-9FFB-9CB0973A6B7E}" type="sibTrans" cxnId="{1C1B2776-2C14-4194-AC38-F4D4A5877B93}">
      <dgm:prSet/>
      <dgm:spPr/>
      <dgm:t>
        <a:bodyPr/>
        <a:lstStyle/>
        <a:p>
          <a:endParaRPr lang="en-US"/>
        </a:p>
      </dgm:t>
    </dgm:pt>
    <dgm:pt modelId="{5887570E-6CBE-4503-8DFC-324F6C2DF835}">
      <dgm:prSet custT="1"/>
      <dgm:spPr/>
      <dgm:t>
        <a:bodyPr/>
        <a:lstStyle/>
        <a:p>
          <a:r>
            <a:rPr lang="en-US" sz="2400" dirty="0"/>
            <a:t>Project Approach</a:t>
          </a:r>
        </a:p>
      </dgm:t>
    </dgm:pt>
    <dgm:pt modelId="{50A3E0D6-3D55-471A-A075-B8B1B8DB051E}" type="parTrans" cxnId="{8E10AD11-2EE6-403E-AE37-1092844C5755}">
      <dgm:prSet/>
      <dgm:spPr/>
      <dgm:t>
        <a:bodyPr/>
        <a:lstStyle/>
        <a:p>
          <a:endParaRPr lang="en-US"/>
        </a:p>
      </dgm:t>
    </dgm:pt>
    <dgm:pt modelId="{325A4B7D-2EEE-40C6-860B-83CAB1A100FC}" type="sibTrans" cxnId="{8E10AD11-2EE6-403E-AE37-1092844C5755}">
      <dgm:prSet/>
      <dgm:spPr/>
      <dgm:t>
        <a:bodyPr/>
        <a:lstStyle/>
        <a:p>
          <a:endParaRPr lang="en-US"/>
        </a:p>
      </dgm:t>
    </dgm:pt>
    <dgm:pt modelId="{B7A9A8D0-B14D-402A-9DE6-62BD5546DF43}">
      <dgm:prSet custT="1"/>
      <dgm:spPr/>
      <dgm:t>
        <a:bodyPr/>
        <a:lstStyle/>
        <a:p>
          <a:r>
            <a:rPr lang="en-US" sz="2400" dirty="0"/>
            <a:t>Project Timeline</a:t>
          </a:r>
        </a:p>
      </dgm:t>
    </dgm:pt>
    <dgm:pt modelId="{783949F9-17E0-4BDD-ACD8-5FBCD9E96738}" type="parTrans" cxnId="{27635E17-D8D1-4948-AEA2-85CE298440CF}">
      <dgm:prSet/>
      <dgm:spPr/>
      <dgm:t>
        <a:bodyPr/>
        <a:lstStyle/>
        <a:p>
          <a:endParaRPr lang="en-US"/>
        </a:p>
      </dgm:t>
    </dgm:pt>
    <dgm:pt modelId="{F123BAFC-8931-4237-AAA4-182F0E0B3301}" type="sibTrans" cxnId="{27635E17-D8D1-4948-AEA2-85CE298440CF}">
      <dgm:prSet/>
      <dgm:spPr/>
      <dgm:t>
        <a:bodyPr/>
        <a:lstStyle/>
        <a:p>
          <a:endParaRPr lang="en-US"/>
        </a:p>
      </dgm:t>
    </dgm:pt>
    <dgm:pt modelId="{EC1F2022-B98B-48F5-95B7-15303275F928}">
      <dgm:prSet custT="1"/>
      <dgm:spPr/>
      <dgm:t>
        <a:bodyPr/>
        <a:lstStyle/>
        <a:p>
          <a:r>
            <a:rPr lang="en-US" sz="2400" dirty="0"/>
            <a:t>Project Roles &amp; Organization</a:t>
          </a:r>
        </a:p>
      </dgm:t>
    </dgm:pt>
    <dgm:pt modelId="{D1E87C4F-6250-4D7C-9750-1DDD4BACB65F}" type="parTrans" cxnId="{3625F318-AF55-4A0A-A13B-11E7B14E8220}">
      <dgm:prSet/>
      <dgm:spPr/>
      <dgm:t>
        <a:bodyPr/>
        <a:lstStyle/>
        <a:p>
          <a:endParaRPr lang="en-US"/>
        </a:p>
      </dgm:t>
    </dgm:pt>
    <dgm:pt modelId="{1AD6ADE2-C47F-4CFD-A72C-B111494BE359}" type="sibTrans" cxnId="{3625F318-AF55-4A0A-A13B-11E7B14E8220}">
      <dgm:prSet/>
      <dgm:spPr/>
      <dgm:t>
        <a:bodyPr/>
        <a:lstStyle/>
        <a:p>
          <a:endParaRPr lang="en-US"/>
        </a:p>
      </dgm:t>
    </dgm:pt>
    <dgm:pt modelId="{4290D2E8-5D31-4D75-9B87-1E35A2641C3A}">
      <dgm:prSet custT="1"/>
      <dgm:spPr/>
      <dgm:t>
        <a:bodyPr/>
        <a:lstStyle/>
        <a:p>
          <a:pPr algn="ctr" rtl="0"/>
          <a:r>
            <a:rPr lang="en-US" sz="1200" b="1" baseline="0" dirty="0"/>
            <a:t/>
          </a:r>
          <a:br>
            <a:rPr lang="en-US" sz="1200" b="1" baseline="0" dirty="0"/>
          </a:br>
          <a:r>
            <a:rPr lang="en-US" sz="1800" b="1" dirty="0"/>
            <a:t>When</a:t>
          </a:r>
        </a:p>
      </dgm:t>
    </dgm:pt>
    <dgm:pt modelId="{A614FF65-7A52-4463-A05D-423BE914E55E}" type="sibTrans" cxnId="{0C73EC19-63FF-40E7-AA53-938E90D3C567}">
      <dgm:prSet/>
      <dgm:spPr/>
      <dgm:t>
        <a:bodyPr/>
        <a:lstStyle/>
        <a:p>
          <a:endParaRPr lang="en-US"/>
        </a:p>
      </dgm:t>
    </dgm:pt>
    <dgm:pt modelId="{36C9ED5D-3207-4CEB-930C-C85AB9233AE6}" type="parTrans" cxnId="{0C73EC19-63FF-40E7-AA53-938E90D3C567}">
      <dgm:prSet/>
      <dgm:spPr/>
      <dgm:t>
        <a:bodyPr/>
        <a:lstStyle/>
        <a:p>
          <a:endParaRPr lang="en-US"/>
        </a:p>
      </dgm:t>
    </dgm:pt>
    <dgm:pt modelId="{881655E8-45E7-4E12-872F-F9A4C18A777A}">
      <dgm:prSet custT="1"/>
      <dgm:spPr/>
      <dgm:t>
        <a:bodyPr/>
        <a:lstStyle/>
        <a:p>
          <a:r>
            <a:rPr lang="en-US" sz="2400" dirty="0"/>
            <a:t>Project Management</a:t>
          </a:r>
        </a:p>
      </dgm:t>
    </dgm:pt>
    <dgm:pt modelId="{72F4C252-E873-4FED-B2F4-1E2860386923}" type="parTrans" cxnId="{AD57A935-61C2-440A-B0D8-1009D587473D}">
      <dgm:prSet/>
      <dgm:spPr/>
      <dgm:t>
        <a:bodyPr/>
        <a:lstStyle/>
        <a:p>
          <a:endParaRPr lang="en-US"/>
        </a:p>
      </dgm:t>
    </dgm:pt>
    <dgm:pt modelId="{0BAA9BE1-743D-4140-8951-1AF7F66E2ED1}" type="sibTrans" cxnId="{AD57A935-61C2-440A-B0D8-1009D587473D}">
      <dgm:prSet/>
      <dgm:spPr/>
      <dgm:t>
        <a:bodyPr/>
        <a:lstStyle/>
        <a:p>
          <a:endParaRPr lang="en-US"/>
        </a:p>
      </dgm:t>
    </dgm:pt>
    <dgm:pt modelId="{898EB6F2-1534-428D-9853-50344EAF4B8D}">
      <dgm:prSet custT="1"/>
      <dgm:spPr/>
      <dgm:t>
        <a:bodyPr/>
        <a:lstStyle/>
        <a:p>
          <a:r>
            <a:rPr lang="en-US" sz="1200" b="1" baseline="0" dirty="0"/>
            <a:t/>
          </a:r>
          <a:br>
            <a:rPr lang="en-US" sz="1200" b="1" baseline="0" dirty="0"/>
          </a:br>
          <a:r>
            <a:rPr lang="en-US" sz="1800" b="1" dirty="0"/>
            <a:t>Control</a:t>
          </a:r>
        </a:p>
      </dgm:t>
    </dgm:pt>
    <dgm:pt modelId="{508993D6-F232-4341-A9BC-0EF7ABEE24B3}" type="sibTrans" cxnId="{B567B502-C14E-40A5-9C94-02B629B26EBF}">
      <dgm:prSet/>
      <dgm:spPr/>
      <dgm:t>
        <a:bodyPr/>
        <a:lstStyle/>
        <a:p>
          <a:endParaRPr lang="en-US"/>
        </a:p>
      </dgm:t>
    </dgm:pt>
    <dgm:pt modelId="{4CCE899C-9970-4D72-A2C6-98634AFAE794}" type="parTrans" cxnId="{B567B502-C14E-40A5-9C94-02B629B26EBF}">
      <dgm:prSet/>
      <dgm:spPr/>
      <dgm:t>
        <a:bodyPr/>
        <a:lstStyle/>
        <a:p>
          <a:endParaRPr lang="en-US"/>
        </a:p>
      </dgm:t>
    </dgm:pt>
    <dgm:pt modelId="{22EF4AC6-3C06-42AA-83CA-EC4B41704C93}" type="pres">
      <dgm:prSet presAssocID="{2CE086AB-4BB2-4DBA-BFF5-1432CE788A3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EDD35D-7F81-45E3-831D-421A0E9581B3}" type="pres">
      <dgm:prSet presAssocID="{DF0EEBBA-804F-45B2-BDF2-4E58529DBCA3}" presName="composite" presStyleCnt="0"/>
      <dgm:spPr/>
    </dgm:pt>
    <dgm:pt modelId="{8AC0B1B6-73A4-443A-ABFE-7B29F99E1C7E}" type="pres">
      <dgm:prSet presAssocID="{DF0EEBBA-804F-45B2-BDF2-4E58529DBCA3}" presName="parentText" presStyleLbl="alignNode1" presStyleIdx="0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DFF66-43A5-42BB-A7AF-67B69551FD7D}" type="pres">
      <dgm:prSet presAssocID="{DF0EEBBA-804F-45B2-BDF2-4E58529DBCA3}" presName="descendantText" presStyleLbl="alignAcc1" presStyleIdx="0" presStyleCnt="6" custScaleX="90909" custLinFactNeighborX="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CBF13-27FF-42E9-80AE-8CFC5BA63D99}" type="pres">
      <dgm:prSet presAssocID="{4CED48E3-9AEC-4CA7-9629-F884B7AB161D}" presName="sp" presStyleCnt="0"/>
      <dgm:spPr/>
    </dgm:pt>
    <dgm:pt modelId="{4AF6BB1C-7CAC-4212-91FC-47BE380A9572}" type="pres">
      <dgm:prSet presAssocID="{EC9294FC-F058-4BBC-9FEE-5BBC3CE04F86}" presName="composite" presStyleCnt="0"/>
      <dgm:spPr/>
    </dgm:pt>
    <dgm:pt modelId="{0E5FE21F-6EE4-4433-9DCD-5D04EB2CB4CC}" type="pres">
      <dgm:prSet presAssocID="{EC9294FC-F058-4BBC-9FEE-5BBC3CE04F86}" presName="parentText" presStyleLbl="alignNode1" presStyleIdx="1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B8DE2-DC0C-4A6C-B089-48675C3B9EEA}" type="pres">
      <dgm:prSet presAssocID="{EC9294FC-F058-4BBC-9FEE-5BBC3CE04F86}" presName="descendantText" presStyleLbl="alignAcc1" presStyleIdx="1" presStyleCnt="6" custScaleX="90909" custLinFactNeighborX="444" custLinFactNeighborY="82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BC087-7CC3-41D5-AC9B-D32DABE7FB24}" type="pres">
      <dgm:prSet presAssocID="{C03553EF-1CDF-4854-A63F-856FE3E61D98}" presName="sp" presStyleCnt="0"/>
      <dgm:spPr/>
    </dgm:pt>
    <dgm:pt modelId="{B63CD309-6414-41B9-A132-6B60F9737631}" type="pres">
      <dgm:prSet presAssocID="{2B3C7ED1-6719-4D83-92C6-CEDC2221A357}" presName="composite" presStyleCnt="0"/>
      <dgm:spPr/>
    </dgm:pt>
    <dgm:pt modelId="{4DD1CC49-5862-45D3-BC71-35DCC6EAFAAF}" type="pres">
      <dgm:prSet presAssocID="{2B3C7ED1-6719-4D83-92C6-CEDC2221A357}" presName="parentText" presStyleLbl="alignNode1" presStyleIdx="2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081C1-3FBD-4E40-9EE6-9591B1A6F35F}" type="pres">
      <dgm:prSet presAssocID="{2B3C7ED1-6719-4D83-92C6-CEDC2221A357}" presName="descendantText" presStyleLbl="alignAcc1" presStyleIdx="2" presStyleCnt="6" custScaleX="90909" custLinFactNeighborX="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F6E11-4D46-4A00-A5B0-3170472AC82D}" type="pres">
      <dgm:prSet presAssocID="{D62578C0-7DAA-480A-BF2A-4CDE8738CD53}" presName="sp" presStyleCnt="0"/>
      <dgm:spPr/>
    </dgm:pt>
    <dgm:pt modelId="{8D188DE5-148D-4B31-948B-4A5B401777DF}" type="pres">
      <dgm:prSet presAssocID="{4290D2E8-5D31-4D75-9B87-1E35A2641C3A}" presName="composite" presStyleCnt="0"/>
      <dgm:spPr/>
    </dgm:pt>
    <dgm:pt modelId="{6EEBBD74-36D6-476B-AEF2-E6441057FD08}" type="pres">
      <dgm:prSet presAssocID="{4290D2E8-5D31-4D75-9B87-1E35A2641C3A}" presName="parentText" presStyleLbl="alignNode1" presStyleIdx="3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DE8A6-70E8-4483-98C3-D9F9C4402D07}" type="pres">
      <dgm:prSet presAssocID="{4290D2E8-5D31-4D75-9B87-1E35A2641C3A}" presName="descendantText" presStyleLbl="alignAcc1" presStyleIdx="3" presStyleCnt="6" custScaleX="90909" custLinFactNeighborX="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01700-28FE-446D-A121-60C82A71301B}" type="pres">
      <dgm:prSet presAssocID="{A614FF65-7A52-4463-A05D-423BE914E55E}" presName="sp" presStyleCnt="0"/>
      <dgm:spPr/>
    </dgm:pt>
    <dgm:pt modelId="{04F581E6-2745-492B-90F4-41FEAB098A35}" type="pres">
      <dgm:prSet presAssocID="{E2662DF1-8B74-41E8-822E-A648E80DC715}" presName="composite" presStyleCnt="0"/>
      <dgm:spPr/>
    </dgm:pt>
    <dgm:pt modelId="{B41D95E0-B706-43A0-8A4B-0ED3B26B5220}" type="pres">
      <dgm:prSet presAssocID="{E2662DF1-8B74-41E8-822E-A648E80DC715}" presName="parentText" presStyleLbl="alignNode1" presStyleIdx="4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99345C-F116-4715-AC73-C6F143875B2B}" type="pres">
      <dgm:prSet presAssocID="{E2662DF1-8B74-41E8-822E-A648E80DC715}" presName="descendantText" presStyleLbl="alignAcc1" presStyleIdx="4" presStyleCnt="6" custScaleX="90909" custLinFactNeighborX="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3A1BB-E500-4715-B53F-8E6F7EF100D1}" type="pres">
      <dgm:prSet presAssocID="{14BE390F-2D49-4805-8D9F-823624FA6CF3}" presName="sp" presStyleCnt="0"/>
      <dgm:spPr/>
    </dgm:pt>
    <dgm:pt modelId="{15A978D0-7E41-47B0-AD3A-CDE0B4F3A925}" type="pres">
      <dgm:prSet presAssocID="{898EB6F2-1534-428D-9853-50344EAF4B8D}" presName="composite" presStyleCnt="0"/>
      <dgm:spPr/>
    </dgm:pt>
    <dgm:pt modelId="{B2AAE274-52D1-4F4D-9C52-E741C277CE23}" type="pres">
      <dgm:prSet presAssocID="{898EB6F2-1534-428D-9853-50344EAF4B8D}" presName="parentText" presStyleLbl="alignNode1" presStyleIdx="5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2B834-4B72-44B1-BB06-6E37F09952B1}" type="pres">
      <dgm:prSet presAssocID="{898EB6F2-1534-428D-9853-50344EAF4B8D}" presName="descendantText" presStyleLbl="alignAcc1" presStyleIdx="5" presStyleCnt="6" custScaleX="90909" custLinFactNeighborX="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A6C7E1-D51B-4B0D-A5D8-60B30602F420}" srcId="{2CE086AB-4BB2-4DBA-BFF5-1432CE788A3E}" destId="{E2662DF1-8B74-41E8-822E-A648E80DC715}" srcOrd="4" destOrd="0" parTransId="{7EA2C7AB-1354-490A-A86C-516F40082B0F}" sibTransId="{14BE390F-2D49-4805-8D9F-823624FA6CF3}"/>
    <dgm:cxn modelId="{C4BFFFA9-7092-40DA-BF91-4F45B43613EA}" type="presOf" srcId="{881655E8-45E7-4E12-872F-F9A4C18A777A}" destId="{4D92B834-4B72-44B1-BB06-6E37F09952B1}" srcOrd="0" destOrd="0" presId="urn:microsoft.com/office/officeart/2005/8/layout/chevron2"/>
    <dgm:cxn modelId="{AD57A935-61C2-440A-B0D8-1009D587473D}" srcId="{898EB6F2-1534-428D-9853-50344EAF4B8D}" destId="{881655E8-45E7-4E12-872F-F9A4C18A777A}" srcOrd="0" destOrd="0" parTransId="{72F4C252-E873-4FED-B2F4-1E2860386923}" sibTransId="{0BAA9BE1-743D-4140-8951-1AF7F66E2ED1}"/>
    <dgm:cxn modelId="{DA530AB0-ACDB-493F-9A4F-0C269D4C5262}" type="presOf" srcId="{EC1F2022-B98B-48F5-95B7-15303275F928}" destId="{C799345C-F116-4715-AC73-C6F143875B2B}" srcOrd="0" destOrd="0" presId="urn:microsoft.com/office/officeart/2005/8/layout/chevron2"/>
    <dgm:cxn modelId="{3625F318-AF55-4A0A-A13B-11E7B14E8220}" srcId="{E2662DF1-8B74-41E8-822E-A648E80DC715}" destId="{EC1F2022-B98B-48F5-95B7-15303275F928}" srcOrd="0" destOrd="0" parTransId="{D1E87C4F-6250-4D7C-9750-1DDD4BACB65F}" sibTransId="{1AD6ADE2-C47F-4CFD-A72C-B111494BE359}"/>
    <dgm:cxn modelId="{27635E17-D8D1-4948-AEA2-85CE298440CF}" srcId="{4290D2E8-5D31-4D75-9B87-1E35A2641C3A}" destId="{B7A9A8D0-B14D-402A-9DE6-62BD5546DF43}" srcOrd="0" destOrd="0" parTransId="{783949F9-17E0-4BDD-ACD8-5FBCD9E96738}" sibTransId="{F123BAFC-8931-4237-AAA4-182F0E0B3301}"/>
    <dgm:cxn modelId="{1C1B2776-2C14-4194-AC38-F4D4A5877B93}" srcId="{EC9294FC-F058-4BBC-9FEE-5BBC3CE04F86}" destId="{AEB46CCB-EB1B-445C-874A-3ACAF4D1311D}" srcOrd="0" destOrd="0" parTransId="{2820C386-4A60-476D-B2D1-160EA4F309E8}" sibTransId="{9B112170-B0CC-4250-9FFB-9CB0973A6B7E}"/>
    <dgm:cxn modelId="{222E3B3E-FE74-4BB0-9B12-577A1FA7BBD0}" type="presOf" srcId="{AEB46CCB-EB1B-445C-874A-3ACAF4D1311D}" destId="{B4AB8DE2-DC0C-4A6C-B089-48675C3B9EEA}" srcOrd="0" destOrd="0" presId="urn:microsoft.com/office/officeart/2005/8/layout/chevron2"/>
    <dgm:cxn modelId="{BAB24BF7-092F-4560-9ED6-6F6F9C69A5F4}" srcId="{2CE086AB-4BB2-4DBA-BFF5-1432CE788A3E}" destId="{2B3C7ED1-6719-4D83-92C6-CEDC2221A357}" srcOrd="2" destOrd="0" parTransId="{7FC3DFAE-FDFC-4914-AD57-C18BFAFF468F}" sibTransId="{D62578C0-7DAA-480A-BF2A-4CDE8738CD53}"/>
    <dgm:cxn modelId="{4233D943-1267-422A-894C-C9C40E496621}" srcId="{2CE086AB-4BB2-4DBA-BFF5-1432CE788A3E}" destId="{EC9294FC-F058-4BBC-9FEE-5BBC3CE04F86}" srcOrd="1" destOrd="0" parTransId="{19E77F16-9090-44AF-AEE6-D09898639750}" sibTransId="{C03553EF-1CDF-4854-A63F-856FE3E61D98}"/>
    <dgm:cxn modelId="{EECF92CB-AC34-43DF-8876-5CBBFBF1E2C2}" type="presOf" srcId="{4290D2E8-5D31-4D75-9B87-1E35A2641C3A}" destId="{6EEBBD74-36D6-476B-AEF2-E6441057FD08}" srcOrd="0" destOrd="0" presId="urn:microsoft.com/office/officeart/2005/8/layout/chevron2"/>
    <dgm:cxn modelId="{4D8EAC64-DD6B-4CA2-84D2-3C4D1B33E06F}" srcId="{2CE086AB-4BB2-4DBA-BFF5-1432CE788A3E}" destId="{DF0EEBBA-804F-45B2-BDF2-4E58529DBCA3}" srcOrd="0" destOrd="0" parTransId="{2A773B7D-4AF5-4D05-B074-3189FC7D0FAB}" sibTransId="{4CED48E3-9AEC-4CA7-9629-F884B7AB161D}"/>
    <dgm:cxn modelId="{DF7D6A3D-447B-45F5-B944-FA3D0EC19782}" type="presOf" srcId="{EC9294FC-F058-4BBC-9FEE-5BBC3CE04F86}" destId="{0E5FE21F-6EE4-4433-9DCD-5D04EB2CB4CC}" srcOrd="0" destOrd="0" presId="urn:microsoft.com/office/officeart/2005/8/layout/chevron2"/>
    <dgm:cxn modelId="{FE60A4BC-F11B-4ECF-949B-401D1EB88F0A}" type="presOf" srcId="{C1F42B94-6F4C-4FC0-915E-D0D289603539}" destId="{134DFF66-43A5-42BB-A7AF-67B69551FD7D}" srcOrd="0" destOrd="0" presId="urn:microsoft.com/office/officeart/2005/8/layout/chevron2"/>
    <dgm:cxn modelId="{9602DF3C-D506-4D47-9D53-EF08553A3532}" type="presOf" srcId="{2CE086AB-4BB2-4DBA-BFF5-1432CE788A3E}" destId="{22EF4AC6-3C06-42AA-83CA-EC4B41704C93}" srcOrd="0" destOrd="0" presId="urn:microsoft.com/office/officeart/2005/8/layout/chevron2"/>
    <dgm:cxn modelId="{71D89085-D88C-4764-9139-C0DDD42E8235}" type="presOf" srcId="{898EB6F2-1534-428D-9853-50344EAF4B8D}" destId="{B2AAE274-52D1-4F4D-9C52-E741C277CE23}" srcOrd="0" destOrd="0" presId="urn:microsoft.com/office/officeart/2005/8/layout/chevron2"/>
    <dgm:cxn modelId="{F4308DC6-A4BE-46F6-B271-C72C65CDC9BC}" type="presOf" srcId="{5887570E-6CBE-4503-8DFC-324F6C2DF835}" destId="{5F2081C1-3FBD-4E40-9EE6-9591B1A6F35F}" srcOrd="0" destOrd="0" presId="urn:microsoft.com/office/officeart/2005/8/layout/chevron2"/>
    <dgm:cxn modelId="{939E0304-8895-464B-91B1-02B5B714FE41}" srcId="{DF0EEBBA-804F-45B2-BDF2-4E58529DBCA3}" destId="{C1F42B94-6F4C-4FC0-915E-D0D289603539}" srcOrd="0" destOrd="0" parTransId="{31DAA89F-2FAD-4838-8C40-BE5607EAAB93}" sibTransId="{220D21D3-D496-487D-A8EC-87DDC920657B}"/>
    <dgm:cxn modelId="{8E10AD11-2EE6-403E-AE37-1092844C5755}" srcId="{2B3C7ED1-6719-4D83-92C6-CEDC2221A357}" destId="{5887570E-6CBE-4503-8DFC-324F6C2DF835}" srcOrd="0" destOrd="0" parTransId="{50A3E0D6-3D55-471A-A075-B8B1B8DB051E}" sibTransId="{325A4B7D-2EEE-40C6-860B-83CAB1A100FC}"/>
    <dgm:cxn modelId="{9551C206-1F95-4D8C-BAA7-1C1105E29D7A}" type="presOf" srcId="{B7A9A8D0-B14D-402A-9DE6-62BD5546DF43}" destId="{B8FDE8A6-70E8-4483-98C3-D9F9C4402D07}" srcOrd="0" destOrd="0" presId="urn:microsoft.com/office/officeart/2005/8/layout/chevron2"/>
    <dgm:cxn modelId="{B1C0DA4B-70F1-4CA2-8359-471ACD81393B}" type="presOf" srcId="{E2662DF1-8B74-41E8-822E-A648E80DC715}" destId="{B41D95E0-B706-43A0-8A4B-0ED3B26B5220}" srcOrd="0" destOrd="0" presId="urn:microsoft.com/office/officeart/2005/8/layout/chevron2"/>
    <dgm:cxn modelId="{691A3B11-8BE5-41CD-BB30-946E21414317}" type="presOf" srcId="{2B3C7ED1-6719-4D83-92C6-CEDC2221A357}" destId="{4DD1CC49-5862-45D3-BC71-35DCC6EAFAAF}" srcOrd="0" destOrd="0" presId="urn:microsoft.com/office/officeart/2005/8/layout/chevron2"/>
    <dgm:cxn modelId="{6D7EB9AD-3FD3-4EDB-A9F9-EA9BF628D86F}" type="presOf" srcId="{DF0EEBBA-804F-45B2-BDF2-4E58529DBCA3}" destId="{8AC0B1B6-73A4-443A-ABFE-7B29F99E1C7E}" srcOrd="0" destOrd="0" presId="urn:microsoft.com/office/officeart/2005/8/layout/chevron2"/>
    <dgm:cxn modelId="{B567B502-C14E-40A5-9C94-02B629B26EBF}" srcId="{2CE086AB-4BB2-4DBA-BFF5-1432CE788A3E}" destId="{898EB6F2-1534-428D-9853-50344EAF4B8D}" srcOrd="5" destOrd="0" parTransId="{4CCE899C-9970-4D72-A2C6-98634AFAE794}" sibTransId="{508993D6-F232-4341-A9BC-0EF7ABEE24B3}"/>
    <dgm:cxn modelId="{0C73EC19-63FF-40E7-AA53-938E90D3C567}" srcId="{2CE086AB-4BB2-4DBA-BFF5-1432CE788A3E}" destId="{4290D2E8-5D31-4D75-9B87-1E35A2641C3A}" srcOrd="3" destOrd="0" parTransId="{36C9ED5D-3207-4CEB-930C-C85AB9233AE6}" sibTransId="{A614FF65-7A52-4463-A05D-423BE914E55E}"/>
    <dgm:cxn modelId="{3B81F620-A5A5-407B-81D4-D39EFC66939A}" type="presParOf" srcId="{22EF4AC6-3C06-42AA-83CA-EC4B41704C93}" destId="{68EDD35D-7F81-45E3-831D-421A0E9581B3}" srcOrd="0" destOrd="0" presId="urn:microsoft.com/office/officeart/2005/8/layout/chevron2"/>
    <dgm:cxn modelId="{71D49312-201F-4E90-8BC6-78DD398745CC}" type="presParOf" srcId="{68EDD35D-7F81-45E3-831D-421A0E9581B3}" destId="{8AC0B1B6-73A4-443A-ABFE-7B29F99E1C7E}" srcOrd="0" destOrd="0" presId="urn:microsoft.com/office/officeart/2005/8/layout/chevron2"/>
    <dgm:cxn modelId="{D0272AFE-610F-467C-8159-618103ECBFB8}" type="presParOf" srcId="{68EDD35D-7F81-45E3-831D-421A0E9581B3}" destId="{134DFF66-43A5-42BB-A7AF-67B69551FD7D}" srcOrd="1" destOrd="0" presId="urn:microsoft.com/office/officeart/2005/8/layout/chevron2"/>
    <dgm:cxn modelId="{95393C35-6EB5-4034-8397-EB4BC0A0E22C}" type="presParOf" srcId="{22EF4AC6-3C06-42AA-83CA-EC4B41704C93}" destId="{40CCBF13-27FF-42E9-80AE-8CFC5BA63D99}" srcOrd="1" destOrd="0" presId="urn:microsoft.com/office/officeart/2005/8/layout/chevron2"/>
    <dgm:cxn modelId="{8342DD1F-C670-45B6-8CC4-C6DF6C603D20}" type="presParOf" srcId="{22EF4AC6-3C06-42AA-83CA-EC4B41704C93}" destId="{4AF6BB1C-7CAC-4212-91FC-47BE380A9572}" srcOrd="2" destOrd="0" presId="urn:microsoft.com/office/officeart/2005/8/layout/chevron2"/>
    <dgm:cxn modelId="{F7CEB33D-0C40-4B73-B12A-3166A18D81EB}" type="presParOf" srcId="{4AF6BB1C-7CAC-4212-91FC-47BE380A9572}" destId="{0E5FE21F-6EE4-4433-9DCD-5D04EB2CB4CC}" srcOrd="0" destOrd="0" presId="urn:microsoft.com/office/officeart/2005/8/layout/chevron2"/>
    <dgm:cxn modelId="{5585D87C-12F3-47AE-8540-3F055C07524A}" type="presParOf" srcId="{4AF6BB1C-7CAC-4212-91FC-47BE380A9572}" destId="{B4AB8DE2-DC0C-4A6C-B089-48675C3B9EEA}" srcOrd="1" destOrd="0" presId="urn:microsoft.com/office/officeart/2005/8/layout/chevron2"/>
    <dgm:cxn modelId="{5B182441-0697-462C-86CB-55EC5C4BA427}" type="presParOf" srcId="{22EF4AC6-3C06-42AA-83CA-EC4B41704C93}" destId="{F43BC087-7CC3-41D5-AC9B-D32DABE7FB24}" srcOrd="3" destOrd="0" presId="urn:microsoft.com/office/officeart/2005/8/layout/chevron2"/>
    <dgm:cxn modelId="{D2689710-EFDF-4C24-BE2D-C77AEFD4A7F7}" type="presParOf" srcId="{22EF4AC6-3C06-42AA-83CA-EC4B41704C93}" destId="{B63CD309-6414-41B9-A132-6B60F9737631}" srcOrd="4" destOrd="0" presId="urn:microsoft.com/office/officeart/2005/8/layout/chevron2"/>
    <dgm:cxn modelId="{EBACC5CE-B27C-420B-9E4A-3A4B40B290B2}" type="presParOf" srcId="{B63CD309-6414-41B9-A132-6B60F9737631}" destId="{4DD1CC49-5862-45D3-BC71-35DCC6EAFAAF}" srcOrd="0" destOrd="0" presId="urn:microsoft.com/office/officeart/2005/8/layout/chevron2"/>
    <dgm:cxn modelId="{5FB12928-289C-4960-A6F7-762417D3B19C}" type="presParOf" srcId="{B63CD309-6414-41B9-A132-6B60F9737631}" destId="{5F2081C1-3FBD-4E40-9EE6-9591B1A6F35F}" srcOrd="1" destOrd="0" presId="urn:microsoft.com/office/officeart/2005/8/layout/chevron2"/>
    <dgm:cxn modelId="{064C5D6C-E4B9-4362-8387-D7A5F8E7D601}" type="presParOf" srcId="{22EF4AC6-3C06-42AA-83CA-EC4B41704C93}" destId="{83FF6E11-4D46-4A00-A5B0-3170472AC82D}" srcOrd="5" destOrd="0" presId="urn:microsoft.com/office/officeart/2005/8/layout/chevron2"/>
    <dgm:cxn modelId="{834529C5-842A-4F95-A439-6A625B01EBEB}" type="presParOf" srcId="{22EF4AC6-3C06-42AA-83CA-EC4B41704C93}" destId="{8D188DE5-148D-4B31-948B-4A5B401777DF}" srcOrd="6" destOrd="0" presId="urn:microsoft.com/office/officeart/2005/8/layout/chevron2"/>
    <dgm:cxn modelId="{E9F359CB-B579-49F1-9401-4A7F72E1FDBC}" type="presParOf" srcId="{8D188DE5-148D-4B31-948B-4A5B401777DF}" destId="{6EEBBD74-36D6-476B-AEF2-E6441057FD08}" srcOrd="0" destOrd="0" presId="urn:microsoft.com/office/officeart/2005/8/layout/chevron2"/>
    <dgm:cxn modelId="{9515EFBB-C4EC-49A0-B3CF-F71E3DD6F074}" type="presParOf" srcId="{8D188DE5-148D-4B31-948B-4A5B401777DF}" destId="{B8FDE8A6-70E8-4483-98C3-D9F9C4402D07}" srcOrd="1" destOrd="0" presId="urn:microsoft.com/office/officeart/2005/8/layout/chevron2"/>
    <dgm:cxn modelId="{7433485A-F39B-482D-8307-D647BC20FD35}" type="presParOf" srcId="{22EF4AC6-3C06-42AA-83CA-EC4B41704C93}" destId="{E8101700-28FE-446D-A121-60C82A71301B}" srcOrd="7" destOrd="0" presId="urn:microsoft.com/office/officeart/2005/8/layout/chevron2"/>
    <dgm:cxn modelId="{96F8424C-D55C-4389-9522-5A04B03AB5AC}" type="presParOf" srcId="{22EF4AC6-3C06-42AA-83CA-EC4B41704C93}" destId="{04F581E6-2745-492B-90F4-41FEAB098A35}" srcOrd="8" destOrd="0" presId="urn:microsoft.com/office/officeart/2005/8/layout/chevron2"/>
    <dgm:cxn modelId="{981F66C6-C7BB-4DC6-AD9B-9FBE6DA2A05C}" type="presParOf" srcId="{04F581E6-2745-492B-90F4-41FEAB098A35}" destId="{B41D95E0-B706-43A0-8A4B-0ED3B26B5220}" srcOrd="0" destOrd="0" presId="urn:microsoft.com/office/officeart/2005/8/layout/chevron2"/>
    <dgm:cxn modelId="{C98355C8-8E85-4008-A05C-56870E0FEE5C}" type="presParOf" srcId="{04F581E6-2745-492B-90F4-41FEAB098A35}" destId="{C799345C-F116-4715-AC73-C6F143875B2B}" srcOrd="1" destOrd="0" presId="urn:microsoft.com/office/officeart/2005/8/layout/chevron2"/>
    <dgm:cxn modelId="{D4768187-69BB-4ED0-80E1-D808AEBEE9DF}" type="presParOf" srcId="{22EF4AC6-3C06-42AA-83CA-EC4B41704C93}" destId="{D133A1BB-E500-4715-B53F-8E6F7EF100D1}" srcOrd="9" destOrd="0" presId="urn:microsoft.com/office/officeart/2005/8/layout/chevron2"/>
    <dgm:cxn modelId="{60A76F88-09B6-41C3-93AA-C35D6E111B52}" type="presParOf" srcId="{22EF4AC6-3C06-42AA-83CA-EC4B41704C93}" destId="{15A978D0-7E41-47B0-AD3A-CDE0B4F3A925}" srcOrd="10" destOrd="0" presId="urn:microsoft.com/office/officeart/2005/8/layout/chevron2"/>
    <dgm:cxn modelId="{67D9A6F1-1BA4-4239-8B58-5A1C67D1900C}" type="presParOf" srcId="{15A978D0-7E41-47B0-AD3A-CDE0B4F3A925}" destId="{B2AAE274-52D1-4F4D-9C52-E741C277CE23}" srcOrd="0" destOrd="0" presId="urn:microsoft.com/office/officeart/2005/8/layout/chevron2"/>
    <dgm:cxn modelId="{359C425E-A9DC-40F7-8C24-E991FDED8387}" type="presParOf" srcId="{15A978D0-7E41-47B0-AD3A-CDE0B4F3A925}" destId="{4D92B834-4B72-44B1-BB06-6E37F09952B1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CEFC35-6F63-4D5D-8FC6-03BD63ABEF1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2E26A-A00C-461E-B582-AF01E740823C}">
      <dgm:prSet phldrT="[Text]" custT="1"/>
      <dgm:spPr/>
      <dgm:t>
        <a:bodyPr/>
        <a:lstStyle/>
        <a:p>
          <a:r>
            <a:rPr lang="en-US" sz="2400" dirty="0"/>
            <a:t>Onsite Team</a:t>
          </a:r>
        </a:p>
      </dgm:t>
    </dgm:pt>
    <dgm:pt modelId="{28E403A8-0C07-4F61-80AF-CE775B746388}" type="parTrans" cxnId="{0D38700D-3152-47E7-8F23-99F842A1C481}">
      <dgm:prSet/>
      <dgm:spPr/>
      <dgm:t>
        <a:bodyPr/>
        <a:lstStyle/>
        <a:p>
          <a:endParaRPr lang="en-US"/>
        </a:p>
      </dgm:t>
    </dgm:pt>
    <dgm:pt modelId="{E456A4BF-1FFD-4691-9744-478BF65F7875}" type="sibTrans" cxnId="{0D38700D-3152-47E7-8F23-99F842A1C481}">
      <dgm:prSet/>
      <dgm:spPr/>
      <dgm:t>
        <a:bodyPr/>
        <a:lstStyle/>
        <a:p>
          <a:endParaRPr lang="en-US"/>
        </a:p>
      </dgm:t>
    </dgm:pt>
    <dgm:pt modelId="{714FF907-B96B-4A9E-8254-7379EDDF6C15}">
      <dgm:prSet phldrT="[Text]" custT="1"/>
      <dgm:spPr/>
      <dgm:t>
        <a:bodyPr/>
        <a:lstStyle/>
        <a:p>
          <a:pPr algn="ctr"/>
          <a:r>
            <a:rPr lang="en-US" sz="1600" dirty="0"/>
            <a:t>Acro Team working with Department of Health’s SMEs</a:t>
          </a:r>
        </a:p>
      </dgm:t>
    </dgm:pt>
    <dgm:pt modelId="{CD279079-63DE-47F7-952F-EEFA579A93FF}" type="parTrans" cxnId="{9DE9491D-5662-421B-B13F-2BECDBC6A6AA}">
      <dgm:prSet/>
      <dgm:spPr/>
      <dgm:t>
        <a:bodyPr/>
        <a:lstStyle/>
        <a:p>
          <a:endParaRPr lang="en-US"/>
        </a:p>
      </dgm:t>
    </dgm:pt>
    <dgm:pt modelId="{3065D14C-A4E8-481C-98B1-6B7780A1C1B2}" type="sibTrans" cxnId="{9DE9491D-5662-421B-B13F-2BECDBC6A6AA}">
      <dgm:prSet/>
      <dgm:spPr/>
      <dgm:t>
        <a:bodyPr/>
        <a:lstStyle/>
        <a:p>
          <a:endParaRPr lang="en-US"/>
        </a:p>
      </dgm:t>
    </dgm:pt>
    <dgm:pt modelId="{DEDCE547-34D4-4E97-97A5-F7D80A263865}">
      <dgm:prSet phldrT="[Text]" custT="1"/>
      <dgm:spPr/>
      <dgm:t>
        <a:bodyPr/>
        <a:lstStyle/>
        <a:p>
          <a:pPr algn="ctr"/>
          <a:r>
            <a:rPr lang="en-US" sz="1600" dirty="0"/>
            <a:t>Benefit of face to face interaction with DoH SMEs</a:t>
          </a:r>
        </a:p>
      </dgm:t>
    </dgm:pt>
    <dgm:pt modelId="{276C3019-F565-4BED-8A33-86A12AE0CA3C}" type="parTrans" cxnId="{354C109D-9F19-498F-98BE-BFBC0E70C754}">
      <dgm:prSet/>
      <dgm:spPr/>
      <dgm:t>
        <a:bodyPr/>
        <a:lstStyle/>
        <a:p>
          <a:endParaRPr lang="en-US"/>
        </a:p>
      </dgm:t>
    </dgm:pt>
    <dgm:pt modelId="{512D1076-4DA0-475C-A3F6-B506A25F1BF1}" type="sibTrans" cxnId="{354C109D-9F19-498F-98BE-BFBC0E70C754}">
      <dgm:prSet/>
      <dgm:spPr/>
      <dgm:t>
        <a:bodyPr/>
        <a:lstStyle/>
        <a:p>
          <a:endParaRPr lang="en-US"/>
        </a:p>
      </dgm:t>
    </dgm:pt>
    <dgm:pt modelId="{1BC6E0F7-8F30-457E-BBDB-E56112371732}">
      <dgm:prSet phldrT="[Text]" custT="1"/>
      <dgm:spPr/>
      <dgm:t>
        <a:bodyPr/>
        <a:lstStyle/>
        <a:p>
          <a:r>
            <a:rPr lang="en-US" sz="2400" dirty="0"/>
            <a:t>Offsite Team</a:t>
          </a:r>
        </a:p>
      </dgm:t>
    </dgm:pt>
    <dgm:pt modelId="{482353E1-C97E-4B92-9A22-661EFFB9EDA7}" type="parTrans" cxnId="{FD233FB3-4A65-4755-A623-18041DE08F8C}">
      <dgm:prSet/>
      <dgm:spPr/>
      <dgm:t>
        <a:bodyPr/>
        <a:lstStyle/>
        <a:p>
          <a:endParaRPr lang="en-US"/>
        </a:p>
      </dgm:t>
    </dgm:pt>
    <dgm:pt modelId="{6B593AE6-A95A-49B7-BC24-AE90421B782B}" type="sibTrans" cxnId="{FD233FB3-4A65-4755-A623-18041DE08F8C}">
      <dgm:prSet/>
      <dgm:spPr/>
      <dgm:t>
        <a:bodyPr/>
        <a:lstStyle/>
        <a:p>
          <a:endParaRPr lang="en-US"/>
        </a:p>
      </dgm:t>
    </dgm:pt>
    <dgm:pt modelId="{369DF04F-1AB6-4CE2-B185-E0948AF6A1B2}">
      <dgm:prSet phldrT="[Text]" custT="1"/>
      <dgm:spPr/>
      <dgm:t>
        <a:bodyPr/>
        <a:lstStyle/>
        <a:p>
          <a:pPr algn="ctr"/>
          <a:r>
            <a:rPr lang="en-US" sz="1600" dirty="0"/>
            <a:t>Located at Acro Application Development Center in Livonia, MI.</a:t>
          </a:r>
        </a:p>
      </dgm:t>
    </dgm:pt>
    <dgm:pt modelId="{6360EACF-06C5-4472-B466-353C059846BD}" type="parTrans" cxnId="{1F30C59A-BA92-4E55-B4C7-A32C005AA6B3}">
      <dgm:prSet/>
      <dgm:spPr/>
      <dgm:t>
        <a:bodyPr/>
        <a:lstStyle/>
        <a:p>
          <a:endParaRPr lang="en-US"/>
        </a:p>
      </dgm:t>
    </dgm:pt>
    <dgm:pt modelId="{1F90F316-1BC4-4DBE-9B1D-BC367B110062}" type="sibTrans" cxnId="{1F30C59A-BA92-4E55-B4C7-A32C005AA6B3}">
      <dgm:prSet/>
      <dgm:spPr/>
      <dgm:t>
        <a:bodyPr/>
        <a:lstStyle/>
        <a:p>
          <a:endParaRPr lang="en-US"/>
        </a:p>
      </dgm:t>
    </dgm:pt>
    <dgm:pt modelId="{99AF511D-77AA-4B26-8F73-B986E6F32F66}">
      <dgm:prSet phldrT="[Text]" custT="1"/>
      <dgm:spPr/>
      <dgm:t>
        <a:bodyPr/>
        <a:lstStyle/>
        <a:p>
          <a:pPr algn="ctr"/>
          <a:r>
            <a:rPr lang="en-US" sz="1600" dirty="0"/>
            <a:t>Leverage the synergies of working with skilled teams</a:t>
          </a:r>
        </a:p>
      </dgm:t>
    </dgm:pt>
    <dgm:pt modelId="{5DC82B91-AD6E-478A-A589-9A382EEB56B5}" type="parTrans" cxnId="{A0177977-537A-4092-B0B4-5EB3808F7B7E}">
      <dgm:prSet/>
      <dgm:spPr/>
      <dgm:t>
        <a:bodyPr/>
        <a:lstStyle/>
        <a:p>
          <a:endParaRPr lang="en-US"/>
        </a:p>
      </dgm:t>
    </dgm:pt>
    <dgm:pt modelId="{B24B4AF8-8998-4C93-9A2C-4C948FFE7B00}" type="sibTrans" cxnId="{A0177977-537A-4092-B0B4-5EB3808F7B7E}">
      <dgm:prSet/>
      <dgm:spPr/>
      <dgm:t>
        <a:bodyPr/>
        <a:lstStyle/>
        <a:p>
          <a:endParaRPr lang="en-US"/>
        </a:p>
      </dgm:t>
    </dgm:pt>
    <dgm:pt modelId="{398AA182-A657-4754-B0CB-ED690034621A}" type="pres">
      <dgm:prSet presAssocID="{85CEFC35-6F63-4D5D-8FC6-03BD63ABEF1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79A2D7-2F17-4FB3-A7E6-D4F482C21C4D}" type="pres">
      <dgm:prSet presAssocID="{1832E26A-A00C-461E-B582-AF01E740823C}" presName="compNode" presStyleCnt="0"/>
      <dgm:spPr/>
    </dgm:pt>
    <dgm:pt modelId="{3BD69EAD-B07A-43E6-B790-1C842C9B630E}" type="pres">
      <dgm:prSet presAssocID="{1832E26A-A00C-461E-B582-AF01E740823C}" presName="aNode" presStyleLbl="bgShp" presStyleIdx="0" presStyleCnt="2"/>
      <dgm:spPr/>
      <dgm:t>
        <a:bodyPr/>
        <a:lstStyle/>
        <a:p>
          <a:endParaRPr lang="en-US"/>
        </a:p>
      </dgm:t>
    </dgm:pt>
    <dgm:pt modelId="{69EC529F-46E2-4334-8628-04EF09437E86}" type="pres">
      <dgm:prSet presAssocID="{1832E26A-A00C-461E-B582-AF01E740823C}" presName="textNode" presStyleLbl="bgShp" presStyleIdx="0" presStyleCnt="2"/>
      <dgm:spPr/>
      <dgm:t>
        <a:bodyPr/>
        <a:lstStyle/>
        <a:p>
          <a:endParaRPr lang="en-US"/>
        </a:p>
      </dgm:t>
    </dgm:pt>
    <dgm:pt modelId="{7E489399-3C44-4D1E-A552-75DF5B736EBD}" type="pres">
      <dgm:prSet presAssocID="{1832E26A-A00C-461E-B582-AF01E740823C}" presName="compChildNode" presStyleCnt="0"/>
      <dgm:spPr/>
    </dgm:pt>
    <dgm:pt modelId="{5DAECE87-D55E-4965-950D-494AEFBAD00C}" type="pres">
      <dgm:prSet presAssocID="{1832E26A-A00C-461E-B582-AF01E740823C}" presName="theInnerList" presStyleCnt="0"/>
      <dgm:spPr/>
    </dgm:pt>
    <dgm:pt modelId="{9FBA9B38-9013-4D4F-BF68-53FA23B0A43D}" type="pres">
      <dgm:prSet presAssocID="{714FF907-B96B-4A9E-8254-7379EDDF6C15}" presName="childNode" presStyleLbl="node1" presStyleIdx="0" presStyleCnt="4" custScaleY="2000000" custLinFactY="-292778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4D08C-4CB1-4799-8880-4975B7E62F63}" type="pres">
      <dgm:prSet presAssocID="{714FF907-B96B-4A9E-8254-7379EDDF6C15}" presName="aSpace2" presStyleCnt="0"/>
      <dgm:spPr/>
    </dgm:pt>
    <dgm:pt modelId="{7266B903-C7B1-4BD1-AD6D-DE82ACFF992C}" type="pres">
      <dgm:prSet presAssocID="{DEDCE547-34D4-4E97-97A5-F7D80A263865}" presName="childNode" presStyleLbl="node1" presStyleIdx="1" presStyleCnt="4" custScaleY="2000000" custLinFactY="-138510" custLinFactNeighborX="395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76EDA-4D06-4C59-9B62-6D1FC964EA28}" type="pres">
      <dgm:prSet presAssocID="{1832E26A-A00C-461E-B582-AF01E740823C}" presName="aSpace" presStyleCnt="0"/>
      <dgm:spPr/>
    </dgm:pt>
    <dgm:pt modelId="{C2969C0A-7B6E-4C69-A5B7-63B97CA87D50}" type="pres">
      <dgm:prSet presAssocID="{1BC6E0F7-8F30-457E-BBDB-E56112371732}" presName="compNode" presStyleCnt="0"/>
      <dgm:spPr/>
    </dgm:pt>
    <dgm:pt modelId="{2D0411FB-D88F-49C1-9DD9-0F86822CEA7A}" type="pres">
      <dgm:prSet presAssocID="{1BC6E0F7-8F30-457E-BBDB-E56112371732}" presName="aNode" presStyleLbl="bgShp" presStyleIdx="1" presStyleCnt="2" custLinFactNeighborX="104" custLinFactNeighborY="477"/>
      <dgm:spPr/>
      <dgm:t>
        <a:bodyPr/>
        <a:lstStyle/>
        <a:p>
          <a:endParaRPr lang="en-US"/>
        </a:p>
      </dgm:t>
    </dgm:pt>
    <dgm:pt modelId="{31D3BCF0-2227-4980-B7F7-EA360B4A4822}" type="pres">
      <dgm:prSet presAssocID="{1BC6E0F7-8F30-457E-BBDB-E56112371732}" presName="textNode" presStyleLbl="bgShp" presStyleIdx="1" presStyleCnt="2"/>
      <dgm:spPr/>
      <dgm:t>
        <a:bodyPr/>
        <a:lstStyle/>
        <a:p>
          <a:endParaRPr lang="en-US"/>
        </a:p>
      </dgm:t>
    </dgm:pt>
    <dgm:pt modelId="{A2C60191-4430-4C36-A40E-61C505CE301E}" type="pres">
      <dgm:prSet presAssocID="{1BC6E0F7-8F30-457E-BBDB-E56112371732}" presName="compChildNode" presStyleCnt="0"/>
      <dgm:spPr/>
    </dgm:pt>
    <dgm:pt modelId="{FD861107-F2F3-4ED6-ADA0-6DBD4586DCC4}" type="pres">
      <dgm:prSet presAssocID="{1BC6E0F7-8F30-457E-BBDB-E56112371732}" presName="theInnerList" presStyleCnt="0"/>
      <dgm:spPr/>
    </dgm:pt>
    <dgm:pt modelId="{8E0EADA7-01C4-4B96-89DB-23562677E0F4}" type="pres">
      <dgm:prSet presAssocID="{369DF04F-1AB6-4CE2-B185-E0948AF6A1B2}" presName="childNode" presStyleLbl="node1" presStyleIdx="2" presStyleCnt="4" custScaleY="2000000" custLinFactY="-292778" custLinFactNeighborX="0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9DC9-E06A-41A2-B8E2-0641DB96D964}" type="pres">
      <dgm:prSet presAssocID="{369DF04F-1AB6-4CE2-B185-E0948AF6A1B2}" presName="aSpace2" presStyleCnt="0"/>
      <dgm:spPr/>
    </dgm:pt>
    <dgm:pt modelId="{9746392A-BCB5-499E-A66D-A35CE4BAA213}" type="pres">
      <dgm:prSet presAssocID="{99AF511D-77AA-4B26-8F73-B986E6F32F66}" presName="childNode" presStyleLbl="node1" presStyleIdx="3" presStyleCnt="4" custScaleY="2000000" custLinFactY="-138510" custLinFactNeighborX="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4CC52-AC2E-4B97-ADF9-A90D663FABBB}" type="presOf" srcId="{1832E26A-A00C-461E-B582-AF01E740823C}" destId="{69EC529F-46E2-4334-8628-04EF09437E86}" srcOrd="1" destOrd="0" presId="urn:microsoft.com/office/officeart/2005/8/layout/lProcess2"/>
    <dgm:cxn modelId="{E6159CB3-B89B-4221-8523-68F0E1944607}" type="presOf" srcId="{85CEFC35-6F63-4D5D-8FC6-03BD63ABEF12}" destId="{398AA182-A657-4754-B0CB-ED690034621A}" srcOrd="0" destOrd="0" presId="urn:microsoft.com/office/officeart/2005/8/layout/lProcess2"/>
    <dgm:cxn modelId="{1F30C59A-BA92-4E55-B4C7-A32C005AA6B3}" srcId="{1BC6E0F7-8F30-457E-BBDB-E56112371732}" destId="{369DF04F-1AB6-4CE2-B185-E0948AF6A1B2}" srcOrd="0" destOrd="0" parTransId="{6360EACF-06C5-4472-B466-353C059846BD}" sibTransId="{1F90F316-1BC4-4DBE-9B1D-BC367B110062}"/>
    <dgm:cxn modelId="{354C109D-9F19-498F-98BE-BFBC0E70C754}" srcId="{1832E26A-A00C-461E-B582-AF01E740823C}" destId="{DEDCE547-34D4-4E97-97A5-F7D80A263865}" srcOrd="1" destOrd="0" parTransId="{276C3019-F565-4BED-8A33-86A12AE0CA3C}" sibTransId="{512D1076-4DA0-475C-A3F6-B506A25F1BF1}"/>
    <dgm:cxn modelId="{17213EE5-B26D-46E1-9139-0B9D9704BDE6}" type="presOf" srcId="{1832E26A-A00C-461E-B582-AF01E740823C}" destId="{3BD69EAD-B07A-43E6-B790-1C842C9B630E}" srcOrd="0" destOrd="0" presId="urn:microsoft.com/office/officeart/2005/8/layout/lProcess2"/>
    <dgm:cxn modelId="{3BDFCD30-0284-401D-A161-C03617D2E3D4}" type="presOf" srcId="{DEDCE547-34D4-4E97-97A5-F7D80A263865}" destId="{7266B903-C7B1-4BD1-AD6D-DE82ACFF992C}" srcOrd="0" destOrd="0" presId="urn:microsoft.com/office/officeart/2005/8/layout/lProcess2"/>
    <dgm:cxn modelId="{FD233FB3-4A65-4755-A623-18041DE08F8C}" srcId="{85CEFC35-6F63-4D5D-8FC6-03BD63ABEF12}" destId="{1BC6E0F7-8F30-457E-BBDB-E56112371732}" srcOrd="1" destOrd="0" parTransId="{482353E1-C97E-4B92-9A22-661EFFB9EDA7}" sibTransId="{6B593AE6-A95A-49B7-BC24-AE90421B782B}"/>
    <dgm:cxn modelId="{AD1DF86C-4C68-4721-B8DE-A5DA4931DB50}" type="presOf" srcId="{1BC6E0F7-8F30-457E-BBDB-E56112371732}" destId="{2D0411FB-D88F-49C1-9DD9-0F86822CEA7A}" srcOrd="0" destOrd="0" presId="urn:microsoft.com/office/officeart/2005/8/layout/lProcess2"/>
    <dgm:cxn modelId="{A0177977-537A-4092-B0B4-5EB3808F7B7E}" srcId="{1BC6E0F7-8F30-457E-BBDB-E56112371732}" destId="{99AF511D-77AA-4B26-8F73-B986E6F32F66}" srcOrd="1" destOrd="0" parTransId="{5DC82B91-AD6E-478A-A589-9A382EEB56B5}" sibTransId="{B24B4AF8-8998-4C93-9A2C-4C948FFE7B00}"/>
    <dgm:cxn modelId="{5732A623-C3A9-44CD-A3E7-DDCC9DC9DA12}" type="presOf" srcId="{714FF907-B96B-4A9E-8254-7379EDDF6C15}" destId="{9FBA9B38-9013-4D4F-BF68-53FA23B0A43D}" srcOrd="0" destOrd="0" presId="urn:microsoft.com/office/officeart/2005/8/layout/lProcess2"/>
    <dgm:cxn modelId="{E28D3B64-A2A7-4CB7-98F9-E482D77A7A86}" type="presOf" srcId="{99AF511D-77AA-4B26-8F73-B986E6F32F66}" destId="{9746392A-BCB5-499E-A66D-A35CE4BAA213}" srcOrd="0" destOrd="0" presId="urn:microsoft.com/office/officeart/2005/8/layout/lProcess2"/>
    <dgm:cxn modelId="{13561864-3899-4B22-A53C-579C5502F5D6}" type="presOf" srcId="{1BC6E0F7-8F30-457E-BBDB-E56112371732}" destId="{31D3BCF0-2227-4980-B7F7-EA360B4A4822}" srcOrd="1" destOrd="0" presId="urn:microsoft.com/office/officeart/2005/8/layout/lProcess2"/>
    <dgm:cxn modelId="{9DE9491D-5662-421B-B13F-2BECDBC6A6AA}" srcId="{1832E26A-A00C-461E-B582-AF01E740823C}" destId="{714FF907-B96B-4A9E-8254-7379EDDF6C15}" srcOrd="0" destOrd="0" parTransId="{CD279079-63DE-47F7-952F-EEFA579A93FF}" sibTransId="{3065D14C-A4E8-481C-98B1-6B7780A1C1B2}"/>
    <dgm:cxn modelId="{0D38700D-3152-47E7-8F23-99F842A1C481}" srcId="{85CEFC35-6F63-4D5D-8FC6-03BD63ABEF12}" destId="{1832E26A-A00C-461E-B582-AF01E740823C}" srcOrd="0" destOrd="0" parTransId="{28E403A8-0C07-4F61-80AF-CE775B746388}" sibTransId="{E456A4BF-1FFD-4691-9744-478BF65F7875}"/>
    <dgm:cxn modelId="{061436CB-F159-43DC-9A80-87EEBA63EB86}" type="presOf" srcId="{369DF04F-1AB6-4CE2-B185-E0948AF6A1B2}" destId="{8E0EADA7-01C4-4B96-89DB-23562677E0F4}" srcOrd="0" destOrd="0" presId="urn:microsoft.com/office/officeart/2005/8/layout/lProcess2"/>
    <dgm:cxn modelId="{A7D9665D-B796-41E4-82B6-CB3F26AD632F}" type="presParOf" srcId="{398AA182-A657-4754-B0CB-ED690034621A}" destId="{0A79A2D7-2F17-4FB3-A7E6-D4F482C21C4D}" srcOrd="0" destOrd="0" presId="urn:microsoft.com/office/officeart/2005/8/layout/lProcess2"/>
    <dgm:cxn modelId="{140626D4-E4EE-4BA2-9D89-43DE3A075531}" type="presParOf" srcId="{0A79A2D7-2F17-4FB3-A7E6-D4F482C21C4D}" destId="{3BD69EAD-B07A-43E6-B790-1C842C9B630E}" srcOrd="0" destOrd="0" presId="urn:microsoft.com/office/officeart/2005/8/layout/lProcess2"/>
    <dgm:cxn modelId="{0D2572B0-E01D-4C06-A9F8-778655DCB766}" type="presParOf" srcId="{0A79A2D7-2F17-4FB3-A7E6-D4F482C21C4D}" destId="{69EC529F-46E2-4334-8628-04EF09437E86}" srcOrd="1" destOrd="0" presId="urn:microsoft.com/office/officeart/2005/8/layout/lProcess2"/>
    <dgm:cxn modelId="{10DAD8D9-1E5E-45D5-A7F2-5B87AB89E5E2}" type="presParOf" srcId="{0A79A2D7-2F17-4FB3-A7E6-D4F482C21C4D}" destId="{7E489399-3C44-4D1E-A552-75DF5B736EBD}" srcOrd="2" destOrd="0" presId="urn:microsoft.com/office/officeart/2005/8/layout/lProcess2"/>
    <dgm:cxn modelId="{2D2EA8DD-131C-466C-9148-35F78338E95D}" type="presParOf" srcId="{7E489399-3C44-4D1E-A552-75DF5B736EBD}" destId="{5DAECE87-D55E-4965-950D-494AEFBAD00C}" srcOrd="0" destOrd="0" presId="urn:microsoft.com/office/officeart/2005/8/layout/lProcess2"/>
    <dgm:cxn modelId="{8F89DED3-E9A0-45AC-98A8-781450B7E9C0}" type="presParOf" srcId="{5DAECE87-D55E-4965-950D-494AEFBAD00C}" destId="{9FBA9B38-9013-4D4F-BF68-53FA23B0A43D}" srcOrd="0" destOrd="0" presId="urn:microsoft.com/office/officeart/2005/8/layout/lProcess2"/>
    <dgm:cxn modelId="{DABA199B-1739-4F5E-8FC0-0BDB9A4000C4}" type="presParOf" srcId="{5DAECE87-D55E-4965-950D-494AEFBAD00C}" destId="{D894D08C-4CB1-4799-8880-4975B7E62F63}" srcOrd="1" destOrd="0" presId="urn:microsoft.com/office/officeart/2005/8/layout/lProcess2"/>
    <dgm:cxn modelId="{81B73799-EC46-4E40-A988-8A790139667F}" type="presParOf" srcId="{5DAECE87-D55E-4965-950D-494AEFBAD00C}" destId="{7266B903-C7B1-4BD1-AD6D-DE82ACFF992C}" srcOrd="2" destOrd="0" presId="urn:microsoft.com/office/officeart/2005/8/layout/lProcess2"/>
    <dgm:cxn modelId="{AA754E79-3566-43A2-AB0F-80342393875A}" type="presParOf" srcId="{398AA182-A657-4754-B0CB-ED690034621A}" destId="{60576EDA-4D06-4C59-9B62-6D1FC964EA28}" srcOrd="1" destOrd="0" presId="urn:microsoft.com/office/officeart/2005/8/layout/lProcess2"/>
    <dgm:cxn modelId="{EE690B1A-DC41-4FB1-A5D9-A1742EAEA675}" type="presParOf" srcId="{398AA182-A657-4754-B0CB-ED690034621A}" destId="{C2969C0A-7B6E-4C69-A5B7-63B97CA87D50}" srcOrd="2" destOrd="0" presId="urn:microsoft.com/office/officeart/2005/8/layout/lProcess2"/>
    <dgm:cxn modelId="{98B7A199-AEE2-41F6-A7EB-37D9A00BD13C}" type="presParOf" srcId="{C2969C0A-7B6E-4C69-A5B7-63B97CA87D50}" destId="{2D0411FB-D88F-49C1-9DD9-0F86822CEA7A}" srcOrd="0" destOrd="0" presId="urn:microsoft.com/office/officeart/2005/8/layout/lProcess2"/>
    <dgm:cxn modelId="{4DE8F866-D9CD-44DF-80F2-C3E7124DD106}" type="presParOf" srcId="{C2969C0A-7B6E-4C69-A5B7-63B97CA87D50}" destId="{31D3BCF0-2227-4980-B7F7-EA360B4A4822}" srcOrd="1" destOrd="0" presId="urn:microsoft.com/office/officeart/2005/8/layout/lProcess2"/>
    <dgm:cxn modelId="{4E4DE118-CE36-4D9A-BA16-E8E70D8090C0}" type="presParOf" srcId="{C2969C0A-7B6E-4C69-A5B7-63B97CA87D50}" destId="{A2C60191-4430-4C36-A40E-61C505CE301E}" srcOrd="2" destOrd="0" presId="urn:microsoft.com/office/officeart/2005/8/layout/lProcess2"/>
    <dgm:cxn modelId="{4F8336CB-AA16-4B73-86D0-7D1EAE2D1CA7}" type="presParOf" srcId="{A2C60191-4430-4C36-A40E-61C505CE301E}" destId="{FD861107-F2F3-4ED6-ADA0-6DBD4586DCC4}" srcOrd="0" destOrd="0" presId="urn:microsoft.com/office/officeart/2005/8/layout/lProcess2"/>
    <dgm:cxn modelId="{3C518BC6-11E9-4776-A2DB-01A161D7A2DE}" type="presParOf" srcId="{FD861107-F2F3-4ED6-ADA0-6DBD4586DCC4}" destId="{8E0EADA7-01C4-4B96-89DB-23562677E0F4}" srcOrd="0" destOrd="0" presId="urn:microsoft.com/office/officeart/2005/8/layout/lProcess2"/>
    <dgm:cxn modelId="{75F7575E-0EBB-4920-9F39-0CC44339C55A}" type="presParOf" srcId="{FD861107-F2F3-4ED6-ADA0-6DBD4586DCC4}" destId="{6FAD9DC9-E06A-41A2-B8E2-0641DB96D964}" srcOrd="1" destOrd="0" presId="urn:microsoft.com/office/officeart/2005/8/layout/lProcess2"/>
    <dgm:cxn modelId="{643A8FE0-AA0E-4D09-A070-2B53B37AA01F}" type="presParOf" srcId="{FD861107-F2F3-4ED6-ADA0-6DBD4586DCC4}" destId="{9746392A-BCB5-499E-A66D-A35CE4BAA21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08DAC9-E573-4BD5-A46B-47CC6CD1187E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B5F4CC6E-374D-4492-85C7-32A6C5FE4813}">
      <dgm:prSet custT="1"/>
      <dgm:spPr/>
      <dgm:t>
        <a:bodyPr/>
        <a:lstStyle/>
        <a:p>
          <a:pPr rtl="0"/>
          <a:r>
            <a:rPr lang="en-US" sz="1800" b="1" dirty="0"/>
            <a:t>Identification</a:t>
          </a:r>
        </a:p>
      </dgm:t>
    </dgm:pt>
    <dgm:pt modelId="{DF99B9B4-1C02-48D5-B9B9-C291082F3BE8}" type="parTrans" cxnId="{E96199EE-A62D-4567-B712-5941DE9841FD}">
      <dgm:prSet/>
      <dgm:spPr/>
      <dgm:t>
        <a:bodyPr/>
        <a:lstStyle/>
        <a:p>
          <a:endParaRPr lang="en-US" sz="1800"/>
        </a:p>
      </dgm:t>
    </dgm:pt>
    <dgm:pt modelId="{2C36CB5C-3BD4-4FC8-85AC-2F560C5BA35B}" type="sibTrans" cxnId="{E96199EE-A62D-4567-B712-5941DE9841FD}">
      <dgm:prSet/>
      <dgm:spPr/>
      <dgm:t>
        <a:bodyPr/>
        <a:lstStyle/>
        <a:p>
          <a:endParaRPr lang="en-US" sz="1800"/>
        </a:p>
      </dgm:t>
    </dgm:pt>
    <dgm:pt modelId="{5ED04D4D-7DCD-46F4-9589-9CB92BA68B1C}">
      <dgm:prSet custT="1"/>
      <dgm:spPr/>
      <dgm:t>
        <a:bodyPr/>
        <a:lstStyle/>
        <a:p>
          <a:pPr algn="l" rtl="0"/>
          <a:r>
            <a:rPr lang="en-US" sz="1600" dirty="0"/>
            <a:t>Identify and </a:t>
          </a:r>
          <a:r>
            <a:rPr lang="en-US" sz="1600" b="0" dirty="0">
              <a:solidFill>
                <a:schemeClr val="tx1"/>
              </a:solidFill>
            </a:rPr>
            <a:t>document </a:t>
          </a:r>
          <a:r>
            <a:rPr lang="en-US" sz="1600" dirty="0"/>
            <a:t>the Risk and assign resource(s) for mitigation analysis</a:t>
          </a:r>
        </a:p>
      </dgm:t>
    </dgm:pt>
    <dgm:pt modelId="{0AB3042C-6A01-40EA-B499-736F967EA4CB}" type="parTrans" cxnId="{804142AF-EC5A-4100-BB38-3E4EE917B38B}">
      <dgm:prSet/>
      <dgm:spPr/>
      <dgm:t>
        <a:bodyPr/>
        <a:lstStyle/>
        <a:p>
          <a:endParaRPr lang="en-US" sz="1800"/>
        </a:p>
      </dgm:t>
    </dgm:pt>
    <dgm:pt modelId="{8CA199F7-E3D6-4F90-B67F-0C9983EBE6A4}" type="sibTrans" cxnId="{804142AF-EC5A-4100-BB38-3E4EE917B38B}">
      <dgm:prSet/>
      <dgm:spPr/>
      <dgm:t>
        <a:bodyPr/>
        <a:lstStyle/>
        <a:p>
          <a:endParaRPr lang="en-US" sz="1800"/>
        </a:p>
      </dgm:t>
    </dgm:pt>
    <dgm:pt modelId="{F1CCD23D-E3E4-4418-91D0-AF6943C2FB68}">
      <dgm:prSet custT="1"/>
      <dgm:spPr/>
      <dgm:t>
        <a:bodyPr/>
        <a:lstStyle/>
        <a:p>
          <a:pPr rtl="0"/>
          <a:r>
            <a:rPr lang="en-US" sz="1800" b="1" dirty="0"/>
            <a:t>Risk Analysis </a:t>
          </a:r>
        </a:p>
      </dgm:t>
    </dgm:pt>
    <dgm:pt modelId="{B46BEFDE-B7C5-4181-813E-09A0F6BA0C96}" type="parTrans" cxnId="{AA90E24C-154B-4A49-8AB3-2917530932FC}">
      <dgm:prSet/>
      <dgm:spPr/>
      <dgm:t>
        <a:bodyPr/>
        <a:lstStyle/>
        <a:p>
          <a:endParaRPr lang="en-US" sz="1800"/>
        </a:p>
      </dgm:t>
    </dgm:pt>
    <dgm:pt modelId="{487D3FB3-F1B0-46F5-939B-689B59D09BDC}" type="sibTrans" cxnId="{AA90E24C-154B-4A49-8AB3-2917530932FC}">
      <dgm:prSet/>
      <dgm:spPr/>
      <dgm:t>
        <a:bodyPr/>
        <a:lstStyle/>
        <a:p>
          <a:endParaRPr lang="en-US" sz="1800"/>
        </a:p>
      </dgm:t>
    </dgm:pt>
    <dgm:pt modelId="{956D390B-45D9-44DB-86B5-F418AC91D95A}">
      <dgm:prSet custT="1"/>
      <dgm:spPr/>
      <dgm:t>
        <a:bodyPr/>
        <a:lstStyle/>
        <a:p>
          <a:pPr algn="l" rtl="0"/>
          <a:r>
            <a:rPr lang="en-US" sz="1600" dirty="0"/>
            <a:t>Involves assigning a level of priority based on the probability of occurrence and impact to the project. This results in preparation of probability and impact matrix</a:t>
          </a:r>
        </a:p>
      </dgm:t>
    </dgm:pt>
    <dgm:pt modelId="{6766A5FA-5494-474D-8CD4-ED4027D51772}" type="parTrans" cxnId="{B226FC9B-0AFD-423F-96B5-6E7B15E01FE1}">
      <dgm:prSet/>
      <dgm:spPr/>
      <dgm:t>
        <a:bodyPr/>
        <a:lstStyle/>
        <a:p>
          <a:endParaRPr lang="en-US" sz="1800"/>
        </a:p>
      </dgm:t>
    </dgm:pt>
    <dgm:pt modelId="{95324A32-B7E5-494C-B181-F7E95438A03A}" type="sibTrans" cxnId="{B226FC9B-0AFD-423F-96B5-6E7B15E01FE1}">
      <dgm:prSet/>
      <dgm:spPr/>
      <dgm:t>
        <a:bodyPr/>
        <a:lstStyle/>
        <a:p>
          <a:endParaRPr lang="en-US" sz="1800"/>
        </a:p>
      </dgm:t>
    </dgm:pt>
    <dgm:pt modelId="{EB31318D-9A38-4E5D-BA9C-A0E180546E76}">
      <dgm:prSet custT="1"/>
      <dgm:spPr/>
      <dgm:t>
        <a:bodyPr/>
        <a:lstStyle/>
        <a:p>
          <a:pPr rtl="0"/>
          <a:r>
            <a:rPr lang="en-US" sz="1800" b="1" dirty="0"/>
            <a:t>Risk Response</a:t>
          </a:r>
        </a:p>
      </dgm:t>
    </dgm:pt>
    <dgm:pt modelId="{9DAF8977-013E-4FA4-B318-AB9CE6EBDA2B}" type="parTrans" cxnId="{D50A0B20-7B10-4980-BE45-E1421248A504}">
      <dgm:prSet/>
      <dgm:spPr/>
      <dgm:t>
        <a:bodyPr/>
        <a:lstStyle/>
        <a:p>
          <a:endParaRPr lang="en-US" sz="1800"/>
        </a:p>
      </dgm:t>
    </dgm:pt>
    <dgm:pt modelId="{EBF678B2-9114-479C-AC5A-E2A2E322C100}" type="sibTrans" cxnId="{D50A0B20-7B10-4980-BE45-E1421248A504}">
      <dgm:prSet/>
      <dgm:spPr/>
      <dgm:t>
        <a:bodyPr/>
        <a:lstStyle/>
        <a:p>
          <a:endParaRPr lang="en-US" sz="1800"/>
        </a:p>
      </dgm:t>
    </dgm:pt>
    <dgm:pt modelId="{F36C678F-4C5B-4BA3-B83D-FA2ED77ACEDA}">
      <dgm:prSet custT="1"/>
      <dgm:spPr/>
      <dgm:t>
        <a:bodyPr/>
        <a:lstStyle/>
        <a:p>
          <a:pPr algn="l" rtl="0"/>
          <a:r>
            <a:rPr lang="en-US" sz="1600" dirty="0"/>
            <a:t>Review the risk and its impact on cost, schedule, and quality with State’s project manager and work out a prevention/ mitigation strategy with the project stakeholders.</a:t>
          </a:r>
        </a:p>
      </dgm:t>
    </dgm:pt>
    <dgm:pt modelId="{6ED59DB8-016A-4FEC-8B7A-E88D01EDB749}" type="parTrans" cxnId="{E9142975-0C58-4B64-ABE7-A091265A912F}">
      <dgm:prSet/>
      <dgm:spPr/>
      <dgm:t>
        <a:bodyPr/>
        <a:lstStyle/>
        <a:p>
          <a:endParaRPr lang="en-US" sz="1800"/>
        </a:p>
      </dgm:t>
    </dgm:pt>
    <dgm:pt modelId="{B2C2F191-D246-47D7-AA4C-8867DED37AB8}" type="sibTrans" cxnId="{E9142975-0C58-4B64-ABE7-A091265A912F}">
      <dgm:prSet/>
      <dgm:spPr/>
      <dgm:t>
        <a:bodyPr/>
        <a:lstStyle/>
        <a:p>
          <a:endParaRPr lang="en-US" sz="1800"/>
        </a:p>
      </dgm:t>
    </dgm:pt>
    <dgm:pt modelId="{66A5BB5A-9414-48E1-BE6A-BA1981B7BA97}">
      <dgm:prSet custT="1"/>
      <dgm:spPr/>
      <dgm:t>
        <a:bodyPr/>
        <a:lstStyle/>
        <a:p>
          <a:pPr algn="l" rtl="0"/>
          <a:r>
            <a:rPr lang="en-US" sz="1600" dirty="0"/>
            <a:t>Planning involves the definition of prevention and mitigation strategies</a:t>
          </a:r>
        </a:p>
      </dgm:t>
    </dgm:pt>
    <dgm:pt modelId="{9AC20093-E2F5-4334-94D7-00CB51A2EC50}" type="parTrans" cxnId="{C7DAAA45-E4A5-49C1-887F-F72B3515F389}">
      <dgm:prSet/>
      <dgm:spPr/>
      <dgm:t>
        <a:bodyPr/>
        <a:lstStyle/>
        <a:p>
          <a:endParaRPr lang="en-US" sz="1800"/>
        </a:p>
      </dgm:t>
    </dgm:pt>
    <dgm:pt modelId="{0BC1F5BD-6606-4076-985B-DC94A57EA7C6}" type="sibTrans" cxnId="{C7DAAA45-E4A5-49C1-887F-F72B3515F389}">
      <dgm:prSet/>
      <dgm:spPr/>
      <dgm:t>
        <a:bodyPr/>
        <a:lstStyle/>
        <a:p>
          <a:endParaRPr lang="en-US" sz="1800"/>
        </a:p>
      </dgm:t>
    </dgm:pt>
    <dgm:pt modelId="{D2866CBF-20B6-4F27-9DDF-3D0A320313F5}">
      <dgm:prSet custT="1"/>
      <dgm:spPr/>
      <dgm:t>
        <a:bodyPr/>
        <a:lstStyle/>
        <a:p>
          <a:pPr rtl="0"/>
          <a:r>
            <a:rPr lang="en-US" sz="1800" b="1" dirty="0"/>
            <a:t>Risk Monitoring and Control </a:t>
          </a:r>
        </a:p>
      </dgm:t>
    </dgm:pt>
    <dgm:pt modelId="{E462CEC2-978C-48B2-87C4-469F7E7610AF}" type="parTrans" cxnId="{775B0EB0-FDCE-4145-872F-23B23EE44B04}">
      <dgm:prSet/>
      <dgm:spPr/>
      <dgm:t>
        <a:bodyPr/>
        <a:lstStyle/>
        <a:p>
          <a:endParaRPr lang="en-US" sz="1800"/>
        </a:p>
      </dgm:t>
    </dgm:pt>
    <dgm:pt modelId="{24E11CFE-8599-4E41-8F07-4F098E1E77A9}" type="sibTrans" cxnId="{775B0EB0-FDCE-4145-872F-23B23EE44B04}">
      <dgm:prSet/>
      <dgm:spPr/>
      <dgm:t>
        <a:bodyPr/>
        <a:lstStyle/>
        <a:p>
          <a:endParaRPr lang="en-US" sz="1800"/>
        </a:p>
      </dgm:t>
    </dgm:pt>
    <dgm:pt modelId="{AAA7496A-67D2-4463-9CD6-93D2209F4244}">
      <dgm:prSet custT="1"/>
      <dgm:spPr/>
      <dgm:t>
        <a:bodyPr/>
        <a:lstStyle/>
        <a:p>
          <a:pPr algn="l" rtl="0"/>
          <a:r>
            <a:rPr lang="en-US" sz="1600" dirty="0"/>
            <a:t>Continuous review of risks and revision of mitigation strategies</a:t>
          </a:r>
        </a:p>
      </dgm:t>
    </dgm:pt>
    <dgm:pt modelId="{4B82D6DF-CAD3-4254-A40A-AF5F999151C7}" type="parTrans" cxnId="{0A03C47A-5926-4AB2-8362-8E39A9A84543}">
      <dgm:prSet/>
      <dgm:spPr/>
      <dgm:t>
        <a:bodyPr/>
        <a:lstStyle/>
        <a:p>
          <a:endParaRPr lang="en-US" sz="1800"/>
        </a:p>
      </dgm:t>
    </dgm:pt>
    <dgm:pt modelId="{9EDABDA7-7812-4043-91CD-CF52EA770586}" type="sibTrans" cxnId="{0A03C47A-5926-4AB2-8362-8E39A9A84543}">
      <dgm:prSet/>
      <dgm:spPr/>
      <dgm:t>
        <a:bodyPr/>
        <a:lstStyle/>
        <a:p>
          <a:endParaRPr lang="en-US" sz="1800"/>
        </a:p>
      </dgm:t>
    </dgm:pt>
    <dgm:pt modelId="{F1434CD7-5A5A-4FB4-B4F6-F5E958810699}">
      <dgm:prSet custT="1"/>
      <dgm:spPr/>
      <dgm:t>
        <a:bodyPr/>
        <a:lstStyle/>
        <a:p>
          <a:pPr algn="l" rtl="0"/>
          <a:r>
            <a:rPr lang="en-US" sz="1600" dirty="0"/>
            <a:t>During regular monthly project status reviews with the State, Acro will review the risks, reassign the levels and revise the probability and impact matrix</a:t>
          </a:r>
        </a:p>
      </dgm:t>
    </dgm:pt>
    <dgm:pt modelId="{9655496B-F20B-4DAC-9608-EBA28568B65C}" type="parTrans" cxnId="{9F217484-84C8-41C5-B1EE-040B9C40A7B6}">
      <dgm:prSet/>
      <dgm:spPr/>
      <dgm:t>
        <a:bodyPr/>
        <a:lstStyle/>
        <a:p>
          <a:endParaRPr lang="en-US" sz="1800"/>
        </a:p>
      </dgm:t>
    </dgm:pt>
    <dgm:pt modelId="{07AED2B4-A2A7-4735-8167-1D24A2E3FDD9}" type="sibTrans" cxnId="{9F217484-84C8-41C5-B1EE-040B9C40A7B6}">
      <dgm:prSet/>
      <dgm:spPr/>
      <dgm:t>
        <a:bodyPr/>
        <a:lstStyle/>
        <a:p>
          <a:endParaRPr lang="en-US" sz="1800"/>
        </a:p>
      </dgm:t>
    </dgm:pt>
    <dgm:pt modelId="{55C6D1A5-2949-4488-B298-D9471785CF97}" type="pres">
      <dgm:prSet presAssocID="{AD08DAC9-E573-4BD5-A46B-47CC6CD1187E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96920F5-D8E3-4D08-9FCF-2332A1EBD6E1}" type="pres">
      <dgm:prSet presAssocID="{B5F4CC6E-374D-4492-85C7-32A6C5FE4813}" presName="parentText1" presStyleLbl="node1" presStyleIdx="0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68EC8-D12F-48D5-8703-7CC300BBE354}" type="pres">
      <dgm:prSet presAssocID="{B5F4CC6E-374D-4492-85C7-32A6C5FE4813}" presName="childText1" presStyleLbl="solidAlignAcc1" presStyleIdx="0" presStyleCnt="4" custScaleY="98803" custLinFactNeighborX="668" custLinFactNeighborY="-17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A8B3E-E4FA-4E82-95B0-9FE59AAD13BE}" type="pres">
      <dgm:prSet presAssocID="{F1CCD23D-E3E4-4418-91D0-AF6943C2FB68}" presName="parentText2" presStyleLbl="node1" presStyleIdx="1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69774-61A8-4593-A7FC-EE73DB7B306B}" type="pres">
      <dgm:prSet presAssocID="{F1CCD23D-E3E4-4418-91D0-AF6943C2FB68}" presName="childText2" presStyleLbl="solidAlignAcc1" presStyleIdx="1" presStyleCnt="4" custScaleY="117490" custLinFactNeighborX="1336" custLinFactNeighborY="52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43F4C-EE9D-4899-A650-9E13B28713EB}" type="pres">
      <dgm:prSet presAssocID="{EB31318D-9A38-4E5D-BA9C-A0E180546E76}" presName="parentText3" presStyleLbl="node1" presStyleIdx="2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CB618-A3BD-45C0-A3E6-239DD8A4BE06}" type="pres">
      <dgm:prSet presAssocID="{EB31318D-9A38-4E5D-BA9C-A0E180546E76}" presName="childText3" presStyleLbl="solidAlignAcc1" presStyleIdx="2" presStyleCnt="4" custScaleY="146929" custLinFactNeighborX="668" custLinFactNeighborY="215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EE201-47A5-4072-91D9-0A2418764CFC}" type="pres">
      <dgm:prSet presAssocID="{D2866CBF-20B6-4F27-9DDF-3D0A320313F5}" presName="parentText4" presStyleLbl="node1" presStyleIdx="3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85CFC-1E66-4C32-BA93-78A21455ADE0}" type="pres">
      <dgm:prSet presAssocID="{D2866CBF-20B6-4F27-9DDF-3D0A320313F5}" presName="childText4" presStyleLbl="solidAlignAcc1" presStyleIdx="3" presStyleCnt="4" custScaleX="100774" custScaleY="130249" custLinFactNeighborX="1324" custLinFactNeighborY="135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5A349D-6336-431F-AEB6-B5736B7D6C63}" type="presOf" srcId="{956D390B-45D9-44DB-86B5-F418AC91D95A}" destId="{B2D69774-61A8-4593-A7FC-EE73DB7B306B}" srcOrd="0" destOrd="0" presId="urn:microsoft.com/office/officeart/2009/3/layout/IncreasingArrowsProcess"/>
    <dgm:cxn modelId="{AA90E24C-154B-4A49-8AB3-2917530932FC}" srcId="{AD08DAC9-E573-4BD5-A46B-47CC6CD1187E}" destId="{F1CCD23D-E3E4-4418-91D0-AF6943C2FB68}" srcOrd="1" destOrd="0" parTransId="{B46BEFDE-B7C5-4181-813E-09A0F6BA0C96}" sibTransId="{487D3FB3-F1B0-46F5-939B-689B59D09BDC}"/>
    <dgm:cxn modelId="{8A81370C-5A32-49DE-B7A3-495D18BD2EA1}" type="presOf" srcId="{F1CCD23D-E3E4-4418-91D0-AF6943C2FB68}" destId="{A76A8B3E-E4FA-4E82-95B0-9FE59AAD13BE}" srcOrd="0" destOrd="0" presId="urn:microsoft.com/office/officeart/2009/3/layout/IncreasingArrowsProcess"/>
    <dgm:cxn modelId="{E96199EE-A62D-4567-B712-5941DE9841FD}" srcId="{AD08DAC9-E573-4BD5-A46B-47CC6CD1187E}" destId="{B5F4CC6E-374D-4492-85C7-32A6C5FE4813}" srcOrd="0" destOrd="0" parTransId="{DF99B9B4-1C02-48D5-B9B9-C291082F3BE8}" sibTransId="{2C36CB5C-3BD4-4FC8-85AC-2F560C5BA35B}"/>
    <dgm:cxn modelId="{0A03C47A-5926-4AB2-8362-8E39A9A84543}" srcId="{D2866CBF-20B6-4F27-9DDF-3D0A320313F5}" destId="{AAA7496A-67D2-4463-9CD6-93D2209F4244}" srcOrd="0" destOrd="0" parTransId="{4B82D6DF-CAD3-4254-A40A-AF5F999151C7}" sibTransId="{9EDABDA7-7812-4043-91CD-CF52EA770586}"/>
    <dgm:cxn modelId="{9F217484-84C8-41C5-B1EE-040B9C40A7B6}" srcId="{D2866CBF-20B6-4F27-9DDF-3D0A320313F5}" destId="{F1434CD7-5A5A-4FB4-B4F6-F5E958810699}" srcOrd="1" destOrd="0" parTransId="{9655496B-F20B-4DAC-9608-EBA28568B65C}" sibTransId="{07AED2B4-A2A7-4735-8167-1D24A2E3FDD9}"/>
    <dgm:cxn modelId="{804142AF-EC5A-4100-BB38-3E4EE917B38B}" srcId="{B5F4CC6E-374D-4492-85C7-32A6C5FE4813}" destId="{5ED04D4D-7DCD-46F4-9589-9CB92BA68B1C}" srcOrd="0" destOrd="0" parTransId="{0AB3042C-6A01-40EA-B499-736F967EA4CB}" sibTransId="{8CA199F7-E3D6-4F90-B67F-0C9983EBE6A4}"/>
    <dgm:cxn modelId="{B226FC9B-0AFD-423F-96B5-6E7B15E01FE1}" srcId="{F1CCD23D-E3E4-4418-91D0-AF6943C2FB68}" destId="{956D390B-45D9-44DB-86B5-F418AC91D95A}" srcOrd="0" destOrd="0" parTransId="{6766A5FA-5494-474D-8CD4-ED4027D51772}" sibTransId="{95324A32-B7E5-494C-B181-F7E95438A03A}"/>
    <dgm:cxn modelId="{2DF5407C-8A24-44E1-B03A-814983363953}" type="presOf" srcId="{EB31318D-9A38-4E5D-BA9C-A0E180546E76}" destId="{5B743F4C-EE9D-4899-A650-9E13B28713EB}" srcOrd="0" destOrd="0" presId="urn:microsoft.com/office/officeart/2009/3/layout/IncreasingArrowsProcess"/>
    <dgm:cxn modelId="{89642204-2021-4C9D-A798-C3884DC7A3AD}" type="presOf" srcId="{5ED04D4D-7DCD-46F4-9589-9CB92BA68B1C}" destId="{E0668EC8-D12F-48D5-8703-7CC300BBE354}" srcOrd="0" destOrd="0" presId="urn:microsoft.com/office/officeart/2009/3/layout/IncreasingArrowsProcess"/>
    <dgm:cxn modelId="{E9142975-0C58-4B64-ABE7-A091265A912F}" srcId="{EB31318D-9A38-4E5D-BA9C-A0E180546E76}" destId="{F36C678F-4C5B-4BA3-B83D-FA2ED77ACEDA}" srcOrd="0" destOrd="0" parTransId="{6ED59DB8-016A-4FEC-8B7A-E88D01EDB749}" sibTransId="{B2C2F191-D246-47D7-AA4C-8867DED37AB8}"/>
    <dgm:cxn modelId="{D50A0B20-7B10-4980-BE45-E1421248A504}" srcId="{AD08DAC9-E573-4BD5-A46B-47CC6CD1187E}" destId="{EB31318D-9A38-4E5D-BA9C-A0E180546E76}" srcOrd="2" destOrd="0" parTransId="{9DAF8977-013E-4FA4-B318-AB9CE6EBDA2B}" sibTransId="{EBF678B2-9114-479C-AC5A-E2A2E322C100}"/>
    <dgm:cxn modelId="{235A0905-41C0-4A7D-9B16-59B027A20827}" type="presOf" srcId="{D2866CBF-20B6-4F27-9DDF-3D0A320313F5}" destId="{429EE201-47A5-4072-91D9-0A2418764CFC}" srcOrd="0" destOrd="0" presId="urn:microsoft.com/office/officeart/2009/3/layout/IncreasingArrowsProcess"/>
    <dgm:cxn modelId="{1424667A-C1D3-48DC-B56E-749E19EDE976}" type="presOf" srcId="{AD08DAC9-E573-4BD5-A46B-47CC6CD1187E}" destId="{55C6D1A5-2949-4488-B298-D9471785CF97}" srcOrd="0" destOrd="0" presId="urn:microsoft.com/office/officeart/2009/3/layout/IncreasingArrowsProcess"/>
    <dgm:cxn modelId="{775B0EB0-FDCE-4145-872F-23B23EE44B04}" srcId="{AD08DAC9-E573-4BD5-A46B-47CC6CD1187E}" destId="{D2866CBF-20B6-4F27-9DDF-3D0A320313F5}" srcOrd="3" destOrd="0" parTransId="{E462CEC2-978C-48B2-87C4-469F7E7610AF}" sibTransId="{24E11CFE-8599-4E41-8F07-4F098E1E77A9}"/>
    <dgm:cxn modelId="{9933AFF2-9401-4032-9342-E146E15F5D67}" type="presOf" srcId="{B5F4CC6E-374D-4492-85C7-32A6C5FE4813}" destId="{E96920F5-D8E3-4D08-9FCF-2332A1EBD6E1}" srcOrd="0" destOrd="0" presId="urn:microsoft.com/office/officeart/2009/3/layout/IncreasingArrowsProcess"/>
    <dgm:cxn modelId="{F220D145-99AA-4949-B16F-E384137DA4BE}" type="presOf" srcId="{66A5BB5A-9414-48E1-BE6A-BA1981B7BA97}" destId="{C7BCB618-A3BD-45C0-A3E6-239DD8A4BE06}" srcOrd="0" destOrd="1" presId="urn:microsoft.com/office/officeart/2009/3/layout/IncreasingArrowsProcess"/>
    <dgm:cxn modelId="{0B789474-139D-468D-8DCD-5F84D89FEFD8}" type="presOf" srcId="{AAA7496A-67D2-4463-9CD6-93D2209F4244}" destId="{CC585CFC-1E66-4C32-BA93-78A21455ADE0}" srcOrd="0" destOrd="0" presId="urn:microsoft.com/office/officeart/2009/3/layout/IncreasingArrowsProcess"/>
    <dgm:cxn modelId="{B94EC0AD-6418-4BE5-BFAE-6EC25C3EA635}" type="presOf" srcId="{F1434CD7-5A5A-4FB4-B4F6-F5E958810699}" destId="{CC585CFC-1E66-4C32-BA93-78A21455ADE0}" srcOrd="0" destOrd="1" presId="urn:microsoft.com/office/officeart/2009/3/layout/IncreasingArrowsProcess"/>
    <dgm:cxn modelId="{DE9464B1-A55C-4CC8-B03B-E3B2ABC406E4}" type="presOf" srcId="{F36C678F-4C5B-4BA3-B83D-FA2ED77ACEDA}" destId="{C7BCB618-A3BD-45C0-A3E6-239DD8A4BE06}" srcOrd="0" destOrd="0" presId="urn:microsoft.com/office/officeart/2009/3/layout/IncreasingArrowsProcess"/>
    <dgm:cxn modelId="{C7DAAA45-E4A5-49C1-887F-F72B3515F389}" srcId="{EB31318D-9A38-4E5D-BA9C-A0E180546E76}" destId="{66A5BB5A-9414-48E1-BE6A-BA1981B7BA97}" srcOrd="1" destOrd="0" parTransId="{9AC20093-E2F5-4334-94D7-00CB51A2EC50}" sibTransId="{0BC1F5BD-6606-4076-985B-DC94A57EA7C6}"/>
    <dgm:cxn modelId="{7333100D-91A6-40B1-8BC9-9CC423D9FA35}" type="presParOf" srcId="{55C6D1A5-2949-4488-B298-D9471785CF97}" destId="{E96920F5-D8E3-4D08-9FCF-2332A1EBD6E1}" srcOrd="0" destOrd="0" presId="urn:microsoft.com/office/officeart/2009/3/layout/IncreasingArrowsProcess"/>
    <dgm:cxn modelId="{AFA0E0EB-8D07-46FF-ABD4-6A5607439987}" type="presParOf" srcId="{55C6D1A5-2949-4488-B298-D9471785CF97}" destId="{E0668EC8-D12F-48D5-8703-7CC300BBE354}" srcOrd="1" destOrd="0" presId="urn:microsoft.com/office/officeart/2009/3/layout/IncreasingArrowsProcess"/>
    <dgm:cxn modelId="{D87F9F8B-C224-4B73-A723-AED2FD50FAB4}" type="presParOf" srcId="{55C6D1A5-2949-4488-B298-D9471785CF97}" destId="{A76A8B3E-E4FA-4E82-95B0-9FE59AAD13BE}" srcOrd="2" destOrd="0" presId="urn:microsoft.com/office/officeart/2009/3/layout/IncreasingArrowsProcess"/>
    <dgm:cxn modelId="{B5CB70C5-9FC7-4685-944E-6719001371EC}" type="presParOf" srcId="{55C6D1A5-2949-4488-B298-D9471785CF97}" destId="{B2D69774-61A8-4593-A7FC-EE73DB7B306B}" srcOrd="3" destOrd="0" presId="urn:microsoft.com/office/officeart/2009/3/layout/IncreasingArrowsProcess"/>
    <dgm:cxn modelId="{C15A3D0C-3E9E-47AF-9E7E-95914B67B44E}" type="presParOf" srcId="{55C6D1A5-2949-4488-B298-D9471785CF97}" destId="{5B743F4C-EE9D-4899-A650-9E13B28713EB}" srcOrd="4" destOrd="0" presId="urn:microsoft.com/office/officeart/2009/3/layout/IncreasingArrowsProcess"/>
    <dgm:cxn modelId="{90472D91-CE0E-4CC5-8E95-E0A3727413B9}" type="presParOf" srcId="{55C6D1A5-2949-4488-B298-D9471785CF97}" destId="{C7BCB618-A3BD-45C0-A3E6-239DD8A4BE06}" srcOrd="5" destOrd="0" presId="urn:microsoft.com/office/officeart/2009/3/layout/IncreasingArrowsProcess"/>
    <dgm:cxn modelId="{D37F635D-CDB9-4455-AFA9-6E803D829E28}" type="presParOf" srcId="{55C6D1A5-2949-4488-B298-D9471785CF97}" destId="{429EE201-47A5-4072-91D9-0A2418764CFC}" srcOrd="6" destOrd="0" presId="urn:microsoft.com/office/officeart/2009/3/layout/IncreasingArrowsProcess"/>
    <dgm:cxn modelId="{29EA9CC6-8F30-469D-85FF-86368CA1332E}" type="presParOf" srcId="{55C6D1A5-2949-4488-B298-D9471785CF97}" destId="{CC585CFC-1E66-4C32-BA93-78A21455ADE0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81A085-AE4A-434B-A802-7A83D79E4FC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56A0B7C-B1E0-4F63-82AB-C700DD26A25C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JAD Prep</a:t>
          </a:r>
        </a:p>
      </dgm:t>
    </dgm:pt>
    <dgm:pt modelId="{6C46E54E-4B02-4ACD-860F-60032FE45CDB}" type="parTrans" cxnId="{905DB9F3-7E1D-4559-A96B-1C9200A8DC34}">
      <dgm:prSet/>
      <dgm:spPr/>
      <dgm:t>
        <a:bodyPr/>
        <a:lstStyle/>
        <a:p>
          <a:endParaRPr lang="en-US" sz="1800" b="1"/>
        </a:p>
      </dgm:t>
    </dgm:pt>
    <dgm:pt modelId="{09323769-E7AF-4F2A-8DA0-C156570F02A5}" type="sibTrans" cxnId="{905DB9F3-7E1D-4559-A96B-1C9200A8DC34}">
      <dgm:prSet/>
      <dgm:spPr/>
      <dgm:t>
        <a:bodyPr/>
        <a:lstStyle/>
        <a:p>
          <a:endParaRPr lang="en-US" sz="1800" b="1"/>
        </a:p>
      </dgm:t>
    </dgm:pt>
    <dgm:pt modelId="{B1612EAC-7AB3-4DB5-9159-BE3941128B4F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Pre-JAD</a:t>
          </a:r>
        </a:p>
      </dgm:t>
    </dgm:pt>
    <dgm:pt modelId="{64621E1B-C010-4043-82CB-FF0B3675F6E5}" type="parTrans" cxnId="{F6D3AD8E-80EB-4324-94C8-A0E8517B9C56}">
      <dgm:prSet/>
      <dgm:spPr/>
      <dgm:t>
        <a:bodyPr/>
        <a:lstStyle/>
        <a:p>
          <a:endParaRPr lang="en-US" sz="1800" b="1"/>
        </a:p>
      </dgm:t>
    </dgm:pt>
    <dgm:pt modelId="{FAD82FF6-512F-4BE8-868B-FFB5AF64C278}" type="sibTrans" cxnId="{F6D3AD8E-80EB-4324-94C8-A0E8517B9C56}">
      <dgm:prSet/>
      <dgm:spPr/>
      <dgm:t>
        <a:bodyPr/>
        <a:lstStyle/>
        <a:p>
          <a:endParaRPr lang="en-US" sz="1800" b="1"/>
        </a:p>
      </dgm:t>
    </dgm:pt>
    <dgm:pt modelId="{56EFDE5B-60AB-4D9E-8811-D10CC907486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/>
            <a:t>JAD Review</a:t>
          </a:r>
        </a:p>
      </dgm:t>
    </dgm:pt>
    <dgm:pt modelId="{76C836D0-6316-4FDE-8FED-AF85D260EF43}" type="parTrans" cxnId="{B99AE519-5B0D-4401-B3A5-DD11CB3E2FEC}">
      <dgm:prSet/>
      <dgm:spPr/>
      <dgm:t>
        <a:bodyPr/>
        <a:lstStyle/>
        <a:p>
          <a:endParaRPr lang="en-US" sz="1800" b="1"/>
        </a:p>
      </dgm:t>
    </dgm:pt>
    <dgm:pt modelId="{9D753B9C-F618-4040-9CD4-11948D19C2BB}" type="sibTrans" cxnId="{B99AE519-5B0D-4401-B3A5-DD11CB3E2FEC}">
      <dgm:prSet/>
      <dgm:spPr/>
      <dgm:t>
        <a:bodyPr/>
        <a:lstStyle/>
        <a:p>
          <a:endParaRPr lang="en-US" sz="1800" b="1"/>
        </a:p>
      </dgm:t>
    </dgm:pt>
    <dgm:pt modelId="{1A3075EA-1F11-431C-A03C-DAD8F88BC077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JAD</a:t>
          </a:r>
        </a:p>
      </dgm:t>
    </dgm:pt>
    <dgm:pt modelId="{549DC82D-C262-48EF-A37E-244A7B2026FF}" type="parTrans" cxnId="{51D3F781-1707-4B0A-B004-2C4A84D6F92F}">
      <dgm:prSet/>
      <dgm:spPr/>
      <dgm:t>
        <a:bodyPr/>
        <a:lstStyle/>
        <a:p>
          <a:endParaRPr lang="en-US" sz="1800" b="1"/>
        </a:p>
      </dgm:t>
    </dgm:pt>
    <dgm:pt modelId="{3A9DD53B-DD3A-4F73-B891-D4C623FFD766}" type="sibTrans" cxnId="{51D3F781-1707-4B0A-B004-2C4A84D6F92F}">
      <dgm:prSet/>
      <dgm:spPr/>
      <dgm:t>
        <a:bodyPr/>
        <a:lstStyle/>
        <a:p>
          <a:endParaRPr lang="en-US" sz="1800" b="1"/>
        </a:p>
      </dgm:t>
    </dgm:pt>
    <dgm:pt modelId="{2FF7E142-2838-47AC-8A04-A427472D966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/>
            <a:t>Post-JAD</a:t>
          </a:r>
        </a:p>
      </dgm:t>
    </dgm:pt>
    <dgm:pt modelId="{C0044312-B801-42F4-AEB2-5C4523DB2C78}" type="parTrans" cxnId="{554C5244-BD4C-4DD9-A990-238121E305BC}">
      <dgm:prSet/>
      <dgm:spPr/>
      <dgm:t>
        <a:bodyPr/>
        <a:lstStyle/>
        <a:p>
          <a:endParaRPr lang="en-US" sz="1800" b="1"/>
        </a:p>
      </dgm:t>
    </dgm:pt>
    <dgm:pt modelId="{A1076BED-3F09-4B7A-99B5-35D02F5BEB14}" type="sibTrans" cxnId="{554C5244-BD4C-4DD9-A990-238121E305BC}">
      <dgm:prSet/>
      <dgm:spPr/>
      <dgm:t>
        <a:bodyPr/>
        <a:lstStyle/>
        <a:p>
          <a:endParaRPr lang="en-US" sz="1800" b="1"/>
        </a:p>
      </dgm:t>
    </dgm:pt>
    <dgm:pt modelId="{4711D085-451B-4119-AFBF-A4FB736AE8AC}" type="pres">
      <dgm:prSet presAssocID="{A681A085-AE4A-434B-A802-7A83D79E4FC9}" presName="Name0" presStyleCnt="0">
        <dgm:presLayoutVars>
          <dgm:dir/>
          <dgm:resizeHandles val="exact"/>
        </dgm:presLayoutVars>
      </dgm:prSet>
      <dgm:spPr/>
    </dgm:pt>
    <dgm:pt modelId="{F5C198F9-2C57-4BEE-811F-C3F1B19532C8}" type="pres">
      <dgm:prSet presAssocID="{056A0B7C-B1E0-4F63-82AB-C700DD26A25C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CBDE5-E5DB-447D-AF8C-99CE269A0E5A}" type="pres">
      <dgm:prSet presAssocID="{09323769-E7AF-4F2A-8DA0-C156570F02A5}" presName="parSpace" presStyleCnt="0"/>
      <dgm:spPr/>
    </dgm:pt>
    <dgm:pt modelId="{B7CC8BE2-818A-4DA4-B3FA-7AC6F7EF5163}" type="pres">
      <dgm:prSet presAssocID="{B1612EAC-7AB3-4DB5-9159-BE3941128B4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CB5D6-D933-408F-899F-700DFE5092D8}" type="pres">
      <dgm:prSet presAssocID="{FAD82FF6-512F-4BE8-868B-FFB5AF64C278}" presName="parSpace" presStyleCnt="0"/>
      <dgm:spPr/>
    </dgm:pt>
    <dgm:pt modelId="{3DC6C0D4-7598-46B3-9D0C-3B5F73EF6A88}" type="pres">
      <dgm:prSet presAssocID="{1A3075EA-1F11-431C-A03C-DAD8F88BC077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BBD64-0736-424C-BBAF-D879A142C577}" type="pres">
      <dgm:prSet presAssocID="{3A9DD53B-DD3A-4F73-B891-D4C623FFD766}" presName="parSpace" presStyleCnt="0"/>
      <dgm:spPr/>
    </dgm:pt>
    <dgm:pt modelId="{99391B31-BDC3-4C08-BC3E-8B77C6B4C7AB}" type="pres">
      <dgm:prSet presAssocID="{2FF7E142-2838-47AC-8A04-A427472D9666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4F2C6-C7A9-40DD-B7EC-DFE18597BE9B}" type="pres">
      <dgm:prSet presAssocID="{A1076BED-3F09-4B7A-99B5-35D02F5BEB14}" presName="parSpace" presStyleCnt="0"/>
      <dgm:spPr/>
    </dgm:pt>
    <dgm:pt modelId="{199E670A-EE3B-4255-88C1-0D5876CB12BD}" type="pres">
      <dgm:prSet presAssocID="{56EFDE5B-60AB-4D9E-8811-D10CC9074869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4C5244-BD4C-4DD9-A990-238121E305BC}" srcId="{A681A085-AE4A-434B-A802-7A83D79E4FC9}" destId="{2FF7E142-2838-47AC-8A04-A427472D9666}" srcOrd="3" destOrd="0" parTransId="{C0044312-B801-42F4-AEB2-5C4523DB2C78}" sibTransId="{A1076BED-3F09-4B7A-99B5-35D02F5BEB14}"/>
    <dgm:cxn modelId="{51D3F781-1707-4B0A-B004-2C4A84D6F92F}" srcId="{A681A085-AE4A-434B-A802-7A83D79E4FC9}" destId="{1A3075EA-1F11-431C-A03C-DAD8F88BC077}" srcOrd="2" destOrd="0" parTransId="{549DC82D-C262-48EF-A37E-244A7B2026FF}" sibTransId="{3A9DD53B-DD3A-4F73-B891-D4C623FFD766}"/>
    <dgm:cxn modelId="{F6D3AD8E-80EB-4324-94C8-A0E8517B9C56}" srcId="{A681A085-AE4A-434B-A802-7A83D79E4FC9}" destId="{B1612EAC-7AB3-4DB5-9159-BE3941128B4F}" srcOrd="1" destOrd="0" parTransId="{64621E1B-C010-4043-82CB-FF0B3675F6E5}" sibTransId="{FAD82FF6-512F-4BE8-868B-FFB5AF64C278}"/>
    <dgm:cxn modelId="{D667A07C-2043-4D4F-8370-CFF881A9B662}" type="presOf" srcId="{56EFDE5B-60AB-4D9E-8811-D10CC9074869}" destId="{199E670A-EE3B-4255-88C1-0D5876CB12BD}" srcOrd="0" destOrd="0" presId="urn:microsoft.com/office/officeart/2005/8/layout/hChevron3"/>
    <dgm:cxn modelId="{EB7C9510-D20A-41CD-AF70-E601E617A0A0}" type="presOf" srcId="{1A3075EA-1F11-431C-A03C-DAD8F88BC077}" destId="{3DC6C0D4-7598-46B3-9D0C-3B5F73EF6A88}" srcOrd="0" destOrd="0" presId="urn:microsoft.com/office/officeart/2005/8/layout/hChevron3"/>
    <dgm:cxn modelId="{1EA37F9D-5D86-4BB9-A7CF-AE41B4A01131}" type="presOf" srcId="{A681A085-AE4A-434B-A802-7A83D79E4FC9}" destId="{4711D085-451B-4119-AFBF-A4FB736AE8AC}" srcOrd="0" destOrd="0" presId="urn:microsoft.com/office/officeart/2005/8/layout/hChevron3"/>
    <dgm:cxn modelId="{142CE1C6-C7E0-41D8-841C-C80F9E6FFC9E}" type="presOf" srcId="{056A0B7C-B1E0-4F63-82AB-C700DD26A25C}" destId="{F5C198F9-2C57-4BEE-811F-C3F1B19532C8}" srcOrd="0" destOrd="0" presId="urn:microsoft.com/office/officeart/2005/8/layout/hChevron3"/>
    <dgm:cxn modelId="{EBF09149-9D98-43B1-A36F-950C02AB8509}" type="presOf" srcId="{2FF7E142-2838-47AC-8A04-A427472D9666}" destId="{99391B31-BDC3-4C08-BC3E-8B77C6B4C7AB}" srcOrd="0" destOrd="0" presId="urn:microsoft.com/office/officeart/2005/8/layout/hChevron3"/>
    <dgm:cxn modelId="{FDD4A5F3-04DD-499A-8336-69416762150F}" type="presOf" srcId="{B1612EAC-7AB3-4DB5-9159-BE3941128B4F}" destId="{B7CC8BE2-818A-4DA4-B3FA-7AC6F7EF5163}" srcOrd="0" destOrd="0" presId="urn:microsoft.com/office/officeart/2005/8/layout/hChevron3"/>
    <dgm:cxn modelId="{B99AE519-5B0D-4401-B3A5-DD11CB3E2FEC}" srcId="{A681A085-AE4A-434B-A802-7A83D79E4FC9}" destId="{56EFDE5B-60AB-4D9E-8811-D10CC9074869}" srcOrd="4" destOrd="0" parTransId="{76C836D0-6316-4FDE-8FED-AF85D260EF43}" sibTransId="{9D753B9C-F618-4040-9CD4-11948D19C2BB}"/>
    <dgm:cxn modelId="{905DB9F3-7E1D-4559-A96B-1C9200A8DC34}" srcId="{A681A085-AE4A-434B-A802-7A83D79E4FC9}" destId="{056A0B7C-B1E0-4F63-82AB-C700DD26A25C}" srcOrd="0" destOrd="0" parTransId="{6C46E54E-4B02-4ACD-860F-60032FE45CDB}" sibTransId="{09323769-E7AF-4F2A-8DA0-C156570F02A5}"/>
    <dgm:cxn modelId="{14878D86-8CE9-4A1B-9675-A38F8CAEC2A3}" type="presParOf" srcId="{4711D085-451B-4119-AFBF-A4FB736AE8AC}" destId="{F5C198F9-2C57-4BEE-811F-C3F1B19532C8}" srcOrd="0" destOrd="0" presId="urn:microsoft.com/office/officeart/2005/8/layout/hChevron3"/>
    <dgm:cxn modelId="{26472734-6FBC-4A76-A5F7-569CA9697F12}" type="presParOf" srcId="{4711D085-451B-4119-AFBF-A4FB736AE8AC}" destId="{0A4CBDE5-E5DB-447D-AF8C-99CE269A0E5A}" srcOrd="1" destOrd="0" presId="urn:microsoft.com/office/officeart/2005/8/layout/hChevron3"/>
    <dgm:cxn modelId="{0337BB48-7EED-4C2F-96C7-3C521B1B340F}" type="presParOf" srcId="{4711D085-451B-4119-AFBF-A4FB736AE8AC}" destId="{B7CC8BE2-818A-4DA4-B3FA-7AC6F7EF5163}" srcOrd="2" destOrd="0" presId="urn:microsoft.com/office/officeart/2005/8/layout/hChevron3"/>
    <dgm:cxn modelId="{B1DACBE6-03B2-404E-9823-221B8C562144}" type="presParOf" srcId="{4711D085-451B-4119-AFBF-A4FB736AE8AC}" destId="{D5BCB5D6-D933-408F-899F-700DFE5092D8}" srcOrd="3" destOrd="0" presId="urn:microsoft.com/office/officeart/2005/8/layout/hChevron3"/>
    <dgm:cxn modelId="{5BA3DA73-C646-4A7E-9D45-C44CF1A00F8D}" type="presParOf" srcId="{4711D085-451B-4119-AFBF-A4FB736AE8AC}" destId="{3DC6C0D4-7598-46B3-9D0C-3B5F73EF6A88}" srcOrd="4" destOrd="0" presId="urn:microsoft.com/office/officeart/2005/8/layout/hChevron3"/>
    <dgm:cxn modelId="{FACE8BE2-7298-4BC8-B030-7B7B19E0A413}" type="presParOf" srcId="{4711D085-451B-4119-AFBF-A4FB736AE8AC}" destId="{897BBD64-0736-424C-BBAF-D879A142C577}" srcOrd="5" destOrd="0" presId="urn:microsoft.com/office/officeart/2005/8/layout/hChevron3"/>
    <dgm:cxn modelId="{D8D69634-75DD-424E-8B22-B0406E204A0D}" type="presParOf" srcId="{4711D085-451B-4119-AFBF-A4FB736AE8AC}" destId="{99391B31-BDC3-4C08-BC3E-8B77C6B4C7AB}" srcOrd="6" destOrd="0" presId="urn:microsoft.com/office/officeart/2005/8/layout/hChevron3"/>
    <dgm:cxn modelId="{82F475CA-FF0E-4868-9A6D-BF579F0F2B1A}" type="presParOf" srcId="{4711D085-451B-4119-AFBF-A4FB736AE8AC}" destId="{F0F4F2C6-C7A9-40DD-B7EC-DFE18597BE9B}" srcOrd="7" destOrd="0" presId="urn:microsoft.com/office/officeart/2005/8/layout/hChevron3"/>
    <dgm:cxn modelId="{F6DA92DF-DECD-4BA4-B229-801B13F29CBA}" type="presParOf" srcId="{4711D085-451B-4119-AFBF-A4FB736AE8AC}" destId="{199E670A-EE3B-4255-88C1-0D5876CB12B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0B1B6-73A4-443A-ABFE-7B29F99E1C7E}">
      <dsp:nvSpPr>
        <dsp:cNvPr id="0" name=""/>
        <dsp:cNvSpPr/>
      </dsp:nvSpPr>
      <dsp:spPr>
        <a:xfrm rot="5400000">
          <a:off x="249029" y="-199881"/>
          <a:ext cx="866492" cy="12715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baseline="0" dirty="0"/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baseline="0" dirty="0"/>
            <a:t>Why</a:t>
          </a:r>
        </a:p>
      </dsp:txBody>
      <dsp:txXfrm rot="-5400000">
        <a:off x="46492" y="2656"/>
        <a:ext cx="1271566" cy="866492"/>
      </dsp:txXfrm>
    </dsp:sp>
    <dsp:sp modelId="{134DFF66-43A5-42BB-A7AF-67B69551FD7D}">
      <dsp:nvSpPr>
        <dsp:cNvPr id="0" name=""/>
        <dsp:cNvSpPr/>
      </dsp:nvSpPr>
      <dsp:spPr>
        <a:xfrm rot="5400000">
          <a:off x="4281331" y="-2940674"/>
          <a:ext cx="563516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Objective</a:t>
          </a:r>
        </a:p>
      </dsp:txBody>
      <dsp:txXfrm rot="-5400000">
        <a:off x="1338002" y="30164"/>
        <a:ext cx="6422666" cy="508498"/>
      </dsp:txXfrm>
    </dsp:sp>
    <dsp:sp modelId="{0E5FE21F-6EE4-4433-9DCD-5D04EB2CB4CC}">
      <dsp:nvSpPr>
        <dsp:cNvPr id="0" name=""/>
        <dsp:cNvSpPr/>
      </dsp:nvSpPr>
      <dsp:spPr>
        <a:xfrm rot="5400000">
          <a:off x="249029" y="568097"/>
          <a:ext cx="866492" cy="127156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/>
            <a:t/>
          </a:r>
          <a:br>
            <a:rPr lang="en-US" sz="1200" b="1" kern="1200" baseline="0" dirty="0"/>
          </a:br>
          <a:r>
            <a:rPr lang="en-US" sz="1800" b="1" kern="1200" dirty="0"/>
            <a:t>What</a:t>
          </a:r>
        </a:p>
      </dsp:txBody>
      <dsp:txXfrm rot="-5400000">
        <a:off x="46492" y="770634"/>
        <a:ext cx="1271566" cy="866492"/>
      </dsp:txXfrm>
    </dsp:sp>
    <dsp:sp modelId="{B4AB8DE2-DC0C-4A6C-B089-48675C3B9EEA}">
      <dsp:nvSpPr>
        <dsp:cNvPr id="0" name=""/>
        <dsp:cNvSpPr/>
      </dsp:nvSpPr>
      <dsp:spPr>
        <a:xfrm rot="5400000">
          <a:off x="4283040" y="-2126186"/>
          <a:ext cx="563219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Scope</a:t>
          </a:r>
        </a:p>
      </dsp:txBody>
      <dsp:txXfrm rot="-5400000">
        <a:off x="1339562" y="844786"/>
        <a:ext cx="6422681" cy="508231"/>
      </dsp:txXfrm>
    </dsp:sp>
    <dsp:sp modelId="{4DD1CC49-5862-45D3-BC71-35DCC6EAFAAF}">
      <dsp:nvSpPr>
        <dsp:cNvPr id="0" name=""/>
        <dsp:cNvSpPr/>
      </dsp:nvSpPr>
      <dsp:spPr>
        <a:xfrm rot="5400000">
          <a:off x="249029" y="1336077"/>
          <a:ext cx="866492" cy="127156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/>
            <a:t/>
          </a:r>
          <a:br>
            <a:rPr lang="en-US" sz="1200" b="1" kern="1200" baseline="0" dirty="0"/>
          </a:br>
          <a:r>
            <a:rPr lang="en-US" sz="1800" b="1" kern="1200" dirty="0"/>
            <a:t>How</a:t>
          </a:r>
        </a:p>
      </dsp:txBody>
      <dsp:txXfrm rot="-5400000">
        <a:off x="46492" y="1538614"/>
        <a:ext cx="1271566" cy="866492"/>
      </dsp:txXfrm>
    </dsp:sp>
    <dsp:sp modelId="{5F2081C1-3FBD-4E40-9EE6-9591B1A6F35F}">
      <dsp:nvSpPr>
        <dsp:cNvPr id="0" name=""/>
        <dsp:cNvSpPr/>
      </dsp:nvSpPr>
      <dsp:spPr>
        <a:xfrm rot="5400000">
          <a:off x="4281479" y="-1404863"/>
          <a:ext cx="563219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Approach</a:t>
          </a:r>
        </a:p>
      </dsp:txBody>
      <dsp:txXfrm rot="-5400000">
        <a:off x="1338001" y="1566109"/>
        <a:ext cx="6422681" cy="508231"/>
      </dsp:txXfrm>
    </dsp:sp>
    <dsp:sp modelId="{6EEBBD74-36D6-476B-AEF2-E6441057FD08}">
      <dsp:nvSpPr>
        <dsp:cNvPr id="0" name=""/>
        <dsp:cNvSpPr/>
      </dsp:nvSpPr>
      <dsp:spPr>
        <a:xfrm rot="5400000">
          <a:off x="249029" y="2104056"/>
          <a:ext cx="866492" cy="12715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/>
            <a:t/>
          </a:r>
          <a:br>
            <a:rPr lang="en-US" sz="1200" b="1" kern="1200" baseline="0" dirty="0"/>
          </a:br>
          <a:r>
            <a:rPr lang="en-US" sz="1800" b="1" kern="1200" dirty="0"/>
            <a:t>When</a:t>
          </a:r>
        </a:p>
      </dsp:txBody>
      <dsp:txXfrm rot="-5400000">
        <a:off x="46492" y="2306593"/>
        <a:ext cx="1271566" cy="866492"/>
      </dsp:txXfrm>
    </dsp:sp>
    <dsp:sp modelId="{B8FDE8A6-70E8-4483-98C3-D9F9C4402D07}">
      <dsp:nvSpPr>
        <dsp:cNvPr id="0" name=""/>
        <dsp:cNvSpPr/>
      </dsp:nvSpPr>
      <dsp:spPr>
        <a:xfrm rot="5400000">
          <a:off x="4281479" y="-636884"/>
          <a:ext cx="563219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Timeline</a:t>
          </a:r>
        </a:p>
      </dsp:txBody>
      <dsp:txXfrm rot="-5400000">
        <a:off x="1338001" y="2334088"/>
        <a:ext cx="6422681" cy="508231"/>
      </dsp:txXfrm>
    </dsp:sp>
    <dsp:sp modelId="{B41D95E0-B706-43A0-8A4B-0ED3B26B5220}">
      <dsp:nvSpPr>
        <dsp:cNvPr id="0" name=""/>
        <dsp:cNvSpPr/>
      </dsp:nvSpPr>
      <dsp:spPr>
        <a:xfrm rot="5400000">
          <a:off x="249029" y="2872036"/>
          <a:ext cx="866492" cy="127156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/>
            <a:t/>
          </a:r>
          <a:br>
            <a:rPr lang="en-US" sz="1200" b="1" kern="1200" baseline="0" dirty="0"/>
          </a:br>
          <a:r>
            <a:rPr lang="en-US" sz="1800" b="1" kern="1200" baseline="0" dirty="0"/>
            <a:t>Who</a:t>
          </a:r>
          <a:endParaRPr lang="en-US" sz="1800" kern="1200" dirty="0"/>
        </a:p>
      </dsp:txBody>
      <dsp:txXfrm rot="-5400000">
        <a:off x="46492" y="3074573"/>
        <a:ext cx="1271566" cy="866492"/>
      </dsp:txXfrm>
    </dsp:sp>
    <dsp:sp modelId="{C799345C-F116-4715-AC73-C6F143875B2B}">
      <dsp:nvSpPr>
        <dsp:cNvPr id="0" name=""/>
        <dsp:cNvSpPr/>
      </dsp:nvSpPr>
      <dsp:spPr>
        <a:xfrm rot="5400000">
          <a:off x="4281479" y="131095"/>
          <a:ext cx="563219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Roles &amp; Organization</a:t>
          </a:r>
        </a:p>
      </dsp:txBody>
      <dsp:txXfrm rot="-5400000">
        <a:off x="1338001" y="3102067"/>
        <a:ext cx="6422681" cy="508231"/>
      </dsp:txXfrm>
    </dsp:sp>
    <dsp:sp modelId="{B2AAE274-52D1-4F4D-9C52-E741C277CE23}">
      <dsp:nvSpPr>
        <dsp:cNvPr id="0" name=""/>
        <dsp:cNvSpPr/>
      </dsp:nvSpPr>
      <dsp:spPr>
        <a:xfrm rot="5400000">
          <a:off x="249029" y="3640015"/>
          <a:ext cx="866492" cy="12715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/>
            <a:t/>
          </a:r>
          <a:br>
            <a:rPr lang="en-US" sz="1200" b="1" kern="1200" baseline="0" dirty="0"/>
          </a:br>
          <a:r>
            <a:rPr lang="en-US" sz="1800" b="1" kern="1200" dirty="0"/>
            <a:t>Control</a:t>
          </a:r>
        </a:p>
      </dsp:txBody>
      <dsp:txXfrm rot="-5400000">
        <a:off x="46492" y="3842552"/>
        <a:ext cx="1271566" cy="866492"/>
      </dsp:txXfrm>
    </dsp:sp>
    <dsp:sp modelId="{4D92B834-4B72-44B1-BB06-6E37F09952B1}">
      <dsp:nvSpPr>
        <dsp:cNvPr id="0" name=""/>
        <dsp:cNvSpPr/>
      </dsp:nvSpPr>
      <dsp:spPr>
        <a:xfrm rot="5400000">
          <a:off x="4281479" y="899074"/>
          <a:ext cx="563219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Management</a:t>
          </a:r>
        </a:p>
      </dsp:txBody>
      <dsp:txXfrm rot="-5400000">
        <a:off x="1338001" y="3870046"/>
        <a:ext cx="6422681" cy="508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69EAD-B07A-43E6-B790-1C842C9B630E}">
      <dsp:nvSpPr>
        <dsp:cNvPr id="0" name=""/>
        <dsp:cNvSpPr/>
      </dsp:nvSpPr>
      <dsp:spPr>
        <a:xfrm>
          <a:off x="3957" y="0"/>
          <a:ext cx="3806704" cy="2780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Onsite Team</a:t>
          </a:r>
        </a:p>
      </dsp:txBody>
      <dsp:txXfrm>
        <a:off x="3957" y="0"/>
        <a:ext cx="3806704" cy="834289"/>
      </dsp:txXfrm>
    </dsp:sp>
    <dsp:sp modelId="{9FBA9B38-9013-4D4F-BF68-53FA23B0A43D}">
      <dsp:nvSpPr>
        <dsp:cNvPr id="0" name=""/>
        <dsp:cNvSpPr/>
      </dsp:nvSpPr>
      <dsp:spPr>
        <a:xfrm>
          <a:off x="384627" y="681790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Acro Team working with Department of Health’s SMEs</a:t>
          </a:r>
        </a:p>
      </dsp:txBody>
      <dsp:txXfrm>
        <a:off x="410995" y="708158"/>
        <a:ext cx="2992627" cy="847547"/>
      </dsp:txXfrm>
    </dsp:sp>
    <dsp:sp modelId="{7266B903-C7B1-4BD1-AD6D-DE82ACFF992C}">
      <dsp:nvSpPr>
        <dsp:cNvPr id="0" name=""/>
        <dsp:cNvSpPr/>
      </dsp:nvSpPr>
      <dsp:spPr>
        <a:xfrm>
          <a:off x="396656" y="1665366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Benefit of face to face interaction with DoH SMEs</a:t>
          </a:r>
        </a:p>
      </dsp:txBody>
      <dsp:txXfrm>
        <a:off x="423024" y="1691734"/>
        <a:ext cx="2992627" cy="847547"/>
      </dsp:txXfrm>
    </dsp:sp>
    <dsp:sp modelId="{2D0411FB-D88F-49C1-9DD9-0F86822CEA7A}">
      <dsp:nvSpPr>
        <dsp:cNvPr id="0" name=""/>
        <dsp:cNvSpPr/>
      </dsp:nvSpPr>
      <dsp:spPr>
        <a:xfrm>
          <a:off x="4100122" y="0"/>
          <a:ext cx="3806704" cy="2780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Offsite Team</a:t>
          </a:r>
        </a:p>
      </dsp:txBody>
      <dsp:txXfrm>
        <a:off x="4100122" y="0"/>
        <a:ext cx="3806704" cy="834289"/>
      </dsp:txXfrm>
    </dsp:sp>
    <dsp:sp modelId="{8E0EADA7-01C4-4B96-89DB-23562677E0F4}">
      <dsp:nvSpPr>
        <dsp:cNvPr id="0" name=""/>
        <dsp:cNvSpPr/>
      </dsp:nvSpPr>
      <dsp:spPr>
        <a:xfrm>
          <a:off x="4476835" y="681790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Located at Acro Application Development Center in Livonia, MI.</a:t>
          </a:r>
        </a:p>
      </dsp:txBody>
      <dsp:txXfrm>
        <a:off x="4503203" y="708158"/>
        <a:ext cx="2992627" cy="847547"/>
      </dsp:txXfrm>
    </dsp:sp>
    <dsp:sp modelId="{9746392A-BCB5-499E-A66D-A35CE4BAA213}">
      <dsp:nvSpPr>
        <dsp:cNvPr id="0" name=""/>
        <dsp:cNvSpPr/>
      </dsp:nvSpPr>
      <dsp:spPr>
        <a:xfrm>
          <a:off x="4476835" y="1665366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Leverage the synergies of working with skilled teams</a:t>
          </a:r>
        </a:p>
      </dsp:txBody>
      <dsp:txXfrm>
        <a:off x="4503203" y="1691734"/>
        <a:ext cx="2992627" cy="8475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920F5-D8E3-4D08-9FCF-2332A1EBD6E1}">
      <dsp:nvSpPr>
        <dsp:cNvPr id="0" name=""/>
        <dsp:cNvSpPr/>
      </dsp:nvSpPr>
      <dsp:spPr>
        <a:xfrm>
          <a:off x="73821" y="374516"/>
          <a:ext cx="8248209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Identification</a:t>
          </a:r>
        </a:p>
      </dsp:txBody>
      <dsp:txXfrm>
        <a:off x="73821" y="674720"/>
        <a:ext cx="7948005" cy="600407"/>
      </dsp:txXfrm>
    </dsp:sp>
    <dsp:sp modelId="{E0668EC8-D12F-48D5-8703-7CC300BBE354}">
      <dsp:nvSpPr>
        <dsp:cNvPr id="0" name=""/>
        <dsp:cNvSpPr/>
      </dsp:nvSpPr>
      <dsp:spPr>
        <a:xfrm>
          <a:off x="86521" y="1277656"/>
          <a:ext cx="1901212" cy="21945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Identify and </a:t>
          </a:r>
          <a:r>
            <a:rPr lang="en-US" sz="1600" b="0" kern="1200" dirty="0">
              <a:solidFill>
                <a:schemeClr val="tx1"/>
              </a:solidFill>
            </a:rPr>
            <a:t>document </a:t>
          </a:r>
          <a:r>
            <a:rPr lang="en-US" sz="1600" kern="1200" dirty="0"/>
            <a:t>the Risk and assign resource(s) for mitigation analysis</a:t>
          </a:r>
        </a:p>
      </dsp:txBody>
      <dsp:txXfrm>
        <a:off x="86521" y="1277656"/>
        <a:ext cx="1901212" cy="2194559"/>
      </dsp:txXfrm>
    </dsp:sp>
    <dsp:sp modelId="{A76A8B3E-E4FA-4E82-95B0-9FE59AAD13BE}">
      <dsp:nvSpPr>
        <dsp:cNvPr id="0" name=""/>
        <dsp:cNvSpPr/>
      </dsp:nvSpPr>
      <dsp:spPr>
        <a:xfrm>
          <a:off x="1975033" y="774646"/>
          <a:ext cx="6346996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Analysis </a:t>
          </a:r>
        </a:p>
      </dsp:txBody>
      <dsp:txXfrm>
        <a:off x="1975033" y="1074850"/>
        <a:ext cx="6046792" cy="600407"/>
      </dsp:txXfrm>
    </dsp:sp>
    <dsp:sp modelId="{B2D69774-61A8-4593-A7FC-EE73DB7B306B}">
      <dsp:nvSpPr>
        <dsp:cNvPr id="0" name=""/>
        <dsp:cNvSpPr/>
      </dsp:nvSpPr>
      <dsp:spPr>
        <a:xfrm>
          <a:off x="2000433" y="1627671"/>
          <a:ext cx="1901212" cy="2543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Involves assigning a level of priority based on the probability of occurrence and impact to the project. This results in preparation of probability and impact matrix</a:t>
          </a:r>
        </a:p>
      </dsp:txBody>
      <dsp:txXfrm>
        <a:off x="2000433" y="1627671"/>
        <a:ext cx="1901212" cy="2543109"/>
      </dsp:txXfrm>
    </dsp:sp>
    <dsp:sp modelId="{5B743F4C-EE9D-4899-A650-9E13B28713EB}">
      <dsp:nvSpPr>
        <dsp:cNvPr id="0" name=""/>
        <dsp:cNvSpPr/>
      </dsp:nvSpPr>
      <dsp:spPr>
        <a:xfrm>
          <a:off x="3876245" y="1174776"/>
          <a:ext cx="4445784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Response</a:t>
          </a:r>
        </a:p>
      </dsp:txBody>
      <dsp:txXfrm>
        <a:off x="3876245" y="1474980"/>
        <a:ext cx="4145580" cy="600407"/>
      </dsp:txXfrm>
    </dsp:sp>
    <dsp:sp modelId="{C7BCB618-A3BD-45C0-A3E6-239DD8A4BE06}">
      <dsp:nvSpPr>
        <dsp:cNvPr id="0" name=""/>
        <dsp:cNvSpPr/>
      </dsp:nvSpPr>
      <dsp:spPr>
        <a:xfrm>
          <a:off x="3888945" y="2061325"/>
          <a:ext cx="1901212" cy="3201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Review the risk and its impact on cost, schedule, and quality with State’s project manager and work out a prevention/ mitigation strategy with the project stakeholders.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Planning involves the definition of prevention and mitigation strategies</a:t>
          </a:r>
        </a:p>
      </dsp:txBody>
      <dsp:txXfrm>
        <a:off x="3888945" y="2061325"/>
        <a:ext cx="1901212" cy="3201590"/>
      </dsp:txXfrm>
    </dsp:sp>
    <dsp:sp modelId="{429EE201-47A5-4072-91D9-0A2418764CFC}">
      <dsp:nvSpPr>
        <dsp:cNvPr id="0" name=""/>
        <dsp:cNvSpPr/>
      </dsp:nvSpPr>
      <dsp:spPr>
        <a:xfrm>
          <a:off x="5777458" y="1574906"/>
          <a:ext cx="2544572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Monitoring and Control </a:t>
          </a:r>
        </a:p>
      </dsp:txBody>
      <dsp:txXfrm>
        <a:off x="5777458" y="1875110"/>
        <a:ext cx="2244368" cy="600407"/>
      </dsp:txXfrm>
    </dsp:sp>
    <dsp:sp modelId="{CC585CFC-1E66-4C32-BA93-78A21455ADE0}">
      <dsp:nvSpPr>
        <dsp:cNvPr id="0" name=""/>
        <dsp:cNvSpPr/>
      </dsp:nvSpPr>
      <dsp:spPr>
        <a:xfrm>
          <a:off x="5795434" y="2467848"/>
          <a:ext cx="1933382" cy="28713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Continuous review of risks and revision of mitigation strategies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During regular monthly project status reviews with the State, Acro will review the risks, reassign the levels and revise the probability and impact matrix</a:t>
          </a:r>
        </a:p>
      </dsp:txBody>
      <dsp:txXfrm>
        <a:off x="5795434" y="2467848"/>
        <a:ext cx="1933382" cy="2871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198F9-2C57-4BEE-811F-C3F1B19532C8}">
      <dsp:nvSpPr>
        <dsp:cNvPr id="0" name=""/>
        <dsp:cNvSpPr/>
      </dsp:nvSpPr>
      <dsp:spPr>
        <a:xfrm>
          <a:off x="995" y="42111"/>
          <a:ext cx="1940504" cy="776201"/>
        </a:xfrm>
        <a:prstGeom prst="homePlate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 Prep</a:t>
          </a:r>
        </a:p>
      </dsp:txBody>
      <dsp:txXfrm>
        <a:off x="995" y="42111"/>
        <a:ext cx="1746454" cy="776201"/>
      </dsp:txXfrm>
    </dsp:sp>
    <dsp:sp modelId="{B7CC8BE2-818A-4DA4-B3FA-7AC6F7EF5163}">
      <dsp:nvSpPr>
        <dsp:cNvPr id="0" name=""/>
        <dsp:cNvSpPr/>
      </dsp:nvSpPr>
      <dsp:spPr>
        <a:xfrm>
          <a:off x="1553398" y="42111"/>
          <a:ext cx="1940504" cy="776201"/>
        </a:xfrm>
        <a:prstGeom prst="chevron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Pre-JAD</a:t>
          </a:r>
        </a:p>
      </dsp:txBody>
      <dsp:txXfrm>
        <a:off x="1941499" y="42111"/>
        <a:ext cx="1164303" cy="776201"/>
      </dsp:txXfrm>
    </dsp:sp>
    <dsp:sp modelId="{3DC6C0D4-7598-46B3-9D0C-3B5F73EF6A88}">
      <dsp:nvSpPr>
        <dsp:cNvPr id="0" name=""/>
        <dsp:cNvSpPr/>
      </dsp:nvSpPr>
      <dsp:spPr>
        <a:xfrm>
          <a:off x="3105802" y="42111"/>
          <a:ext cx="1940504" cy="776201"/>
        </a:xfrm>
        <a:prstGeom prst="chevron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</a:t>
          </a:r>
        </a:p>
      </dsp:txBody>
      <dsp:txXfrm>
        <a:off x="3493903" y="42111"/>
        <a:ext cx="1164303" cy="776201"/>
      </dsp:txXfrm>
    </dsp:sp>
    <dsp:sp modelId="{99391B31-BDC3-4C08-BC3E-8B77C6B4C7AB}">
      <dsp:nvSpPr>
        <dsp:cNvPr id="0" name=""/>
        <dsp:cNvSpPr/>
      </dsp:nvSpPr>
      <dsp:spPr>
        <a:xfrm>
          <a:off x="4658205" y="42111"/>
          <a:ext cx="1940504" cy="77620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Post-JAD</a:t>
          </a:r>
        </a:p>
      </dsp:txBody>
      <dsp:txXfrm>
        <a:off x="5046306" y="42111"/>
        <a:ext cx="1164303" cy="776201"/>
      </dsp:txXfrm>
    </dsp:sp>
    <dsp:sp modelId="{199E670A-EE3B-4255-88C1-0D5876CB12BD}">
      <dsp:nvSpPr>
        <dsp:cNvPr id="0" name=""/>
        <dsp:cNvSpPr/>
      </dsp:nvSpPr>
      <dsp:spPr>
        <a:xfrm>
          <a:off x="6210609" y="42111"/>
          <a:ext cx="1940504" cy="77620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 Review</a:t>
          </a:r>
        </a:p>
      </dsp:txBody>
      <dsp:txXfrm>
        <a:off x="6598710" y="42111"/>
        <a:ext cx="1164303" cy="776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213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3853" y="0"/>
            <a:ext cx="3024770" cy="46213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/>
            </a:lvl1pPr>
          </a:lstStyle>
          <a:p>
            <a:fld id="{2A250909-72EE-4D6A-929A-BC0C118FEF57}" type="datetimeFigureOut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8543"/>
            <a:ext cx="3024770" cy="46213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853" y="8748543"/>
            <a:ext cx="3024770" cy="46213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/>
            </a:lvl1pPr>
          </a:lstStyle>
          <a:p>
            <a:fld id="{5DB0F854-08FD-43F0-9FCA-F719452E37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69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/>
            </a:lvl1pPr>
          </a:lstStyle>
          <a:p>
            <a:fld id="{62163065-E0AF-43C8-915F-9A85A469125B}" type="datetimeFigureOut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90563"/>
            <a:ext cx="46053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19" tIns="46259" rIns="92519" bIns="462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375071"/>
            <a:ext cx="5584190" cy="4144804"/>
          </a:xfrm>
          <a:prstGeom prst="rect">
            <a:avLst/>
          </a:prstGeom>
        </p:spPr>
        <p:txBody>
          <a:bodyPr vert="horz" lIns="92519" tIns="46259" rIns="92519" bIns="4625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48543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748543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/>
            </a:lvl1pPr>
          </a:lstStyle>
          <a:p>
            <a:fld id="{42EB6FE2-DBC0-454E-9EBA-EBD91BE452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4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5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4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3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6FE2-DBC0-454E-9EBA-EBD91BE452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4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7450" y="690563"/>
            <a:ext cx="4605338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6FE2-DBC0-454E-9EBA-EBD91BE4527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5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2" indent="0" algn="ctr">
              <a:buNone/>
              <a:defRPr sz="1500"/>
            </a:lvl2pPr>
            <a:lvl3pPr marL="685724" indent="0" algn="ctr">
              <a:buNone/>
              <a:defRPr sz="1300"/>
            </a:lvl3pPr>
            <a:lvl4pPr marL="1028586" indent="0" algn="ctr">
              <a:buNone/>
              <a:defRPr sz="1200"/>
            </a:lvl4pPr>
            <a:lvl5pPr marL="1371448" indent="0" algn="ctr">
              <a:buNone/>
              <a:defRPr sz="1200"/>
            </a:lvl5pPr>
            <a:lvl6pPr marL="1714310" indent="0" algn="ctr">
              <a:buNone/>
              <a:defRPr sz="1200"/>
            </a:lvl6pPr>
            <a:lvl7pPr marL="2057171" indent="0" algn="ctr">
              <a:buNone/>
              <a:defRPr sz="1200"/>
            </a:lvl7pPr>
            <a:lvl8pPr marL="2400034" indent="0" algn="ctr">
              <a:buNone/>
              <a:defRPr sz="1200"/>
            </a:lvl8pPr>
            <a:lvl9pPr marL="274289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C72F2-D520-4391-8D25-3E9AE23CCFFF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0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BB144-2B8C-42A1-9A98-60BBE07CB691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6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9" y="365130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365130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D4255-764E-432C-9B1B-5E03AF55B8EB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26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330721-C095-4AB6-9FE8-33DCF1B63A60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77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2" indent="0" algn="ctr">
              <a:buNone/>
              <a:defRPr sz="1500"/>
            </a:lvl2pPr>
            <a:lvl3pPr marL="685724" indent="0" algn="ctr">
              <a:buNone/>
              <a:defRPr sz="1300"/>
            </a:lvl3pPr>
            <a:lvl4pPr marL="1028586" indent="0" algn="ctr">
              <a:buNone/>
              <a:defRPr sz="1200"/>
            </a:lvl4pPr>
            <a:lvl5pPr marL="1371448" indent="0" algn="ctr">
              <a:buNone/>
              <a:defRPr sz="1200"/>
            </a:lvl5pPr>
            <a:lvl6pPr marL="1714310" indent="0" algn="ctr">
              <a:buNone/>
              <a:defRPr sz="1200"/>
            </a:lvl6pPr>
            <a:lvl7pPr marL="2057171" indent="0" algn="ctr">
              <a:buNone/>
              <a:defRPr sz="1200"/>
            </a:lvl7pPr>
            <a:lvl8pPr marL="2400034" indent="0" algn="ctr">
              <a:buNone/>
              <a:defRPr sz="1200"/>
            </a:lvl8pPr>
            <a:lvl9pPr marL="274289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55CA4-822C-4071-9DC2-4ED98E653A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4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8FEC3-33FD-4688-86CF-27764B07E3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82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17AB0-4932-4473-8497-222B4FD6AE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3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7A56B-C114-4C62-9FB6-1DFBF11500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2449" y="6409520"/>
            <a:ext cx="3774559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45160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73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3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68116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EFAA1-6A52-4CCF-B111-140E2DA38E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32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1568D-E6C3-4E01-9AAC-A0C969145B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84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E224-E986-4278-8566-5EA98F9AC8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5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7C64-C7A6-426A-98B4-28C828A4D48D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5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32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557-8569-4345-B403-3A267E401A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2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32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2" indent="0">
              <a:buNone/>
              <a:defRPr sz="2100"/>
            </a:lvl2pPr>
            <a:lvl3pPr marL="685724" indent="0">
              <a:buNone/>
              <a:defRPr sz="1800"/>
            </a:lvl3pPr>
            <a:lvl4pPr marL="1028586" indent="0">
              <a:buNone/>
              <a:defRPr sz="1500"/>
            </a:lvl4pPr>
            <a:lvl5pPr marL="1371448" indent="0">
              <a:buNone/>
              <a:defRPr sz="1500"/>
            </a:lvl5pPr>
            <a:lvl6pPr marL="1714310" indent="0">
              <a:buNone/>
              <a:defRPr sz="1500"/>
            </a:lvl6pPr>
            <a:lvl7pPr marL="2057171" indent="0">
              <a:buNone/>
              <a:defRPr sz="1500"/>
            </a:lvl7pPr>
            <a:lvl8pPr marL="2400034" indent="0">
              <a:buNone/>
              <a:defRPr sz="1500"/>
            </a:lvl8pPr>
            <a:lvl9pPr marL="2742895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080BF-2FF2-4EBD-830F-5C00C7B7AE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01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CFECF-710A-4538-98CD-140A10DF19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74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9" y="365130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365130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3BFFC-C729-4C2B-9DD8-C06CD6B007D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35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EAB9AF-2F2F-4A46-9072-A4CB66D00C9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817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2" indent="0" algn="ctr">
              <a:buNone/>
              <a:defRPr sz="1500"/>
            </a:lvl2pPr>
            <a:lvl3pPr marL="685724" indent="0" algn="ctr">
              <a:buNone/>
              <a:defRPr sz="1300"/>
            </a:lvl3pPr>
            <a:lvl4pPr marL="1028586" indent="0" algn="ctr">
              <a:buNone/>
              <a:defRPr sz="1200"/>
            </a:lvl4pPr>
            <a:lvl5pPr marL="1371448" indent="0" algn="ctr">
              <a:buNone/>
              <a:defRPr sz="1200"/>
            </a:lvl5pPr>
            <a:lvl6pPr marL="1714310" indent="0" algn="ctr">
              <a:buNone/>
              <a:defRPr sz="1200"/>
            </a:lvl6pPr>
            <a:lvl7pPr marL="2057171" indent="0" algn="ctr">
              <a:buNone/>
              <a:defRPr sz="1200"/>
            </a:lvl7pPr>
            <a:lvl8pPr marL="2400034" indent="0" algn="ctr">
              <a:buNone/>
              <a:defRPr sz="1200"/>
            </a:lvl8pPr>
            <a:lvl9pPr marL="274289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27793-B129-4A4C-A587-2852B46E03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12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BE568-B4D1-4BF6-BCE9-816E8EF2BA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75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0297F-31A7-4091-9D33-53EC521749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20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CD62-9AC0-4CB3-B394-2757C1828C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A752A-4107-4C9D-B2D5-B76154E502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06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3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68116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0CB98-E2AD-4C82-AD2E-183C2056F8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37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74DDE-5DC8-4B00-A5C5-812BB3D2CE51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792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08453-FD85-4AB9-86C4-5519EDD4AE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092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5CF87-C12B-4946-B293-71A68945FA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32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9E76F-202C-49D3-8370-CB22553A9A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526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32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2" indent="0">
              <a:buNone/>
              <a:defRPr sz="2100"/>
            </a:lvl2pPr>
            <a:lvl3pPr marL="685724" indent="0">
              <a:buNone/>
              <a:defRPr sz="1800"/>
            </a:lvl3pPr>
            <a:lvl4pPr marL="1028586" indent="0">
              <a:buNone/>
              <a:defRPr sz="1500"/>
            </a:lvl4pPr>
            <a:lvl5pPr marL="1371448" indent="0">
              <a:buNone/>
              <a:defRPr sz="1500"/>
            </a:lvl5pPr>
            <a:lvl6pPr marL="1714310" indent="0">
              <a:buNone/>
              <a:defRPr sz="1500"/>
            </a:lvl6pPr>
            <a:lvl7pPr marL="2057171" indent="0">
              <a:buNone/>
              <a:defRPr sz="1500"/>
            </a:lvl7pPr>
            <a:lvl8pPr marL="2400034" indent="0">
              <a:buNone/>
              <a:defRPr sz="1500"/>
            </a:lvl8pPr>
            <a:lvl9pPr marL="2742895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47006-F76F-4629-A645-075BCB78C8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90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AC828-E520-4DCC-90E2-A7CB10E085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011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9" y="365130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365130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35986-56DB-4F14-A685-32A0FFAC48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58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568A35-5C95-4849-8DF6-CCCE2E3373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5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26B42-43D8-40A6-B142-EB7A92E7AFC7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755131" y="6356355"/>
            <a:ext cx="20574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942D95-3672-4760-94AA-1F3979D9CE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4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3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68116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11995-DF0D-4CAF-9B8C-4F2EE846F32F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6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16AB4-CC18-4E38-AD82-0F1651480979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EC670-193D-4273-9384-20D7F65EC5EE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1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32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11ED0-BB1E-4C93-9A4A-A1320C804EE2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1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32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2" indent="0">
              <a:buNone/>
              <a:defRPr sz="2100"/>
            </a:lvl2pPr>
            <a:lvl3pPr marL="685724" indent="0">
              <a:buNone/>
              <a:defRPr sz="1800"/>
            </a:lvl3pPr>
            <a:lvl4pPr marL="1028586" indent="0">
              <a:buNone/>
              <a:defRPr sz="1500"/>
            </a:lvl4pPr>
            <a:lvl5pPr marL="1371448" indent="0">
              <a:buNone/>
              <a:defRPr sz="1500"/>
            </a:lvl5pPr>
            <a:lvl6pPr marL="1714310" indent="0">
              <a:buNone/>
              <a:defRPr sz="1500"/>
            </a:lvl6pPr>
            <a:lvl7pPr marL="2057171" indent="0">
              <a:buNone/>
              <a:defRPr sz="1500"/>
            </a:lvl7pPr>
            <a:lvl8pPr marL="2400034" indent="0">
              <a:buNone/>
              <a:defRPr sz="1500"/>
            </a:lvl8pPr>
            <a:lvl9pPr marL="2742895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0AD3D-90CF-4C7C-81D7-1CB697431563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2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1" y="365130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1" y="1825625"/>
            <a:ext cx="7886700" cy="43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5192B1-5B7C-4B1C-B49D-BF80DB2A9929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5"/>
            <a:ext cx="30861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8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7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58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4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1" indent="-171431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3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54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17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2878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741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02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4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7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2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6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8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1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71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3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5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1" y="365130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1" y="1825625"/>
            <a:ext cx="7886700" cy="43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58DB254-A813-4155-8FBF-37DF30ABB7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5"/>
            <a:ext cx="30861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6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8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7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58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4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1" indent="-171431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3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54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17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2878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741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02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4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7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2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6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8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1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71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3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5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1" y="365130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1" y="1825625"/>
            <a:ext cx="7886700" cy="43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6199DC-48E8-4A92-B30C-BFF6F84A768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5"/>
            <a:ext cx="30861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4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8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7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58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4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1" indent="-171431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3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54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17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2878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741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02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4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7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2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6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8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1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71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3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5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17219"/>
            <a:ext cx="6640830" cy="60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78976074"/>
              </p:ext>
            </p:extLst>
          </p:nvPr>
        </p:nvGraphicFramePr>
        <p:xfrm>
          <a:off x="894773" y="1282700"/>
          <a:ext cx="7804728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915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TIMELINE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951F7DE-E8EF-4337-A19F-8506A8BC110E}"/>
              </a:ext>
            </a:extLst>
          </p:cNvPr>
          <p:cNvSpPr txBox="1">
            <a:spLocks/>
          </p:cNvSpPr>
          <p:nvPr/>
        </p:nvSpPr>
        <p:spPr bwMode="auto">
          <a:xfrm>
            <a:off x="529591" y="3363413"/>
            <a:ext cx="8138160" cy="598851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Place holder for the timeline.</a:t>
            </a:r>
          </a:p>
        </p:txBody>
      </p:sp>
    </p:spTree>
    <p:extLst>
      <p:ext uri="{BB962C8B-B14F-4D97-AF65-F5344CB8AC3E}">
        <p14:creationId xmlns:p14="http://schemas.microsoft.com/office/powerpoint/2010/main" val="32543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714"/>
            <a:ext cx="8445500" cy="413657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2070100" y="2685772"/>
            <a:ext cx="6261100" cy="2089447"/>
            <a:chOff x="2070100" y="2863572"/>
            <a:chExt cx="6261100" cy="2089447"/>
          </a:xfrm>
        </p:grpSpPr>
        <p:sp>
          <p:nvSpPr>
            <p:cNvPr id="102" name="TextBox 101"/>
            <p:cNvSpPr txBox="1"/>
            <p:nvPr/>
          </p:nvSpPr>
          <p:spPr>
            <a:xfrm>
              <a:off x="2070100" y="2863572"/>
              <a:ext cx="6261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dirty="0" err="1">
                  <a:solidFill>
                    <a:schemeClr val="bg1"/>
                  </a:solidFill>
                </a:rPr>
                <a:t>Acro’s</a:t>
              </a:r>
              <a:r>
                <a:rPr lang="en-US" sz="1600" dirty="0">
                  <a:solidFill>
                    <a:schemeClr val="bg1"/>
                  </a:solidFill>
                </a:rPr>
                <a:t> methodology is flexible and can adopt the development processes to comply with the client’s defined project management </a:t>
              </a:r>
              <a:r>
                <a:rPr lang="en-US" sz="1600" dirty="0" smtClean="0">
                  <a:solidFill>
                    <a:schemeClr val="bg1"/>
                  </a:solidFill>
                </a:rPr>
                <a:t>standards.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70100" y="3486447"/>
              <a:ext cx="5054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dirty="0">
                  <a:solidFill>
                    <a:schemeClr val="bg1"/>
                  </a:solidFill>
                </a:rPr>
                <a:t>We will augment these templates based on the learnings from </a:t>
              </a:r>
              <a:r>
                <a:rPr lang="en-US" sz="1600" dirty="0" err="1">
                  <a:solidFill>
                    <a:schemeClr val="bg1"/>
                  </a:solidFill>
                </a:rPr>
                <a:t>Acro’s</a:t>
              </a:r>
              <a:r>
                <a:rPr lang="en-US" sz="1600" dirty="0">
                  <a:solidFill>
                    <a:schemeClr val="bg1"/>
                  </a:solidFill>
                </a:rPr>
                <a:t> past project experiences to capture relevant project/delivery details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091694" y="4368244"/>
              <a:ext cx="5981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dirty="0">
                  <a:solidFill>
                    <a:schemeClr val="bg1"/>
                  </a:solidFill>
                </a:rPr>
                <a:t>We will augment these templates based on the learnings from </a:t>
              </a:r>
              <a:r>
                <a:rPr lang="en-US" sz="1600" dirty="0" err="1">
                  <a:solidFill>
                    <a:schemeClr val="bg1"/>
                  </a:solidFill>
                </a:rPr>
                <a:t>Acro’s</a:t>
              </a:r>
              <a:r>
                <a:rPr lang="en-US" sz="1600" dirty="0">
                  <a:solidFill>
                    <a:schemeClr val="bg1"/>
                  </a:solidFill>
                </a:rPr>
                <a:t> past project experiences to capture relevant project/delivery details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963422" y="4978400"/>
            <a:ext cx="5727700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62" indent="-342862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1600" kern="0" dirty="0"/>
              <a:t>Communication Management</a:t>
            </a:r>
          </a:p>
          <a:p>
            <a:pPr marL="342862" indent="-342862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1600" kern="0" dirty="0"/>
              <a:t>Issue Management</a:t>
            </a:r>
          </a:p>
          <a:p>
            <a:pPr marL="342862" indent="-342862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1600" kern="0" dirty="0"/>
              <a:t>Risk Management</a:t>
            </a:r>
          </a:p>
          <a:p>
            <a:pPr marL="342862" indent="-342862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1600" kern="0" dirty="0"/>
              <a:t>Change Management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6128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8138160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– COMMUNICATION 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75EF6E2-38F0-4023-B567-95A57D6614A8}"/>
              </a:ext>
            </a:extLst>
          </p:cNvPr>
          <p:cNvSpPr/>
          <p:nvPr/>
        </p:nvSpPr>
        <p:spPr>
          <a:xfrm>
            <a:off x="206667" y="1486500"/>
            <a:ext cx="2079335" cy="4571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300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xmlns="" id="{7EC61969-064D-4A7B-8BD7-C40EBD953D69}"/>
              </a:ext>
            </a:extLst>
          </p:cNvPr>
          <p:cNvSpPr/>
          <p:nvPr/>
        </p:nvSpPr>
        <p:spPr>
          <a:xfrm rot="5400000" flipV="1">
            <a:off x="90740" y="3694752"/>
            <a:ext cx="4571404" cy="180880"/>
          </a:xfrm>
          <a:prstGeom prst="parallelogram">
            <a:avLst>
              <a:gd name="adj" fmla="val 156147"/>
            </a:avLst>
          </a:prstGeom>
          <a:solidFill>
            <a:srgbClr val="01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300"/>
          </a:p>
        </p:txBody>
      </p:sp>
      <p:sp>
        <p:nvSpPr>
          <p:cNvPr id="2" name="TextBox 1"/>
          <p:cNvSpPr txBox="1"/>
          <p:nvPr/>
        </p:nvSpPr>
        <p:spPr>
          <a:xfrm>
            <a:off x="206667" y="3078608"/>
            <a:ext cx="2079335" cy="2893090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Weekly Management status review with State’s project teams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Issue, Risks and Action items  will be reviewed in the weekly meetings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Monthly status review with stakeholders including Executive Management teams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xmlns="" id="{7EC61969-064D-4A7B-8BD7-C40EBD953D69}"/>
              </a:ext>
            </a:extLst>
          </p:cNvPr>
          <p:cNvSpPr/>
          <p:nvPr/>
        </p:nvSpPr>
        <p:spPr>
          <a:xfrm rot="5400000" flipV="1">
            <a:off x="2352610" y="3681753"/>
            <a:ext cx="4571404" cy="180880"/>
          </a:xfrm>
          <a:prstGeom prst="parallelogram">
            <a:avLst>
              <a:gd name="adj" fmla="val 156147"/>
            </a:avLst>
          </a:prstGeom>
          <a:solidFill>
            <a:srgbClr val="005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3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75EF6E2-38F0-4023-B567-95A57D6614A8}"/>
              </a:ext>
            </a:extLst>
          </p:cNvPr>
          <p:cNvSpPr/>
          <p:nvPr/>
        </p:nvSpPr>
        <p:spPr>
          <a:xfrm>
            <a:off x="2468538" y="1486498"/>
            <a:ext cx="2079335" cy="4571405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75EF6E2-38F0-4023-B567-95A57D6614A8}"/>
              </a:ext>
            </a:extLst>
          </p:cNvPr>
          <p:cNvSpPr/>
          <p:nvPr/>
        </p:nvSpPr>
        <p:spPr>
          <a:xfrm>
            <a:off x="4728752" y="1486495"/>
            <a:ext cx="2079335" cy="4571405"/>
          </a:xfrm>
          <a:prstGeom prst="rect">
            <a:avLst/>
          </a:prstGeom>
          <a:solidFill>
            <a:srgbClr val="B1D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300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xmlns="" id="{7EC61969-064D-4A7B-8BD7-C40EBD953D69}"/>
              </a:ext>
            </a:extLst>
          </p:cNvPr>
          <p:cNvSpPr/>
          <p:nvPr/>
        </p:nvSpPr>
        <p:spPr>
          <a:xfrm rot="5400000" flipV="1">
            <a:off x="4612823" y="3681753"/>
            <a:ext cx="4571404" cy="180880"/>
          </a:xfrm>
          <a:prstGeom prst="parallelogram">
            <a:avLst>
              <a:gd name="adj" fmla="val 156147"/>
            </a:avLst>
          </a:prstGeom>
          <a:solidFill>
            <a:srgbClr val="596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3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75EF6E2-38F0-4023-B567-95A57D6614A8}"/>
              </a:ext>
            </a:extLst>
          </p:cNvPr>
          <p:cNvSpPr/>
          <p:nvPr/>
        </p:nvSpPr>
        <p:spPr>
          <a:xfrm>
            <a:off x="6988966" y="1499495"/>
            <a:ext cx="2079335" cy="4571405"/>
          </a:xfrm>
          <a:prstGeom prst="rect">
            <a:avLst/>
          </a:prstGeom>
          <a:solidFill>
            <a:srgbClr val="FE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300" dirty="0"/>
          </a:p>
        </p:txBody>
      </p:sp>
      <p:sp>
        <p:nvSpPr>
          <p:cNvPr id="3" name="TextBox 2"/>
          <p:cNvSpPr txBox="1"/>
          <p:nvPr/>
        </p:nvSpPr>
        <p:spPr>
          <a:xfrm>
            <a:off x="206667" y="1512193"/>
            <a:ext cx="2079335" cy="1200318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Status review meetings / conference calls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66883" y="3039265"/>
            <a:ext cx="2079335" cy="246220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Scheduled as per pre-identified milestone dates in the project plan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Conduct lessons learned sessions for continuous improvement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Phase exit checklists to ensure completion of all the steps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66883" y="1706242"/>
            <a:ext cx="2079335" cy="646321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Phase exit </a:t>
            </a:r>
            <a:endParaRPr lang="en-US" b="1" dirty="0" smtClean="0">
              <a:solidFill>
                <a:schemeClr val="bg1"/>
              </a:solidFill>
            </a:endParaRPr>
          </a:p>
          <a:p>
            <a:pPr lvl="0" algn="ctr"/>
            <a:r>
              <a:rPr lang="en-US" b="1" dirty="0" smtClean="0">
                <a:solidFill>
                  <a:schemeClr val="bg1"/>
                </a:solidFill>
              </a:rPr>
              <a:t>meetings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7483" y="3107557"/>
            <a:ext cx="2079335" cy="2893090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/>
              <a:t>Weekly Status Report will be sent to all stakeholders 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/>
              <a:t>Project status dashboards will be used to maintain the visibility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/>
              <a:t>Minutes of all the review meetings will be circulated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/>
              <a:t>SharePoint site will be setup to archive all status reports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27483" y="1744344"/>
            <a:ext cx="2079335" cy="646321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lvl="0" algn="ctr"/>
            <a:r>
              <a:rPr lang="en-US" b="1" dirty="0"/>
              <a:t>Status </a:t>
            </a:r>
            <a:endParaRPr lang="en-US" b="1" dirty="0" smtClean="0"/>
          </a:p>
          <a:p>
            <a:pPr lvl="0" algn="ctr"/>
            <a:r>
              <a:rPr lang="en-US" b="1" dirty="0" smtClean="0"/>
              <a:t>Reporting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88966" y="3140025"/>
            <a:ext cx="2079335" cy="181587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Issues and Risks will be escalated to State and </a:t>
            </a:r>
            <a:r>
              <a:rPr lang="en-US" sz="1400" dirty="0" err="1">
                <a:solidFill>
                  <a:schemeClr val="bg1"/>
                </a:solidFill>
              </a:rPr>
              <a:t>Acro</a:t>
            </a:r>
            <a:r>
              <a:rPr lang="en-US" sz="1400" dirty="0">
                <a:solidFill>
                  <a:schemeClr val="bg1"/>
                </a:solidFill>
              </a:rPr>
              <a:t> Executive Management if they are not mutually addressed by the project teams within seven days.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88966" y="1922139"/>
            <a:ext cx="2079335" cy="3693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lvl="0" algn="ctr"/>
            <a:r>
              <a:rPr lang="en-US" b="1" dirty="0"/>
              <a:t>Escalation</a:t>
            </a:r>
            <a:endParaRPr lang="en-US" dirty="0"/>
          </a:p>
        </p:txBody>
      </p:sp>
      <p:pic>
        <p:nvPicPr>
          <p:cNvPr id="25602" name="Picture 2" descr="C:\Users\siddharths\Downloads\businessmen-having-a-mee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02" y="2352576"/>
            <a:ext cx="803873" cy="80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Picture 3" descr="C:\Users\siddharths\Downloads\business-people-meet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564" y="2427046"/>
            <a:ext cx="525041" cy="52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C:\Users\siddharths\Downloads\progress-report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013" y="2427043"/>
            <a:ext cx="576788" cy="57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5" name="Picture 5" descr="C:\Users\siddharths\Downloads\complai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512" y="2352574"/>
            <a:ext cx="530439" cy="53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1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– ISSUE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98760" y="1413912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7" name="Rectangle 46"/>
          <p:cNvSpPr/>
          <p:nvPr/>
        </p:nvSpPr>
        <p:spPr>
          <a:xfrm>
            <a:off x="598760" y="2625203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Rectangle 47"/>
          <p:cNvSpPr/>
          <p:nvPr/>
        </p:nvSpPr>
        <p:spPr>
          <a:xfrm>
            <a:off x="598760" y="3836493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Rectangle 48"/>
          <p:cNvSpPr/>
          <p:nvPr/>
        </p:nvSpPr>
        <p:spPr>
          <a:xfrm>
            <a:off x="598760" y="5047784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50" name="Group 49"/>
          <p:cNvGrpSpPr/>
          <p:nvPr/>
        </p:nvGrpSpPr>
        <p:grpSpPr>
          <a:xfrm>
            <a:off x="489828" y="1318611"/>
            <a:ext cx="8326512" cy="953155"/>
            <a:chOff x="3925455" y="1191491"/>
            <a:chExt cx="8472086" cy="969818"/>
          </a:xfrm>
        </p:grpSpPr>
        <p:sp>
          <p:nvSpPr>
            <p:cNvPr id="51" name="Rectangle 50"/>
            <p:cNvSpPr/>
            <p:nvPr/>
          </p:nvSpPr>
          <p:spPr>
            <a:xfrm>
              <a:off x="4895271" y="1191491"/>
              <a:ext cx="7502270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33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</a:t>
                </a:r>
              </a:p>
            </p:txBody>
          </p:sp>
          <p:sp>
            <p:nvSpPr>
              <p:cNvPr id="54" name="Isosceles Triangle 53"/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33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89828" y="2529826"/>
            <a:ext cx="8326511" cy="953155"/>
            <a:chOff x="3925455" y="1191491"/>
            <a:chExt cx="8472085" cy="969818"/>
          </a:xfrm>
        </p:grpSpPr>
        <p:sp>
          <p:nvSpPr>
            <p:cNvPr id="56" name="Rectangle 55"/>
            <p:cNvSpPr/>
            <p:nvPr/>
          </p:nvSpPr>
          <p:spPr>
            <a:xfrm>
              <a:off x="4895269" y="1191491"/>
              <a:ext cx="7502271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33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02</a:t>
                </a:r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33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489828" y="3741042"/>
            <a:ext cx="8326510" cy="953155"/>
            <a:chOff x="3925455" y="1191491"/>
            <a:chExt cx="8472083" cy="969818"/>
          </a:xfrm>
        </p:grpSpPr>
        <p:sp>
          <p:nvSpPr>
            <p:cNvPr id="61" name="Rectangle 60"/>
            <p:cNvSpPr/>
            <p:nvPr/>
          </p:nvSpPr>
          <p:spPr>
            <a:xfrm>
              <a:off x="4895270" y="1191491"/>
              <a:ext cx="7502268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03</a:t>
                </a:r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489828" y="4952256"/>
            <a:ext cx="8326511" cy="953155"/>
            <a:chOff x="3925455" y="1191491"/>
            <a:chExt cx="8472085" cy="969818"/>
          </a:xfrm>
        </p:grpSpPr>
        <p:sp>
          <p:nvSpPr>
            <p:cNvPr id="66" name="Rectangle 65"/>
            <p:cNvSpPr/>
            <p:nvPr/>
          </p:nvSpPr>
          <p:spPr>
            <a:xfrm>
              <a:off x="4895271" y="1191491"/>
              <a:ext cx="7502269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CC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04</a:t>
                </a:r>
              </a:p>
            </p:txBody>
          </p:sp>
          <p:sp>
            <p:nvSpPr>
              <p:cNvPr id="69" name="Isosceles Triangle 68"/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CC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1761354" y="1322813"/>
            <a:ext cx="6879726" cy="794245"/>
            <a:chOff x="4481981" y="1063155"/>
            <a:chExt cx="7000005" cy="808133"/>
          </a:xfrm>
        </p:grpSpPr>
        <p:sp>
          <p:nvSpPr>
            <p:cNvPr id="71" name="TextBox 70"/>
            <p:cNvSpPr txBox="1"/>
            <p:nvPr/>
          </p:nvSpPr>
          <p:spPr>
            <a:xfrm>
              <a:off x="4481982" y="1063155"/>
              <a:ext cx="2937088" cy="344474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1600" b="1" dirty="0"/>
                <a:t>Identification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81981" y="1284117"/>
              <a:ext cx="7000005" cy="58717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will log and monitor issues during contract period. Information captured is :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Issue number, Issue identification date, Description of issue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Resources assigned responsibility for resolution, Resolution date, Resolution description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761354" y="2515419"/>
            <a:ext cx="6982595" cy="953926"/>
            <a:chOff x="4481981" y="1183331"/>
            <a:chExt cx="7104672" cy="970602"/>
          </a:xfrm>
        </p:grpSpPr>
        <p:sp>
          <p:nvSpPr>
            <p:cNvPr id="74" name="TextBox 73"/>
            <p:cNvSpPr txBox="1"/>
            <p:nvPr/>
          </p:nvSpPr>
          <p:spPr>
            <a:xfrm>
              <a:off x="4481982" y="1183331"/>
              <a:ext cx="2937088" cy="344473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1600" b="1" dirty="0"/>
                <a:t>Prioritization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81981" y="1402355"/>
              <a:ext cx="7104672" cy="75157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Issues are assigned priority levels in mutual agreement by the State and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Critical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High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Medium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 Low - 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761354" y="3723257"/>
            <a:ext cx="6879725" cy="678387"/>
            <a:chOff x="4481982" y="1105796"/>
            <a:chExt cx="4146223" cy="690247"/>
          </a:xfrm>
        </p:grpSpPr>
        <p:sp>
          <p:nvSpPr>
            <p:cNvPr id="77" name="TextBox 76"/>
            <p:cNvSpPr txBox="1"/>
            <p:nvPr/>
          </p:nvSpPr>
          <p:spPr>
            <a:xfrm>
              <a:off x="4481982" y="1105796"/>
              <a:ext cx="2937088" cy="344473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1600" b="1" dirty="0"/>
                <a:t>Monitoring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81982" y="1373280"/>
              <a:ext cx="4146223" cy="4227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Critical and high priority issues will be brought to the attention of the State’s project manager within 24 hours of discovery. 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Issues with other priorities will be reviewed in the next project status meeting at the latest.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761355" y="4931099"/>
            <a:ext cx="6982594" cy="963455"/>
            <a:chOff x="4481982" y="1096103"/>
            <a:chExt cx="4146223" cy="980298"/>
          </a:xfrm>
        </p:grpSpPr>
        <p:sp>
          <p:nvSpPr>
            <p:cNvPr id="80" name="TextBox 79"/>
            <p:cNvSpPr txBox="1"/>
            <p:nvPr/>
          </p:nvSpPr>
          <p:spPr>
            <a:xfrm>
              <a:off x="4481982" y="1096103"/>
              <a:ext cx="2937088" cy="344473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1600" b="1" dirty="0"/>
                <a:t>Escalation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81982" y="1324821"/>
              <a:ext cx="4146223" cy="7515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Any unresolved issues will be escalated for resolution as defined below.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1: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Project Manager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2: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Single Point of Contact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3: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Executive Sponsor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0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2" y="620213"/>
            <a:ext cx="7523799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MANAGEMENT– RISK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42349276"/>
              </p:ext>
            </p:extLst>
          </p:nvPr>
        </p:nvGraphicFramePr>
        <p:xfrm>
          <a:off x="422546" y="579046"/>
          <a:ext cx="8395852" cy="5415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96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– CHANGE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0014" y="1105947"/>
            <a:ext cx="8395852" cy="493980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Acro’s Change Management ensures:</a:t>
            </a:r>
          </a:p>
          <a:p>
            <a:pPr marL="285718" indent="-285718" algn="just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Precise scope and impact of each Change Request is presented to and reviewed with the Project Stakeholders</a:t>
            </a:r>
          </a:p>
          <a:p>
            <a:pPr marL="285718" indent="-285718" algn="just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Appropriate Stakeholder approvals are obtained prior to undertaking a Project Change request</a:t>
            </a:r>
          </a:p>
          <a:p>
            <a:pPr marL="285718" indent="-285718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Change requests are analyzed for impact, tracked, monitored and impact to all the deliverables such as training plans, user documentation and other deliverables are updated accordingly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986583"/>
              </p:ext>
            </p:extLst>
          </p:nvPr>
        </p:nvGraphicFramePr>
        <p:xfrm>
          <a:off x="800106" y="1422343"/>
          <a:ext cx="7439025" cy="2004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" name="Visio" r:id="rId3" imgW="9635809" imgH="3120702" progId="Visio.Drawing.11">
                  <p:embed/>
                </p:oleObj>
              </mc:Choice>
              <mc:Fallback>
                <p:oleObj name="Visio" r:id="rId3" imgW="9635809" imgH="3120702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6" y="1422343"/>
                        <a:ext cx="7439025" cy="2004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6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– NEXT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391028" y="1253825"/>
            <a:ext cx="4275897" cy="448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>
                <a:latin typeface="+mn-lt"/>
              </a:rPr>
              <a:t>Logistics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/>
              <a:t>Access to legacy systems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/>
              <a:t>Access to the facility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Office space </a:t>
            </a:r>
          </a:p>
          <a:p>
            <a:pPr marL="342862" indent="-342862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Requirements Gathering</a:t>
            </a:r>
            <a:endParaRPr lang="en-US" sz="2000" kern="0" dirty="0">
              <a:latin typeface="+mn-lt"/>
            </a:endParaRP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Template Walkthroughs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Workshops in June and July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Requirements sign-off by November 30</a:t>
            </a:r>
            <a:r>
              <a:rPr lang="en-US" sz="2000" kern="0" baseline="30000" dirty="0">
                <a:latin typeface="+mn-lt"/>
              </a:rPr>
              <a:t>th</a:t>
            </a:r>
            <a:r>
              <a:rPr lang="en-US" sz="2000" kern="0" dirty="0">
                <a:latin typeface="+mn-lt"/>
              </a:rPr>
              <a:t>, 2018</a:t>
            </a:r>
          </a:p>
        </p:txBody>
      </p:sp>
      <p:pic>
        <p:nvPicPr>
          <p:cNvPr id="8" name="Picture 7" descr="shutterstock_108425048.jpg"/>
          <p:cNvPicPr>
            <a:picLocks noChangeAspect="1"/>
          </p:cNvPicPr>
          <p:nvPr/>
        </p:nvPicPr>
        <p:blipFill>
          <a:blip r:embed="rId2" cstate="print"/>
          <a:srcRect b="3033"/>
          <a:stretch>
            <a:fillRect/>
          </a:stretch>
        </p:blipFill>
        <p:spPr>
          <a:xfrm>
            <a:off x="331309" y="1528997"/>
            <a:ext cx="4154969" cy="38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5" y="620213"/>
            <a:ext cx="813816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REQUIREMENTS GATHERING – WORKSHOP SCHEDULE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48941"/>
            <a:ext cx="9144000" cy="646331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44546A"/>
                </a:solidFill>
                <a:latin typeface="Arial" pitchFamily="34" charset="0"/>
                <a:cs typeface="Arial" pitchFamily="34" charset="0"/>
              </a:rPr>
              <a:t>Q&amp;A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1" y="6451605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2868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175" y="2057402"/>
            <a:ext cx="7886700" cy="3326131"/>
          </a:xfrm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sz="16600" b="1" dirty="0">
                <a:solidFill>
                  <a:schemeClr val="bg1"/>
                </a:solidFill>
                <a:latin typeface="Edwardian Script ITC" panose="030303020407070D0804" pitchFamily="66" charset="0"/>
              </a:rPr>
              <a:t>Thank you !</a:t>
            </a:r>
            <a:br>
              <a:rPr lang="en-US" sz="16600" b="1" dirty="0">
                <a:solidFill>
                  <a:schemeClr val="bg1"/>
                </a:solidFill>
                <a:latin typeface="Edwardian Script ITC" panose="030303020407070D0804" pitchFamily="66" charset="0"/>
              </a:rPr>
            </a:br>
            <a:r>
              <a:rPr lang="en-US" sz="3600" b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3600" b="1" dirty="0">
                <a:solidFill>
                  <a:schemeClr val="bg1"/>
                </a:solidFill>
                <a:latin typeface="+mn-lt"/>
              </a:rPr>
            </a:br>
            <a:r>
              <a:rPr lang="en-US" sz="1800" dirty="0">
                <a:solidFill>
                  <a:schemeClr val="bg1"/>
                </a:solidFill>
                <a:latin typeface="+mn-lt"/>
              </a:rPr>
              <a:t>www.AcroCorp.com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866775" y="1433513"/>
            <a:ext cx="7200878" cy="2141477"/>
            <a:chOff x="1044575" y="1471613"/>
            <a:chExt cx="7200878" cy="2141477"/>
          </a:xfrm>
        </p:grpSpPr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177903" y="1592203"/>
              <a:ext cx="7067550" cy="2020887"/>
            </a:xfrm>
            <a:custGeom>
              <a:avLst/>
              <a:gdLst>
                <a:gd name="T0" fmla="*/ 2236 w 2284"/>
                <a:gd name="T1" fmla="*/ 560 h 560"/>
                <a:gd name="T2" fmla="*/ 48 w 2284"/>
                <a:gd name="T3" fmla="*/ 560 h 560"/>
                <a:gd name="T4" fmla="*/ 0 w 2284"/>
                <a:gd name="T5" fmla="*/ 512 h 560"/>
                <a:gd name="T6" fmla="*/ 0 w 2284"/>
                <a:gd name="T7" fmla="*/ 48 h 560"/>
                <a:gd name="T8" fmla="*/ 48 w 2284"/>
                <a:gd name="T9" fmla="*/ 0 h 560"/>
                <a:gd name="T10" fmla="*/ 2236 w 2284"/>
                <a:gd name="T11" fmla="*/ 0 h 560"/>
                <a:gd name="T12" fmla="*/ 2284 w 2284"/>
                <a:gd name="T13" fmla="*/ 48 h 560"/>
                <a:gd name="T14" fmla="*/ 2284 w 2284"/>
                <a:gd name="T15" fmla="*/ 512 h 560"/>
                <a:gd name="T16" fmla="*/ 2236 w 2284"/>
                <a:gd name="T1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4" h="560">
                  <a:moveTo>
                    <a:pt x="2236" y="560"/>
                  </a:moveTo>
                  <a:cubicBezTo>
                    <a:pt x="48" y="560"/>
                    <a:pt x="48" y="560"/>
                    <a:pt x="48" y="560"/>
                  </a:cubicBezTo>
                  <a:cubicBezTo>
                    <a:pt x="22" y="560"/>
                    <a:pt x="0" y="538"/>
                    <a:pt x="0" y="5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236" y="0"/>
                    <a:pt x="2236" y="0"/>
                    <a:pt x="2236" y="0"/>
                  </a:cubicBezTo>
                  <a:cubicBezTo>
                    <a:pt x="2262" y="0"/>
                    <a:pt x="2284" y="22"/>
                    <a:pt x="2284" y="48"/>
                  </a:cubicBezTo>
                  <a:cubicBezTo>
                    <a:pt x="2284" y="512"/>
                    <a:pt x="2284" y="512"/>
                    <a:pt x="2284" y="512"/>
                  </a:cubicBezTo>
                  <a:cubicBezTo>
                    <a:pt x="2284" y="538"/>
                    <a:pt x="2262" y="560"/>
                    <a:pt x="2236" y="560"/>
                  </a:cubicBezTo>
                  <a:close/>
                </a:path>
              </a:pathLst>
            </a:custGeom>
            <a:solidFill>
              <a:srgbClr val="921A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B7427D"/>
                </a:solidFill>
              </a:endParaRPr>
            </a:p>
          </p:txBody>
        </p:sp>
        <p:sp>
          <p:nvSpPr>
            <p:cNvPr id="35" name="Freeform 10"/>
            <p:cNvSpPr>
              <a:spLocks/>
            </p:cNvSpPr>
            <p:nvPr/>
          </p:nvSpPr>
          <p:spPr bwMode="auto">
            <a:xfrm>
              <a:off x="1044575" y="1471613"/>
              <a:ext cx="7067550" cy="2020887"/>
            </a:xfrm>
            <a:custGeom>
              <a:avLst/>
              <a:gdLst>
                <a:gd name="T0" fmla="*/ 2236 w 2284"/>
                <a:gd name="T1" fmla="*/ 560 h 560"/>
                <a:gd name="T2" fmla="*/ 48 w 2284"/>
                <a:gd name="T3" fmla="*/ 560 h 560"/>
                <a:gd name="T4" fmla="*/ 0 w 2284"/>
                <a:gd name="T5" fmla="*/ 512 h 560"/>
                <a:gd name="T6" fmla="*/ 0 w 2284"/>
                <a:gd name="T7" fmla="*/ 48 h 560"/>
                <a:gd name="T8" fmla="*/ 48 w 2284"/>
                <a:gd name="T9" fmla="*/ 0 h 560"/>
                <a:gd name="T10" fmla="*/ 2236 w 2284"/>
                <a:gd name="T11" fmla="*/ 0 h 560"/>
                <a:gd name="T12" fmla="*/ 2284 w 2284"/>
                <a:gd name="T13" fmla="*/ 48 h 560"/>
                <a:gd name="T14" fmla="*/ 2284 w 2284"/>
                <a:gd name="T15" fmla="*/ 512 h 560"/>
                <a:gd name="T16" fmla="*/ 2236 w 2284"/>
                <a:gd name="T1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4" h="560">
                  <a:moveTo>
                    <a:pt x="2236" y="560"/>
                  </a:moveTo>
                  <a:cubicBezTo>
                    <a:pt x="48" y="560"/>
                    <a:pt x="48" y="560"/>
                    <a:pt x="48" y="560"/>
                  </a:cubicBezTo>
                  <a:cubicBezTo>
                    <a:pt x="22" y="560"/>
                    <a:pt x="0" y="538"/>
                    <a:pt x="0" y="5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236" y="0"/>
                    <a:pt x="2236" y="0"/>
                    <a:pt x="2236" y="0"/>
                  </a:cubicBezTo>
                  <a:cubicBezTo>
                    <a:pt x="2262" y="0"/>
                    <a:pt x="2284" y="22"/>
                    <a:pt x="2284" y="48"/>
                  </a:cubicBezTo>
                  <a:cubicBezTo>
                    <a:pt x="2284" y="512"/>
                    <a:pt x="2284" y="512"/>
                    <a:pt x="2284" y="512"/>
                  </a:cubicBezTo>
                  <a:cubicBezTo>
                    <a:pt x="2284" y="538"/>
                    <a:pt x="2262" y="560"/>
                    <a:pt x="2236" y="560"/>
                  </a:cubicBezTo>
                  <a:close/>
                </a:path>
              </a:pathLst>
            </a:custGeom>
            <a:solidFill>
              <a:srgbClr val="CC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921A56"/>
                </a:solidFill>
              </a:endParaRPr>
            </a:p>
          </p:txBody>
        </p:sp>
      </p:grpSp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INTRODUCTIONS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104900" y="1631950"/>
            <a:ext cx="4839786" cy="1184950"/>
            <a:chOff x="1104900" y="1631950"/>
            <a:chExt cx="4839786" cy="1184950"/>
          </a:xfrm>
        </p:grpSpPr>
        <p:sp>
          <p:nvSpPr>
            <p:cNvPr id="18" name="TextBox 17"/>
            <p:cNvSpPr txBox="1"/>
            <p:nvPr/>
          </p:nvSpPr>
          <p:spPr>
            <a:xfrm>
              <a:off x="1104900" y="1631950"/>
              <a:ext cx="48397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kern="0" dirty="0">
                  <a:solidFill>
                    <a:schemeClr val="bg1"/>
                  </a:solidFill>
                </a:rPr>
                <a:t>Department </a:t>
              </a:r>
              <a:r>
                <a:rPr lang="en-US" sz="2400" b="1" kern="0" dirty="0" smtClean="0">
                  <a:solidFill>
                    <a:schemeClr val="bg1"/>
                  </a:solidFill>
                </a:rPr>
                <a:t>of Health </a:t>
              </a:r>
              <a:r>
                <a:rPr lang="en-US" sz="2400" b="1" kern="0" dirty="0">
                  <a:solidFill>
                    <a:schemeClr val="bg1"/>
                  </a:solidFill>
                </a:rPr>
                <a:t>(MSDH) </a:t>
              </a:r>
              <a:r>
                <a:rPr lang="en-US" sz="2400" b="1" kern="0" dirty="0" smtClean="0">
                  <a:solidFill>
                    <a:schemeClr val="bg1"/>
                  </a:solidFill>
                </a:rPr>
                <a:t>Team</a:t>
              </a:r>
              <a:endParaRPr lang="en-US" sz="2400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4900" y="2093615"/>
              <a:ext cx="458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kern="0" dirty="0">
                  <a:solidFill>
                    <a:schemeClr val="bg1"/>
                  </a:solidFill>
                </a:rPr>
                <a:t>XXX UUUU – DOH </a:t>
              </a:r>
              <a:r>
                <a:rPr lang="en-US" dirty="0">
                  <a:solidFill>
                    <a:schemeClr val="bg1"/>
                  </a:solidFill>
                </a:rPr>
                <a:t>Deputy Director of </a:t>
              </a:r>
              <a:r>
                <a:rPr lang="en-US" dirty="0" smtClean="0">
                  <a:solidFill>
                    <a:schemeClr val="bg1"/>
                  </a:solidFill>
                </a:rPr>
                <a:t>Programs</a:t>
              </a:r>
              <a:endParaRPr lang="en-US" kern="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4900" y="2447568"/>
              <a:ext cx="458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kern="0" dirty="0">
                  <a:solidFill>
                    <a:schemeClr val="bg1"/>
                  </a:solidFill>
                </a:rPr>
                <a:t>Craig </a:t>
              </a:r>
              <a:r>
                <a:rPr lang="en-US" kern="0" dirty="0" err="1">
                  <a:solidFill>
                    <a:schemeClr val="bg1"/>
                  </a:solidFill>
                </a:rPr>
                <a:t>Oregeron</a:t>
              </a:r>
              <a:r>
                <a:rPr lang="en-US" kern="0" dirty="0">
                  <a:solidFill>
                    <a:schemeClr val="bg1"/>
                  </a:solidFill>
                </a:rPr>
                <a:t> – ITS Executive Sponsor – CIO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92175" y="3744913"/>
            <a:ext cx="7207250" cy="2135187"/>
            <a:chOff x="892175" y="3744913"/>
            <a:chExt cx="7207250" cy="2135187"/>
          </a:xfrm>
        </p:grpSpPr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1031875" y="3859213"/>
              <a:ext cx="7067550" cy="2020887"/>
            </a:xfrm>
            <a:custGeom>
              <a:avLst/>
              <a:gdLst>
                <a:gd name="T0" fmla="*/ 2236 w 2284"/>
                <a:gd name="T1" fmla="*/ 560 h 560"/>
                <a:gd name="T2" fmla="*/ 48 w 2284"/>
                <a:gd name="T3" fmla="*/ 560 h 560"/>
                <a:gd name="T4" fmla="*/ 0 w 2284"/>
                <a:gd name="T5" fmla="*/ 512 h 560"/>
                <a:gd name="T6" fmla="*/ 0 w 2284"/>
                <a:gd name="T7" fmla="*/ 48 h 560"/>
                <a:gd name="T8" fmla="*/ 48 w 2284"/>
                <a:gd name="T9" fmla="*/ 0 h 560"/>
                <a:gd name="T10" fmla="*/ 2236 w 2284"/>
                <a:gd name="T11" fmla="*/ 0 h 560"/>
                <a:gd name="T12" fmla="*/ 2284 w 2284"/>
                <a:gd name="T13" fmla="*/ 48 h 560"/>
                <a:gd name="T14" fmla="*/ 2284 w 2284"/>
                <a:gd name="T15" fmla="*/ 512 h 560"/>
                <a:gd name="T16" fmla="*/ 2236 w 2284"/>
                <a:gd name="T1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4" h="560">
                  <a:moveTo>
                    <a:pt x="2236" y="560"/>
                  </a:moveTo>
                  <a:cubicBezTo>
                    <a:pt x="48" y="560"/>
                    <a:pt x="48" y="560"/>
                    <a:pt x="48" y="560"/>
                  </a:cubicBezTo>
                  <a:cubicBezTo>
                    <a:pt x="22" y="560"/>
                    <a:pt x="0" y="538"/>
                    <a:pt x="0" y="5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236" y="0"/>
                    <a:pt x="2236" y="0"/>
                    <a:pt x="2236" y="0"/>
                  </a:cubicBezTo>
                  <a:cubicBezTo>
                    <a:pt x="2262" y="0"/>
                    <a:pt x="2284" y="22"/>
                    <a:pt x="2284" y="48"/>
                  </a:cubicBezTo>
                  <a:cubicBezTo>
                    <a:pt x="2284" y="512"/>
                    <a:pt x="2284" y="512"/>
                    <a:pt x="2284" y="512"/>
                  </a:cubicBezTo>
                  <a:cubicBezTo>
                    <a:pt x="2284" y="538"/>
                    <a:pt x="2262" y="560"/>
                    <a:pt x="2236" y="560"/>
                  </a:cubicBezTo>
                  <a:close/>
                </a:path>
              </a:pathLst>
            </a:custGeom>
            <a:solidFill>
              <a:srgbClr val="D041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892175" y="3744913"/>
              <a:ext cx="7067550" cy="2020887"/>
            </a:xfrm>
            <a:custGeom>
              <a:avLst/>
              <a:gdLst>
                <a:gd name="T0" fmla="*/ 2236 w 2284"/>
                <a:gd name="T1" fmla="*/ 560 h 560"/>
                <a:gd name="T2" fmla="*/ 48 w 2284"/>
                <a:gd name="T3" fmla="*/ 560 h 560"/>
                <a:gd name="T4" fmla="*/ 0 w 2284"/>
                <a:gd name="T5" fmla="*/ 512 h 560"/>
                <a:gd name="T6" fmla="*/ 0 w 2284"/>
                <a:gd name="T7" fmla="*/ 48 h 560"/>
                <a:gd name="T8" fmla="*/ 48 w 2284"/>
                <a:gd name="T9" fmla="*/ 0 h 560"/>
                <a:gd name="T10" fmla="*/ 2236 w 2284"/>
                <a:gd name="T11" fmla="*/ 0 h 560"/>
                <a:gd name="T12" fmla="*/ 2284 w 2284"/>
                <a:gd name="T13" fmla="*/ 48 h 560"/>
                <a:gd name="T14" fmla="*/ 2284 w 2284"/>
                <a:gd name="T15" fmla="*/ 512 h 560"/>
                <a:gd name="T16" fmla="*/ 2236 w 2284"/>
                <a:gd name="T1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4" h="560">
                  <a:moveTo>
                    <a:pt x="2236" y="560"/>
                  </a:moveTo>
                  <a:cubicBezTo>
                    <a:pt x="48" y="560"/>
                    <a:pt x="48" y="560"/>
                    <a:pt x="48" y="560"/>
                  </a:cubicBezTo>
                  <a:cubicBezTo>
                    <a:pt x="22" y="560"/>
                    <a:pt x="0" y="538"/>
                    <a:pt x="0" y="5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236" y="0"/>
                    <a:pt x="2236" y="0"/>
                    <a:pt x="2236" y="0"/>
                  </a:cubicBezTo>
                  <a:cubicBezTo>
                    <a:pt x="2262" y="0"/>
                    <a:pt x="2284" y="22"/>
                    <a:pt x="2284" y="48"/>
                  </a:cubicBezTo>
                  <a:cubicBezTo>
                    <a:pt x="2284" y="512"/>
                    <a:pt x="2284" y="512"/>
                    <a:pt x="2284" y="512"/>
                  </a:cubicBezTo>
                  <a:cubicBezTo>
                    <a:pt x="2284" y="538"/>
                    <a:pt x="2262" y="560"/>
                    <a:pt x="2236" y="560"/>
                  </a:cubicBez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34100" y="1593850"/>
            <a:ext cx="1677106" cy="1720850"/>
            <a:chOff x="6134100" y="1631950"/>
            <a:chExt cx="1677106" cy="1720850"/>
          </a:xfrm>
        </p:grpSpPr>
        <p:sp>
          <p:nvSpPr>
            <p:cNvPr id="22" name="Rounded Rectangle 21"/>
            <p:cNvSpPr/>
            <p:nvPr/>
          </p:nvSpPr>
          <p:spPr>
            <a:xfrm>
              <a:off x="6134100" y="1631950"/>
              <a:ext cx="1676400" cy="17208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100" y="2020689"/>
              <a:ext cx="1677106" cy="943372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2970714" y="4032250"/>
            <a:ext cx="4584012" cy="1517531"/>
            <a:chOff x="2970714" y="4032250"/>
            <a:chExt cx="4584012" cy="1517531"/>
          </a:xfrm>
        </p:grpSpPr>
        <p:sp>
          <p:nvSpPr>
            <p:cNvPr id="30" name="TextBox 29"/>
            <p:cNvSpPr txBox="1"/>
            <p:nvPr/>
          </p:nvSpPr>
          <p:spPr>
            <a:xfrm>
              <a:off x="2970714" y="4032250"/>
              <a:ext cx="15520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kern="0" dirty="0" err="1">
                  <a:solidFill>
                    <a:schemeClr val="bg1"/>
                  </a:solidFill>
                </a:rPr>
                <a:t>Acro</a:t>
              </a:r>
              <a:r>
                <a:rPr lang="en-US" sz="2400" b="1" kern="0" dirty="0">
                  <a:solidFill>
                    <a:schemeClr val="bg1"/>
                  </a:solidFill>
                </a:rPr>
                <a:t> Team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70714" y="4493915"/>
              <a:ext cx="3634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kern="0" dirty="0" err="1">
                  <a:solidFill>
                    <a:schemeClr val="bg1"/>
                  </a:solidFill>
                </a:rPr>
                <a:t>Vishwas</a:t>
              </a:r>
              <a:r>
                <a:rPr lang="en-US" kern="0" dirty="0">
                  <a:solidFill>
                    <a:schemeClr val="bg1"/>
                  </a:solidFill>
                </a:rPr>
                <a:t> Tare– </a:t>
              </a:r>
              <a:r>
                <a:rPr lang="en-US" kern="0" dirty="0" err="1">
                  <a:solidFill>
                    <a:schemeClr val="bg1"/>
                  </a:solidFill>
                </a:rPr>
                <a:t>Acro</a:t>
              </a:r>
              <a:r>
                <a:rPr lang="en-US" kern="0" dirty="0">
                  <a:solidFill>
                    <a:schemeClr val="bg1"/>
                  </a:solidFill>
                </a:rPr>
                <a:t> Project Manager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0714" y="4847868"/>
              <a:ext cx="458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kern="0" dirty="0" err="1">
                  <a:solidFill>
                    <a:schemeClr val="bg1"/>
                  </a:solidFill>
                </a:rPr>
                <a:t>Kshiteej</a:t>
              </a:r>
              <a:r>
                <a:rPr lang="en-US" kern="0" dirty="0">
                  <a:solidFill>
                    <a:schemeClr val="bg1"/>
                  </a:solidFill>
                </a:rPr>
                <a:t> </a:t>
              </a:r>
              <a:r>
                <a:rPr lang="en-US" kern="0" dirty="0" err="1">
                  <a:solidFill>
                    <a:schemeClr val="bg1"/>
                  </a:solidFill>
                </a:rPr>
                <a:t>Bhosale</a:t>
              </a:r>
              <a:r>
                <a:rPr lang="en-US" kern="0" dirty="0">
                  <a:solidFill>
                    <a:schemeClr val="bg1"/>
                  </a:solidFill>
                </a:rPr>
                <a:t> – </a:t>
              </a:r>
              <a:r>
                <a:rPr lang="en-US" kern="0" dirty="0" err="1">
                  <a:solidFill>
                    <a:schemeClr val="bg1"/>
                  </a:solidFill>
                </a:rPr>
                <a:t>Acro</a:t>
              </a:r>
              <a:r>
                <a:rPr lang="en-US" kern="0" dirty="0">
                  <a:solidFill>
                    <a:schemeClr val="bg1"/>
                  </a:solidFill>
                </a:rPr>
                <a:t> Single Point of Contact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70714" y="5180449"/>
              <a:ext cx="3270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kern="0" dirty="0">
                  <a:solidFill>
                    <a:schemeClr val="bg1"/>
                  </a:solidFill>
                </a:rPr>
                <a:t>RV Rao – </a:t>
              </a:r>
              <a:r>
                <a:rPr lang="en-US" kern="0" dirty="0" err="1">
                  <a:solidFill>
                    <a:schemeClr val="bg1"/>
                  </a:solidFill>
                </a:rPr>
                <a:t>Acro</a:t>
              </a:r>
              <a:r>
                <a:rPr lang="en-US" kern="0" dirty="0">
                  <a:solidFill>
                    <a:schemeClr val="bg1"/>
                  </a:solidFill>
                </a:rPr>
                <a:t> Executive Sponsor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16000" y="3894931"/>
            <a:ext cx="1676400" cy="1720850"/>
            <a:chOff x="1054100" y="3894931"/>
            <a:chExt cx="1676400" cy="1720850"/>
          </a:xfrm>
        </p:grpSpPr>
        <p:sp>
          <p:nvSpPr>
            <p:cNvPr id="28" name="Rounded Rectangle 27"/>
            <p:cNvSpPr/>
            <p:nvPr/>
          </p:nvSpPr>
          <p:spPr>
            <a:xfrm>
              <a:off x="1054100" y="3894931"/>
              <a:ext cx="1676400" cy="17208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756" name="Picture 12" descr="C:\Users\siddharths\Desktop\20-9-2018\banner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600" y="4505706"/>
              <a:ext cx="1480300" cy="532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52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052" y="1270828"/>
            <a:ext cx="8770951" cy="1041348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sz="2000" dirty="0">
                <a:cs typeface="Arial" pitchFamily="34" charset="0"/>
              </a:rPr>
              <a:t>The Joint Application Design (JAD) process is a used method to </a:t>
            </a:r>
            <a:r>
              <a:rPr lang="en-US" sz="2000" u="sng" dirty="0">
                <a:cs typeface="Arial" pitchFamily="34" charset="0"/>
              </a:rPr>
              <a:t>elicit/document business requirements and create solution design </a:t>
            </a:r>
            <a:r>
              <a:rPr lang="en-US" sz="2000" dirty="0">
                <a:cs typeface="Arial" pitchFamily="34" charset="0"/>
              </a:rPr>
              <a:t>documentation for new or updates to existing systems.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3052" y="2249135"/>
            <a:ext cx="8618551" cy="3693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How should a JAD session be used?</a:t>
            </a:r>
          </a:p>
        </p:txBody>
      </p:sp>
      <p:sp>
        <p:nvSpPr>
          <p:cNvPr id="13" name="Pentagon 12"/>
          <p:cNvSpPr/>
          <p:nvPr/>
        </p:nvSpPr>
        <p:spPr>
          <a:xfrm>
            <a:off x="397883" y="2706337"/>
            <a:ext cx="2652712" cy="292100"/>
          </a:xfrm>
          <a:prstGeom prst="homePlate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Inputs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3027409" y="2706337"/>
            <a:ext cx="2938463" cy="292100"/>
          </a:xfrm>
          <a:prstGeom prst="chevron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Process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5965868" y="2706336"/>
            <a:ext cx="2851151" cy="279400"/>
          </a:xfrm>
          <a:prstGeom prst="chevron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5" rIns="0" bIns="45715"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Output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9092" y="3030860"/>
            <a:ext cx="2503487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t"/>
          <a:lstStyle/>
          <a:p>
            <a:pPr>
              <a:lnSpc>
                <a:spcPct val="106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Business Requirements:</a:t>
            </a:r>
          </a:p>
          <a:p>
            <a:pPr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  User driven</a:t>
            </a:r>
          </a:p>
          <a:p>
            <a:pPr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  Technology driven</a:t>
            </a:r>
          </a:p>
          <a:p>
            <a:pPr marL="117462" lvl="1" indent="-117462">
              <a:spcBef>
                <a:spcPts val="400"/>
              </a:spcBef>
              <a:buFont typeface="Arial" pitchFamily="34" charset="0"/>
              <a:buChar char="•"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2420" y="3030860"/>
            <a:ext cx="2757945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t"/>
          <a:lstStyle/>
          <a:p>
            <a:pPr marL="117462" indent="-117462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WHAT: </a:t>
            </a:r>
            <a:r>
              <a:rPr lang="en-US" dirty="0">
                <a:solidFill>
                  <a:srgbClr val="000000"/>
                </a:solidFill>
              </a:rPr>
              <a:t>Series of sessions to </a:t>
            </a:r>
            <a:r>
              <a:rPr lang="en-US" sz="1600" u="sng" dirty="0">
                <a:solidFill>
                  <a:srgbClr val="000000"/>
                </a:solidFill>
              </a:rPr>
              <a:t>review &amp; refine requirements</a:t>
            </a:r>
            <a:endParaRPr lang="en-US" u="sng" dirty="0">
              <a:solidFill>
                <a:srgbClr val="000000"/>
              </a:solidFill>
            </a:endParaRPr>
          </a:p>
          <a:p>
            <a:pPr marL="117462" indent="-117462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WHO: </a:t>
            </a:r>
            <a:r>
              <a:rPr lang="en-US" dirty="0">
                <a:solidFill>
                  <a:srgbClr val="000000"/>
                </a:solidFill>
              </a:rPr>
              <a:t>Business and IT        </a:t>
            </a:r>
          </a:p>
          <a:p>
            <a:pPr marL="117462" indent="-117462">
              <a:lnSpc>
                <a:spcPct val="106000"/>
              </a:lnSpc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   personnel</a:t>
            </a:r>
          </a:p>
          <a:p>
            <a:pPr marL="117462" indent="-117462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WHEN: </a:t>
            </a:r>
            <a:r>
              <a:rPr lang="en-US" dirty="0">
                <a:solidFill>
                  <a:srgbClr val="000000"/>
                </a:solidFill>
              </a:rPr>
              <a:t>Inception /Elaboration Phase</a:t>
            </a:r>
            <a:endParaRPr lang="nl-NL" sz="12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0111" y="3016115"/>
            <a:ext cx="2644208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t"/>
          <a:lstStyle/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Deliverables:</a:t>
            </a:r>
          </a:p>
          <a:p>
            <a:pPr marL="285718" indent="-285718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Refined Requirements / Design</a:t>
            </a:r>
          </a:p>
          <a:p>
            <a:pPr marL="285718" indent="-285718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Stakeholder Agreement </a:t>
            </a:r>
          </a:p>
          <a:p>
            <a:pPr marL="285718" indent="-285718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Sign-off </a:t>
            </a:r>
          </a:p>
          <a:p>
            <a:pPr marL="0" lvl="1">
              <a:spcBef>
                <a:spcPts val="400"/>
              </a:spcBef>
            </a:pPr>
            <a:endParaRPr lang="nl-NL" sz="12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7886" y="4817823"/>
            <a:ext cx="3868737" cy="1211731"/>
          </a:xfrm>
          <a:prstGeom prst="roundRect">
            <a:avLst/>
          </a:prstGeom>
          <a:solidFill>
            <a:srgbClr val="F2F2F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5" rIns="0" bIns="45715" anchor="t"/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</a:rPr>
              <a:t>When to use JAD:</a:t>
            </a:r>
          </a:p>
          <a:p>
            <a:pPr marL="285718" indent="-285718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Project involves many groups of </a:t>
            </a:r>
            <a:r>
              <a:rPr lang="en-US" sz="1600" u="sng" dirty="0">
                <a:solidFill>
                  <a:srgbClr val="000000"/>
                </a:solidFill>
              </a:rPr>
              <a:t>stakeholders that cross traditional boundaries</a:t>
            </a:r>
            <a:endParaRPr lang="en-US" u="sng" dirty="0">
              <a:solidFill>
                <a:srgbClr val="000000"/>
              </a:solidFill>
            </a:endParaRPr>
          </a:p>
          <a:p>
            <a:pPr marL="285718" indent="-285718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Project involves </a:t>
            </a:r>
            <a:r>
              <a:rPr lang="en-US" sz="1600" u="sng" dirty="0">
                <a:solidFill>
                  <a:srgbClr val="000000"/>
                </a:solidFill>
              </a:rPr>
              <a:t>willing users</a:t>
            </a:r>
            <a:endParaRPr lang="en-US" u="sng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92115" y="4817823"/>
            <a:ext cx="4017963" cy="1211731"/>
          </a:xfrm>
          <a:prstGeom prst="roundRect">
            <a:avLst/>
          </a:prstGeom>
          <a:solidFill>
            <a:srgbClr val="F2F2F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 dirty="0">
                <a:solidFill>
                  <a:srgbClr val="000000"/>
                </a:solidFill>
              </a:rPr>
              <a:t>When Not to Use JADs: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   Stakeholders and users are not willing or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dirty="0">
                <a:solidFill>
                  <a:srgbClr val="000000"/>
                </a:solidFill>
              </a:rPr>
              <a:t>     available for JAD sessions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   Traditional methods are preferred by the  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dirty="0">
                <a:solidFill>
                  <a:srgbClr val="000000"/>
                </a:solidFill>
              </a:rPr>
              <a:t>     client</a:t>
            </a:r>
          </a:p>
        </p:txBody>
      </p:sp>
    </p:spTree>
    <p:extLst>
      <p:ext uri="{BB962C8B-B14F-4D97-AF65-F5344CB8AC3E}">
        <p14:creationId xmlns:p14="http://schemas.microsoft.com/office/powerpoint/2010/main" val="10276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39519" y="1341745"/>
            <a:ext cx="1703387" cy="841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600" dirty="0"/>
              <a:t>Key Process Client Lead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39519" y="2617301"/>
            <a:ext cx="1703387" cy="841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600" b="1" dirty="0"/>
              <a:t>Business Process SMEs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71654" y="3800780"/>
            <a:ext cx="3043699" cy="1176339"/>
          </a:xfrm>
          <a:prstGeom prst="rect">
            <a:avLst/>
          </a:prstGeom>
          <a:pattFill prst="openDmn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b="1" dirty="0"/>
              <a:t>Extended JAD Team</a:t>
            </a:r>
          </a:p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endParaRPr lang="en-US" sz="300" b="1" dirty="0"/>
          </a:p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dirty="0"/>
              <a:t>Application Configurator, Integration Analyst, Security Analyst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11693" y="5445792"/>
            <a:ext cx="1273047" cy="61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200" b="1" dirty="0"/>
              <a:t>Client Resources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53192" y="5427410"/>
            <a:ext cx="1273047" cy="611983"/>
          </a:xfrm>
          <a:prstGeom prst="rect">
            <a:avLst/>
          </a:prstGeom>
          <a:pattFill prst="openDmn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200" b="1" dirty="0"/>
              <a:t>Client Resources</a:t>
            </a:r>
          </a:p>
        </p:txBody>
      </p:sp>
      <p:sp>
        <p:nvSpPr>
          <p:cNvPr id="26" name="TextBox 14"/>
          <p:cNvSpPr txBox="1">
            <a:spLocks noChangeArrowheads="1"/>
          </p:cNvSpPr>
          <p:nvPr/>
        </p:nvSpPr>
        <p:spPr bwMode="auto">
          <a:xfrm>
            <a:off x="6090119" y="5227840"/>
            <a:ext cx="1781175" cy="27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marL="1588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LEGEND</a:t>
            </a:r>
          </a:p>
        </p:txBody>
      </p:sp>
      <p:cxnSp>
        <p:nvCxnSpPr>
          <p:cNvPr id="27" name="Straight Connector 16"/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6891209" y="2183118"/>
            <a:ext cx="0" cy="43418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273051" y="1341745"/>
            <a:ext cx="4706939" cy="3827103"/>
          </a:xfrm>
          <a:prstGeom prst="rect">
            <a:avLst/>
          </a:prstGeom>
          <a:solidFill>
            <a:schemeClr val="accent4">
              <a:lumMod val="60000"/>
              <a:lumOff val="40000"/>
              <a:alpha val="79608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182860" tIns="182860" rIns="91430" bIns="91430"/>
          <a:lstStyle/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+mn-lt"/>
                <a:cs typeface="Arial" charset="0"/>
              </a:rPr>
              <a:t>For each JAD phase, divide process areas into logical threads such as:</a:t>
            </a:r>
            <a:br>
              <a:rPr lang="en-US" dirty="0">
                <a:latin typeface="+mn-lt"/>
                <a:cs typeface="Arial" charset="0"/>
              </a:rPr>
            </a:br>
            <a:endParaRPr lang="en-US" dirty="0">
              <a:latin typeface="+mn-lt"/>
              <a:cs typeface="Arial" charset="0"/>
            </a:endParaRP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functional area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user group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use case</a:t>
            </a: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+mn-lt"/>
                <a:cs typeface="Arial" charset="0"/>
              </a:rPr>
              <a:t>Process Threads have the following: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Dedicated Client Lead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Business Process SMEs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Power Users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sz="1600" dirty="0">
              <a:latin typeface="+mn-lt"/>
              <a:cs typeface="Arial" charset="0"/>
            </a:endParaRPr>
          </a:p>
          <a:p>
            <a:pPr lvl="1">
              <a:lnSpc>
                <a:spcPct val="80000"/>
              </a:lnSpc>
              <a:defRPr/>
            </a:pP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273051" y="1341741"/>
            <a:ext cx="4706939" cy="4429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solidFill>
                  <a:sysClr val="window" lastClr="FFFFFF"/>
                </a:solidFill>
                <a:latin typeface="+mn-lt"/>
                <a:cs typeface="Arial"/>
              </a:rPr>
              <a:t>Work Threads</a:t>
            </a:r>
          </a:p>
        </p:txBody>
      </p:sp>
    </p:spTree>
    <p:extLst>
      <p:ext uri="{BB962C8B-B14F-4D97-AF65-F5344CB8AC3E}">
        <p14:creationId xmlns:p14="http://schemas.microsoft.com/office/powerpoint/2010/main" val="35797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PROCESS / SCHEDULE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967952550"/>
              </p:ext>
            </p:extLst>
          </p:nvPr>
        </p:nvGraphicFramePr>
        <p:xfrm>
          <a:off x="480676" y="2053567"/>
          <a:ext cx="8152109" cy="86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urved Down Arrow 14"/>
          <p:cNvSpPr/>
          <p:nvPr/>
        </p:nvSpPr>
        <p:spPr>
          <a:xfrm flipH="1">
            <a:off x="5921375" y="1441814"/>
            <a:ext cx="1689100" cy="612775"/>
          </a:xfrm>
          <a:prstGeom prst="curvedDownArrow">
            <a:avLst>
              <a:gd name="adj1" fmla="val 49921"/>
              <a:gd name="adj2" fmla="val 107229"/>
              <a:gd name="adj3" fmla="val 25000"/>
            </a:avLst>
          </a:prstGeom>
          <a:solidFill>
            <a:srgbClr val="80A3CC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marL="114288" indent="-114288" defTabSz="577786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514354" y="2859451"/>
            <a:ext cx="4621213" cy="2285241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+mn-lt"/>
              </a:rPr>
              <a:t>JAD Prep / Pre JAD / JAD</a:t>
            </a:r>
          </a:p>
          <a:p>
            <a:pPr marL="285718" indent="-28571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focused on gathering the available information for the specific business process</a:t>
            </a:r>
          </a:p>
          <a:p>
            <a:pPr marL="285718" indent="-28571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organizing it into visual process flows</a:t>
            </a:r>
          </a:p>
          <a:p>
            <a:pPr marL="285718" indent="-28571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refining the requirements, and designing artifacts through a series of review sessions.</a:t>
            </a:r>
          </a:p>
          <a:p>
            <a:pPr eaLnBrk="1" hangingPunct="1">
              <a:spcBef>
                <a:spcPct val="20000"/>
              </a:spcBef>
            </a:pPr>
            <a:endParaRPr lang="en-US" sz="1600" dirty="0">
              <a:latin typeface="+mn-lt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5176839" y="2865800"/>
            <a:ext cx="3052763" cy="2142125"/>
          </a:xfrm>
          <a:prstGeom prst="rect">
            <a:avLst/>
          </a:prstGeom>
          <a:noFill/>
          <a:ln w="19050">
            <a:solidFill>
              <a:srgbClr val="0038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</a:pPr>
            <a:r>
              <a:rPr lang="en-US" sz="1800" b="1" dirty="0">
                <a:latin typeface="+mn-lt"/>
              </a:rPr>
              <a:t>Post-JAD and JAD Review</a:t>
            </a:r>
          </a:p>
          <a:p>
            <a:pPr marL="285718" indent="-285718" eaLnBrk="1" hangingPunct="1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focus on reviewing and refining the requirements </a:t>
            </a:r>
          </a:p>
          <a:p>
            <a:pPr marL="285718" indent="-285718" eaLnBrk="1" hangingPunct="1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design artifacts generated with information elicited during the previously conducted JAD sessions</a:t>
            </a: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514351" y="5205370"/>
            <a:ext cx="8151812" cy="763337"/>
          </a:xfrm>
          <a:prstGeom prst="rect">
            <a:avLst/>
          </a:prstGeom>
          <a:solidFill>
            <a:srgbClr val="66FF33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1430" tIns="45715" rIns="91430" bIns="45715" anchor="ctr">
            <a:spAutoFit/>
          </a:bodyPr>
          <a:lstStyle>
            <a:lvl1pPr marL="1588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defRPr/>
            </a:pPr>
            <a:r>
              <a:rPr lang="en-US" sz="2000" dirty="0">
                <a:latin typeface="+mn-lt"/>
              </a:rPr>
              <a:t>The JAD process provides general guidelines on how to conduct JAD sessions both to elicit requirements and also develop solution design</a:t>
            </a:r>
          </a:p>
        </p:txBody>
      </p:sp>
    </p:spTree>
    <p:extLst>
      <p:ext uri="{BB962C8B-B14F-4D97-AF65-F5344CB8AC3E}">
        <p14:creationId xmlns:p14="http://schemas.microsoft.com/office/powerpoint/2010/main" val="16843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354171" y="1253829"/>
            <a:ext cx="8403465" cy="324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Establish, configure and deploy a consolidated, state-of-the-art tracking and case management information system to be used in its statewide programs involving </a:t>
            </a:r>
          </a:p>
          <a:p>
            <a:pPr marL="1257161" lvl="2" indent="-342862" algn="just" eaLnBrk="1" hangingPunct="1">
              <a:spcBef>
                <a:spcPts val="0"/>
              </a:spcBef>
              <a:buClr>
                <a:srgbClr val="8C1919"/>
              </a:buClr>
              <a:buFont typeface="+mj-lt"/>
              <a:buAutoNum type="arabicPeriod"/>
              <a:defRPr/>
            </a:pPr>
            <a:r>
              <a:rPr lang="en-US" dirty="0"/>
              <a:t>One, and</a:t>
            </a:r>
          </a:p>
          <a:p>
            <a:pPr marL="1257161" lvl="2" indent="-342862" algn="just" eaLnBrk="1" hangingPunct="1">
              <a:spcBef>
                <a:spcPts val="0"/>
              </a:spcBef>
              <a:spcAft>
                <a:spcPts val="600"/>
              </a:spcAft>
              <a:buClr>
                <a:srgbClr val="8C1919"/>
              </a:buClr>
              <a:buFont typeface="+mj-lt"/>
              <a:buAutoNum type="arabicPeriod"/>
              <a:defRPr/>
            </a:pPr>
            <a:r>
              <a:rPr lang="en-US" dirty="0"/>
              <a:t>Two</a:t>
            </a:r>
          </a:p>
          <a:p>
            <a:pPr marL="342862" lvl="1" algn="just" eaLnBrk="1" hangingPunct="1">
              <a:spcBef>
                <a:spcPts val="0"/>
              </a:spcBef>
              <a:spcAft>
                <a:spcPts val="1200"/>
              </a:spcAft>
              <a:buClr>
                <a:srgbClr val="8C1919"/>
              </a:buClr>
              <a:defRPr/>
            </a:pPr>
            <a:r>
              <a:rPr lang="en-US" sz="2000" dirty="0"/>
              <a:t>which will monitor ADAP Application processing for over 15000 clients across the State of Mississippi every year</a:t>
            </a:r>
            <a:endParaRPr lang="en-US" sz="2000" kern="0" dirty="0">
              <a:latin typeface="+mn-lt"/>
            </a:endParaRPr>
          </a:p>
          <a:p>
            <a:pPr marL="342862" indent="-342862"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Migrate existing data from legacy systems – </a:t>
            </a:r>
            <a:endParaRPr lang="en-US" sz="2000" baseline="30000" dirty="0"/>
          </a:p>
          <a:p>
            <a:pPr lvl="1" algn="just" eaLnBrk="1" hangingPunct="1">
              <a:spcBef>
                <a:spcPts val="0"/>
              </a:spcBef>
              <a:buClr>
                <a:srgbClr val="8C1919"/>
              </a:buClr>
              <a:defRPr/>
            </a:pPr>
            <a:endParaRPr lang="en-US" sz="2000" kern="0" dirty="0">
              <a:latin typeface="+mn-lt"/>
            </a:endParaRPr>
          </a:p>
          <a:p>
            <a:pPr marL="342862" indent="-342862" eaLnBrk="1" hangingPunct="1">
              <a:spcBef>
                <a:spcPts val="0"/>
              </a:spcBef>
              <a:buClr>
                <a:srgbClr val="8C1919"/>
              </a:buClr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356" y="4583874"/>
            <a:ext cx="7938575" cy="1125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ctr" eaLnBrk="1" hangingPunct="1"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000" dirty="0"/>
              <a:t>The Mississippi Department of Health – ACAMS (MSDH-ACAMS) Case Management System will help to </a:t>
            </a:r>
            <a:r>
              <a:rPr lang="en-US" sz="2000" b="1" dirty="0"/>
              <a:t>integrate data systems, increase automation, </a:t>
            </a:r>
            <a:r>
              <a:rPr lang="en-US" sz="2000" dirty="0"/>
              <a:t>and</a:t>
            </a:r>
            <a:r>
              <a:rPr lang="en-US" sz="2000" b="1" dirty="0"/>
              <a:t> reduce duplication of data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0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State of New Mexico – Department of Health (RFP 40-665-14-20701) Family Health Bureau - Case Management Application System (FHB-CMAS) Acro Service Corporation and State of New Mexico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77191" y="620213"/>
            <a:ext cx="8138160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OBJECTIVES – THE SOLUTION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2" y="1133476"/>
            <a:ext cx="8290558" cy="489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AutoShape 512"/>
          <p:cNvSpPr>
            <a:spLocks noChangeAspect="1" noChangeArrowheads="1" noTextEdit="1"/>
          </p:cNvSpPr>
          <p:nvPr/>
        </p:nvSpPr>
        <p:spPr bwMode="auto">
          <a:xfrm>
            <a:off x="146050" y="927100"/>
            <a:ext cx="264953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State of New Mexico – Department of Health (RFP 40-665-14-20701) Family Health Bureau - Case Management Application System (FHB-CMAS) Acro Service Corporation and State of New Mexico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59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SCOPE – KEY ACTIVITIES</a:t>
            </a:r>
          </a:p>
        </p:txBody>
      </p:sp>
      <p:grpSp>
        <p:nvGrpSpPr>
          <p:cNvPr id="497" name="Group 496"/>
          <p:cNvGrpSpPr/>
          <p:nvPr/>
        </p:nvGrpSpPr>
        <p:grpSpPr>
          <a:xfrm>
            <a:off x="382587" y="1287644"/>
            <a:ext cx="8264843" cy="4860351"/>
            <a:chOff x="306387" y="1287644"/>
            <a:chExt cx="8264843" cy="4860351"/>
          </a:xfrm>
        </p:grpSpPr>
        <p:grpSp>
          <p:nvGrpSpPr>
            <p:cNvPr id="496" name="Group 495"/>
            <p:cNvGrpSpPr/>
            <p:nvPr/>
          </p:nvGrpSpPr>
          <p:grpSpPr>
            <a:xfrm>
              <a:off x="306387" y="1295083"/>
              <a:ext cx="2649854" cy="4852912"/>
              <a:chOff x="306387" y="1295083"/>
              <a:chExt cx="2649854" cy="4852912"/>
            </a:xfrm>
          </p:grpSpPr>
          <p:grpSp>
            <p:nvGrpSpPr>
              <p:cNvPr id="489" name="Group 488"/>
              <p:cNvGrpSpPr/>
              <p:nvPr/>
            </p:nvGrpSpPr>
            <p:grpSpPr>
              <a:xfrm>
                <a:off x="306387" y="1295083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488" name="Group 487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481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FFB2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82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558" name="TextBox 557"/>
                <p:cNvSpPr txBox="1"/>
                <p:nvPr/>
              </p:nvSpPr>
              <p:spPr>
                <a:xfrm>
                  <a:off x="272255" y="13446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FFC000"/>
                      </a:solidFill>
                    </a:rPr>
                    <a:t>01</a:t>
                  </a:r>
                  <a:endParaRPr lang="en-US" sz="4000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562" name="TextBox 561"/>
                <p:cNvSpPr txBox="1"/>
                <p:nvPr/>
              </p:nvSpPr>
              <p:spPr>
                <a:xfrm>
                  <a:off x="1023937" y="1408113"/>
                  <a:ext cx="15367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Conduct Project Kick-off Session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57" name="Group 656"/>
              <p:cNvGrpSpPr/>
              <p:nvPr/>
            </p:nvGrpSpPr>
            <p:grpSpPr>
              <a:xfrm>
                <a:off x="306545" y="2519678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58" name="Group 657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61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00CC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2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9" name="TextBox 658"/>
                <p:cNvSpPr txBox="1"/>
                <p:nvPr/>
              </p:nvSpPr>
              <p:spPr>
                <a:xfrm>
                  <a:off x="272255" y="13192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00CCCC"/>
                      </a:solidFill>
                    </a:rPr>
                    <a:t>02</a:t>
                  </a:r>
                  <a:endParaRPr lang="en-US" sz="4000" dirty="0">
                    <a:solidFill>
                      <a:srgbClr val="00CCCC"/>
                    </a:solidFill>
                  </a:endParaRPr>
                </a:p>
              </p:txBody>
            </p:sp>
            <p:sp>
              <p:nvSpPr>
                <p:cNvPr id="660" name="TextBox 659"/>
                <p:cNvSpPr txBox="1"/>
                <p:nvPr/>
              </p:nvSpPr>
              <p:spPr>
                <a:xfrm>
                  <a:off x="1023937" y="1420813"/>
                  <a:ext cx="18746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Facilitate Requirement Gathering Workshops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63" name="Group 662"/>
              <p:cNvGrpSpPr/>
              <p:nvPr/>
            </p:nvGrpSpPr>
            <p:grpSpPr>
              <a:xfrm>
                <a:off x="306703" y="3746498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64" name="Group 663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67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3366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336699"/>
                      </a:solidFill>
                    </a:endParaRPr>
                  </a:p>
                </p:txBody>
              </p:sp>
              <p:sp>
                <p:nvSpPr>
                  <p:cNvPr id="668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5" name="TextBox 664"/>
                <p:cNvSpPr txBox="1"/>
                <p:nvPr/>
              </p:nvSpPr>
              <p:spPr>
                <a:xfrm>
                  <a:off x="272255" y="13446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336699"/>
                      </a:solidFill>
                    </a:rPr>
                    <a:t>03</a:t>
                  </a:r>
                  <a:endParaRPr lang="en-US" sz="4000" dirty="0">
                    <a:solidFill>
                      <a:srgbClr val="336699"/>
                    </a:solidFill>
                  </a:endParaRPr>
                </a:p>
              </p:txBody>
            </p:sp>
            <p:sp>
              <p:nvSpPr>
                <p:cNvPr id="666" name="TextBox 665"/>
                <p:cNvSpPr txBox="1"/>
                <p:nvPr/>
              </p:nvSpPr>
              <p:spPr>
                <a:xfrm>
                  <a:off x="1023937" y="1420813"/>
                  <a:ext cx="15367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Business Workflow Design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69" name="Group 668"/>
              <p:cNvGrpSpPr/>
              <p:nvPr/>
            </p:nvGrpSpPr>
            <p:grpSpPr>
              <a:xfrm>
                <a:off x="306545" y="4981183"/>
                <a:ext cx="2649696" cy="1166812"/>
                <a:chOff x="249237" y="1204913"/>
                <a:chExt cx="2649696" cy="1166812"/>
              </a:xfrm>
            </p:grpSpPr>
            <p:grpSp>
              <p:nvGrpSpPr>
                <p:cNvPr id="670" name="Group 669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73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FF7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4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1" name="TextBox 670"/>
                <p:cNvSpPr txBox="1"/>
                <p:nvPr/>
              </p:nvSpPr>
              <p:spPr>
                <a:xfrm>
                  <a:off x="272255" y="13573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FF7833"/>
                      </a:solidFill>
                    </a:rPr>
                    <a:t>04</a:t>
                  </a:r>
                  <a:endParaRPr lang="en-US" sz="4000" dirty="0">
                    <a:solidFill>
                      <a:srgbClr val="FF7833"/>
                    </a:solidFill>
                  </a:endParaRPr>
                </a:p>
              </p:txBody>
            </p:sp>
            <p:sp>
              <p:nvSpPr>
                <p:cNvPr id="672" name="TextBox 671"/>
                <p:cNvSpPr txBox="1"/>
                <p:nvPr/>
              </p:nvSpPr>
              <p:spPr>
                <a:xfrm>
                  <a:off x="1023937" y="1306513"/>
                  <a:ext cx="1874996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Document – Business and Technical Requirements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493" name="Group 492"/>
            <p:cNvGrpSpPr/>
            <p:nvPr/>
          </p:nvGrpSpPr>
          <p:grpSpPr>
            <a:xfrm>
              <a:off x="3104198" y="1287644"/>
              <a:ext cx="2649854" cy="4852912"/>
              <a:chOff x="1289367" y="1287463"/>
              <a:chExt cx="2649854" cy="4852912"/>
            </a:xfrm>
          </p:grpSpPr>
          <p:grpSp>
            <p:nvGrpSpPr>
              <p:cNvPr id="675" name="Group 674"/>
              <p:cNvGrpSpPr/>
              <p:nvPr/>
            </p:nvGrpSpPr>
            <p:grpSpPr>
              <a:xfrm>
                <a:off x="1289367" y="1287463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76" name="Group 675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79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99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0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7" name="TextBox 676"/>
                <p:cNvSpPr txBox="1"/>
                <p:nvPr/>
              </p:nvSpPr>
              <p:spPr>
                <a:xfrm>
                  <a:off x="272255" y="13827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99CC00"/>
                      </a:solidFill>
                    </a:rPr>
                    <a:t>05</a:t>
                  </a:r>
                  <a:endParaRPr lang="en-US" sz="4000" dirty="0">
                    <a:solidFill>
                      <a:srgbClr val="99CC00"/>
                    </a:solidFill>
                  </a:endParaRPr>
                </a:p>
              </p:txBody>
            </p:sp>
            <p:sp>
              <p:nvSpPr>
                <p:cNvPr id="678" name="TextBox 677"/>
                <p:cNvSpPr txBox="1"/>
                <p:nvPr/>
              </p:nvSpPr>
              <p:spPr>
                <a:xfrm>
                  <a:off x="1023937" y="1420813"/>
                  <a:ext cx="15367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Define Reporting Requirements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81" name="Group 680"/>
              <p:cNvGrpSpPr/>
              <p:nvPr/>
            </p:nvGrpSpPr>
            <p:grpSpPr>
              <a:xfrm>
                <a:off x="1289525" y="2512058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82" name="Group 681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85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D4479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6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3" name="TextBox 682"/>
                <p:cNvSpPr txBox="1"/>
                <p:nvPr/>
              </p:nvSpPr>
              <p:spPr>
                <a:xfrm>
                  <a:off x="272255" y="13827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D44793"/>
                      </a:solidFill>
                    </a:rPr>
                    <a:t>06</a:t>
                  </a:r>
                  <a:endParaRPr lang="en-US" sz="4000" dirty="0">
                    <a:solidFill>
                      <a:srgbClr val="D44793"/>
                    </a:solidFill>
                  </a:endParaRPr>
                </a:p>
              </p:txBody>
            </p:sp>
            <p:sp>
              <p:nvSpPr>
                <p:cNvPr id="684" name="TextBox 683"/>
                <p:cNvSpPr txBox="1"/>
                <p:nvPr/>
              </p:nvSpPr>
              <p:spPr>
                <a:xfrm>
                  <a:off x="1023937" y="1306513"/>
                  <a:ext cx="187468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Configure, Customize and Deploy Case Management System 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87" name="Group 686"/>
              <p:cNvGrpSpPr/>
              <p:nvPr/>
            </p:nvGrpSpPr>
            <p:grpSpPr>
              <a:xfrm>
                <a:off x="1289683" y="3738878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88" name="Group 687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91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FF66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2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9" name="TextBox 688"/>
                <p:cNvSpPr txBox="1"/>
                <p:nvPr/>
              </p:nvSpPr>
              <p:spPr>
                <a:xfrm>
                  <a:off x="272255" y="13319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C00000"/>
                      </a:solidFill>
                    </a:rPr>
                    <a:t>07</a:t>
                  </a:r>
                  <a:endParaRPr lang="en-US" sz="40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90" name="TextBox 689"/>
                <p:cNvSpPr txBox="1"/>
                <p:nvPr/>
              </p:nvSpPr>
              <p:spPr>
                <a:xfrm>
                  <a:off x="1023937" y="1446213"/>
                  <a:ext cx="18745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Conduct User Acceptance Testing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93" name="Group 692"/>
              <p:cNvGrpSpPr/>
              <p:nvPr/>
            </p:nvGrpSpPr>
            <p:grpSpPr>
              <a:xfrm>
                <a:off x="1289525" y="4973563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94" name="Group 693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97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FFB2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8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5" name="TextBox 694"/>
                <p:cNvSpPr txBox="1"/>
                <p:nvPr/>
              </p:nvSpPr>
              <p:spPr>
                <a:xfrm>
                  <a:off x="272255" y="13827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FFC000"/>
                      </a:solidFill>
                    </a:rPr>
                    <a:t>08</a:t>
                  </a:r>
                  <a:endParaRPr lang="en-US" sz="4000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696" name="TextBox 695"/>
                <p:cNvSpPr txBox="1"/>
                <p:nvPr/>
              </p:nvSpPr>
              <p:spPr>
                <a:xfrm>
                  <a:off x="1023937" y="1319213"/>
                  <a:ext cx="187468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Develop and Deliver Training and Support Materials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700" name="Group 699"/>
            <p:cNvGrpSpPr/>
            <p:nvPr/>
          </p:nvGrpSpPr>
          <p:grpSpPr>
            <a:xfrm>
              <a:off x="5921376" y="1290025"/>
              <a:ext cx="2649854" cy="3618227"/>
              <a:chOff x="1289367" y="1287463"/>
              <a:chExt cx="2649854" cy="3618227"/>
            </a:xfrm>
          </p:grpSpPr>
          <p:grpSp>
            <p:nvGrpSpPr>
              <p:cNvPr id="701" name="Group 700"/>
              <p:cNvGrpSpPr/>
              <p:nvPr/>
            </p:nvGrpSpPr>
            <p:grpSpPr>
              <a:xfrm>
                <a:off x="1289367" y="1287463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720" name="Group 719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723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4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" name="TextBox 720"/>
                <p:cNvSpPr txBox="1"/>
                <p:nvPr/>
              </p:nvSpPr>
              <p:spPr>
                <a:xfrm>
                  <a:off x="272255" y="13827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7030A0"/>
                      </a:solidFill>
                    </a:rPr>
                    <a:t>09</a:t>
                  </a:r>
                  <a:endParaRPr lang="en-US" sz="400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22" name="TextBox 721"/>
                <p:cNvSpPr txBox="1"/>
                <p:nvPr/>
              </p:nvSpPr>
              <p:spPr>
                <a:xfrm>
                  <a:off x="1023937" y="1331913"/>
                  <a:ext cx="1874838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Data Migration – INPHORM and </a:t>
                  </a:r>
                  <a:r>
                    <a:rPr lang="en-US" sz="1400" dirty="0" err="1">
                      <a:solidFill>
                        <a:schemeClr val="bg1"/>
                      </a:solidFill>
                    </a:rPr>
                    <a:t>ChallengerSoftTM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02" name="Group 701"/>
              <p:cNvGrpSpPr/>
              <p:nvPr/>
            </p:nvGrpSpPr>
            <p:grpSpPr>
              <a:xfrm>
                <a:off x="1289525" y="2512058"/>
                <a:ext cx="2649696" cy="1166812"/>
                <a:chOff x="249237" y="1204913"/>
                <a:chExt cx="2649696" cy="1166812"/>
              </a:xfrm>
            </p:grpSpPr>
            <p:grpSp>
              <p:nvGrpSpPr>
                <p:cNvPr id="715" name="Group 714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718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9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6" name="TextBox 715"/>
                <p:cNvSpPr txBox="1"/>
                <p:nvPr/>
              </p:nvSpPr>
              <p:spPr>
                <a:xfrm>
                  <a:off x="272255" y="13573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00B050"/>
                      </a:solidFill>
                    </a:rPr>
                    <a:t>10</a:t>
                  </a:r>
                  <a:endParaRPr lang="en-US" sz="40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7" name="TextBox 716"/>
                <p:cNvSpPr txBox="1"/>
                <p:nvPr/>
              </p:nvSpPr>
              <p:spPr>
                <a:xfrm>
                  <a:off x="1023937" y="1204913"/>
                  <a:ext cx="187499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Manage Project – Communication, Quality, Issues, Risk and Change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03" name="Group 702"/>
              <p:cNvGrpSpPr/>
              <p:nvPr/>
            </p:nvGrpSpPr>
            <p:grpSpPr>
              <a:xfrm>
                <a:off x="1289683" y="3738878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710" name="Group 709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713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4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1" name="TextBox 710"/>
                <p:cNvSpPr txBox="1"/>
                <p:nvPr/>
              </p:nvSpPr>
              <p:spPr>
                <a:xfrm>
                  <a:off x="272255" y="13319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0070C0"/>
                      </a:solidFill>
                    </a:rPr>
                    <a:t>11</a:t>
                  </a:r>
                  <a:endParaRPr lang="en-US" sz="40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12" name="TextBox 711"/>
                <p:cNvSpPr txBox="1"/>
                <p:nvPr/>
              </p:nvSpPr>
              <p:spPr>
                <a:xfrm>
                  <a:off x="1023937" y="1560513"/>
                  <a:ext cx="1874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Share Lessons Learned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872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APPROACH – OUR PHILOSOPHY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57200" y="1330028"/>
            <a:ext cx="8153400" cy="488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n-lt"/>
                <a:ea typeface="Calibri" panose="020F0502020204030204" pitchFamily="34" charset="0"/>
              </a:rPr>
              <a:t>Integrate</a:t>
            </a:r>
            <a:r>
              <a:rPr lang="en-US" sz="20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2000" b="1" dirty="0">
                <a:latin typeface="+mn-lt"/>
                <a:ea typeface="Calibri" panose="020F0502020204030204" pitchFamily="34" charset="0"/>
              </a:rPr>
              <a:t>people</a:t>
            </a:r>
            <a:r>
              <a:rPr lang="en-US" dirty="0">
                <a:latin typeface="+mn-lt"/>
                <a:ea typeface="Calibri" panose="020F0502020204030204" pitchFamily="34" charset="0"/>
              </a:rPr>
              <a:t>, processes, and technology to provide a balanced service level</a:t>
            </a:r>
          </a:p>
          <a:p>
            <a:pPr marL="742868" lvl="1" indent="-285718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ea typeface="Calibri" panose="020F0502020204030204" pitchFamily="34" charset="0"/>
              </a:rPr>
              <a:t>Create a collaborative environment to enhance flexibility, data definition, data stewardship, reporting &amp; monitoring and increasing security </a:t>
            </a:r>
          </a:p>
          <a:p>
            <a:pPr marL="342862" indent="-342862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n-lt"/>
                <a:ea typeface="Calibri" panose="020F0502020204030204" pitchFamily="34" charset="0"/>
              </a:rPr>
              <a:t>Leverage resources</a:t>
            </a:r>
            <a:r>
              <a:rPr lang="en-US" dirty="0">
                <a:latin typeface="+mn-lt"/>
                <a:ea typeface="Calibri" panose="020F0502020204030204" pitchFamily="34" charset="0"/>
              </a:rPr>
              <a:t>, institutional knowledge, skill sets, and technology to continuously improve service and productivity throughput for DoH</a:t>
            </a:r>
          </a:p>
          <a:p>
            <a:pPr marL="742868" lvl="1" indent="-285718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ea typeface="Calibri" panose="020F0502020204030204" pitchFamily="34" charset="0"/>
              </a:rPr>
              <a:t>Increase the ability to be more responsive to family demands</a:t>
            </a:r>
          </a:p>
          <a:p>
            <a:pPr marL="742868" lvl="1" indent="-285718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ea typeface="Calibri" panose="020F0502020204030204" pitchFamily="34" charset="0"/>
              </a:rPr>
              <a:t>Promote the creation of a faster, more accurate, and proactive technological environment</a:t>
            </a:r>
          </a:p>
          <a:p>
            <a:pPr marL="342862" indent="-342862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n-lt"/>
                <a:ea typeface="Calibri" panose="020F0502020204030204" pitchFamily="34" charset="0"/>
              </a:rPr>
              <a:t>Mitigate Risk</a:t>
            </a:r>
            <a:r>
              <a:rPr lang="en-US" sz="20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dirty="0">
                <a:latin typeface="+mn-lt"/>
                <a:ea typeface="Calibri" panose="020F0502020204030204" pitchFamily="34" charset="0"/>
              </a:rPr>
              <a:t>by focusing on compliance requirements and understanding the impact these requirements have on productivity and customer service</a:t>
            </a:r>
          </a:p>
          <a:p>
            <a:pPr marL="1657166" lvl="3" indent="-285718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Develop an integrated structure that will promote the consistent enforcement of policies, procedures and regulations throughout the State</a:t>
            </a:r>
          </a:p>
          <a:p>
            <a:pPr marL="1657166" lvl="3" indent="-285718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Design an environment that eliminates redundant technological solutions and encourages solutions that maximize the goals and objectives of State – accomplished through the use of creative design, timely issue resolution, thoughtful decision making, and consistent project management.</a:t>
            </a:r>
          </a:p>
          <a:p>
            <a:pPr marL="800011" lvl="1" indent="-342862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>
              <a:latin typeface="+mn-lt"/>
            </a:endParaRPr>
          </a:p>
          <a:p>
            <a:pPr marL="342862" indent="-342862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 typeface="Wingdings" pitchFamily="2" charset="2"/>
              <a:buChar char="§"/>
              <a:defRPr/>
            </a:pPr>
            <a:endParaRPr lang="en-US" kern="0" dirty="0">
              <a:latin typeface="+mn-lt"/>
            </a:endParaRPr>
          </a:p>
          <a:p>
            <a:pPr marL="342862" indent="-342862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Tx/>
              <a:buChar char="•"/>
              <a:defRPr/>
            </a:pPr>
            <a:endParaRPr lang="en-US" kern="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4537813"/>
            <a:ext cx="2286000" cy="1578759"/>
            <a:chOff x="2981738" y="1139686"/>
            <a:chExt cx="6119504" cy="551290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383" t="14472" r="20555" b="14585"/>
            <a:stretch/>
          </p:blipFill>
          <p:spPr>
            <a:xfrm>
              <a:off x="2981738" y="1139686"/>
              <a:ext cx="6119504" cy="5512905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4512924" y="1491791"/>
              <a:ext cx="3057132" cy="296664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484293" y="4215114"/>
              <a:ext cx="1898238" cy="184205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48064" y="4215114"/>
              <a:ext cx="1898238" cy="184205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03147" y="2320668"/>
              <a:ext cx="1876683" cy="1397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+mj-lt"/>
                </a:rPr>
                <a:t>Integrate Process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84290" y="4402179"/>
              <a:ext cx="1876683" cy="1397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+mj-lt"/>
                </a:rPr>
                <a:t>Leverage</a:t>
              </a:r>
            </a:p>
            <a:p>
              <a:pPr algn="ctr"/>
              <a:r>
                <a:rPr lang="en-US" sz="1000" b="1" dirty="0">
                  <a:latin typeface="+mj-lt"/>
                </a:rPr>
                <a:t>resources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69617" y="4461814"/>
              <a:ext cx="1876683" cy="1397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+mj-lt"/>
                </a:rPr>
                <a:t>Mitigate Risk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6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0794" name="Picture 307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6458"/>
            <a:ext cx="9144000" cy="20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7000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APPROACH – DELIVERY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41772377"/>
              </p:ext>
            </p:extLst>
          </p:nvPr>
        </p:nvGraphicFramePr>
        <p:xfrm>
          <a:off x="700602" y="3240970"/>
          <a:ext cx="7906827" cy="278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470939" y="1219067"/>
            <a:ext cx="8253963" cy="1908205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/>
              <a:t>Acro will deliver this solution using an Onsite and Offsite team delivery model.  </a:t>
            </a:r>
          </a:p>
          <a:p>
            <a:pPr marL="285718" indent="-285718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Key members of the team will be </a:t>
            </a:r>
            <a:r>
              <a:rPr lang="en-US" b="1" dirty="0"/>
              <a:t>Onsite</a:t>
            </a:r>
            <a:r>
              <a:rPr lang="en-US" dirty="0"/>
              <a:t> (in Jackson, MS) collocated with the Department of Health’s Subject Matter Experts (SMEs) – during the key phases of Requirements Gathering, and Review, Training and UAT, and Deployment.  </a:t>
            </a:r>
          </a:p>
          <a:p>
            <a:pPr marL="285718" indent="-285718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Development team will work </a:t>
            </a:r>
            <a:r>
              <a:rPr lang="en-US" b="1" dirty="0"/>
              <a:t>Offsite</a:t>
            </a:r>
            <a:r>
              <a:rPr lang="en-US" dirty="0"/>
              <a:t> from Acro’s Application Delivery Center located in Livonia, MI – during the Design, Development and Unit Testing phases.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50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ROLES – ORGANIZATION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67344" y="1206819"/>
            <a:ext cx="184710" cy="36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0" tIns="45715" rIns="91430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70" name="Picture 2" descr="C:\Users\siddharths\Desktop\21-9-2018\ProjectRoleDigrame-v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696" y="1340169"/>
            <a:ext cx="6459853" cy="449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rocorp Presentation Templat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rocorp Presentation Template Dark.potx" id="{737FD3A6-14C1-4AB4-B695-0C606917DE4A}" vid="{9E1A5FD3-A530-4901-8885-0C58C6B6CA19}"/>
    </a:ext>
  </a:extLst>
</a:theme>
</file>

<file path=ppt/theme/theme2.xml><?xml version="1.0" encoding="utf-8"?>
<a:theme xmlns:a="http://schemas.openxmlformats.org/drawingml/2006/main" name="1_Acrocorp Presentation Templat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rocorp Presentation Template Dark.potx" id="{737FD3A6-14C1-4AB4-B695-0C606917DE4A}" vid="{9E1A5FD3-A530-4901-8885-0C58C6B6CA1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rocorp Presentation Template Dark.potx" id="{737FD3A6-14C1-4AB4-B695-0C606917DE4A}" vid="{9E1A5FD3-A530-4901-8885-0C58C6B6CA1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Acrocorp Presentation Template Dark</Template>
  <TotalTime>18784</TotalTime>
  <Words>1351</Words>
  <Application>Microsoft Office PowerPoint</Application>
  <PresentationFormat>On-screen Show (4:3)</PresentationFormat>
  <Paragraphs>249</Paragraphs>
  <Slides>22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Acrocorp Presentation Template Dark</vt:lpstr>
      <vt:lpstr>1_Acrocorp Presentation Template Dark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  www.AcroCorp.com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Kshiteej Bhosale</dc:creator>
  <cp:lastModifiedBy>SIDDHARTH SHARMA</cp:lastModifiedBy>
  <cp:revision>479</cp:revision>
  <cp:lastPrinted>2014-07-28T15:03:59Z</cp:lastPrinted>
  <dcterms:created xsi:type="dcterms:W3CDTF">2013-10-14T12:48:21Z</dcterms:created>
  <dcterms:modified xsi:type="dcterms:W3CDTF">2018-09-21T14:54:11Z</dcterms:modified>
</cp:coreProperties>
</file>