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4" r:id="rId2"/>
    <p:sldMasterId id="2147483687" r:id="rId3"/>
  </p:sldMasterIdLst>
  <p:notesMasterIdLst>
    <p:notesMasterId r:id="rId25"/>
  </p:notesMasterIdLst>
  <p:handoutMasterIdLst>
    <p:handoutMasterId r:id="rId26"/>
  </p:handoutMasterIdLst>
  <p:sldIdLst>
    <p:sldId id="346" r:id="rId4"/>
    <p:sldId id="341" r:id="rId5"/>
    <p:sldId id="308" r:id="rId6"/>
    <p:sldId id="344" r:id="rId7"/>
    <p:sldId id="340" r:id="rId8"/>
    <p:sldId id="342" r:id="rId9"/>
    <p:sldId id="319" r:id="rId10"/>
    <p:sldId id="310" r:id="rId11"/>
    <p:sldId id="312" r:id="rId12"/>
    <p:sldId id="313" r:id="rId13"/>
    <p:sldId id="338" r:id="rId14"/>
    <p:sldId id="327" r:id="rId15"/>
    <p:sldId id="318" r:id="rId16"/>
    <p:sldId id="315" r:id="rId17"/>
    <p:sldId id="328" r:id="rId18"/>
    <p:sldId id="314" r:id="rId19"/>
    <p:sldId id="321" r:id="rId20"/>
    <p:sldId id="322" r:id="rId21"/>
    <p:sldId id="329" r:id="rId22"/>
    <p:sldId id="330" r:id="rId23"/>
    <p:sldId id="331" r:id="rId24"/>
  </p:sldIdLst>
  <p:sldSz cx="9144000" cy="6858000" type="screen4x3"/>
  <p:notesSz cx="6980238" cy="9210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149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29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44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59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5746" algn="l" defTabSz="914298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2895" algn="l" defTabSz="914298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044" algn="l" defTabSz="914298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193" algn="l" defTabSz="914298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vrao" initials="r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1E5"/>
    <a:srgbClr val="FF6633"/>
    <a:srgbClr val="99CC00"/>
    <a:srgbClr val="CC3399"/>
    <a:srgbClr val="336699"/>
    <a:srgbClr val="00CCCC"/>
    <a:srgbClr val="CCCC00"/>
    <a:srgbClr val="CC9900"/>
    <a:srgbClr val="FF9900"/>
    <a:srgbClr val="F2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5" autoAdjust="0"/>
    <p:restoredTop sz="84698" autoAdjust="0"/>
  </p:normalViewPr>
  <p:slideViewPr>
    <p:cSldViewPr snapToGrid="0">
      <p:cViewPr>
        <p:scale>
          <a:sx n="150" d="100"/>
          <a:sy n="150" d="100"/>
        </p:scale>
        <p:origin x="870" y="15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0"/>
    </p:cViewPr>
  </p:outlin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86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CEFC35-6F63-4D5D-8FC6-03BD63ABEF12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32E26A-A00C-461E-B582-AF01E740823C}">
      <dgm:prSet phldrT="[Text]" custT="1"/>
      <dgm:spPr/>
      <dgm:t>
        <a:bodyPr/>
        <a:lstStyle/>
        <a:p>
          <a:r>
            <a:rPr lang="en-US" sz="2400" dirty="0"/>
            <a:t>Onsite Team</a:t>
          </a:r>
        </a:p>
      </dgm:t>
    </dgm:pt>
    <dgm:pt modelId="{28E403A8-0C07-4F61-80AF-CE775B746388}" type="parTrans" cxnId="{0D38700D-3152-47E7-8F23-99F842A1C481}">
      <dgm:prSet/>
      <dgm:spPr/>
      <dgm:t>
        <a:bodyPr/>
        <a:lstStyle/>
        <a:p>
          <a:endParaRPr lang="en-US"/>
        </a:p>
      </dgm:t>
    </dgm:pt>
    <dgm:pt modelId="{E456A4BF-1FFD-4691-9744-478BF65F7875}" type="sibTrans" cxnId="{0D38700D-3152-47E7-8F23-99F842A1C481}">
      <dgm:prSet/>
      <dgm:spPr/>
      <dgm:t>
        <a:bodyPr/>
        <a:lstStyle/>
        <a:p>
          <a:endParaRPr lang="en-US"/>
        </a:p>
      </dgm:t>
    </dgm:pt>
    <dgm:pt modelId="{714FF907-B96B-4A9E-8254-7379EDDF6C15}">
      <dgm:prSet phldrT="[Text]" custT="1"/>
      <dgm:spPr/>
      <dgm:t>
        <a:bodyPr/>
        <a:lstStyle/>
        <a:p>
          <a:pPr algn="ctr"/>
          <a:r>
            <a:rPr lang="en-US" sz="1600" dirty="0"/>
            <a:t>Acro Team working with Department of Health’s SMEs</a:t>
          </a:r>
        </a:p>
      </dgm:t>
    </dgm:pt>
    <dgm:pt modelId="{CD279079-63DE-47F7-952F-EEFA579A93FF}" type="parTrans" cxnId="{9DE9491D-5662-421B-B13F-2BECDBC6A6AA}">
      <dgm:prSet/>
      <dgm:spPr/>
      <dgm:t>
        <a:bodyPr/>
        <a:lstStyle/>
        <a:p>
          <a:endParaRPr lang="en-US"/>
        </a:p>
      </dgm:t>
    </dgm:pt>
    <dgm:pt modelId="{3065D14C-A4E8-481C-98B1-6B7780A1C1B2}" type="sibTrans" cxnId="{9DE9491D-5662-421B-B13F-2BECDBC6A6AA}">
      <dgm:prSet/>
      <dgm:spPr/>
      <dgm:t>
        <a:bodyPr/>
        <a:lstStyle/>
        <a:p>
          <a:endParaRPr lang="en-US"/>
        </a:p>
      </dgm:t>
    </dgm:pt>
    <dgm:pt modelId="{DEDCE547-34D4-4E97-97A5-F7D80A263865}">
      <dgm:prSet phldrT="[Text]" custT="1"/>
      <dgm:spPr/>
      <dgm:t>
        <a:bodyPr/>
        <a:lstStyle/>
        <a:p>
          <a:pPr algn="ctr"/>
          <a:r>
            <a:rPr lang="en-US" sz="1600" dirty="0"/>
            <a:t>Benefit of face to face interaction with DoH SMEs</a:t>
          </a:r>
        </a:p>
      </dgm:t>
    </dgm:pt>
    <dgm:pt modelId="{276C3019-F565-4BED-8A33-86A12AE0CA3C}" type="parTrans" cxnId="{354C109D-9F19-498F-98BE-BFBC0E70C754}">
      <dgm:prSet/>
      <dgm:spPr/>
      <dgm:t>
        <a:bodyPr/>
        <a:lstStyle/>
        <a:p>
          <a:endParaRPr lang="en-US"/>
        </a:p>
      </dgm:t>
    </dgm:pt>
    <dgm:pt modelId="{512D1076-4DA0-475C-A3F6-B506A25F1BF1}" type="sibTrans" cxnId="{354C109D-9F19-498F-98BE-BFBC0E70C754}">
      <dgm:prSet/>
      <dgm:spPr/>
      <dgm:t>
        <a:bodyPr/>
        <a:lstStyle/>
        <a:p>
          <a:endParaRPr lang="en-US"/>
        </a:p>
      </dgm:t>
    </dgm:pt>
    <dgm:pt modelId="{1BC6E0F7-8F30-457E-BBDB-E56112371732}">
      <dgm:prSet phldrT="[Text]" custT="1"/>
      <dgm:spPr/>
      <dgm:t>
        <a:bodyPr/>
        <a:lstStyle/>
        <a:p>
          <a:r>
            <a:rPr lang="en-US" sz="2400" dirty="0"/>
            <a:t>Offsite Team</a:t>
          </a:r>
        </a:p>
      </dgm:t>
    </dgm:pt>
    <dgm:pt modelId="{482353E1-C97E-4B92-9A22-661EFFB9EDA7}" type="parTrans" cxnId="{FD233FB3-4A65-4755-A623-18041DE08F8C}">
      <dgm:prSet/>
      <dgm:spPr/>
      <dgm:t>
        <a:bodyPr/>
        <a:lstStyle/>
        <a:p>
          <a:endParaRPr lang="en-US"/>
        </a:p>
      </dgm:t>
    </dgm:pt>
    <dgm:pt modelId="{6B593AE6-A95A-49B7-BC24-AE90421B782B}" type="sibTrans" cxnId="{FD233FB3-4A65-4755-A623-18041DE08F8C}">
      <dgm:prSet/>
      <dgm:spPr/>
      <dgm:t>
        <a:bodyPr/>
        <a:lstStyle/>
        <a:p>
          <a:endParaRPr lang="en-US"/>
        </a:p>
      </dgm:t>
    </dgm:pt>
    <dgm:pt modelId="{369DF04F-1AB6-4CE2-B185-E0948AF6A1B2}">
      <dgm:prSet phldrT="[Text]" custT="1"/>
      <dgm:spPr/>
      <dgm:t>
        <a:bodyPr/>
        <a:lstStyle/>
        <a:p>
          <a:pPr algn="ctr"/>
          <a:r>
            <a:rPr lang="en-US" sz="1600" dirty="0"/>
            <a:t>Located at Acro Application Development Center in Livonia, MI.</a:t>
          </a:r>
        </a:p>
      </dgm:t>
    </dgm:pt>
    <dgm:pt modelId="{6360EACF-06C5-4472-B466-353C059846BD}" type="parTrans" cxnId="{1F30C59A-BA92-4E55-B4C7-A32C005AA6B3}">
      <dgm:prSet/>
      <dgm:spPr/>
      <dgm:t>
        <a:bodyPr/>
        <a:lstStyle/>
        <a:p>
          <a:endParaRPr lang="en-US"/>
        </a:p>
      </dgm:t>
    </dgm:pt>
    <dgm:pt modelId="{1F90F316-1BC4-4DBE-9B1D-BC367B110062}" type="sibTrans" cxnId="{1F30C59A-BA92-4E55-B4C7-A32C005AA6B3}">
      <dgm:prSet/>
      <dgm:spPr/>
      <dgm:t>
        <a:bodyPr/>
        <a:lstStyle/>
        <a:p>
          <a:endParaRPr lang="en-US"/>
        </a:p>
      </dgm:t>
    </dgm:pt>
    <dgm:pt modelId="{99AF511D-77AA-4B26-8F73-B986E6F32F66}">
      <dgm:prSet phldrT="[Text]" custT="1"/>
      <dgm:spPr/>
      <dgm:t>
        <a:bodyPr/>
        <a:lstStyle/>
        <a:p>
          <a:pPr algn="ctr"/>
          <a:r>
            <a:rPr lang="en-US" sz="1600" dirty="0"/>
            <a:t>Leverage the synergies of working with skilled teams</a:t>
          </a:r>
        </a:p>
      </dgm:t>
    </dgm:pt>
    <dgm:pt modelId="{5DC82B91-AD6E-478A-A589-9A382EEB56B5}" type="parTrans" cxnId="{A0177977-537A-4092-B0B4-5EB3808F7B7E}">
      <dgm:prSet/>
      <dgm:spPr/>
      <dgm:t>
        <a:bodyPr/>
        <a:lstStyle/>
        <a:p>
          <a:endParaRPr lang="en-US"/>
        </a:p>
      </dgm:t>
    </dgm:pt>
    <dgm:pt modelId="{B24B4AF8-8998-4C93-9A2C-4C948FFE7B00}" type="sibTrans" cxnId="{A0177977-537A-4092-B0B4-5EB3808F7B7E}">
      <dgm:prSet/>
      <dgm:spPr/>
      <dgm:t>
        <a:bodyPr/>
        <a:lstStyle/>
        <a:p>
          <a:endParaRPr lang="en-US"/>
        </a:p>
      </dgm:t>
    </dgm:pt>
    <dgm:pt modelId="{398AA182-A657-4754-B0CB-ED690034621A}" type="pres">
      <dgm:prSet presAssocID="{85CEFC35-6F63-4D5D-8FC6-03BD63ABEF12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A79A2D7-2F17-4FB3-A7E6-D4F482C21C4D}" type="pres">
      <dgm:prSet presAssocID="{1832E26A-A00C-461E-B582-AF01E740823C}" presName="compNode" presStyleCnt="0"/>
      <dgm:spPr/>
    </dgm:pt>
    <dgm:pt modelId="{3BD69EAD-B07A-43E6-B790-1C842C9B630E}" type="pres">
      <dgm:prSet presAssocID="{1832E26A-A00C-461E-B582-AF01E740823C}" presName="aNode" presStyleLbl="bgShp" presStyleIdx="0" presStyleCnt="2"/>
      <dgm:spPr/>
      <dgm:t>
        <a:bodyPr/>
        <a:lstStyle/>
        <a:p>
          <a:endParaRPr lang="en-US"/>
        </a:p>
      </dgm:t>
    </dgm:pt>
    <dgm:pt modelId="{69EC529F-46E2-4334-8628-04EF09437E86}" type="pres">
      <dgm:prSet presAssocID="{1832E26A-A00C-461E-B582-AF01E740823C}" presName="textNode" presStyleLbl="bgShp" presStyleIdx="0" presStyleCnt="2"/>
      <dgm:spPr/>
      <dgm:t>
        <a:bodyPr/>
        <a:lstStyle/>
        <a:p>
          <a:endParaRPr lang="en-US"/>
        </a:p>
      </dgm:t>
    </dgm:pt>
    <dgm:pt modelId="{7E489399-3C44-4D1E-A552-75DF5B736EBD}" type="pres">
      <dgm:prSet presAssocID="{1832E26A-A00C-461E-B582-AF01E740823C}" presName="compChildNode" presStyleCnt="0"/>
      <dgm:spPr/>
    </dgm:pt>
    <dgm:pt modelId="{5DAECE87-D55E-4965-950D-494AEFBAD00C}" type="pres">
      <dgm:prSet presAssocID="{1832E26A-A00C-461E-B582-AF01E740823C}" presName="theInnerList" presStyleCnt="0"/>
      <dgm:spPr/>
    </dgm:pt>
    <dgm:pt modelId="{9FBA9B38-9013-4D4F-BF68-53FA23B0A43D}" type="pres">
      <dgm:prSet presAssocID="{714FF907-B96B-4A9E-8254-7379EDDF6C15}" presName="childNode" presStyleLbl="node1" presStyleIdx="0" presStyleCnt="4" custScaleY="2000000" custLinFactY="-292778" custLinFactNeighborY="-3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94D08C-4CB1-4799-8880-4975B7E62F63}" type="pres">
      <dgm:prSet presAssocID="{714FF907-B96B-4A9E-8254-7379EDDF6C15}" presName="aSpace2" presStyleCnt="0"/>
      <dgm:spPr/>
    </dgm:pt>
    <dgm:pt modelId="{7266B903-C7B1-4BD1-AD6D-DE82ACFF992C}" type="pres">
      <dgm:prSet presAssocID="{DEDCE547-34D4-4E97-97A5-F7D80A263865}" presName="childNode" presStyleLbl="node1" presStyleIdx="1" presStyleCnt="4" custScaleY="2000000" custLinFactY="-138510" custLinFactNeighborX="395" custLinFactNeighborY="-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576EDA-4D06-4C59-9B62-6D1FC964EA28}" type="pres">
      <dgm:prSet presAssocID="{1832E26A-A00C-461E-B582-AF01E740823C}" presName="aSpace" presStyleCnt="0"/>
      <dgm:spPr/>
    </dgm:pt>
    <dgm:pt modelId="{C2969C0A-7B6E-4C69-A5B7-63B97CA87D50}" type="pres">
      <dgm:prSet presAssocID="{1BC6E0F7-8F30-457E-BBDB-E56112371732}" presName="compNode" presStyleCnt="0"/>
      <dgm:spPr/>
    </dgm:pt>
    <dgm:pt modelId="{2D0411FB-D88F-49C1-9DD9-0F86822CEA7A}" type="pres">
      <dgm:prSet presAssocID="{1BC6E0F7-8F30-457E-BBDB-E56112371732}" presName="aNode" presStyleLbl="bgShp" presStyleIdx="1" presStyleCnt="2" custLinFactNeighborX="104" custLinFactNeighborY="477"/>
      <dgm:spPr/>
      <dgm:t>
        <a:bodyPr/>
        <a:lstStyle/>
        <a:p>
          <a:endParaRPr lang="en-US"/>
        </a:p>
      </dgm:t>
    </dgm:pt>
    <dgm:pt modelId="{31D3BCF0-2227-4980-B7F7-EA360B4A4822}" type="pres">
      <dgm:prSet presAssocID="{1BC6E0F7-8F30-457E-BBDB-E56112371732}" presName="textNode" presStyleLbl="bgShp" presStyleIdx="1" presStyleCnt="2"/>
      <dgm:spPr/>
      <dgm:t>
        <a:bodyPr/>
        <a:lstStyle/>
        <a:p>
          <a:endParaRPr lang="en-US"/>
        </a:p>
      </dgm:t>
    </dgm:pt>
    <dgm:pt modelId="{A2C60191-4430-4C36-A40E-61C505CE301E}" type="pres">
      <dgm:prSet presAssocID="{1BC6E0F7-8F30-457E-BBDB-E56112371732}" presName="compChildNode" presStyleCnt="0"/>
      <dgm:spPr/>
    </dgm:pt>
    <dgm:pt modelId="{FD861107-F2F3-4ED6-ADA0-6DBD4586DCC4}" type="pres">
      <dgm:prSet presAssocID="{1BC6E0F7-8F30-457E-BBDB-E56112371732}" presName="theInnerList" presStyleCnt="0"/>
      <dgm:spPr/>
    </dgm:pt>
    <dgm:pt modelId="{8E0EADA7-01C4-4B96-89DB-23562677E0F4}" type="pres">
      <dgm:prSet presAssocID="{369DF04F-1AB6-4CE2-B185-E0948AF6A1B2}" presName="childNode" presStyleLbl="node1" presStyleIdx="2" presStyleCnt="4" custScaleY="2000000" custLinFactY="-292778" custLinFactNeighborX="0" custLinFactNeighborY="-3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AD9DC9-E06A-41A2-B8E2-0641DB96D964}" type="pres">
      <dgm:prSet presAssocID="{369DF04F-1AB6-4CE2-B185-E0948AF6A1B2}" presName="aSpace2" presStyleCnt="0"/>
      <dgm:spPr/>
    </dgm:pt>
    <dgm:pt modelId="{9746392A-BCB5-499E-A66D-A35CE4BAA213}" type="pres">
      <dgm:prSet presAssocID="{99AF511D-77AA-4B26-8F73-B986E6F32F66}" presName="childNode" presStyleLbl="node1" presStyleIdx="3" presStyleCnt="4" custScaleY="2000000" custLinFactY="-138510" custLinFactNeighborX="0" custLinFactNeighborY="-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04CC52-AC2E-4B97-ADF9-A90D663FABBB}" type="presOf" srcId="{1832E26A-A00C-461E-B582-AF01E740823C}" destId="{69EC529F-46E2-4334-8628-04EF09437E86}" srcOrd="1" destOrd="0" presId="urn:microsoft.com/office/officeart/2005/8/layout/lProcess2"/>
    <dgm:cxn modelId="{E6159CB3-B89B-4221-8523-68F0E1944607}" type="presOf" srcId="{85CEFC35-6F63-4D5D-8FC6-03BD63ABEF12}" destId="{398AA182-A657-4754-B0CB-ED690034621A}" srcOrd="0" destOrd="0" presId="urn:microsoft.com/office/officeart/2005/8/layout/lProcess2"/>
    <dgm:cxn modelId="{1F30C59A-BA92-4E55-B4C7-A32C005AA6B3}" srcId="{1BC6E0F7-8F30-457E-BBDB-E56112371732}" destId="{369DF04F-1AB6-4CE2-B185-E0948AF6A1B2}" srcOrd="0" destOrd="0" parTransId="{6360EACF-06C5-4472-B466-353C059846BD}" sibTransId="{1F90F316-1BC4-4DBE-9B1D-BC367B110062}"/>
    <dgm:cxn modelId="{354C109D-9F19-498F-98BE-BFBC0E70C754}" srcId="{1832E26A-A00C-461E-B582-AF01E740823C}" destId="{DEDCE547-34D4-4E97-97A5-F7D80A263865}" srcOrd="1" destOrd="0" parTransId="{276C3019-F565-4BED-8A33-86A12AE0CA3C}" sibTransId="{512D1076-4DA0-475C-A3F6-B506A25F1BF1}"/>
    <dgm:cxn modelId="{17213EE5-B26D-46E1-9139-0B9D9704BDE6}" type="presOf" srcId="{1832E26A-A00C-461E-B582-AF01E740823C}" destId="{3BD69EAD-B07A-43E6-B790-1C842C9B630E}" srcOrd="0" destOrd="0" presId="urn:microsoft.com/office/officeart/2005/8/layout/lProcess2"/>
    <dgm:cxn modelId="{3BDFCD30-0284-401D-A161-C03617D2E3D4}" type="presOf" srcId="{DEDCE547-34D4-4E97-97A5-F7D80A263865}" destId="{7266B903-C7B1-4BD1-AD6D-DE82ACFF992C}" srcOrd="0" destOrd="0" presId="urn:microsoft.com/office/officeart/2005/8/layout/lProcess2"/>
    <dgm:cxn modelId="{FD233FB3-4A65-4755-A623-18041DE08F8C}" srcId="{85CEFC35-6F63-4D5D-8FC6-03BD63ABEF12}" destId="{1BC6E0F7-8F30-457E-BBDB-E56112371732}" srcOrd="1" destOrd="0" parTransId="{482353E1-C97E-4B92-9A22-661EFFB9EDA7}" sibTransId="{6B593AE6-A95A-49B7-BC24-AE90421B782B}"/>
    <dgm:cxn modelId="{AD1DF86C-4C68-4721-B8DE-A5DA4931DB50}" type="presOf" srcId="{1BC6E0F7-8F30-457E-BBDB-E56112371732}" destId="{2D0411FB-D88F-49C1-9DD9-0F86822CEA7A}" srcOrd="0" destOrd="0" presId="urn:microsoft.com/office/officeart/2005/8/layout/lProcess2"/>
    <dgm:cxn modelId="{A0177977-537A-4092-B0B4-5EB3808F7B7E}" srcId="{1BC6E0F7-8F30-457E-BBDB-E56112371732}" destId="{99AF511D-77AA-4B26-8F73-B986E6F32F66}" srcOrd="1" destOrd="0" parTransId="{5DC82B91-AD6E-478A-A589-9A382EEB56B5}" sibTransId="{B24B4AF8-8998-4C93-9A2C-4C948FFE7B00}"/>
    <dgm:cxn modelId="{5732A623-C3A9-44CD-A3E7-DDCC9DC9DA12}" type="presOf" srcId="{714FF907-B96B-4A9E-8254-7379EDDF6C15}" destId="{9FBA9B38-9013-4D4F-BF68-53FA23B0A43D}" srcOrd="0" destOrd="0" presId="urn:microsoft.com/office/officeart/2005/8/layout/lProcess2"/>
    <dgm:cxn modelId="{E28D3B64-A2A7-4CB7-98F9-E482D77A7A86}" type="presOf" srcId="{99AF511D-77AA-4B26-8F73-B986E6F32F66}" destId="{9746392A-BCB5-499E-A66D-A35CE4BAA213}" srcOrd="0" destOrd="0" presId="urn:microsoft.com/office/officeart/2005/8/layout/lProcess2"/>
    <dgm:cxn modelId="{13561864-3899-4B22-A53C-579C5502F5D6}" type="presOf" srcId="{1BC6E0F7-8F30-457E-BBDB-E56112371732}" destId="{31D3BCF0-2227-4980-B7F7-EA360B4A4822}" srcOrd="1" destOrd="0" presId="urn:microsoft.com/office/officeart/2005/8/layout/lProcess2"/>
    <dgm:cxn modelId="{9DE9491D-5662-421B-B13F-2BECDBC6A6AA}" srcId="{1832E26A-A00C-461E-B582-AF01E740823C}" destId="{714FF907-B96B-4A9E-8254-7379EDDF6C15}" srcOrd="0" destOrd="0" parTransId="{CD279079-63DE-47F7-952F-EEFA579A93FF}" sibTransId="{3065D14C-A4E8-481C-98B1-6B7780A1C1B2}"/>
    <dgm:cxn modelId="{0D38700D-3152-47E7-8F23-99F842A1C481}" srcId="{85CEFC35-6F63-4D5D-8FC6-03BD63ABEF12}" destId="{1832E26A-A00C-461E-B582-AF01E740823C}" srcOrd="0" destOrd="0" parTransId="{28E403A8-0C07-4F61-80AF-CE775B746388}" sibTransId="{E456A4BF-1FFD-4691-9744-478BF65F7875}"/>
    <dgm:cxn modelId="{061436CB-F159-43DC-9A80-87EEBA63EB86}" type="presOf" srcId="{369DF04F-1AB6-4CE2-B185-E0948AF6A1B2}" destId="{8E0EADA7-01C4-4B96-89DB-23562677E0F4}" srcOrd="0" destOrd="0" presId="urn:microsoft.com/office/officeart/2005/8/layout/lProcess2"/>
    <dgm:cxn modelId="{A7D9665D-B796-41E4-82B6-CB3F26AD632F}" type="presParOf" srcId="{398AA182-A657-4754-B0CB-ED690034621A}" destId="{0A79A2D7-2F17-4FB3-A7E6-D4F482C21C4D}" srcOrd="0" destOrd="0" presId="urn:microsoft.com/office/officeart/2005/8/layout/lProcess2"/>
    <dgm:cxn modelId="{140626D4-E4EE-4BA2-9D89-43DE3A075531}" type="presParOf" srcId="{0A79A2D7-2F17-4FB3-A7E6-D4F482C21C4D}" destId="{3BD69EAD-B07A-43E6-B790-1C842C9B630E}" srcOrd="0" destOrd="0" presId="urn:microsoft.com/office/officeart/2005/8/layout/lProcess2"/>
    <dgm:cxn modelId="{0D2572B0-E01D-4C06-A9F8-778655DCB766}" type="presParOf" srcId="{0A79A2D7-2F17-4FB3-A7E6-D4F482C21C4D}" destId="{69EC529F-46E2-4334-8628-04EF09437E86}" srcOrd="1" destOrd="0" presId="urn:microsoft.com/office/officeart/2005/8/layout/lProcess2"/>
    <dgm:cxn modelId="{10DAD8D9-1E5E-45D5-A7F2-5B87AB89E5E2}" type="presParOf" srcId="{0A79A2D7-2F17-4FB3-A7E6-D4F482C21C4D}" destId="{7E489399-3C44-4D1E-A552-75DF5B736EBD}" srcOrd="2" destOrd="0" presId="urn:microsoft.com/office/officeart/2005/8/layout/lProcess2"/>
    <dgm:cxn modelId="{2D2EA8DD-131C-466C-9148-35F78338E95D}" type="presParOf" srcId="{7E489399-3C44-4D1E-A552-75DF5B736EBD}" destId="{5DAECE87-D55E-4965-950D-494AEFBAD00C}" srcOrd="0" destOrd="0" presId="urn:microsoft.com/office/officeart/2005/8/layout/lProcess2"/>
    <dgm:cxn modelId="{8F89DED3-E9A0-45AC-98A8-781450B7E9C0}" type="presParOf" srcId="{5DAECE87-D55E-4965-950D-494AEFBAD00C}" destId="{9FBA9B38-9013-4D4F-BF68-53FA23B0A43D}" srcOrd="0" destOrd="0" presId="urn:microsoft.com/office/officeart/2005/8/layout/lProcess2"/>
    <dgm:cxn modelId="{DABA199B-1739-4F5E-8FC0-0BDB9A4000C4}" type="presParOf" srcId="{5DAECE87-D55E-4965-950D-494AEFBAD00C}" destId="{D894D08C-4CB1-4799-8880-4975B7E62F63}" srcOrd="1" destOrd="0" presId="urn:microsoft.com/office/officeart/2005/8/layout/lProcess2"/>
    <dgm:cxn modelId="{81B73799-EC46-4E40-A988-8A790139667F}" type="presParOf" srcId="{5DAECE87-D55E-4965-950D-494AEFBAD00C}" destId="{7266B903-C7B1-4BD1-AD6D-DE82ACFF992C}" srcOrd="2" destOrd="0" presId="urn:microsoft.com/office/officeart/2005/8/layout/lProcess2"/>
    <dgm:cxn modelId="{AA754E79-3566-43A2-AB0F-80342393875A}" type="presParOf" srcId="{398AA182-A657-4754-B0CB-ED690034621A}" destId="{60576EDA-4D06-4C59-9B62-6D1FC964EA28}" srcOrd="1" destOrd="0" presId="urn:microsoft.com/office/officeart/2005/8/layout/lProcess2"/>
    <dgm:cxn modelId="{EE690B1A-DC41-4FB1-A5D9-A1742EAEA675}" type="presParOf" srcId="{398AA182-A657-4754-B0CB-ED690034621A}" destId="{C2969C0A-7B6E-4C69-A5B7-63B97CA87D50}" srcOrd="2" destOrd="0" presId="urn:microsoft.com/office/officeart/2005/8/layout/lProcess2"/>
    <dgm:cxn modelId="{98B7A199-AEE2-41F6-A7EB-37D9A00BD13C}" type="presParOf" srcId="{C2969C0A-7B6E-4C69-A5B7-63B97CA87D50}" destId="{2D0411FB-D88F-49C1-9DD9-0F86822CEA7A}" srcOrd="0" destOrd="0" presId="urn:microsoft.com/office/officeart/2005/8/layout/lProcess2"/>
    <dgm:cxn modelId="{4DE8F866-D9CD-44DF-80F2-C3E7124DD106}" type="presParOf" srcId="{C2969C0A-7B6E-4C69-A5B7-63B97CA87D50}" destId="{31D3BCF0-2227-4980-B7F7-EA360B4A4822}" srcOrd="1" destOrd="0" presId="urn:microsoft.com/office/officeart/2005/8/layout/lProcess2"/>
    <dgm:cxn modelId="{4E4DE118-CE36-4D9A-BA16-E8E70D8090C0}" type="presParOf" srcId="{C2969C0A-7B6E-4C69-A5B7-63B97CA87D50}" destId="{A2C60191-4430-4C36-A40E-61C505CE301E}" srcOrd="2" destOrd="0" presId="urn:microsoft.com/office/officeart/2005/8/layout/lProcess2"/>
    <dgm:cxn modelId="{4F8336CB-AA16-4B73-86D0-7D1EAE2D1CA7}" type="presParOf" srcId="{A2C60191-4430-4C36-A40E-61C505CE301E}" destId="{FD861107-F2F3-4ED6-ADA0-6DBD4586DCC4}" srcOrd="0" destOrd="0" presId="urn:microsoft.com/office/officeart/2005/8/layout/lProcess2"/>
    <dgm:cxn modelId="{3C518BC6-11E9-4776-A2DB-01A161D7A2DE}" type="presParOf" srcId="{FD861107-F2F3-4ED6-ADA0-6DBD4586DCC4}" destId="{8E0EADA7-01C4-4B96-89DB-23562677E0F4}" srcOrd="0" destOrd="0" presId="urn:microsoft.com/office/officeart/2005/8/layout/lProcess2"/>
    <dgm:cxn modelId="{75F7575E-0EBB-4920-9F39-0CC44339C55A}" type="presParOf" srcId="{FD861107-F2F3-4ED6-ADA0-6DBD4586DCC4}" destId="{6FAD9DC9-E06A-41A2-B8E2-0641DB96D964}" srcOrd="1" destOrd="0" presId="urn:microsoft.com/office/officeart/2005/8/layout/lProcess2"/>
    <dgm:cxn modelId="{643A8FE0-AA0E-4D09-A070-2B53B37AA01F}" type="presParOf" srcId="{FD861107-F2F3-4ED6-ADA0-6DBD4586DCC4}" destId="{9746392A-BCB5-499E-A66D-A35CE4BAA213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F5BCA7-1F18-4735-BC65-3F74BF752ACA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FB99FDF-0461-4838-B20B-7FA1390EDBF4}">
      <dgm:prSet phldrT="[Text]" custT="1"/>
      <dgm:spPr/>
      <dgm:t>
        <a:bodyPr/>
        <a:lstStyle/>
        <a:p>
          <a:r>
            <a:rPr lang="en-US" sz="1600" dirty="0"/>
            <a:t>Acro’s methodology is flexible and can adopt the development processes to comply with the client’s defined project management standards</a:t>
          </a:r>
        </a:p>
      </dgm:t>
    </dgm:pt>
    <dgm:pt modelId="{F110DCD7-AF41-46DD-9BC7-9181F43F3216}" type="parTrans" cxnId="{46A9828C-2A6D-4317-96F6-252E58AF6A2B}">
      <dgm:prSet/>
      <dgm:spPr/>
      <dgm:t>
        <a:bodyPr/>
        <a:lstStyle/>
        <a:p>
          <a:endParaRPr lang="en-US"/>
        </a:p>
      </dgm:t>
    </dgm:pt>
    <dgm:pt modelId="{EAE133CD-67AE-457B-B07F-4CC0FF29824A}" type="sibTrans" cxnId="{46A9828C-2A6D-4317-96F6-252E58AF6A2B}">
      <dgm:prSet/>
      <dgm:spPr/>
      <dgm:t>
        <a:bodyPr/>
        <a:lstStyle/>
        <a:p>
          <a:endParaRPr lang="en-US"/>
        </a:p>
      </dgm:t>
    </dgm:pt>
    <dgm:pt modelId="{43F8D599-79A3-40C2-87D4-8CAC209BD93B}">
      <dgm:prSet phldrT="[Text]" custT="1"/>
      <dgm:spPr/>
      <dgm:t>
        <a:bodyPr/>
        <a:lstStyle/>
        <a:p>
          <a:r>
            <a:rPr lang="en-US" sz="1600" dirty="0"/>
            <a:t>We will use State of </a:t>
          </a:r>
          <a:r>
            <a:rPr lang="en-US" sz="1600" dirty="0" err="1"/>
            <a:t>Mississippu</a:t>
          </a:r>
          <a:r>
            <a:rPr lang="en-US" sz="1600" dirty="0"/>
            <a:t> – Department of IT (ITS)) standard templates </a:t>
          </a:r>
        </a:p>
      </dgm:t>
    </dgm:pt>
    <dgm:pt modelId="{0D0A72E2-DDE1-44FF-BB9B-DC061643B343}" type="parTrans" cxnId="{BF94EEFF-9F44-414E-B985-056320684F48}">
      <dgm:prSet/>
      <dgm:spPr/>
      <dgm:t>
        <a:bodyPr/>
        <a:lstStyle/>
        <a:p>
          <a:endParaRPr lang="en-US"/>
        </a:p>
      </dgm:t>
    </dgm:pt>
    <dgm:pt modelId="{562CE230-C672-4BB7-85AE-93DC3DD46CAA}" type="sibTrans" cxnId="{BF94EEFF-9F44-414E-B985-056320684F48}">
      <dgm:prSet/>
      <dgm:spPr/>
      <dgm:t>
        <a:bodyPr/>
        <a:lstStyle/>
        <a:p>
          <a:endParaRPr lang="en-US"/>
        </a:p>
      </dgm:t>
    </dgm:pt>
    <dgm:pt modelId="{7D9EA4AB-97FE-43E8-8C2E-3901AB7E6093}">
      <dgm:prSet phldrT="[Text]" custT="1"/>
      <dgm:spPr/>
      <dgm:t>
        <a:bodyPr/>
        <a:lstStyle/>
        <a:p>
          <a:r>
            <a:rPr lang="en-US" sz="1600" dirty="0"/>
            <a:t>We will augment these templates based on the learnings from Acro’s past project experiences to capture relevant project/delivery details</a:t>
          </a:r>
        </a:p>
      </dgm:t>
    </dgm:pt>
    <dgm:pt modelId="{66DBE590-25A2-4B59-B6A3-D45FBF05C091}" type="parTrans" cxnId="{0B954375-6905-4CE3-A8C2-6C1D5CBECBE3}">
      <dgm:prSet/>
      <dgm:spPr/>
      <dgm:t>
        <a:bodyPr/>
        <a:lstStyle/>
        <a:p>
          <a:endParaRPr lang="en-US"/>
        </a:p>
      </dgm:t>
    </dgm:pt>
    <dgm:pt modelId="{296999B4-502C-4853-94D4-9A13A2DF2444}" type="sibTrans" cxnId="{0B954375-6905-4CE3-A8C2-6C1D5CBECBE3}">
      <dgm:prSet/>
      <dgm:spPr/>
      <dgm:t>
        <a:bodyPr/>
        <a:lstStyle/>
        <a:p>
          <a:endParaRPr lang="en-US"/>
        </a:p>
      </dgm:t>
    </dgm:pt>
    <dgm:pt modelId="{2F056160-396F-4269-9B6C-79BB1870521B}" type="pres">
      <dgm:prSet presAssocID="{0BF5BCA7-1F18-4735-BC65-3F74BF752AC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405E8D05-3D7B-40CF-BCFA-6F8AA58F0740}" type="pres">
      <dgm:prSet presAssocID="{0BF5BCA7-1F18-4735-BC65-3F74BF752ACA}" presName="Name1" presStyleCnt="0"/>
      <dgm:spPr/>
    </dgm:pt>
    <dgm:pt modelId="{1BB7DFF2-5C93-4A8B-B969-D4D273F7103B}" type="pres">
      <dgm:prSet presAssocID="{0BF5BCA7-1F18-4735-BC65-3F74BF752ACA}" presName="cycle" presStyleCnt="0"/>
      <dgm:spPr/>
    </dgm:pt>
    <dgm:pt modelId="{EB988918-B299-40EC-A191-5411B1E29FEB}" type="pres">
      <dgm:prSet presAssocID="{0BF5BCA7-1F18-4735-BC65-3F74BF752ACA}" presName="srcNode" presStyleLbl="node1" presStyleIdx="0" presStyleCnt="3"/>
      <dgm:spPr/>
    </dgm:pt>
    <dgm:pt modelId="{DABD2846-214C-4BDA-AEF6-DA07BBEFB0E5}" type="pres">
      <dgm:prSet presAssocID="{0BF5BCA7-1F18-4735-BC65-3F74BF752ACA}" presName="conn" presStyleLbl="parChTrans1D2" presStyleIdx="0" presStyleCnt="1"/>
      <dgm:spPr/>
      <dgm:t>
        <a:bodyPr/>
        <a:lstStyle/>
        <a:p>
          <a:endParaRPr lang="en-US"/>
        </a:p>
      </dgm:t>
    </dgm:pt>
    <dgm:pt modelId="{6FAC8339-0042-4D5A-86EB-254B48FA4C8C}" type="pres">
      <dgm:prSet presAssocID="{0BF5BCA7-1F18-4735-BC65-3F74BF752ACA}" presName="extraNode" presStyleLbl="node1" presStyleIdx="0" presStyleCnt="3"/>
      <dgm:spPr/>
    </dgm:pt>
    <dgm:pt modelId="{2643F972-831C-4EC3-8895-5D3699A937B8}" type="pres">
      <dgm:prSet presAssocID="{0BF5BCA7-1F18-4735-BC65-3F74BF752ACA}" presName="dstNode" presStyleLbl="node1" presStyleIdx="0" presStyleCnt="3"/>
      <dgm:spPr/>
    </dgm:pt>
    <dgm:pt modelId="{8DC5FE5F-46EF-4122-AD55-0E57253D231F}" type="pres">
      <dgm:prSet presAssocID="{0FB99FDF-0461-4838-B20B-7FA1390EDBF4}" presName="text_1" presStyleLbl="node1" presStyleIdx="0" presStyleCnt="3" custScaleY="1182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20049C-F934-41F6-99CC-6740B2D266E9}" type="pres">
      <dgm:prSet presAssocID="{0FB99FDF-0461-4838-B20B-7FA1390EDBF4}" presName="accent_1" presStyleCnt="0"/>
      <dgm:spPr/>
    </dgm:pt>
    <dgm:pt modelId="{07C539BE-242E-46F8-9017-7CDF74A88914}" type="pres">
      <dgm:prSet presAssocID="{0FB99FDF-0461-4838-B20B-7FA1390EDBF4}" presName="accentRepeatNode" presStyleLbl="solidFgAcc1" presStyleIdx="0" presStyleCnt="3"/>
      <dgm:spPr/>
    </dgm:pt>
    <dgm:pt modelId="{10BE6048-F0C8-4930-9AF9-5D367114E949}" type="pres">
      <dgm:prSet presAssocID="{43F8D599-79A3-40C2-87D4-8CAC209BD93B}" presName="text_2" presStyleLbl="node1" presStyleIdx="1" presStyleCnt="3" custScaleY="1182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C8DFC3-3FEB-4740-BE95-CE3D5CCB3189}" type="pres">
      <dgm:prSet presAssocID="{43F8D599-79A3-40C2-87D4-8CAC209BD93B}" presName="accent_2" presStyleCnt="0"/>
      <dgm:spPr/>
    </dgm:pt>
    <dgm:pt modelId="{BB475319-C2B4-4F7A-9AEB-2C3D77DB0CB1}" type="pres">
      <dgm:prSet presAssocID="{43F8D599-79A3-40C2-87D4-8CAC209BD93B}" presName="accentRepeatNode" presStyleLbl="solidFgAcc1" presStyleIdx="1" presStyleCnt="3"/>
      <dgm:spPr/>
    </dgm:pt>
    <dgm:pt modelId="{62449A8D-4652-45D8-8806-05AA51E7C69F}" type="pres">
      <dgm:prSet presAssocID="{7D9EA4AB-97FE-43E8-8C2E-3901AB7E6093}" presName="text_3" presStyleLbl="node1" presStyleIdx="2" presStyleCnt="3" custScaleY="1182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66855A-17B6-485D-9D2E-E623F7BC4F51}" type="pres">
      <dgm:prSet presAssocID="{7D9EA4AB-97FE-43E8-8C2E-3901AB7E6093}" presName="accent_3" presStyleCnt="0"/>
      <dgm:spPr/>
    </dgm:pt>
    <dgm:pt modelId="{A12A0977-EC49-4BE3-B686-4BD49E0AA701}" type="pres">
      <dgm:prSet presAssocID="{7D9EA4AB-97FE-43E8-8C2E-3901AB7E6093}" presName="accentRepeatNode" presStyleLbl="solidFgAcc1" presStyleIdx="2" presStyleCnt="3"/>
      <dgm:spPr/>
    </dgm:pt>
  </dgm:ptLst>
  <dgm:cxnLst>
    <dgm:cxn modelId="{BF94EEFF-9F44-414E-B985-056320684F48}" srcId="{0BF5BCA7-1F18-4735-BC65-3F74BF752ACA}" destId="{43F8D599-79A3-40C2-87D4-8CAC209BD93B}" srcOrd="1" destOrd="0" parTransId="{0D0A72E2-DDE1-44FF-BB9B-DC061643B343}" sibTransId="{562CE230-C672-4BB7-85AE-93DC3DD46CAA}"/>
    <dgm:cxn modelId="{0B954375-6905-4CE3-A8C2-6C1D5CBECBE3}" srcId="{0BF5BCA7-1F18-4735-BC65-3F74BF752ACA}" destId="{7D9EA4AB-97FE-43E8-8C2E-3901AB7E6093}" srcOrd="2" destOrd="0" parTransId="{66DBE590-25A2-4B59-B6A3-D45FBF05C091}" sibTransId="{296999B4-502C-4853-94D4-9A13A2DF2444}"/>
    <dgm:cxn modelId="{74A8FCDF-BA00-45F8-A831-4FBD129BEF96}" type="presOf" srcId="{EAE133CD-67AE-457B-B07F-4CC0FF29824A}" destId="{DABD2846-214C-4BDA-AEF6-DA07BBEFB0E5}" srcOrd="0" destOrd="0" presId="urn:microsoft.com/office/officeart/2008/layout/VerticalCurvedList"/>
    <dgm:cxn modelId="{23CCFFA9-DE7B-4FD0-96C2-E611FFC9A25D}" type="presOf" srcId="{7D9EA4AB-97FE-43E8-8C2E-3901AB7E6093}" destId="{62449A8D-4652-45D8-8806-05AA51E7C69F}" srcOrd="0" destOrd="0" presId="urn:microsoft.com/office/officeart/2008/layout/VerticalCurvedList"/>
    <dgm:cxn modelId="{8F93E660-AF6A-438F-B998-8097B2F8E024}" type="presOf" srcId="{43F8D599-79A3-40C2-87D4-8CAC209BD93B}" destId="{10BE6048-F0C8-4930-9AF9-5D367114E949}" srcOrd="0" destOrd="0" presId="urn:microsoft.com/office/officeart/2008/layout/VerticalCurvedList"/>
    <dgm:cxn modelId="{0FC05394-1D08-413E-944E-2BCF9DFBAFC7}" type="presOf" srcId="{0FB99FDF-0461-4838-B20B-7FA1390EDBF4}" destId="{8DC5FE5F-46EF-4122-AD55-0E57253D231F}" srcOrd="0" destOrd="0" presId="urn:microsoft.com/office/officeart/2008/layout/VerticalCurvedList"/>
    <dgm:cxn modelId="{46A9828C-2A6D-4317-96F6-252E58AF6A2B}" srcId="{0BF5BCA7-1F18-4735-BC65-3F74BF752ACA}" destId="{0FB99FDF-0461-4838-B20B-7FA1390EDBF4}" srcOrd="0" destOrd="0" parTransId="{F110DCD7-AF41-46DD-9BC7-9181F43F3216}" sibTransId="{EAE133CD-67AE-457B-B07F-4CC0FF29824A}"/>
    <dgm:cxn modelId="{59C1C040-681C-44EB-AF7C-DF1339C31FB6}" type="presOf" srcId="{0BF5BCA7-1F18-4735-BC65-3F74BF752ACA}" destId="{2F056160-396F-4269-9B6C-79BB1870521B}" srcOrd="0" destOrd="0" presId="urn:microsoft.com/office/officeart/2008/layout/VerticalCurvedList"/>
    <dgm:cxn modelId="{9C979882-7F6D-47F3-85D7-A2836FCAFBF6}" type="presParOf" srcId="{2F056160-396F-4269-9B6C-79BB1870521B}" destId="{405E8D05-3D7B-40CF-BCFA-6F8AA58F0740}" srcOrd="0" destOrd="0" presId="urn:microsoft.com/office/officeart/2008/layout/VerticalCurvedList"/>
    <dgm:cxn modelId="{DC1BF4A3-25F5-4593-8B3F-B27DA07ACF7B}" type="presParOf" srcId="{405E8D05-3D7B-40CF-BCFA-6F8AA58F0740}" destId="{1BB7DFF2-5C93-4A8B-B969-D4D273F7103B}" srcOrd="0" destOrd="0" presId="urn:microsoft.com/office/officeart/2008/layout/VerticalCurvedList"/>
    <dgm:cxn modelId="{5309DE3A-3308-4EA6-892C-96D143BF00EB}" type="presParOf" srcId="{1BB7DFF2-5C93-4A8B-B969-D4D273F7103B}" destId="{EB988918-B299-40EC-A191-5411B1E29FEB}" srcOrd="0" destOrd="0" presId="urn:microsoft.com/office/officeart/2008/layout/VerticalCurvedList"/>
    <dgm:cxn modelId="{BFD7F50F-6282-41AE-81C0-64C40F57BB53}" type="presParOf" srcId="{1BB7DFF2-5C93-4A8B-B969-D4D273F7103B}" destId="{DABD2846-214C-4BDA-AEF6-DA07BBEFB0E5}" srcOrd="1" destOrd="0" presId="urn:microsoft.com/office/officeart/2008/layout/VerticalCurvedList"/>
    <dgm:cxn modelId="{1924DE51-CA82-4AF8-B7C8-7526A64A0134}" type="presParOf" srcId="{1BB7DFF2-5C93-4A8B-B969-D4D273F7103B}" destId="{6FAC8339-0042-4D5A-86EB-254B48FA4C8C}" srcOrd="2" destOrd="0" presId="urn:microsoft.com/office/officeart/2008/layout/VerticalCurvedList"/>
    <dgm:cxn modelId="{F8F2FFF4-9001-4BF3-995D-F968221986D2}" type="presParOf" srcId="{1BB7DFF2-5C93-4A8B-B969-D4D273F7103B}" destId="{2643F972-831C-4EC3-8895-5D3699A937B8}" srcOrd="3" destOrd="0" presId="urn:microsoft.com/office/officeart/2008/layout/VerticalCurvedList"/>
    <dgm:cxn modelId="{6119FA9B-C066-45BD-9CFE-8B117FAE84A3}" type="presParOf" srcId="{405E8D05-3D7B-40CF-BCFA-6F8AA58F0740}" destId="{8DC5FE5F-46EF-4122-AD55-0E57253D231F}" srcOrd="1" destOrd="0" presId="urn:microsoft.com/office/officeart/2008/layout/VerticalCurvedList"/>
    <dgm:cxn modelId="{5071E331-0C6E-4654-AF39-404D96034917}" type="presParOf" srcId="{405E8D05-3D7B-40CF-BCFA-6F8AA58F0740}" destId="{7520049C-F934-41F6-99CC-6740B2D266E9}" srcOrd="2" destOrd="0" presId="urn:microsoft.com/office/officeart/2008/layout/VerticalCurvedList"/>
    <dgm:cxn modelId="{69EAB8D2-F14A-4B8E-8AD0-586AEB5AFF0A}" type="presParOf" srcId="{7520049C-F934-41F6-99CC-6740B2D266E9}" destId="{07C539BE-242E-46F8-9017-7CDF74A88914}" srcOrd="0" destOrd="0" presId="urn:microsoft.com/office/officeart/2008/layout/VerticalCurvedList"/>
    <dgm:cxn modelId="{AA08E77B-01E9-46E5-BA3A-BA92BE43A2F5}" type="presParOf" srcId="{405E8D05-3D7B-40CF-BCFA-6F8AA58F0740}" destId="{10BE6048-F0C8-4930-9AF9-5D367114E949}" srcOrd="3" destOrd="0" presId="urn:microsoft.com/office/officeart/2008/layout/VerticalCurvedList"/>
    <dgm:cxn modelId="{FA41036C-550B-4F09-B72E-5E25F761455B}" type="presParOf" srcId="{405E8D05-3D7B-40CF-BCFA-6F8AA58F0740}" destId="{74C8DFC3-3FEB-4740-BE95-CE3D5CCB3189}" srcOrd="4" destOrd="0" presId="urn:microsoft.com/office/officeart/2008/layout/VerticalCurvedList"/>
    <dgm:cxn modelId="{00750FC1-5232-4569-ACC4-96FA9F6EE3C3}" type="presParOf" srcId="{74C8DFC3-3FEB-4740-BE95-CE3D5CCB3189}" destId="{BB475319-C2B4-4F7A-9AEB-2C3D77DB0CB1}" srcOrd="0" destOrd="0" presId="urn:microsoft.com/office/officeart/2008/layout/VerticalCurvedList"/>
    <dgm:cxn modelId="{1D3571C9-B145-4BAA-8961-8E8646FD5CC1}" type="presParOf" srcId="{405E8D05-3D7B-40CF-BCFA-6F8AA58F0740}" destId="{62449A8D-4652-45D8-8806-05AA51E7C69F}" srcOrd="5" destOrd="0" presId="urn:microsoft.com/office/officeart/2008/layout/VerticalCurvedList"/>
    <dgm:cxn modelId="{59D0DFD6-B6E6-4BE0-BC6B-FED951443A10}" type="presParOf" srcId="{405E8D05-3D7B-40CF-BCFA-6F8AA58F0740}" destId="{4A66855A-17B6-485D-9D2E-E623F7BC4F51}" srcOrd="6" destOrd="0" presId="urn:microsoft.com/office/officeart/2008/layout/VerticalCurvedList"/>
    <dgm:cxn modelId="{50580DB5-5163-49AE-AB4D-E692F3B164F6}" type="presParOf" srcId="{4A66855A-17B6-485D-9D2E-E623F7BC4F51}" destId="{A12A0977-EC49-4BE3-B686-4BD49E0AA70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08DAC9-E573-4BD5-A46B-47CC6CD1187E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B5F4CC6E-374D-4492-85C7-32A6C5FE4813}">
      <dgm:prSet custT="1"/>
      <dgm:spPr/>
      <dgm:t>
        <a:bodyPr/>
        <a:lstStyle/>
        <a:p>
          <a:pPr rtl="0"/>
          <a:r>
            <a:rPr lang="en-US" sz="1800" b="1" dirty="0"/>
            <a:t>Identification</a:t>
          </a:r>
        </a:p>
      </dgm:t>
    </dgm:pt>
    <dgm:pt modelId="{DF99B9B4-1C02-48D5-B9B9-C291082F3BE8}" type="parTrans" cxnId="{E96199EE-A62D-4567-B712-5941DE9841FD}">
      <dgm:prSet/>
      <dgm:spPr/>
      <dgm:t>
        <a:bodyPr/>
        <a:lstStyle/>
        <a:p>
          <a:endParaRPr lang="en-US" sz="1800"/>
        </a:p>
      </dgm:t>
    </dgm:pt>
    <dgm:pt modelId="{2C36CB5C-3BD4-4FC8-85AC-2F560C5BA35B}" type="sibTrans" cxnId="{E96199EE-A62D-4567-B712-5941DE9841FD}">
      <dgm:prSet/>
      <dgm:spPr/>
      <dgm:t>
        <a:bodyPr/>
        <a:lstStyle/>
        <a:p>
          <a:endParaRPr lang="en-US" sz="1800"/>
        </a:p>
      </dgm:t>
    </dgm:pt>
    <dgm:pt modelId="{5ED04D4D-7DCD-46F4-9589-9CB92BA68B1C}">
      <dgm:prSet custT="1"/>
      <dgm:spPr/>
      <dgm:t>
        <a:bodyPr/>
        <a:lstStyle/>
        <a:p>
          <a:pPr algn="l" rtl="0"/>
          <a:r>
            <a:rPr lang="en-US" sz="1400" dirty="0"/>
            <a:t>Identify and </a:t>
          </a:r>
          <a:r>
            <a:rPr lang="en-US" sz="1400" b="0" dirty="0">
              <a:solidFill>
                <a:schemeClr val="tx1"/>
              </a:solidFill>
            </a:rPr>
            <a:t>document </a:t>
          </a:r>
          <a:r>
            <a:rPr lang="en-US" sz="1400" dirty="0"/>
            <a:t>the Risk and assign resource(s) for mitigation analysis</a:t>
          </a:r>
        </a:p>
      </dgm:t>
    </dgm:pt>
    <dgm:pt modelId="{0AB3042C-6A01-40EA-B499-736F967EA4CB}" type="parTrans" cxnId="{804142AF-EC5A-4100-BB38-3E4EE917B38B}">
      <dgm:prSet/>
      <dgm:spPr/>
      <dgm:t>
        <a:bodyPr/>
        <a:lstStyle/>
        <a:p>
          <a:endParaRPr lang="en-US" sz="1800"/>
        </a:p>
      </dgm:t>
    </dgm:pt>
    <dgm:pt modelId="{8CA199F7-E3D6-4F90-B67F-0C9983EBE6A4}" type="sibTrans" cxnId="{804142AF-EC5A-4100-BB38-3E4EE917B38B}">
      <dgm:prSet/>
      <dgm:spPr/>
      <dgm:t>
        <a:bodyPr/>
        <a:lstStyle/>
        <a:p>
          <a:endParaRPr lang="en-US" sz="1800"/>
        </a:p>
      </dgm:t>
    </dgm:pt>
    <dgm:pt modelId="{F1CCD23D-E3E4-4418-91D0-AF6943C2FB68}">
      <dgm:prSet custT="1"/>
      <dgm:spPr/>
      <dgm:t>
        <a:bodyPr/>
        <a:lstStyle/>
        <a:p>
          <a:pPr rtl="0"/>
          <a:r>
            <a:rPr lang="en-US" sz="1800" b="1" dirty="0"/>
            <a:t>Risk Analysis </a:t>
          </a:r>
        </a:p>
      </dgm:t>
    </dgm:pt>
    <dgm:pt modelId="{B46BEFDE-B7C5-4181-813E-09A0F6BA0C96}" type="parTrans" cxnId="{AA90E24C-154B-4A49-8AB3-2917530932FC}">
      <dgm:prSet/>
      <dgm:spPr/>
      <dgm:t>
        <a:bodyPr/>
        <a:lstStyle/>
        <a:p>
          <a:endParaRPr lang="en-US" sz="1800"/>
        </a:p>
      </dgm:t>
    </dgm:pt>
    <dgm:pt modelId="{487D3FB3-F1B0-46F5-939B-689B59D09BDC}" type="sibTrans" cxnId="{AA90E24C-154B-4A49-8AB3-2917530932FC}">
      <dgm:prSet/>
      <dgm:spPr/>
      <dgm:t>
        <a:bodyPr/>
        <a:lstStyle/>
        <a:p>
          <a:endParaRPr lang="en-US" sz="1800"/>
        </a:p>
      </dgm:t>
    </dgm:pt>
    <dgm:pt modelId="{956D390B-45D9-44DB-86B5-F418AC91D95A}">
      <dgm:prSet custT="1"/>
      <dgm:spPr/>
      <dgm:t>
        <a:bodyPr/>
        <a:lstStyle/>
        <a:p>
          <a:pPr algn="l" rtl="0"/>
          <a:r>
            <a:rPr lang="en-US" sz="1400" dirty="0"/>
            <a:t>Involves assigning a level of priority based on the probability of occurrence and impact to the project. This results in preparation of probability and impact matrix</a:t>
          </a:r>
        </a:p>
      </dgm:t>
    </dgm:pt>
    <dgm:pt modelId="{6766A5FA-5494-474D-8CD4-ED4027D51772}" type="parTrans" cxnId="{B226FC9B-0AFD-423F-96B5-6E7B15E01FE1}">
      <dgm:prSet/>
      <dgm:spPr/>
      <dgm:t>
        <a:bodyPr/>
        <a:lstStyle/>
        <a:p>
          <a:endParaRPr lang="en-US" sz="1800"/>
        </a:p>
      </dgm:t>
    </dgm:pt>
    <dgm:pt modelId="{95324A32-B7E5-494C-B181-F7E95438A03A}" type="sibTrans" cxnId="{B226FC9B-0AFD-423F-96B5-6E7B15E01FE1}">
      <dgm:prSet/>
      <dgm:spPr/>
      <dgm:t>
        <a:bodyPr/>
        <a:lstStyle/>
        <a:p>
          <a:endParaRPr lang="en-US" sz="1800"/>
        </a:p>
      </dgm:t>
    </dgm:pt>
    <dgm:pt modelId="{EB31318D-9A38-4E5D-BA9C-A0E180546E76}">
      <dgm:prSet custT="1"/>
      <dgm:spPr/>
      <dgm:t>
        <a:bodyPr/>
        <a:lstStyle/>
        <a:p>
          <a:pPr rtl="0"/>
          <a:r>
            <a:rPr lang="en-US" sz="1800" b="1" dirty="0"/>
            <a:t>Risk Response</a:t>
          </a:r>
        </a:p>
      </dgm:t>
    </dgm:pt>
    <dgm:pt modelId="{9DAF8977-013E-4FA4-B318-AB9CE6EBDA2B}" type="parTrans" cxnId="{D50A0B20-7B10-4980-BE45-E1421248A504}">
      <dgm:prSet/>
      <dgm:spPr/>
      <dgm:t>
        <a:bodyPr/>
        <a:lstStyle/>
        <a:p>
          <a:endParaRPr lang="en-US" sz="1800"/>
        </a:p>
      </dgm:t>
    </dgm:pt>
    <dgm:pt modelId="{EBF678B2-9114-479C-AC5A-E2A2E322C100}" type="sibTrans" cxnId="{D50A0B20-7B10-4980-BE45-E1421248A504}">
      <dgm:prSet/>
      <dgm:spPr/>
      <dgm:t>
        <a:bodyPr/>
        <a:lstStyle/>
        <a:p>
          <a:endParaRPr lang="en-US" sz="1800"/>
        </a:p>
      </dgm:t>
    </dgm:pt>
    <dgm:pt modelId="{F36C678F-4C5B-4BA3-B83D-FA2ED77ACEDA}">
      <dgm:prSet custT="1"/>
      <dgm:spPr/>
      <dgm:t>
        <a:bodyPr/>
        <a:lstStyle/>
        <a:p>
          <a:pPr algn="l" rtl="0"/>
          <a:r>
            <a:rPr lang="en-US" sz="1400" dirty="0"/>
            <a:t>Review the risk and its impact on cost, schedule, and quality with State’s project manager and work out a prevention/ mitigation strategy with the project stakeholders.</a:t>
          </a:r>
        </a:p>
      </dgm:t>
    </dgm:pt>
    <dgm:pt modelId="{6ED59DB8-016A-4FEC-8B7A-E88D01EDB749}" type="parTrans" cxnId="{E9142975-0C58-4B64-ABE7-A091265A912F}">
      <dgm:prSet/>
      <dgm:spPr/>
      <dgm:t>
        <a:bodyPr/>
        <a:lstStyle/>
        <a:p>
          <a:endParaRPr lang="en-US" sz="1800"/>
        </a:p>
      </dgm:t>
    </dgm:pt>
    <dgm:pt modelId="{B2C2F191-D246-47D7-AA4C-8867DED37AB8}" type="sibTrans" cxnId="{E9142975-0C58-4B64-ABE7-A091265A912F}">
      <dgm:prSet/>
      <dgm:spPr/>
      <dgm:t>
        <a:bodyPr/>
        <a:lstStyle/>
        <a:p>
          <a:endParaRPr lang="en-US" sz="1800"/>
        </a:p>
      </dgm:t>
    </dgm:pt>
    <dgm:pt modelId="{66A5BB5A-9414-48E1-BE6A-BA1981B7BA97}">
      <dgm:prSet custT="1"/>
      <dgm:spPr/>
      <dgm:t>
        <a:bodyPr/>
        <a:lstStyle/>
        <a:p>
          <a:pPr algn="l" rtl="0"/>
          <a:r>
            <a:rPr lang="en-US" sz="1400" dirty="0"/>
            <a:t>Planning involves the definition of prevention and mitigation strategies</a:t>
          </a:r>
        </a:p>
      </dgm:t>
    </dgm:pt>
    <dgm:pt modelId="{9AC20093-E2F5-4334-94D7-00CB51A2EC50}" type="parTrans" cxnId="{C7DAAA45-E4A5-49C1-887F-F72B3515F389}">
      <dgm:prSet/>
      <dgm:spPr/>
      <dgm:t>
        <a:bodyPr/>
        <a:lstStyle/>
        <a:p>
          <a:endParaRPr lang="en-US" sz="1800"/>
        </a:p>
      </dgm:t>
    </dgm:pt>
    <dgm:pt modelId="{0BC1F5BD-6606-4076-985B-DC94A57EA7C6}" type="sibTrans" cxnId="{C7DAAA45-E4A5-49C1-887F-F72B3515F389}">
      <dgm:prSet/>
      <dgm:spPr/>
      <dgm:t>
        <a:bodyPr/>
        <a:lstStyle/>
        <a:p>
          <a:endParaRPr lang="en-US" sz="1800"/>
        </a:p>
      </dgm:t>
    </dgm:pt>
    <dgm:pt modelId="{D2866CBF-20B6-4F27-9DDF-3D0A320313F5}">
      <dgm:prSet custT="1"/>
      <dgm:spPr/>
      <dgm:t>
        <a:bodyPr/>
        <a:lstStyle/>
        <a:p>
          <a:pPr rtl="0"/>
          <a:r>
            <a:rPr lang="en-US" sz="1800" b="1" dirty="0"/>
            <a:t>Risk Monitoring and Control </a:t>
          </a:r>
        </a:p>
      </dgm:t>
    </dgm:pt>
    <dgm:pt modelId="{E462CEC2-978C-48B2-87C4-469F7E7610AF}" type="parTrans" cxnId="{775B0EB0-FDCE-4145-872F-23B23EE44B04}">
      <dgm:prSet/>
      <dgm:spPr/>
      <dgm:t>
        <a:bodyPr/>
        <a:lstStyle/>
        <a:p>
          <a:endParaRPr lang="en-US" sz="1800"/>
        </a:p>
      </dgm:t>
    </dgm:pt>
    <dgm:pt modelId="{24E11CFE-8599-4E41-8F07-4F098E1E77A9}" type="sibTrans" cxnId="{775B0EB0-FDCE-4145-872F-23B23EE44B04}">
      <dgm:prSet/>
      <dgm:spPr/>
      <dgm:t>
        <a:bodyPr/>
        <a:lstStyle/>
        <a:p>
          <a:endParaRPr lang="en-US" sz="1800"/>
        </a:p>
      </dgm:t>
    </dgm:pt>
    <dgm:pt modelId="{AAA7496A-67D2-4463-9CD6-93D2209F4244}">
      <dgm:prSet custT="1"/>
      <dgm:spPr/>
      <dgm:t>
        <a:bodyPr/>
        <a:lstStyle/>
        <a:p>
          <a:pPr algn="l" rtl="0"/>
          <a:r>
            <a:rPr lang="en-US" sz="1400" dirty="0"/>
            <a:t>Continuous review of risks and revision of mitigation strategies</a:t>
          </a:r>
        </a:p>
      </dgm:t>
    </dgm:pt>
    <dgm:pt modelId="{4B82D6DF-CAD3-4254-A40A-AF5F999151C7}" type="parTrans" cxnId="{0A03C47A-5926-4AB2-8362-8E39A9A84543}">
      <dgm:prSet/>
      <dgm:spPr/>
      <dgm:t>
        <a:bodyPr/>
        <a:lstStyle/>
        <a:p>
          <a:endParaRPr lang="en-US" sz="1800"/>
        </a:p>
      </dgm:t>
    </dgm:pt>
    <dgm:pt modelId="{9EDABDA7-7812-4043-91CD-CF52EA770586}" type="sibTrans" cxnId="{0A03C47A-5926-4AB2-8362-8E39A9A84543}">
      <dgm:prSet/>
      <dgm:spPr/>
      <dgm:t>
        <a:bodyPr/>
        <a:lstStyle/>
        <a:p>
          <a:endParaRPr lang="en-US" sz="1800"/>
        </a:p>
      </dgm:t>
    </dgm:pt>
    <dgm:pt modelId="{F1434CD7-5A5A-4FB4-B4F6-F5E958810699}">
      <dgm:prSet custT="1"/>
      <dgm:spPr/>
      <dgm:t>
        <a:bodyPr/>
        <a:lstStyle/>
        <a:p>
          <a:pPr algn="l" rtl="0"/>
          <a:r>
            <a:rPr lang="en-US" sz="1400" dirty="0"/>
            <a:t>During regular monthly project status reviews with the State, Acro will review the risks, reassign the levels and revise the probability and impact matrix</a:t>
          </a:r>
        </a:p>
      </dgm:t>
    </dgm:pt>
    <dgm:pt modelId="{9655496B-F20B-4DAC-9608-EBA28568B65C}" type="parTrans" cxnId="{9F217484-84C8-41C5-B1EE-040B9C40A7B6}">
      <dgm:prSet/>
      <dgm:spPr/>
      <dgm:t>
        <a:bodyPr/>
        <a:lstStyle/>
        <a:p>
          <a:endParaRPr lang="en-US" sz="1800"/>
        </a:p>
      </dgm:t>
    </dgm:pt>
    <dgm:pt modelId="{07AED2B4-A2A7-4735-8167-1D24A2E3FDD9}" type="sibTrans" cxnId="{9F217484-84C8-41C5-B1EE-040B9C40A7B6}">
      <dgm:prSet/>
      <dgm:spPr/>
      <dgm:t>
        <a:bodyPr/>
        <a:lstStyle/>
        <a:p>
          <a:endParaRPr lang="en-US" sz="1800"/>
        </a:p>
      </dgm:t>
    </dgm:pt>
    <dgm:pt modelId="{55C6D1A5-2949-4488-B298-D9471785CF97}" type="pres">
      <dgm:prSet presAssocID="{AD08DAC9-E573-4BD5-A46B-47CC6CD1187E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96920F5-D8E3-4D08-9FCF-2332A1EBD6E1}" type="pres">
      <dgm:prSet presAssocID="{B5F4CC6E-374D-4492-85C7-32A6C5FE4813}" presName="parentText1" presStyleLbl="node1" presStyleIdx="0" presStyleCnt="4" custLinFactNeighborY="-41236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668EC8-D12F-48D5-8703-7CC300BBE354}" type="pres">
      <dgm:prSet presAssocID="{B5F4CC6E-374D-4492-85C7-32A6C5FE4813}" presName="childText1" presStyleLbl="solidAlignAcc1" presStyleIdx="0" presStyleCnt="4" custScaleY="49054" custLinFactNeighborX="668" custLinFactNeighborY="-4890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6A8B3E-E4FA-4E82-95B0-9FE59AAD13BE}" type="pres">
      <dgm:prSet presAssocID="{F1CCD23D-E3E4-4418-91D0-AF6943C2FB68}" presName="parentText2" presStyleLbl="node1" presStyleIdx="1" presStyleCnt="4" custLinFactNeighborY="-41236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D69774-61A8-4593-A7FC-EE73DB7B306B}" type="pres">
      <dgm:prSet presAssocID="{F1CCD23D-E3E4-4418-91D0-AF6943C2FB68}" presName="childText2" presStyleLbl="solidAlignAcc1" presStyleIdx="1" presStyleCnt="4" custScaleY="83743" custLinFactNeighborX="1336" custLinFactNeighborY="-3255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743F4C-EE9D-4899-A650-9E13B28713EB}" type="pres">
      <dgm:prSet presAssocID="{EB31318D-9A38-4E5D-BA9C-A0E180546E76}" presName="parentText3" presStyleLbl="node1" presStyleIdx="2" presStyleCnt="4" custLinFactNeighborY="-41236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BCB618-A3BD-45C0-A3E6-239DD8A4BE06}" type="pres">
      <dgm:prSet presAssocID="{EB31318D-9A38-4E5D-BA9C-A0E180546E76}" presName="childText3" presStyleLbl="solidAlignAcc1" presStyleIdx="2" presStyleCnt="4" custScaleY="114287" custLinFactNeighborX="668" custLinFactNeighborY="-1645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9EE201-47A5-4072-91D9-0A2418764CFC}" type="pres">
      <dgm:prSet presAssocID="{D2866CBF-20B6-4F27-9DDF-3D0A320313F5}" presName="parentText4" presStyleLbl="node1" presStyleIdx="3" presStyleCnt="4" custLinFactNeighborY="-41236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585CFC-1E66-4C32-BA93-78A21455ADE0}" type="pres">
      <dgm:prSet presAssocID="{D2866CBF-20B6-4F27-9DDF-3D0A320313F5}" presName="childText4" presStyleLbl="solidAlignAcc1" presStyleIdx="3" presStyleCnt="4" custScaleX="100774" custScaleY="104886" custLinFactNeighborX="1324" custLinFactNeighborY="-2102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5A349D-6336-431F-AEB6-B5736B7D6C63}" type="presOf" srcId="{956D390B-45D9-44DB-86B5-F418AC91D95A}" destId="{B2D69774-61A8-4593-A7FC-EE73DB7B306B}" srcOrd="0" destOrd="0" presId="urn:microsoft.com/office/officeart/2009/3/layout/IncreasingArrowsProcess"/>
    <dgm:cxn modelId="{AA90E24C-154B-4A49-8AB3-2917530932FC}" srcId="{AD08DAC9-E573-4BD5-A46B-47CC6CD1187E}" destId="{F1CCD23D-E3E4-4418-91D0-AF6943C2FB68}" srcOrd="1" destOrd="0" parTransId="{B46BEFDE-B7C5-4181-813E-09A0F6BA0C96}" sibTransId="{487D3FB3-F1B0-46F5-939B-689B59D09BDC}"/>
    <dgm:cxn modelId="{8A81370C-5A32-49DE-B7A3-495D18BD2EA1}" type="presOf" srcId="{F1CCD23D-E3E4-4418-91D0-AF6943C2FB68}" destId="{A76A8B3E-E4FA-4E82-95B0-9FE59AAD13BE}" srcOrd="0" destOrd="0" presId="urn:microsoft.com/office/officeart/2009/3/layout/IncreasingArrowsProcess"/>
    <dgm:cxn modelId="{E96199EE-A62D-4567-B712-5941DE9841FD}" srcId="{AD08DAC9-E573-4BD5-A46B-47CC6CD1187E}" destId="{B5F4CC6E-374D-4492-85C7-32A6C5FE4813}" srcOrd="0" destOrd="0" parTransId="{DF99B9B4-1C02-48D5-B9B9-C291082F3BE8}" sibTransId="{2C36CB5C-3BD4-4FC8-85AC-2F560C5BA35B}"/>
    <dgm:cxn modelId="{0A03C47A-5926-4AB2-8362-8E39A9A84543}" srcId="{D2866CBF-20B6-4F27-9DDF-3D0A320313F5}" destId="{AAA7496A-67D2-4463-9CD6-93D2209F4244}" srcOrd="0" destOrd="0" parTransId="{4B82D6DF-CAD3-4254-A40A-AF5F999151C7}" sibTransId="{9EDABDA7-7812-4043-91CD-CF52EA770586}"/>
    <dgm:cxn modelId="{9F217484-84C8-41C5-B1EE-040B9C40A7B6}" srcId="{D2866CBF-20B6-4F27-9DDF-3D0A320313F5}" destId="{F1434CD7-5A5A-4FB4-B4F6-F5E958810699}" srcOrd="1" destOrd="0" parTransId="{9655496B-F20B-4DAC-9608-EBA28568B65C}" sibTransId="{07AED2B4-A2A7-4735-8167-1D24A2E3FDD9}"/>
    <dgm:cxn modelId="{804142AF-EC5A-4100-BB38-3E4EE917B38B}" srcId="{B5F4CC6E-374D-4492-85C7-32A6C5FE4813}" destId="{5ED04D4D-7DCD-46F4-9589-9CB92BA68B1C}" srcOrd="0" destOrd="0" parTransId="{0AB3042C-6A01-40EA-B499-736F967EA4CB}" sibTransId="{8CA199F7-E3D6-4F90-B67F-0C9983EBE6A4}"/>
    <dgm:cxn modelId="{B226FC9B-0AFD-423F-96B5-6E7B15E01FE1}" srcId="{F1CCD23D-E3E4-4418-91D0-AF6943C2FB68}" destId="{956D390B-45D9-44DB-86B5-F418AC91D95A}" srcOrd="0" destOrd="0" parTransId="{6766A5FA-5494-474D-8CD4-ED4027D51772}" sibTransId="{95324A32-B7E5-494C-B181-F7E95438A03A}"/>
    <dgm:cxn modelId="{2DF5407C-8A24-44E1-B03A-814983363953}" type="presOf" srcId="{EB31318D-9A38-4E5D-BA9C-A0E180546E76}" destId="{5B743F4C-EE9D-4899-A650-9E13B28713EB}" srcOrd="0" destOrd="0" presId="urn:microsoft.com/office/officeart/2009/3/layout/IncreasingArrowsProcess"/>
    <dgm:cxn modelId="{89642204-2021-4C9D-A798-C3884DC7A3AD}" type="presOf" srcId="{5ED04D4D-7DCD-46F4-9589-9CB92BA68B1C}" destId="{E0668EC8-D12F-48D5-8703-7CC300BBE354}" srcOrd="0" destOrd="0" presId="urn:microsoft.com/office/officeart/2009/3/layout/IncreasingArrowsProcess"/>
    <dgm:cxn modelId="{E9142975-0C58-4B64-ABE7-A091265A912F}" srcId="{EB31318D-9A38-4E5D-BA9C-A0E180546E76}" destId="{F36C678F-4C5B-4BA3-B83D-FA2ED77ACEDA}" srcOrd="0" destOrd="0" parTransId="{6ED59DB8-016A-4FEC-8B7A-E88D01EDB749}" sibTransId="{B2C2F191-D246-47D7-AA4C-8867DED37AB8}"/>
    <dgm:cxn modelId="{D50A0B20-7B10-4980-BE45-E1421248A504}" srcId="{AD08DAC9-E573-4BD5-A46B-47CC6CD1187E}" destId="{EB31318D-9A38-4E5D-BA9C-A0E180546E76}" srcOrd="2" destOrd="0" parTransId="{9DAF8977-013E-4FA4-B318-AB9CE6EBDA2B}" sibTransId="{EBF678B2-9114-479C-AC5A-E2A2E322C100}"/>
    <dgm:cxn modelId="{235A0905-41C0-4A7D-9B16-59B027A20827}" type="presOf" srcId="{D2866CBF-20B6-4F27-9DDF-3D0A320313F5}" destId="{429EE201-47A5-4072-91D9-0A2418764CFC}" srcOrd="0" destOrd="0" presId="urn:microsoft.com/office/officeart/2009/3/layout/IncreasingArrowsProcess"/>
    <dgm:cxn modelId="{1424667A-C1D3-48DC-B56E-749E19EDE976}" type="presOf" srcId="{AD08DAC9-E573-4BD5-A46B-47CC6CD1187E}" destId="{55C6D1A5-2949-4488-B298-D9471785CF97}" srcOrd="0" destOrd="0" presId="urn:microsoft.com/office/officeart/2009/3/layout/IncreasingArrowsProcess"/>
    <dgm:cxn modelId="{775B0EB0-FDCE-4145-872F-23B23EE44B04}" srcId="{AD08DAC9-E573-4BD5-A46B-47CC6CD1187E}" destId="{D2866CBF-20B6-4F27-9DDF-3D0A320313F5}" srcOrd="3" destOrd="0" parTransId="{E462CEC2-978C-48B2-87C4-469F7E7610AF}" sibTransId="{24E11CFE-8599-4E41-8F07-4F098E1E77A9}"/>
    <dgm:cxn modelId="{9933AFF2-9401-4032-9342-E146E15F5D67}" type="presOf" srcId="{B5F4CC6E-374D-4492-85C7-32A6C5FE4813}" destId="{E96920F5-D8E3-4D08-9FCF-2332A1EBD6E1}" srcOrd="0" destOrd="0" presId="urn:microsoft.com/office/officeart/2009/3/layout/IncreasingArrowsProcess"/>
    <dgm:cxn modelId="{F220D145-99AA-4949-B16F-E384137DA4BE}" type="presOf" srcId="{66A5BB5A-9414-48E1-BE6A-BA1981B7BA97}" destId="{C7BCB618-A3BD-45C0-A3E6-239DD8A4BE06}" srcOrd="0" destOrd="1" presId="urn:microsoft.com/office/officeart/2009/3/layout/IncreasingArrowsProcess"/>
    <dgm:cxn modelId="{0B789474-139D-468D-8DCD-5F84D89FEFD8}" type="presOf" srcId="{AAA7496A-67D2-4463-9CD6-93D2209F4244}" destId="{CC585CFC-1E66-4C32-BA93-78A21455ADE0}" srcOrd="0" destOrd="0" presId="urn:microsoft.com/office/officeart/2009/3/layout/IncreasingArrowsProcess"/>
    <dgm:cxn modelId="{B94EC0AD-6418-4BE5-BFAE-6EC25C3EA635}" type="presOf" srcId="{F1434CD7-5A5A-4FB4-B4F6-F5E958810699}" destId="{CC585CFC-1E66-4C32-BA93-78A21455ADE0}" srcOrd="0" destOrd="1" presId="urn:microsoft.com/office/officeart/2009/3/layout/IncreasingArrowsProcess"/>
    <dgm:cxn modelId="{DE9464B1-A55C-4CC8-B03B-E3B2ABC406E4}" type="presOf" srcId="{F36C678F-4C5B-4BA3-B83D-FA2ED77ACEDA}" destId="{C7BCB618-A3BD-45C0-A3E6-239DD8A4BE06}" srcOrd="0" destOrd="0" presId="urn:microsoft.com/office/officeart/2009/3/layout/IncreasingArrowsProcess"/>
    <dgm:cxn modelId="{C7DAAA45-E4A5-49C1-887F-F72B3515F389}" srcId="{EB31318D-9A38-4E5D-BA9C-A0E180546E76}" destId="{66A5BB5A-9414-48E1-BE6A-BA1981B7BA97}" srcOrd="1" destOrd="0" parTransId="{9AC20093-E2F5-4334-94D7-00CB51A2EC50}" sibTransId="{0BC1F5BD-6606-4076-985B-DC94A57EA7C6}"/>
    <dgm:cxn modelId="{7333100D-91A6-40B1-8BC9-9CC423D9FA35}" type="presParOf" srcId="{55C6D1A5-2949-4488-B298-D9471785CF97}" destId="{E96920F5-D8E3-4D08-9FCF-2332A1EBD6E1}" srcOrd="0" destOrd="0" presId="urn:microsoft.com/office/officeart/2009/3/layout/IncreasingArrowsProcess"/>
    <dgm:cxn modelId="{AFA0E0EB-8D07-46FF-ABD4-6A5607439987}" type="presParOf" srcId="{55C6D1A5-2949-4488-B298-D9471785CF97}" destId="{E0668EC8-D12F-48D5-8703-7CC300BBE354}" srcOrd="1" destOrd="0" presId="urn:microsoft.com/office/officeart/2009/3/layout/IncreasingArrowsProcess"/>
    <dgm:cxn modelId="{D87F9F8B-C224-4B73-A723-AED2FD50FAB4}" type="presParOf" srcId="{55C6D1A5-2949-4488-B298-D9471785CF97}" destId="{A76A8B3E-E4FA-4E82-95B0-9FE59AAD13BE}" srcOrd="2" destOrd="0" presId="urn:microsoft.com/office/officeart/2009/3/layout/IncreasingArrowsProcess"/>
    <dgm:cxn modelId="{B5CB70C5-9FC7-4685-944E-6719001371EC}" type="presParOf" srcId="{55C6D1A5-2949-4488-B298-D9471785CF97}" destId="{B2D69774-61A8-4593-A7FC-EE73DB7B306B}" srcOrd="3" destOrd="0" presId="urn:microsoft.com/office/officeart/2009/3/layout/IncreasingArrowsProcess"/>
    <dgm:cxn modelId="{C15A3D0C-3E9E-47AF-9E7E-95914B67B44E}" type="presParOf" srcId="{55C6D1A5-2949-4488-B298-D9471785CF97}" destId="{5B743F4C-EE9D-4899-A650-9E13B28713EB}" srcOrd="4" destOrd="0" presId="urn:microsoft.com/office/officeart/2009/3/layout/IncreasingArrowsProcess"/>
    <dgm:cxn modelId="{90472D91-CE0E-4CC5-8E95-E0A3727413B9}" type="presParOf" srcId="{55C6D1A5-2949-4488-B298-D9471785CF97}" destId="{C7BCB618-A3BD-45C0-A3E6-239DD8A4BE06}" srcOrd="5" destOrd="0" presId="urn:microsoft.com/office/officeart/2009/3/layout/IncreasingArrowsProcess"/>
    <dgm:cxn modelId="{D37F635D-CDB9-4455-AFA9-6E803D829E28}" type="presParOf" srcId="{55C6D1A5-2949-4488-B298-D9471785CF97}" destId="{429EE201-47A5-4072-91D9-0A2418764CFC}" srcOrd="6" destOrd="0" presId="urn:microsoft.com/office/officeart/2009/3/layout/IncreasingArrowsProcess"/>
    <dgm:cxn modelId="{29EA9CC6-8F30-469D-85FF-86368CA1332E}" type="presParOf" srcId="{55C6D1A5-2949-4488-B298-D9471785CF97}" destId="{CC585CFC-1E66-4C32-BA93-78A21455ADE0}" srcOrd="7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81A085-AE4A-434B-A802-7A83D79E4FC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056A0B7C-B1E0-4F63-82AB-C700DD26A25C}">
      <dgm:prSet phldrT="[Text]" custT="1"/>
      <dgm:spPr>
        <a:solidFill>
          <a:srgbClr val="003399"/>
        </a:solidFill>
      </dgm:spPr>
      <dgm:t>
        <a:bodyPr/>
        <a:lstStyle/>
        <a:p>
          <a:r>
            <a:rPr lang="en-US" sz="1800" b="1" dirty="0"/>
            <a:t>JAD Prep</a:t>
          </a:r>
        </a:p>
      </dgm:t>
    </dgm:pt>
    <dgm:pt modelId="{6C46E54E-4B02-4ACD-860F-60032FE45CDB}" type="parTrans" cxnId="{905DB9F3-7E1D-4559-A96B-1C9200A8DC34}">
      <dgm:prSet/>
      <dgm:spPr/>
      <dgm:t>
        <a:bodyPr/>
        <a:lstStyle/>
        <a:p>
          <a:endParaRPr lang="en-US" sz="1800" b="1"/>
        </a:p>
      </dgm:t>
    </dgm:pt>
    <dgm:pt modelId="{09323769-E7AF-4F2A-8DA0-C156570F02A5}" type="sibTrans" cxnId="{905DB9F3-7E1D-4559-A96B-1C9200A8DC34}">
      <dgm:prSet/>
      <dgm:spPr/>
      <dgm:t>
        <a:bodyPr/>
        <a:lstStyle/>
        <a:p>
          <a:endParaRPr lang="en-US" sz="1800" b="1"/>
        </a:p>
      </dgm:t>
    </dgm:pt>
    <dgm:pt modelId="{B1612EAC-7AB3-4DB5-9159-BE3941128B4F}">
      <dgm:prSet phldrT="[Text]" custT="1"/>
      <dgm:spPr>
        <a:solidFill>
          <a:srgbClr val="003399"/>
        </a:solidFill>
      </dgm:spPr>
      <dgm:t>
        <a:bodyPr/>
        <a:lstStyle/>
        <a:p>
          <a:r>
            <a:rPr lang="en-US" sz="1800" b="1" dirty="0"/>
            <a:t>Pre-JAD</a:t>
          </a:r>
        </a:p>
      </dgm:t>
    </dgm:pt>
    <dgm:pt modelId="{64621E1B-C010-4043-82CB-FF0B3675F6E5}" type="parTrans" cxnId="{F6D3AD8E-80EB-4324-94C8-A0E8517B9C56}">
      <dgm:prSet/>
      <dgm:spPr/>
      <dgm:t>
        <a:bodyPr/>
        <a:lstStyle/>
        <a:p>
          <a:endParaRPr lang="en-US" sz="1800" b="1"/>
        </a:p>
      </dgm:t>
    </dgm:pt>
    <dgm:pt modelId="{FAD82FF6-512F-4BE8-868B-FFB5AF64C278}" type="sibTrans" cxnId="{F6D3AD8E-80EB-4324-94C8-A0E8517B9C56}">
      <dgm:prSet/>
      <dgm:spPr/>
      <dgm:t>
        <a:bodyPr/>
        <a:lstStyle/>
        <a:p>
          <a:endParaRPr lang="en-US" sz="1800" b="1"/>
        </a:p>
      </dgm:t>
    </dgm:pt>
    <dgm:pt modelId="{56EFDE5B-60AB-4D9E-8811-D10CC9074869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800" b="1" dirty="0"/>
            <a:t>JAD Review</a:t>
          </a:r>
        </a:p>
      </dgm:t>
    </dgm:pt>
    <dgm:pt modelId="{76C836D0-6316-4FDE-8FED-AF85D260EF43}" type="parTrans" cxnId="{B99AE519-5B0D-4401-B3A5-DD11CB3E2FEC}">
      <dgm:prSet/>
      <dgm:spPr/>
      <dgm:t>
        <a:bodyPr/>
        <a:lstStyle/>
        <a:p>
          <a:endParaRPr lang="en-US" sz="1800" b="1"/>
        </a:p>
      </dgm:t>
    </dgm:pt>
    <dgm:pt modelId="{9D753B9C-F618-4040-9CD4-11948D19C2BB}" type="sibTrans" cxnId="{B99AE519-5B0D-4401-B3A5-DD11CB3E2FEC}">
      <dgm:prSet/>
      <dgm:spPr/>
      <dgm:t>
        <a:bodyPr/>
        <a:lstStyle/>
        <a:p>
          <a:endParaRPr lang="en-US" sz="1800" b="1"/>
        </a:p>
      </dgm:t>
    </dgm:pt>
    <dgm:pt modelId="{1A3075EA-1F11-431C-A03C-DAD8F88BC077}">
      <dgm:prSet phldrT="[Text]" custT="1"/>
      <dgm:spPr>
        <a:solidFill>
          <a:srgbClr val="003399"/>
        </a:solidFill>
      </dgm:spPr>
      <dgm:t>
        <a:bodyPr/>
        <a:lstStyle/>
        <a:p>
          <a:r>
            <a:rPr lang="en-US" sz="1800" b="1" dirty="0"/>
            <a:t>JAD</a:t>
          </a:r>
        </a:p>
      </dgm:t>
    </dgm:pt>
    <dgm:pt modelId="{549DC82D-C262-48EF-A37E-244A7B2026FF}" type="parTrans" cxnId="{51D3F781-1707-4B0A-B004-2C4A84D6F92F}">
      <dgm:prSet/>
      <dgm:spPr/>
      <dgm:t>
        <a:bodyPr/>
        <a:lstStyle/>
        <a:p>
          <a:endParaRPr lang="en-US" sz="1800" b="1"/>
        </a:p>
      </dgm:t>
    </dgm:pt>
    <dgm:pt modelId="{3A9DD53B-DD3A-4F73-B891-D4C623FFD766}" type="sibTrans" cxnId="{51D3F781-1707-4B0A-B004-2C4A84D6F92F}">
      <dgm:prSet/>
      <dgm:spPr/>
      <dgm:t>
        <a:bodyPr/>
        <a:lstStyle/>
        <a:p>
          <a:endParaRPr lang="en-US" sz="1800" b="1"/>
        </a:p>
      </dgm:t>
    </dgm:pt>
    <dgm:pt modelId="{2FF7E142-2838-47AC-8A04-A427472D9666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800" b="1" dirty="0"/>
            <a:t>Post-JAD</a:t>
          </a:r>
        </a:p>
      </dgm:t>
    </dgm:pt>
    <dgm:pt modelId="{C0044312-B801-42F4-AEB2-5C4523DB2C78}" type="parTrans" cxnId="{554C5244-BD4C-4DD9-A990-238121E305BC}">
      <dgm:prSet/>
      <dgm:spPr/>
      <dgm:t>
        <a:bodyPr/>
        <a:lstStyle/>
        <a:p>
          <a:endParaRPr lang="en-US" sz="1800" b="1"/>
        </a:p>
      </dgm:t>
    </dgm:pt>
    <dgm:pt modelId="{A1076BED-3F09-4B7A-99B5-35D02F5BEB14}" type="sibTrans" cxnId="{554C5244-BD4C-4DD9-A990-238121E305BC}">
      <dgm:prSet/>
      <dgm:spPr/>
      <dgm:t>
        <a:bodyPr/>
        <a:lstStyle/>
        <a:p>
          <a:endParaRPr lang="en-US" sz="1800" b="1"/>
        </a:p>
      </dgm:t>
    </dgm:pt>
    <dgm:pt modelId="{4711D085-451B-4119-AFBF-A4FB736AE8AC}" type="pres">
      <dgm:prSet presAssocID="{A681A085-AE4A-434B-A802-7A83D79E4FC9}" presName="Name0" presStyleCnt="0">
        <dgm:presLayoutVars>
          <dgm:dir/>
          <dgm:resizeHandles val="exact"/>
        </dgm:presLayoutVars>
      </dgm:prSet>
      <dgm:spPr/>
    </dgm:pt>
    <dgm:pt modelId="{F5C198F9-2C57-4BEE-811F-C3F1B19532C8}" type="pres">
      <dgm:prSet presAssocID="{056A0B7C-B1E0-4F63-82AB-C700DD26A25C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4CBDE5-E5DB-447D-AF8C-99CE269A0E5A}" type="pres">
      <dgm:prSet presAssocID="{09323769-E7AF-4F2A-8DA0-C156570F02A5}" presName="parSpace" presStyleCnt="0"/>
      <dgm:spPr/>
    </dgm:pt>
    <dgm:pt modelId="{B7CC8BE2-818A-4DA4-B3FA-7AC6F7EF5163}" type="pres">
      <dgm:prSet presAssocID="{B1612EAC-7AB3-4DB5-9159-BE3941128B4F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BCB5D6-D933-408F-899F-700DFE5092D8}" type="pres">
      <dgm:prSet presAssocID="{FAD82FF6-512F-4BE8-868B-FFB5AF64C278}" presName="parSpace" presStyleCnt="0"/>
      <dgm:spPr/>
    </dgm:pt>
    <dgm:pt modelId="{3DC6C0D4-7598-46B3-9D0C-3B5F73EF6A88}" type="pres">
      <dgm:prSet presAssocID="{1A3075EA-1F11-431C-A03C-DAD8F88BC077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7BBD64-0736-424C-BBAF-D879A142C577}" type="pres">
      <dgm:prSet presAssocID="{3A9DD53B-DD3A-4F73-B891-D4C623FFD766}" presName="parSpace" presStyleCnt="0"/>
      <dgm:spPr/>
    </dgm:pt>
    <dgm:pt modelId="{99391B31-BDC3-4C08-BC3E-8B77C6B4C7AB}" type="pres">
      <dgm:prSet presAssocID="{2FF7E142-2838-47AC-8A04-A427472D9666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F4F2C6-C7A9-40DD-B7EC-DFE18597BE9B}" type="pres">
      <dgm:prSet presAssocID="{A1076BED-3F09-4B7A-99B5-35D02F5BEB14}" presName="parSpace" presStyleCnt="0"/>
      <dgm:spPr/>
    </dgm:pt>
    <dgm:pt modelId="{199E670A-EE3B-4255-88C1-0D5876CB12BD}" type="pres">
      <dgm:prSet presAssocID="{56EFDE5B-60AB-4D9E-8811-D10CC9074869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4C5244-BD4C-4DD9-A990-238121E305BC}" srcId="{A681A085-AE4A-434B-A802-7A83D79E4FC9}" destId="{2FF7E142-2838-47AC-8A04-A427472D9666}" srcOrd="3" destOrd="0" parTransId="{C0044312-B801-42F4-AEB2-5C4523DB2C78}" sibTransId="{A1076BED-3F09-4B7A-99B5-35D02F5BEB14}"/>
    <dgm:cxn modelId="{51D3F781-1707-4B0A-B004-2C4A84D6F92F}" srcId="{A681A085-AE4A-434B-A802-7A83D79E4FC9}" destId="{1A3075EA-1F11-431C-A03C-DAD8F88BC077}" srcOrd="2" destOrd="0" parTransId="{549DC82D-C262-48EF-A37E-244A7B2026FF}" sibTransId="{3A9DD53B-DD3A-4F73-B891-D4C623FFD766}"/>
    <dgm:cxn modelId="{F6D3AD8E-80EB-4324-94C8-A0E8517B9C56}" srcId="{A681A085-AE4A-434B-A802-7A83D79E4FC9}" destId="{B1612EAC-7AB3-4DB5-9159-BE3941128B4F}" srcOrd="1" destOrd="0" parTransId="{64621E1B-C010-4043-82CB-FF0B3675F6E5}" sibTransId="{FAD82FF6-512F-4BE8-868B-FFB5AF64C278}"/>
    <dgm:cxn modelId="{D667A07C-2043-4D4F-8370-CFF881A9B662}" type="presOf" srcId="{56EFDE5B-60AB-4D9E-8811-D10CC9074869}" destId="{199E670A-EE3B-4255-88C1-0D5876CB12BD}" srcOrd="0" destOrd="0" presId="urn:microsoft.com/office/officeart/2005/8/layout/hChevron3"/>
    <dgm:cxn modelId="{EB7C9510-D20A-41CD-AF70-E601E617A0A0}" type="presOf" srcId="{1A3075EA-1F11-431C-A03C-DAD8F88BC077}" destId="{3DC6C0D4-7598-46B3-9D0C-3B5F73EF6A88}" srcOrd="0" destOrd="0" presId="urn:microsoft.com/office/officeart/2005/8/layout/hChevron3"/>
    <dgm:cxn modelId="{1EA37F9D-5D86-4BB9-A7CF-AE41B4A01131}" type="presOf" srcId="{A681A085-AE4A-434B-A802-7A83D79E4FC9}" destId="{4711D085-451B-4119-AFBF-A4FB736AE8AC}" srcOrd="0" destOrd="0" presId="urn:microsoft.com/office/officeart/2005/8/layout/hChevron3"/>
    <dgm:cxn modelId="{142CE1C6-C7E0-41D8-841C-C80F9E6FFC9E}" type="presOf" srcId="{056A0B7C-B1E0-4F63-82AB-C700DD26A25C}" destId="{F5C198F9-2C57-4BEE-811F-C3F1B19532C8}" srcOrd="0" destOrd="0" presId="urn:microsoft.com/office/officeart/2005/8/layout/hChevron3"/>
    <dgm:cxn modelId="{EBF09149-9D98-43B1-A36F-950C02AB8509}" type="presOf" srcId="{2FF7E142-2838-47AC-8A04-A427472D9666}" destId="{99391B31-BDC3-4C08-BC3E-8B77C6B4C7AB}" srcOrd="0" destOrd="0" presId="urn:microsoft.com/office/officeart/2005/8/layout/hChevron3"/>
    <dgm:cxn modelId="{FDD4A5F3-04DD-499A-8336-69416762150F}" type="presOf" srcId="{B1612EAC-7AB3-4DB5-9159-BE3941128B4F}" destId="{B7CC8BE2-818A-4DA4-B3FA-7AC6F7EF5163}" srcOrd="0" destOrd="0" presId="urn:microsoft.com/office/officeart/2005/8/layout/hChevron3"/>
    <dgm:cxn modelId="{B99AE519-5B0D-4401-B3A5-DD11CB3E2FEC}" srcId="{A681A085-AE4A-434B-A802-7A83D79E4FC9}" destId="{56EFDE5B-60AB-4D9E-8811-D10CC9074869}" srcOrd="4" destOrd="0" parTransId="{76C836D0-6316-4FDE-8FED-AF85D260EF43}" sibTransId="{9D753B9C-F618-4040-9CD4-11948D19C2BB}"/>
    <dgm:cxn modelId="{905DB9F3-7E1D-4559-A96B-1C9200A8DC34}" srcId="{A681A085-AE4A-434B-A802-7A83D79E4FC9}" destId="{056A0B7C-B1E0-4F63-82AB-C700DD26A25C}" srcOrd="0" destOrd="0" parTransId="{6C46E54E-4B02-4ACD-860F-60032FE45CDB}" sibTransId="{09323769-E7AF-4F2A-8DA0-C156570F02A5}"/>
    <dgm:cxn modelId="{14878D86-8CE9-4A1B-9675-A38F8CAEC2A3}" type="presParOf" srcId="{4711D085-451B-4119-AFBF-A4FB736AE8AC}" destId="{F5C198F9-2C57-4BEE-811F-C3F1B19532C8}" srcOrd="0" destOrd="0" presId="urn:microsoft.com/office/officeart/2005/8/layout/hChevron3"/>
    <dgm:cxn modelId="{26472734-6FBC-4A76-A5F7-569CA9697F12}" type="presParOf" srcId="{4711D085-451B-4119-AFBF-A4FB736AE8AC}" destId="{0A4CBDE5-E5DB-447D-AF8C-99CE269A0E5A}" srcOrd="1" destOrd="0" presId="urn:microsoft.com/office/officeart/2005/8/layout/hChevron3"/>
    <dgm:cxn modelId="{0337BB48-7EED-4C2F-96C7-3C521B1B340F}" type="presParOf" srcId="{4711D085-451B-4119-AFBF-A4FB736AE8AC}" destId="{B7CC8BE2-818A-4DA4-B3FA-7AC6F7EF5163}" srcOrd="2" destOrd="0" presId="urn:microsoft.com/office/officeart/2005/8/layout/hChevron3"/>
    <dgm:cxn modelId="{B1DACBE6-03B2-404E-9823-221B8C562144}" type="presParOf" srcId="{4711D085-451B-4119-AFBF-A4FB736AE8AC}" destId="{D5BCB5D6-D933-408F-899F-700DFE5092D8}" srcOrd="3" destOrd="0" presId="urn:microsoft.com/office/officeart/2005/8/layout/hChevron3"/>
    <dgm:cxn modelId="{5BA3DA73-C646-4A7E-9D45-C44CF1A00F8D}" type="presParOf" srcId="{4711D085-451B-4119-AFBF-A4FB736AE8AC}" destId="{3DC6C0D4-7598-46B3-9D0C-3B5F73EF6A88}" srcOrd="4" destOrd="0" presId="urn:microsoft.com/office/officeart/2005/8/layout/hChevron3"/>
    <dgm:cxn modelId="{FACE8BE2-7298-4BC8-B030-7B7B19E0A413}" type="presParOf" srcId="{4711D085-451B-4119-AFBF-A4FB736AE8AC}" destId="{897BBD64-0736-424C-BBAF-D879A142C577}" srcOrd="5" destOrd="0" presId="urn:microsoft.com/office/officeart/2005/8/layout/hChevron3"/>
    <dgm:cxn modelId="{D8D69634-75DD-424E-8B22-B0406E204A0D}" type="presParOf" srcId="{4711D085-451B-4119-AFBF-A4FB736AE8AC}" destId="{99391B31-BDC3-4C08-BC3E-8B77C6B4C7AB}" srcOrd="6" destOrd="0" presId="urn:microsoft.com/office/officeart/2005/8/layout/hChevron3"/>
    <dgm:cxn modelId="{82F475CA-FF0E-4868-9A6D-BF579F0F2B1A}" type="presParOf" srcId="{4711D085-451B-4119-AFBF-A4FB736AE8AC}" destId="{F0F4F2C6-C7A9-40DD-B7EC-DFE18597BE9B}" srcOrd="7" destOrd="0" presId="urn:microsoft.com/office/officeart/2005/8/layout/hChevron3"/>
    <dgm:cxn modelId="{F6DA92DF-DECD-4BA4-B229-801B13F29CBA}" type="presParOf" srcId="{4711D085-451B-4119-AFBF-A4FB736AE8AC}" destId="{199E670A-EE3B-4255-88C1-0D5876CB12BD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D69EAD-B07A-43E6-B790-1C842C9B630E}">
      <dsp:nvSpPr>
        <dsp:cNvPr id="0" name=""/>
        <dsp:cNvSpPr/>
      </dsp:nvSpPr>
      <dsp:spPr>
        <a:xfrm>
          <a:off x="3957" y="0"/>
          <a:ext cx="3806704" cy="27809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Onsite Team</a:t>
          </a:r>
        </a:p>
      </dsp:txBody>
      <dsp:txXfrm>
        <a:off x="3957" y="0"/>
        <a:ext cx="3806704" cy="834289"/>
      </dsp:txXfrm>
    </dsp:sp>
    <dsp:sp modelId="{9FBA9B38-9013-4D4F-BF68-53FA23B0A43D}">
      <dsp:nvSpPr>
        <dsp:cNvPr id="0" name=""/>
        <dsp:cNvSpPr/>
      </dsp:nvSpPr>
      <dsp:spPr>
        <a:xfrm>
          <a:off x="384627" y="681790"/>
          <a:ext cx="3045363" cy="9002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Acro Team working with Department of Health’s SMEs</a:t>
          </a:r>
        </a:p>
      </dsp:txBody>
      <dsp:txXfrm>
        <a:off x="410995" y="708158"/>
        <a:ext cx="2992627" cy="847547"/>
      </dsp:txXfrm>
    </dsp:sp>
    <dsp:sp modelId="{7266B903-C7B1-4BD1-AD6D-DE82ACFF992C}">
      <dsp:nvSpPr>
        <dsp:cNvPr id="0" name=""/>
        <dsp:cNvSpPr/>
      </dsp:nvSpPr>
      <dsp:spPr>
        <a:xfrm>
          <a:off x="396656" y="1665366"/>
          <a:ext cx="3045363" cy="9002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Benefit of face to face interaction with DoH SMEs</a:t>
          </a:r>
        </a:p>
      </dsp:txBody>
      <dsp:txXfrm>
        <a:off x="423024" y="1691734"/>
        <a:ext cx="2992627" cy="847547"/>
      </dsp:txXfrm>
    </dsp:sp>
    <dsp:sp modelId="{2D0411FB-D88F-49C1-9DD9-0F86822CEA7A}">
      <dsp:nvSpPr>
        <dsp:cNvPr id="0" name=""/>
        <dsp:cNvSpPr/>
      </dsp:nvSpPr>
      <dsp:spPr>
        <a:xfrm>
          <a:off x="4100122" y="0"/>
          <a:ext cx="3806704" cy="27809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Offsite Team</a:t>
          </a:r>
        </a:p>
      </dsp:txBody>
      <dsp:txXfrm>
        <a:off x="4100122" y="0"/>
        <a:ext cx="3806704" cy="834289"/>
      </dsp:txXfrm>
    </dsp:sp>
    <dsp:sp modelId="{8E0EADA7-01C4-4B96-89DB-23562677E0F4}">
      <dsp:nvSpPr>
        <dsp:cNvPr id="0" name=""/>
        <dsp:cNvSpPr/>
      </dsp:nvSpPr>
      <dsp:spPr>
        <a:xfrm>
          <a:off x="4476835" y="681790"/>
          <a:ext cx="3045363" cy="9002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Located at Acro Application Development Center in Livonia, MI.</a:t>
          </a:r>
        </a:p>
      </dsp:txBody>
      <dsp:txXfrm>
        <a:off x="4503203" y="708158"/>
        <a:ext cx="2992627" cy="847547"/>
      </dsp:txXfrm>
    </dsp:sp>
    <dsp:sp modelId="{9746392A-BCB5-499E-A66D-A35CE4BAA213}">
      <dsp:nvSpPr>
        <dsp:cNvPr id="0" name=""/>
        <dsp:cNvSpPr/>
      </dsp:nvSpPr>
      <dsp:spPr>
        <a:xfrm>
          <a:off x="4476835" y="1665366"/>
          <a:ext cx="3045363" cy="9002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Leverage the synergies of working with skilled teams</a:t>
          </a:r>
        </a:p>
      </dsp:txBody>
      <dsp:txXfrm>
        <a:off x="4503203" y="1691734"/>
        <a:ext cx="2992627" cy="8475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BD2846-214C-4BDA-AEF6-DA07BBEFB0E5}">
      <dsp:nvSpPr>
        <dsp:cNvPr id="0" name=""/>
        <dsp:cNvSpPr/>
      </dsp:nvSpPr>
      <dsp:spPr>
        <a:xfrm>
          <a:off x="-3969616" y="-609434"/>
          <a:ext cx="4730694" cy="4730694"/>
        </a:xfrm>
        <a:prstGeom prst="blockArc">
          <a:avLst>
            <a:gd name="adj1" fmla="val 18900000"/>
            <a:gd name="adj2" fmla="val 2700000"/>
            <a:gd name="adj3" fmla="val 457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C5FE5F-46EF-4122-AD55-0E57253D231F}">
      <dsp:nvSpPr>
        <dsp:cNvPr id="0" name=""/>
        <dsp:cNvSpPr/>
      </dsp:nvSpPr>
      <dsp:spPr>
        <a:xfrm>
          <a:off x="489439" y="287130"/>
          <a:ext cx="7613629" cy="83046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7502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Acro’s methodology is flexible and can adopt the development processes to comply with the client’s defined project management standards</a:t>
          </a:r>
        </a:p>
      </dsp:txBody>
      <dsp:txXfrm>
        <a:off x="489439" y="287130"/>
        <a:ext cx="7613629" cy="830469"/>
      </dsp:txXfrm>
    </dsp:sp>
    <dsp:sp modelId="{07C539BE-242E-46F8-9017-7CDF74A88914}">
      <dsp:nvSpPr>
        <dsp:cNvPr id="0" name=""/>
        <dsp:cNvSpPr/>
      </dsp:nvSpPr>
      <dsp:spPr>
        <a:xfrm>
          <a:off x="50460" y="263386"/>
          <a:ext cx="877956" cy="8779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0BE6048-F0C8-4930-9AF9-5D367114E949}">
      <dsp:nvSpPr>
        <dsp:cNvPr id="0" name=""/>
        <dsp:cNvSpPr/>
      </dsp:nvSpPr>
      <dsp:spPr>
        <a:xfrm>
          <a:off x="744748" y="1340678"/>
          <a:ext cx="7358319" cy="830469"/>
        </a:xfrm>
        <a:prstGeom prst="rect">
          <a:avLst/>
        </a:prstGeom>
        <a:gradFill rotWithShape="0">
          <a:gsLst>
            <a:gs pos="0">
              <a:schemeClr val="accent5">
                <a:hueOff val="-3676673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3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3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7502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We will use State of </a:t>
          </a:r>
          <a:r>
            <a:rPr lang="en-US" sz="1600" kern="1200" dirty="0" err="1"/>
            <a:t>Mississippu</a:t>
          </a:r>
          <a:r>
            <a:rPr lang="en-US" sz="1600" kern="1200" dirty="0"/>
            <a:t> – Department of IT (ITS)) standard templates </a:t>
          </a:r>
        </a:p>
      </dsp:txBody>
      <dsp:txXfrm>
        <a:off x="744748" y="1340678"/>
        <a:ext cx="7358319" cy="830469"/>
      </dsp:txXfrm>
    </dsp:sp>
    <dsp:sp modelId="{BB475319-C2B4-4F7A-9AEB-2C3D77DB0CB1}">
      <dsp:nvSpPr>
        <dsp:cNvPr id="0" name=""/>
        <dsp:cNvSpPr/>
      </dsp:nvSpPr>
      <dsp:spPr>
        <a:xfrm>
          <a:off x="305770" y="1316934"/>
          <a:ext cx="877956" cy="8779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3676673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2449A8D-4652-45D8-8806-05AA51E7C69F}">
      <dsp:nvSpPr>
        <dsp:cNvPr id="0" name=""/>
        <dsp:cNvSpPr/>
      </dsp:nvSpPr>
      <dsp:spPr>
        <a:xfrm>
          <a:off x="489439" y="2394226"/>
          <a:ext cx="7613629" cy="830469"/>
        </a:xfrm>
        <a:prstGeom prst="rect">
          <a:avLst/>
        </a:prstGeom>
        <a:gradFill rotWithShape="0">
          <a:gsLst>
            <a:gs pos="0">
              <a:schemeClr val="accent5">
                <a:hueOff val="-7353345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5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5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7502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We will augment these templates based on the learnings from Acro’s past project experiences to capture relevant project/delivery details</a:t>
          </a:r>
        </a:p>
      </dsp:txBody>
      <dsp:txXfrm>
        <a:off x="489439" y="2394226"/>
        <a:ext cx="7613629" cy="830469"/>
      </dsp:txXfrm>
    </dsp:sp>
    <dsp:sp modelId="{A12A0977-EC49-4BE3-B686-4BD49E0AA701}">
      <dsp:nvSpPr>
        <dsp:cNvPr id="0" name=""/>
        <dsp:cNvSpPr/>
      </dsp:nvSpPr>
      <dsp:spPr>
        <a:xfrm>
          <a:off x="50460" y="2370482"/>
          <a:ext cx="877956" cy="8779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7353345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6920F5-D8E3-4D08-9FCF-2332A1EBD6E1}">
      <dsp:nvSpPr>
        <dsp:cNvPr id="0" name=""/>
        <dsp:cNvSpPr/>
      </dsp:nvSpPr>
      <dsp:spPr>
        <a:xfrm>
          <a:off x="73821" y="19133"/>
          <a:ext cx="8248209" cy="1200815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254000" bIns="190629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Identification</a:t>
          </a:r>
        </a:p>
      </dsp:txBody>
      <dsp:txXfrm>
        <a:off x="73821" y="319337"/>
        <a:ext cx="7948005" cy="600407"/>
      </dsp:txXfrm>
    </dsp:sp>
    <dsp:sp modelId="{E0668EC8-D12F-48D5-8703-7CC300BBE354}">
      <dsp:nvSpPr>
        <dsp:cNvPr id="0" name=""/>
        <dsp:cNvSpPr/>
      </dsp:nvSpPr>
      <dsp:spPr>
        <a:xfrm>
          <a:off x="86521" y="921781"/>
          <a:ext cx="1901212" cy="10895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Identify and </a:t>
          </a:r>
          <a:r>
            <a:rPr lang="en-US" sz="1400" b="0" kern="1200" dirty="0">
              <a:solidFill>
                <a:schemeClr val="tx1"/>
              </a:solidFill>
            </a:rPr>
            <a:t>document </a:t>
          </a:r>
          <a:r>
            <a:rPr lang="en-US" sz="1400" kern="1200" dirty="0"/>
            <a:t>the Risk and assign resource(s) for mitigation analysis</a:t>
          </a:r>
        </a:p>
      </dsp:txBody>
      <dsp:txXfrm>
        <a:off x="86521" y="921781"/>
        <a:ext cx="1901212" cy="1089561"/>
      </dsp:txXfrm>
    </dsp:sp>
    <dsp:sp modelId="{A76A8B3E-E4FA-4E82-95B0-9FE59AAD13BE}">
      <dsp:nvSpPr>
        <dsp:cNvPr id="0" name=""/>
        <dsp:cNvSpPr/>
      </dsp:nvSpPr>
      <dsp:spPr>
        <a:xfrm>
          <a:off x="1975033" y="419263"/>
          <a:ext cx="6346996" cy="1200815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254000" bIns="190629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Risk Analysis </a:t>
          </a:r>
        </a:p>
      </dsp:txBody>
      <dsp:txXfrm>
        <a:off x="1975033" y="719467"/>
        <a:ext cx="6046792" cy="600407"/>
      </dsp:txXfrm>
    </dsp:sp>
    <dsp:sp modelId="{B2D69774-61A8-4593-A7FC-EE73DB7B306B}">
      <dsp:nvSpPr>
        <dsp:cNvPr id="0" name=""/>
        <dsp:cNvSpPr/>
      </dsp:nvSpPr>
      <dsp:spPr>
        <a:xfrm>
          <a:off x="2000433" y="1313629"/>
          <a:ext cx="1901212" cy="18126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Involves assigning a level of priority based on the probability of occurrence and impact to the project. This results in preparation of probability and impact matrix</a:t>
          </a:r>
        </a:p>
      </dsp:txBody>
      <dsp:txXfrm>
        <a:off x="2000433" y="1313629"/>
        <a:ext cx="1901212" cy="1812644"/>
      </dsp:txXfrm>
    </dsp:sp>
    <dsp:sp modelId="{5B743F4C-EE9D-4899-A650-9E13B28713EB}">
      <dsp:nvSpPr>
        <dsp:cNvPr id="0" name=""/>
        <dsp:cNvSpPr/>
      </dsp:nvSpPr>
      <dsp:spPr>
        <a:xfrm>
          <a:off x="3876245" y="819393"/>
          <a:ext cx="4445784" cy="1200815"/>
        </a:xfrm>
        <a:prstGeom prst="rightArrow">
          <a:avLst>
            <a:gd name="adj1" fmla="val 5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254000" bIns="190629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Risk Response</a:t>
          </a:r>
        </a:p>
      </dsp:txBody>
      <dsp:txXfrm>
        <a:off x="3876245" y="1119597"/>
        <a:ext cx="4145580" cy="600407"/>
      </dsp:txXfrm>
    </dsp:sp>
    <dsp:sp modelId="{C7BCB618-A3BD-45C0-A3E6-239DD8A4BE06}">
      <dsp:nvSpPr>
        <dsp:cNvPr id="0" name=""/>
        <dsp:cNvSpPr/>
      </dsp:nvSpPr>
      <dsp:spPr>
        <a:xfrm>
          <a:off x="3888945" y="1728309"/>
          <a:ext cx="1901212" cy="24903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Review the risk and its impact on cost, schedule, and quality with State’s project manager and work out a prevention/ mitigation strategy with the project stakeholders.</a:t>
          </a:r>
        </a:p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Planning involves the definition of prevention and mitigation strategies</a:t>
          </a:r>
        </a:p>
      </dsp:txBody>
      <dsp:txXfrm>
        <a:off x="3888945" y="1728309"/>
        <a:ext cx="1901212" cy="2490319"/>
      </dsp:txXfrm>
    </dsp:sp>
    <dsp:sp modelId="{429EE201-47A5-4072-91D9-0A2418764CFC}">
      <dsp:nvSpPr>
        <dsp:cNvPr id="0" name=""/>
        <dsp:cNvSpPr/>
      </dsp:nvSpPr>
      <dsp:spPr>
        <a:xfrm>
          <a:off x="5777458" y="1219523"/>
          <a:ext cx="2544572" cy="1200815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254000" bIns="190629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Risk Monitoring and Control </a:t>
          </a:r>
        </a:p>
      </dsp:txBody>
      <dsp:txXfrm>
        <a:off x="5777458" y="1519727"/>
        <a:ext cx="2244368" cy="600407"/>
      </dsp:txXfrm>
    </dsp:sp>
    <dsp:sp modelId="{CC585CFC-1E66-4C32-BA93-78A21455ADE0}">
      <dsp:nvSpPr>
        <dsp:cNvPr id="0" name=""/>
        <dsp:cNvSpPr/>
      </dsp:nvSpPr>
      <dsp:spPr>
        <a:xfrm>
          <a:off x="5795434" y="2125311"/>
          <a:ext cx="1933382" cy="23122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Continuous review of risks and revision of mitigation strategies</a:t>
          </a:r>
        </a:p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During regular monthly project status reviews with the State, Acro will review the risks, reassign the levels and revise the probability and impact matrix</a:t>
          </a:r>
        </a:p>
      </dsp:txBody>
      <dsp:txXfrm>
        <a:off x="5795434" y="2125311"/>
        <a:ext cx="1933382" cy="23122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C198F9-2C57-4BEE-811F-C3F1B19532C8}">
      <dsp:nvSpPr>
        <dsp:cNvPr id="0" name=""/>
        <dsp:cNvSpPr/>
      </dsp:nvSpPr>
      <dsp:spPr>
        <a:xfrm>
          <a:off x="995" y="42111"/>
          <a:ext cx="1940504" cy="776201"/>
        </a:xfrm>
        <a:prstGeom prst="homePlate">
          <a:avLst/>
        </a:prstGeom>
        <a:solidFill>
          <a:srgbClr val="0033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JAD Prep</a:t>
          </a:r>
        </a:p>
      </dsp:txBody>
      <dsp:txXfrm>
        <a:off x="995" y="42111"/>
        <a:ext cx="1746454" cy="776201"/>
      </dsp:txXfrm>
    </dsp:sp>
    <dsp:sp modelId="{B7CC8BE2-818A-4DA4-B3FA-7AC6F7EF5163}">
      <dsp:nvSpPr>
        <dsp:cNvPr id="0" name=""/>
        <dsp:cNvSpPr/>
      </dsp:nvSpPr>
      <dsp:spPr>
        <a:xfrm>
          <a:off x="1553398" y="42111"/>
          <a:ext cx="1940504" cy="776201"/>
        </a:xfrm>
        <a:prstGeom prst="chevron">
          <a:avLst/>
        </a:prstGeom>
        <a:solidFill>
          <a:srgbClr val="0033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Pre-JAD</a:t>
          </a:r>
        </a:p>
      </dsp:txBody>
      <dsp:txXfrm>
        <a:off x="1941499" y="42111"/>
        <a:ext cx="1164303" cy="776201"/>
      </dsp:txXfrm>
    </dsp:sp>
    <dsp:sp modelId="{3DC6C0D4-7598-46B3-9D0C-3B5F73EF6A88}">
      <dsp:nvSpPr>
        <dsp:cNvPr id="0" name=""/>
        <dsp:cNvSpPr/>
      </dsp:nvSpPr>
      <dsp:spPr>
        <a:xfrm>
          <a:off x="3105802" y="42111"/>
          <a:ext cx="1940504" cy="776201"/>
        </a:xfrm>
        <a:prstGeom prst="chevron">
          <a:avLst/>
        </a:prstGeom>
        <a:solidFill>
          <a:srgbClr val="0033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JAD</a:t>
          </a:r>
        </a:p>
      </dsp:txBody>
      <dsp:txXfrm>
        <a:off x="3493903" y="42111"/>
        <a:ext cx="1164303" cy="776201"/>
      </dsp:txXfrm>
    </dsp:sp>
    <dsp:sp modelId="{99391B31-BDC3-4C08-BC3E-8B77C6B4C7AB}">
      <dsp:nvSpPr>
        <dsp:cNvPr id="0" name=""/>
        <dsp:cNvSpPr/>
      </dsp:nvSpPr>
      <dsp:spPr>
        <a:xfrm>
          <a:off x="4658205" y="42111"/>
          <a:ext cx="1940504" cy="776201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Post-JAD</a:t>
          </a:r>
        </a:p>
      </dsp:txBody>
      <dsp:txXfrm>
        <a:off x="5046306" y="42111"/>
        <a:ext cx="1164303" cy="776201"/>
      </dsp:txXfrm>
    </dsp:sp>
    <dsp:sp modelId="{199E670A-EE3B-4255-88C1-0D5876CB12BD}">
      <dsp:nvSpPr>
        <dsp:cNvPr id="0" name=""/>
        <dsp:cNvSpPr/>
      </dsp:nvSpPr>
      <dsp:spPr>
        <a:xfrm>
          <a:off x="6210609" y="42111"/>
          <a:ext cx="1940504" cy="776201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JAD Review</a:t>
          </a:r>
        </a:p>
      </dsp:txBody>
      <dsp:txXfrm>
        <a:off x="6598710" y="42111"/>
        <a:ext cx="1164303" cy="7762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4770" cy="462133"/>
          </a:xfrm>
          <a:prstGeom prst="rect">
            <a:avLst/>
          </a:prstGeom>
        </p:spPr>
        <p:txBody>
          <a:bodyPr vert="horz" lIns="92519" tIns="46259" rIns="92519" bIns="4625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3853" y="0"/>
            <a:ext cx="3024770" cy="462133"/>
          </a:xfrm>
          <a:prstGeom prst="rect">
            <a:avLst/>
          </a:prstGeom>
        </p:spPr>
        <p:txBody>
          <a:bodyPr vert="horz" lIns="92519" tIns="46259" rIns="92519" bIns="46259" rtlCol="0"/>
          <a:lstStyle>
            <a:lvl1pPr algn="r">
              <a:defRPr sz="1200"/>
            </a:lvl1pPr>
          </a:lstStyle>
          <a:p>
            <a:fld id="{2A250909-72EE-4D6A-929A-BC0C118FEF57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8543"/>
            <a:ext cx="3024770" cy="462132"/>
          </a:xfrm>
          <a:prstGeom prst="rect">
            <a:avLst/>
          </a:prstGeom>
        </p:spPr>
        <p:txBody>
          <a:bodyPr vert="horz" lIns="92519" tIns="46259" rIns="92519" bIns="4625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3853" y="8748543"/>
            <a:ext cx="3024770" cy="462132"/>
          </a:xfrm>
          <a:prstGeom prst="rect">
            <a:avLst/>
          </a:prstGeom>
        </p:spPr>
        <p:txBody>
          <a:bodyPr vert="horz" lIns="92519" tIns="46259" rIns="92519" bIns="46259" rtlCol="0" anchor="b"/>
          <a:lstStyle>
            <a:lvl1pPr algn="r">
              <a:defRPr sz="1200"/>
            </a:lvl1pPr>
          </a:lstStyle>
          <a:p>
            <a:fld id="{5DB0F854-08FD-43F0-9FCA-F719452E37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269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4770" cy="460534"/>
          </a:xfrm>
          <a:prstGeom prst="rect">
            <a:avLst/>
          </a:prstGeom>
        </p:spPr>
        <p:txBody>
          <a:bodyPr vert="horz" lIns="92519" tIns="46259" rIns="92519" bIns="4625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3853" y="0"/>
            <a:ext cx="3024770" cy="460534"/>
          </a:xfrm>
          <a:prstGeom prst="rect">
            <a:avLst/>
          </a:prstGeom>
        </p:spPr>
        <p:txBody>
          <a:bodyPr vert="horz" lIns="92519" tIns="46259" rIns="92519" bIns="46259" rtlCol="0"/>
          <a:lstStyle>
            <a:lvl1pPr algn="r">
              <a:defRPr sz="1200"/>
            </a:lvl1pPr>
          </a:lstStyle>
          <a:p>
            <a:fld id="{62163065-E0AF-43C8-915F-9A85A469125B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7450" y="690563"/>
            <a:ext cx="4605338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19" tIns="46259" rIns="92519" bIns="4625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024" y="4375071"/>
            <a:ext cx="5584190" cy="4144804"/>
          </a:xfrm>
          <a:prstGeom prst="rect">
            <a:avLst/>
          </a:prstGeom>
        </p:spPr>
        <p:txBody>
          <a:bodyPr vert="horz" lIns="92519" tIns="46259" rIns="92519" bIns="4625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48543"/>
            <a:ext cx="3024770" cy="460534"/>
          </a:xfrm>
          <a:prstGeom prst="rect">
            <a:avLst/>
          </a:prstGeom>
        </p:spPr>
        <p:txBody>
          <a:bodyPr vert="horz" lIns="92519" tIns="46259" rIns="92519" bIns="4625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3853" y="8748543"/>
            <a:ext cx="3024770" cy="460534"/>
          </a:xfrm>
          <a:prstGeom prst="rect">
            <a:avLst/>
          </a:prstGeom>
        </p:spPr>
        <p:txBody>
          <a:bodyPr vert="horz" lIns="92519" tIns="46259" rIns="92519" bIns="46259" rtlCol="0" anchor="b"/>
          <a:lstStyle>
            <a:lvl1pPr algn="r">
              <a:defRPr sz="1200"/>
            </a:lvl1pPr>
          </a:lstStyle>
          <a:p>
            <a:fld id="{42EB6FE2-DBC0-454E-9EBA-EBD91BE452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649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9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8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8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7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6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95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44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93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B6FE2-DBC0-454E-9EBA-EBD91BE4527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843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7450" y="690563"/>
            <a:ext cx="4605338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B6FE2-DBC0-454E-9EBA-EBD91BE4527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354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41"/>
            <a:ext cx="6858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62" indent="0" algn="ctr">
              <a:buNone/>
              <a:defRPr sz="1500"/>
            </a:lvl2pPr>
            <a:lvl3pPr marL="685724" indent="0" algn="ctr">
              <a:buNone/>
              <a:defRPr sz="1300"/>
            </a:lvl3pPr>
            <a:lvl4pPr marL="1028586" indent="0" algn="ctr">
              <a:buNone/>
              <a:defRPr sz="1200"/>
            </a:lvl4pPr>
            <a:lvl5pPr marL="1371448" indent="0" algn="ctr">
              <a:buNone/>
              <a:defRPr sz="1200"/>
            </a:lvl5pPr>
            <a:lvl6pPr marL="1714310" indent="0" algn="ctr">
              <a:buNone/>
              <a:defRPr sz="1200"/>
            </a:lvl6pPr>
            <a:lvl7pPr marL="2057171" indent="0" algn="ctr">
              <a:buNone/>
              <a:defRPr sz="1200"/>
            </a:lvl7pPr>
            <a:lvl8pPr marL="2400034" indent="0" algn="ctr">
              <a:buNone/>
              <a:defRPr sz="1200"/>
            </a:lvl8pPr>
            <a:lvl9pPr marL="2742895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C72F2-D520-4391-8D25-3E9AE23CCFFF}" type="datetime1">
              <a:rPr lang="en-US" smtClean="0"/>
              <a:pPr>
                <a:defRPr/>
              </a:pPr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BA6E96-559F-4B2D-BF34-993593449A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305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BB144-2B8C-42A1-9A98-60BBE07CB691}" type="datetime1">
              <a:rPr lang="en-US" smtClean="0"/>
              <a:pPr>
                <a:defRPr/>
              </a:pPr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A7C18-BB31-4BDB-B4DE-B53A2D54D7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16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9" y="365130"/>
            <a:ext cx="1971675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4" y="365130"/>
            <a:ext cx="5800725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1D4255-764E-432C-9B1B-5E03AF55B8EB}" type="datetime1">
              <a:rPr lang="en-US" smtClean="0"/>
              <a:pPr>
                <a:defRPr/>
              </a:pPr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BCB883-9080-4E51-98D5-AC352F6BCB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826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330721-C095-4AB6-9FE8-33DCF1B63A60}" type="datetime1">
              <a:rPr lang="en-US" smtClean="0"/>
              <a:pPr>
                <a:defRPr/>
              </a:pPr>
              <a:t>9/24/2018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942D95-3672-4760-94AA-1F3979D9CE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977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41"/>
            <a:ext cx="6858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62" indent="0" algn="ctr">
              <a:buNone/>
              <a:defRPr sz="1500"/>
            </a:lvl2pPr>
            <a:lvl3pPr marL="685724" indent="0" algn="ctr">
              <a:buNone/>
              <a:defRPr sz="1300"/>
            </a:lvl3pPr>
            <a:lvl4pPr marL="1028586" indent="0" algn="ctr">
              <a:buNone/>
              <a:defRPr sz="1200"/>
            </a:lvl4pPr>
            <a:lvl5pPr marL="1371448" indent="0" algn="ctr">
              <a:buNone/>
              <a:defRPr sz="1200"/>
            </a:lvl5pPr>
            <a:lvl6pPr marL="1714310" indent="0" algn="ctr">
              <a:buNone/>
              <a:defRPr sz="1200"/>
            </a:lvl6pPr>
            <a:lvl7pPr marL="2057171" indent="0" algn="ctr">
              <a:buNone/>
              <a:defRPr sz="1200"/>
            </a:lvl7pPr>
            <a:lvl8pPr marL="2400034" indent="0" algn="ctr">
              <a:buNone/>
              <a:defRPr sz="1200"/>
            </a:lvl8pPr>
            <a:lvl9pPr marL="2742895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355CA4-822C-4071-9DC2-4ED98E653A8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BA6E96-559F-4B2D-BF34-993593449AB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848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B8FEC3-33FD-4688-86CF-27764B07E31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8D3AB1-89A3-4BBC-9A4F-84891E85EF4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082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709745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4589469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6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2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028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4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31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17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0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89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A17AB0-4932-4473-8497-222B4FD6AE4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F4DBF-DD05-44E0-9BE9-3806C0EE69E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937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C7A56B-C114-4C62-9FB6-1DFBF115008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62449" y="6409520"/>
            <a:ext cx="3774559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1" y="6451605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273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65130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2" indent="0">
              <a:buNone/>
              <a:defRPr sz="1500" b="1"/>
            </a:lvl2pPr>
            <a:lvl3pPr marL="685724" indent="0">
              <a:buNone/>
              <a:defRPr sz="1300" b="1"/>
            </a:lvl3pPr>
            <a:lvl4pPr marL="1028586" indent="0">
              <a:buNone/>
              <a:defRPr sz="1200" b="1"/>
            </a:lvl4pPr>
            <a:lvl5pPr marL="1371448" indent="0">
              <a:buNone/>
              <a:defRPr sz="1200" b="1"/>
            </a:lvl5pPr>
            <a:lvl6pPr marL="1714310" indent="0">
              <a:buNone/>
              <a:defRPr sz="1200" b="1"/>
            </a:lvl6pPr>
            <a:lvl7pPr marL="2057171" indent="0">
              <a:buNone/>
              <a:defRPr sz="1200" b="1"/>
            </a:lvl7pPr>
            <a:lvl8pPr marL="2400034" indent="0">
              <a:buNone/>
              <a:defRPr sz="1200" b="1"/>
            </a:lvl8pPr>
            <a:lvl9pPr marL="274289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5" y="1681164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2" indent="0">
              <a:buNone/>
              <a:defRPr sz="1500" b="1"/>
            </a:lvl2pPr>
            <a:lvl3pPr marL="685724" indent="0">
              <a:buNone/>
              <a:defRPr sz="1300" b="1"/>
            </a:lvl3pPr>
            <a:lvl4pPr marL="1028586" indent="0">
              <a:buNone/>
              <a:defRPr sz="1200" b="1"/>
            </a:lvl4pPr>
            <a:lvl5pPr marL="1371448" indent="0">
              <a:buNone/>
              <a:defRPr sz="1200" b="1"/>
            </a:lvl5pPr>
            <a:lvl6pPr marL="1714310" indent="0">
              <a:buNone/>
              <a:defRPr sz="1200" b="1"/>
            </a:lvl6pPr>
            <a:lvl7pPr marL="2057171" indent="0">
              <a:buNone/>
              <a:defRPr sz="1200" b="1"/>
            </a:lvl7pPr>
            <a:lvl8pPr marL="2400034" indent="0">
              <a:buNone/>
              <a:defRPr sz="1200" b="1"/>
            </a:lvl8pPr>
            <a:lvl9pPr marL="274289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5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CEFAA1-6A52-4CCF-B111-140E2DA38E9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4EBB9-1ADD-4A86-9C1C-F2D812A4CD6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7329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1568D-E6C3-4E01-9AAC-A0C969145B3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76D59-F1DC-4C8E-9FFF-BFC54D50F40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7844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AE224-E986-4278-8566-5EA98F9AC89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1675D-9D51-4BDF-95C0-106C6097B49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158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37C64-C7A6-426A-98B4-28C828A4D48D}" type="datetime1">
              <a:rPr lang="en-US" smtClean="0"/>
              <a:pPr>
                <a:defRPr/>
              </a:pPr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8D3AB1-89A3-4BBC-9A4F-84891E85EF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6952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457200"/>
            <a:ext cx="294917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32"/>
            <a:ext cx="4629151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3" y="2057403"/>
            <a:ext cx="2949179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62" indent="0">
              <a:buNone/>
              <a:defRPr sz="1000"/>
            </a:lvl2pPr>
            <a:lvl3pPr marL="685724" indent="0">
              <a:buNone/>
              <a:defRPr sz="900"/>
            </a:lvl3pPr>
            <a:lvl4pPr marL="1028586" indent="0">
              <a:buNone/>
              <a:defRPr sz="800"/>
            </a:lvl4pPr>
            <a:lvl5pPr marL="1371448" indent="0">
              <a:buNone/>
              <a:defRPr sz="800"/>
            </a:lvl5pPr>
            <a:lvl6pPr marL="1714310" indent="0">
              <a:buNone/>
              <a:defRPr sz="800"/>
            </a:lvl6pPr>
            <a:lvl7pPr marL="2057171" indent="0">
              <a:buNone/>
              <a:defRPr sz="800"/>
            </a:lvl7pPr>
            <a:lvl8pPr marL="2400034" indent="0">
              <a:buNone/>
              <a:defRPr sz="800"/>
            </a:lvl8pPr>
            <a:lvl9pPr marL="2742895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83E557-8569-4345-B403-3A267E401A4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DC4C3-E39D-4318-9547-8575AFD5DE4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1238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457200"/>
            <a:ext cx="294917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2" y="987432"/>
            <a:ext cx="4629151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862" indent="0">
              <a:buNone/>
              <a:defRPr sz="2100"/>
            </a:lvl2pPr>
            <a:lvl3pPr marL="685724" indent="0">
              <a:buNone/>
              <a:defRPr sz="1800"/>
            </a:lvl3pPr>
            <a:lvl4pPr marL="1028586" indent="0">
              <a:buNone/>
              <a:defRPr sz="1500"/>
            </a:lvl4pPr>
            <a:lvl5pPr marL="1371448" indent="0">
              <a:buNone/>
              <a:defRPr sz="1500"/>
            </a:lvl5pPr>
            <a:lvl6pPr marL="1714310" indent="0">
              <a:buNone/>
              <a:defRPr sz="1500"/>
            </a:lvl6pPr>
            <a:lvl7pPr marL="2057171" indent="0">
              <a:buNone/>
              <a:defRPr sz="1500"/>
            </a:lvl7pPr>
            <a:lvl8pPr marL="2400034" indent="0">
              <a:buNone/>
              <a:defRPr sz="1500"/>
            </a:lvl8pPr>
            <a:lvl9pPr marL="2742895" indent="0">
              <a:buNone/>
              <a:defRPr sz="15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3" y="2057403"/>
            <a:ext cx="2949179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62" indent="0">
              <a:buNone/>
              <a:defRPr sz="1000"/>
            </a:lvl2pPr>
            <a:lvl3pPr marL="685724" indent="0">
              <a:buNone/>
              <a:defRPr sz="900"/>
            </a:lvl3pPr>
            <a:lvl4pPr marL="1028586" indent="0">
              <a:buNone/>
              <a:defRPr sz="800"/>
            </a:lvl4pPr>
            <a:lvl5pPr marL="1371448" indent="0">
              <a:buNone/>
              <a:defRPr sz="800"/>
            </a:lvl5pPr>
            <a:lvl6pPr marL="1714310" indent="0">
              <a:buNone/>
              <a:defRPr sz="800"/>
            </a:lvl6pPr>
            <a:lvl7pPr marL="2057171" indent="0">
              <a:buNone/>
              <a:defRPr sz="800"/>
            </a:lvl7pPr>
            <a:lvl8pPr marL="2400034" indent="0">
              <a:buNone/>
              <a:defRPr sz="800"/>
            </a:lvl8pPr>
            <a:lvl9pPr marL="2742895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080BF-2FF2-4EBD-830F-5C00C7B7AED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1C253-31C9-47FD-BD97-3103E19B76E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4010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BCFECF-710A-4538-98CD-140A10DF19E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A7C18-BB31-4BDB-B4DE-B53A2D54D7E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7741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9" y="365130"/>
            <a:ext cx="1971675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4" y="365130"/>
            <a:ext cx="5800725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13BFFC-C729-4C2B-9DD8-C06CD6B007D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BCB883-9080-4E51-98D5-AC352F6BCB2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5359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EAB9AF-2F2F-4A46-9072-A4CB66D00C9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942D95-3672-4760-94AA-1F3979D9CEC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7817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41"/>
            <a:ext cx="6858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62" indent="0" algn="ctr">
              <a:buNone/>
              <a:defRPr sz="1500"/>
            </a:lvl2pPr>
            <a:lvl3pPr marL="685724" indent="0" algn="ctr">
              <a:buNone/>
              <a:defRPr sz="1300"/>
            </a:lvl3pPr>
            <a:lvl4pPr marL="1028586" indent="0" algn="ctr">
              <a:buNone/>
              <a:defRPr sz="1200"/>
            </a:lvl4pPr>
            <a:lvl5pPr marL="1371448" indent="0" algn="ctr">
              <a:buNone/>
              <a:defRPr sz="1200"/>
            </a:lvl5pPr>
            <a:lvl6pPr marL="1714310" indent="0" algn="ctr">
              <a:buNone/>
              <a:defRPr sz="1200"/>
            </a:lvl6pPr>
            <a:lvl7pPr marL="2057171" indent="0" algn="ctr">
              <a:buNone/>
              <a:defRPr sz="1200"/>
            </a:lvl7pPr>
            <a:lvl8pPr marL="2400034" indent="0" algn="ctr">
              <a:buNone/>
              <a:defRPr sz="1200"/>
            </a:lvl8pPr>
            <a:lvl9pPr marL="2742895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27793-B129-4A4C-A587-2852B46E03F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BA6E96-559F-4B2D-BF34-993593449AB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0123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BE568-B4D1-4BF6-BCE9-816E8EF2BAD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8D3AB1-89A3-4BBC-9A4F-84891E85EF4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9759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709745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4589469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6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2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028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4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31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17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0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89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10297F-31A7-4091-9D33-53EC5217498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F4DBF-DD05-44E0-9BE9-3806C0EE69E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202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ACD62-9AC0-4CB3-B394-2757C1828CB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3A752A-4107-4C9D-B2D5-B76154E502B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3064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65130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2" indent="0">
              <a:buNone/>
              <a:defRPr sz="1500" b="1"/>
            </a:lvl2pPr>
            <a:lvl3pPr marL="685724" indent="0">
              <a:buNone/>
              <a:defRPr sz="1300" b="1"/>
            </a:lvl3pPr>
            <a:lvl4pPr marL="1028586" indent="0">
              <a:buNone/>
              <a:defRPr sz="1200" b="1"/>
            </a:lvl4pPr>
            <a:lvl5pPr marL="1371448" indent="0">
              <a:buNone/>
              <a:defRPr sz="1200" b="1"/>
            </a:lvl5pPr>
            <a:lvl6pPr marL="1714310" indent="0">
              <a:buNone/>
              <a:defRPr sz="1200" b="1"/>
            </a:lvl6pPr>
            <a:lvl7pPr marL="2057171" indent="0">
              <a:buNone/>
              <a:defRPr sz="1200" b="1"/>
            </a:lvl7pPr>
            <a:lvl8pPr marL="2400034" indent="0">
              <a:buNone/>
              <a:defRPr sz="1200" b="1"/>
            </a:lvl8pPr>
            <a:lvl9pPr marL="274289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5" y="1681164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2" indent="0">
              <a:buNone/>
              <a:defRPr sz="1500" b="1"/>
            </a:lvl2pPr>
            <a:lvl3pPr marL="685724" indent="0">
              <a:buNone/>
              <a:defRPr sz="1300" b="1"/>
            </a:lvl3pPr>
            <a:lvl4pPr marL="1028586" indent="0">
              <a:buNone/>
              <a:defRPr sz="1200" b="1"/>
            </a:lvl4pPr>
            <a:lvl5pPr marL="1371448" indent="0">
              <a:buNone/>
              <a:defRPr sz="1200" b="1"/>
            </a:lvl5pPr>
            <a:lvl6pPr marL="1714310" indent="0">
              <a:buNone/>
              <a:defRPr sz="1200" b="1"/>
            </a:lvl6pPr>
            <a:lvl7pPr marL="2057171" indent="0">
              <a:buNone/>
              <a:defRPr sz="1200" b="1"/>
            </a:lvl7pPr>
            <a:lvl8pPr marL="2400034" indent="0">
              <a:buNone/>
              <a:defRPr sz="1200" b="1"/>
            </a:lvl8pPr>
            <a:lvl9pPr marL="274289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5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0CB98-E2AD-4C82-AD2E-183C2056F8F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4EBB9-1ADD-4A86-9C1C-F2D812A4CD6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370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709745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4589469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6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2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028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4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31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17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0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89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74DDE-5DC8-4B00-A5C5-812BB3D2CE51}" type="datetime1">
              <a:rPr lang="en-US" smtClean="0"/>
              <a:pPr>
                <a:defRPr/>
              </a:pPr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F4DBF-DD05-44E0-9BE9-3806C0EE69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9792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708453-FD85-4AB9-86C4-5519EDD4AEB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76D59-F1DC-4C8E-9FFF-BFC54D50F40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8092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15CF87-C12B-4946-B293-71A68945FA0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1675D-9D51-4BDF-95C0-106C6097B49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27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457200"/>
            <a:ext cx="294917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32"/>
            <a:ext cx="4629151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3" y="2057403"/>
            <a:ext cx="2949179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62" indent="0">
              <a:buNone/>
              <a:defRPr sz="1000"/>
            </a:lvl2pPr>
            <a:lvl3pPr marL="685724" indent="0">
              <a:buNone/>
              <a:defRPr sz="900"/>
            </a:lvl3pPr>
            <a:lvl4pPr marL="1028586" indent="0">
              <a:buNone/>
              <a:defRPr sz="800"/>
            </a:lvl4pPr>
            <a:lvl5pPr marL="1371448" indent="0">
              <a:buNone/>
              <a:defRPr sz="800"/>
            </a:lvl5pPr>
            <a:lvl6pPr marL="1714310" indent="0">
              <a:buNone/>
              <a:defRPr sz="800"/>
            </a:lvl6pPr>
            <a:lvl7pPr marL="2057171" indent="0">
              <a:buNone/>
              <a:defRPr sz="800"/>
            </a:lvl7pPr>
            <a:lvl8pPr marL="2400034" indent="0">
              <a:buNone/>
              <a:defRPr sz="800"/>
            </a:lvl8pPr>
            <a:lvl9pPr marL="2742895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A9E76F-202C-49D3-8370-CB22553A9A0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DC4C3-E39D-4318-9547-8575AFD5DE4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6526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457200"/>
            <a:ext cx="294917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2" y="987432"/>
            <a:ext cx="4629151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862" indent="0">
              <a:buNone/>
              <a:defRPr sz="2100"/>
            </a:lvl2pPr>
            <a:lvl3pPr marL="685724" indent="0">
              <a:buNone/>
              <a:defRPr sz="1800"/>
            </a:lvl3pPr>
            <a:lvl4pPr marL="1028586" indent="0">
              <a:buNone/>
              <a:defRPr sz="1500"/>
            </a:lvl4pPr>
            <a:lvl5pPr marL="1371448" indent="0">
              <a:buNone/>
              <a:defRPr sz="1500"/>
            </a:lvl5pPr>
            <a:lvl6pPr marL="1714310" indent="0">
              <a:buNone/>
              <a:defRPr sz="1500"/>
            </a:lvl6pPr>
            <a:lvl7pPr marL="2057171" indent="0">
              <a:buNone/>
              <a:defRPr sz="1500"/>
            </a:lvl7pPr>
            <a:lvl8pPr marL="2400034" indent="0">
              <a:buNone/>
              <a:defRPr sz="1500"/>
            </a:lvl8pPr>
            <a:lvl9pPr marL="2742895" indent="0">
              <a:buNone/>
              <a:defRPr sz="15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3" y="2057403"/>
            <a:ext cx="2949179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62" indent="0">
              <a:buNone/>
              <a:defRPr sz="1000"/>
            </a:lvl2pPr>
            <a:lvl3pPr marL="685724" indent="0">
              <a:buNone/>
              <a:defRPr sz="900"/>
            </a:lvl3pPr>
            <a:lvl4pPr marL="1028586" indent="0">
              <a:buNone/>
              <a:defRPr sz="800"/>
            </a:lvl4pPr>
            <a:lvl5pPr marL="1371448" indent="0">
              <a:buNone/>
              <a:defRPr sz="800"/>
            </a:lvl5pPr>
            <a:lvl6pPr marL="1714310" indent="0">
              <a:buNone/>
              <a:defRPr sz="800"/>
            </a:lvl6pPr>
            <a:lvl7pPr marL="2057171" indent="0">
              <a:buNone/>
              <a:defRPr sz="800"/>
            </a:lvl7pPr>
            <a:lvl8pPr marL="2400034" indent="0">
              <a:buNone/>
              <a:defRPr sz="800"/>
            </a:lvl8pPr>
            <a:lvl9pPr marL="2742895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947006-F76F-4629-A645-075BCB78C8D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1C253-31C9-47FD-BD97-3103E19B76E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4907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8AC828-E520-4DCC-90E2-A7CB10E0852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A7C18-BB31-4BDB-B4DE-B53A2D54D7E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4011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9" y="365130"/>
            <a:ext cx="1971675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4" y="365130"/>
            <a:ext cx="5800725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435986-56DB-4F14-A685-32A0FFAC487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BCB883-9080-4E51-98D5-AC352F6BCB2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5582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568A35-5C95-4849-8DF6-CCCE2E3373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942D95-3672-4760-94AA-1F3979D9CEC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658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E26B42-43D8-40A6-B142-EB7A92E7AFC7}" type="datetime1">
              <a:rPr lang="en-US" smtClean="0"/>
              <a:pPr>
                <a:defRPr/>
              </a:pPr>
              <a:t>9/24/2018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755131" y="6356355"/>
            <a:ext cx="2057400" cy="365125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3942D95-3672-4760-94AA-1F3979D9CE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449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65130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2" indent="0">
              <a:buNone/>
              <a:defRPr sz="1500" b="1"/>
            </a:lvl2pPr>
            <a:lvl3pPr marL="685724" indent="0">
              <a:buNone/>
              <a:defRPr sz="1300" b="1"/>
            </a:lvl3pPr>
            <a:lvl4pPr marL="1028586" indent="0">
              <a:buNone/>
              <a:defRPr sz="1200" b="1"/>
            </a:lvl4pPr>
            <a:lvl5pPr marL="1371448" indent="0">
              <a:buNone/>
              <a:defRPr sz="1200" b="1"/>
            </a:lvl5pPr>
            <a:lvl6pPr marL="1714310" indent="0">
              <a:buNone/>
              <a:defRPr sz="1200" b="1"/>
            </a:lvl6pPr>
            <a:lvl7pPr marL="2057171" indent="0">
              <a:buNone/>
              <a:defRPr sz="1200" b="1"/>
            </a:lvl7pPr>
            <a:lvl8pPr marL="2400034" indent="0">
              <a:buNone/>
              <a:defRPr sz="1200" b="1"/>
            </a:lvl8pPr>
            <a:lvl9pPr marL="274289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5" y="1681164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2" indent="0">
              <a:buNone/>
              <a:defRPr sz="1500" b="1"/>
            </a:lvl2pPr>
            <a:lvl3pPr marL="685724" indent="0">
              <a:buNone/>
              <a:defRPr sz="1300" b="1"/>
            </a:lvl3pPr>
            <a:lvl4pPr marL="1028586" indent="0">
              <a:buNone/>
              <a:defRPr sz="1200" b="1"/>
            </a:lvl4pPr>
            <a:lvl5pPr marL="1371448" indent="0">
              <a:buNone/>
              <a:defRPr sz="1200" b="1"/>
            </a:lvl5pPr>
            <a:lvl6pPr marL="1714310" indent="0">
              <a:buNone/>
              <a:defRPr sz="1200" b="1"/>
            </a:lvl6pPr>
            <a:lvl7pPr marL="2057171" indent="0">
              <a:buNone/>
              <a:defRPr sz="1200" b="1"/>
            </a:lvl7pPr>
            <a:lvl8pPr marL="2400034" indent="0">
              <a:buNone/>
              <a:defRPr sz="1200" b="1"/>
            </a:lvl8pPr>
            <a:lvl9pPr marL="274289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5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11995-DF0D-4CAF-9B8C-4F2EE846F32F}" type="datetime1">
              <a:rPr lang="en-US" smtClean="0"/>
              <a:pPr>
                <a:defRPr/>
              </a:pPr>
              <a:t>9/24/2018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4EBB9-1ADD-4A86-9C1C-F2D812A4CD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16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16AB4-CC18-4E38-AD82-0F1651480979}" type="datetime1">
              <a:rPr lang="en-US" smtClean="0"/>
              <a:pPr>
                <a:defRPr/>
              </a:pPr>
              <a:t>9/24/2018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76D59-F1DC-4C8E-9FFF-BFC54D50F4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20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EC670-193D-4273-9384-20D7F65EC5EE}" type="datetime1">
              <a:rPr lang="en-US" smtClean="0"/>
              <a:pPr>
                <a:defRPr/>
              </a:pPr>
              <a:t>9/24/2018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1675D-9D51-4BDF-95C0-106C6097B4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41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457200"/>
            <a:ext cx="294917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32"/>
            <a:ext cx="4629151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3" y="2057403"/>
            <a:ext cx="2949179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62" indent="0">
              <a:buNone/>
              <a:defRPr sz="1000"/>
            </a:lvl2pPr>
            <a:lvl3pPr marL="685724" indent="0">
              <a:buNone/>
              <a:defRPr sz="900"/>
            </a:lvl3pPr>
            <a:lvl4pPr marL="1028586" indent="0">
              <a:buNone/>
              <a:defRPr sz="800"/>
            </a:lvl4pPr>
            <a:lvl5pPr marL="1371448" indent="0">
              <a:buNone/>
              <a:defRPr sz="800"/>
            </a:lvl5pPr>
            <a:lvl6pPr marL="1714310" indent="0">
              <a:buNone/>
              <a:defRPr sz="800"/>
            </a:lvl6pPr>
            <a:lvl7pPr marL="2057171" indent="0">
              <a:buNone/>
              <a:defRPr sz="800"/>
            </a:lvl7pPr>
            <a:lvl8pPr marL="2400034" indent="0">
              <a:buNone/>
              <a:defRPr sz="800"/>
            </a:lvl8pPr>
            <a:lvl9pPr marL="2742895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11ED0-BB1E-4C93-9A4A-A1320C804EE2}" type="datetime1">
              <a:rPr lang="en-US" smtClean="0"/>
              <a:pPr>
                <a:defRPr/>
              </a:pPr>
              <a:t>9/24/2018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DC4C3-E39D-4318-9547-8575AFD5DE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016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457200"/>
            <a:ext cx="294917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2" y="987432"/>
            <a:ext cx="4629151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862" indent="0">
              <a:buNone/>
              <a:defRPr sz="2100"/>
            </a:lvl2pPr>
            <a:lvl3pPr marL="685724" indent="0">
              <a:buNone/>
              <a:defRPr sz="1800"/>
            </a:lvl3pPr>
            <a:lvl4pPr marL="1028586" indent="0">
              <a:buNone/>
              <a:defRPr sz="1500"/>
            </a:lvl4pPr>
            <a:lvl5pPr marL="1371448" indent="0">
              <a:buNone/>
              <a:defRPr sz="1500"/>
            </a:lvl5pPr>
            <a:lvl6pPr marL="1714310" indent="0">
              <a:buNone/>
              <a:defRPr sz="1500"/>
            </a:lvl6pPr>
            <a:lvl7pPr marL="2057171" indent="0">
              <a:buNone/>
              <a:defRPr sz="1500"/>
            </a:lvl7pPr>
            <a:lvl8pPr marL="2400034" indent="0">
              <a:buNone/>
              <a:defRPr sz="1500"/>
            </a:lvl8pPr>
            <a:lvl9pPr marL="2742895" indent="0">
              <a:buNone/>
              <a:defRPr sz="15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3" y="2057403"/>
            <a:ext cx="2949179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62" indent="0">
              <a:buNone/>
              <a:defRPr sz="1000"/>
            </a:lvl2pPr>
            <a:lvl3pPr marL="685724" indent="0">
              <a:buNone/>
              <a:defRPr sz="900"/>
            </a:lvl3pPr>
            <a:lvl4pPr marL="1028586" indent="0">
              <a:buNone/>
              <a:defRPr sz="800"/>
            </a:lvl4pPr>
            <a:lvl5pPr marL="1371448" indent="0">
              <a:buNone/>
              <a:defRPr sz="800"/>
            </a:lvl5pPr>
            <a:lvl6pPr marL="1714310" indent="0">
              <a:buNone/>
              <a:defRPr sz="800"/>
            </a:lvl6pPr>
            <a:lvl7pPr marL="2057171" indent="0">
              <a:buNone/>
              <a:defRPr sz="800"/>
            </a:lvl7pPr>
            <a:lvl8pPr marL="2400034" indent="0">
              <a:buNone/>
              <a:defRPr sz="800"/>
            </a:lvl8pPr>
            <a:lvl9pPr marL="2742895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0AD3D-90CF-4C7C-81D7-1CB697431563}" type="datetime1">
              <a:rPr lang="en-US" smtClean="0"/>
              <a:pPr>
                <a:defRPr/>
              </a:pPr>
              <a:t>9/24/2018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1C253-31C9-47FD-BD97-3103E19B76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029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1" y="365130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1" y="1825625"/>
            <a:ext cx="7886700" cy="4351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5"/>
            <a:ext cx="2057400" cy="365125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D5192B1-5B7C-4B1C-B49D-BF80DB2A9929}" type="datetime1">
              <a:rPr lang="en-US" smtClean="0"/>
              <a:pPr>
                <a:defRPr/>
              </a:pPr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5"/>
            <a:ext cx="3086100" cy="365125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56355"/>
            <a:ext cx="2057400" cy="365125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3942D95-3672-4760-94AA-1F3979D9CE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34286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68572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02858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37144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31" indent="-171431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293" indent="-171431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54" indent="-171431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17" indent="-171431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2878" indent="-171431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741" indent="-171431" algn="l" defTabSz="68572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02" indent="-171431" algn="l" defTabSz="68572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64" indent="-171431" algn="l" defTabSz="68572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27" indent="-171431" algn="l" defTabSz="68572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2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24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86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48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10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71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34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95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1" y="365130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1" y="1825625"/>
            <a:ext cx="7886700" cy="4351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5"/>
            <a:ext cx="2057400" cy="365125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58DB254-A813-4155-8FBF-37DF30ABB74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5"/>
            <a:ext cx="3086100" cy="365125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56355"/>
            <a:ext cx="2057400" cy="365125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3942D95-3672-4760-94AA-1F3979D9CEC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36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34286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68572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02858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37144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31" indent="-171431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293" indent="-171431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54" indent="-171431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17" indent="-171431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2878" indent="-171431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741" indent="-171431" algn="l" defTabSz="68572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02" indent="-171431" algn="l" defTabSz="68572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64" indent="-171431" algn="l" defTabSz="68572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27" indent="-171431" algn="l" defTabSz="68572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2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24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86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48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10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71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34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95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1" y="365130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1" y="1825625"/>
            <a:ext cx="7886700" cy="4351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5"/>
            <a:ext cx="2057400" cy="365125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D6199DC-48E8-4A92-B30C-BFF6F84A768A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5"/>
            <a:ext cx="3086100" cy="365125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56355"/>
            <a:ext cx="2057400" cy="365125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3942D95-3672-4760-94AA-1F3979D9CEC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840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34286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68572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02858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37144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31" indent="-171431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293" indent="-171431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54" indent="-171431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17" indent="-171431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2878" indent="-171431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741" indent="-171431" algn="l" defTabSz="68572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02" indent="-171431" algn="l" defTabSz="68572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64" indent="-171431" algn="l" defTabSz="68572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27" indent="-171431" algn="l" defTabSz="68572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2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24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86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48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10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71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34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95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0" y="617219"/>
            <a:ext cx="6640830" cy="604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AGENDA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735965" y="2063750"/>
            <a:ext cx="7052945" cy="3848863"/>
            <a:chOff x="440690" y="1539875"/>
            <a:chExt cx="7052945" cy="3848863"/>
          </a:xfrm>
        </p:grpSpPr>
        <p:grpSp>
          <p:nvGrpSpPr>
            <p:cNvPr id="2" name="Group 1"/>
            <p:cNvGrpSpPr/>
            <p:nvPr/>
          </p:nvGrpSpPr>
          <p:grpSpPr>
            <a:xfrm>
              <a:off x="450850" y="1539875"/>
              <a:ext cx="7033895" cy="956435"/>
              <a:chOff x="450850" y="1539875"/>
              <a:chExt cx="7033895" cy="956435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450850" y="1539875"/>
                <a:ext cx="7033895" cy="956435"/>
                <a:chOff x="374650" y="1946275"/>
                <a:chExt cx="8172451" cy="1111250"/>
              </a:xfrm>
            </p:grpSpPr>
            <p:sp>
              <p:nvSpPr>
                <p:cNvPr id="10" name="Freeform 5"/>
                <p:cNvSpPr>
                  <a:spLocks/>
                </p:cNvSpPr>
                <p:nvPr/>
              </p:nvSpPr>
              <p:spPr bwMode="auto">
                <a:xfrm>
                  <a:off x="374650" y="1946275"/>
                  <a:ext cx="1617663" cy="1111250"/>
                </a:xfrm>
                <a:custGeom>
                  <a:avLst/>
                  <a:gdLst>
                    <a:gd name="T0" fmla="*/ 1019 w 1019"/>
                    <a:gd name="T1" fmla="*/ 0 h 700"/>
                    <a:gd name="T2" fmla="*/ 513 w 1019"/>
                    <a:gd name="T3" fmla="*/ 353 h 700"/>
                    <a:gd name="T4" fmla="*/ 0 w 1019"/>
                    <a:gd name="T5" fmla="*/ 0 h 700"/>
                    <a:gd name="T6" fmla="*/ 0 w 1019"/>
                    <a:gd name="T7" fmla="*/ 353 h 700"/>
                    <a:gd name="T8" fmla="*/ 513 w 1019"/>
                    <a:gd name="T9" fmla="*/ 700 h 700"/>
                    <a:gd name="T10" fmla="*/ 1019 w 1019"/>
                    <a:gd name="T11" fmla="*/ 353 h 700"/>
                    <a:gd name="T12" fmla="*/ 1019 w 1019"/>
                    <a:gd name="T13" fmla="*/ 0 h 7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19" h="700">
                      <a:moveTo>
                        <a:pt x="1019" y="0"/>
                      </a:moveTo>
                      <a:lnTo>
                        <a:pt x="513" y="353"/>
                      </a:lnTo>
                      <a:lnTo>
                        <a:pt x="0" y="0"/>
                      </a:lnTo>
                      <a:lnTo>
                        <a:pt x="0" y="353"/>
                      </a:lnTo>
                      <a:lnTo>
                        <a:pt x="513" y="700"/>
                      </a:lnTo>
                      <a:lnTo>
                        <a:pt x="1019" y="353"/>
                      </a:lnTo>
                      <a:lnTo>
                        <a:pt x="1019" y="0"/>
                      </a:lnTo>
                      <a:close/>
                    </a:path>
                  </a:pathLst>
                </a:custGeom>
                <a:solidFill>
                  <a:srgbClr val="FF990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" name="Freeform 6"/>
                <p:cNvSpPr>
                  <a:spLocks/>
                </p:cNvSpPr>
                <p:nvPr/>
              </p:nvSpPr>
              <p:spPr bwMode="auto">
                <a:xfrm>
                  <a:off x="1998663" y="1951038"/>
                  <a:ext cx="6548438" cy="550863"/>
                </a:xfrm>
                <a:custGeom>
                  <a:avLst/>
                  <a:gdLst>
                    <a:gd name="T0" fmla="*/ 1798 w 1812"/>
                    <a:gd name="T1" fmla="*/ 0 h 196"/>
                    <a:gd name="T2" fmla="*/ 0 w 1812"/>
                    <a:gd name="T3" fmla="*/ 0 h 196"/>
                    <a:gd name="T4" fmla="*/ 0 w 1812"/>
                    <a:gd name="T5" fmla="*/ 196 h 196"/>
                    <a:gd name="T6" fmla="*/ 1798 w 1812"/>
                    <a:gd name="T7" fmla="*/ 196 h 196"/>
                    <a:gd name="T8" fmla="*/ 1812 w 1812"/>
                    <a:gd name="T9" fmla="*/ 182 h 196"/>
                    <a:gd name="T10" fmla="*/ 1812 w 1812"/>
                    <a:gd name="T11" fmla="*/ 15 h 196"/>
                    <a:gd name="T12" fmla="*/ 1798 w 1812"/>
                    <a:gd name="T13" fmla="*/ 0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12" h="196">
                      <a:moveTo>
                        <a:pt x="1798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96"/>
                        <a:pt x="0" y="196"/>
                        <a:pt x="0" y="196"/>
                      </a:cubicBezTo>
                      <a:cubicBezTo>
                        <a:pt x="1798" y="196"/>
                        <a:pt x="1798" y="196"/>
                        <a:pt x="1798" y="196"/>
                      </a:cubicBezTo>
                      <a:cubicBezTo>
                        <a:pt x="1806" y="196"/>
                        <a:pt x="1812" y="190"/>
                        <a:pt x="1812" y="182"/>
                      </a:cubicBezTo>
                      <a:cubicBezTo>
                        <a:pt x="1812" y="15"/>
                        <a:pt x="1812" y="15"/>
                        <a:pt x="1812" y="15"/>
                      </a:cubicBezTo>
                      <a:cubicBezTo>
                        <a:pt x="1812" y="6"/>
                        <a:pt x="1806" y="0"/>
                        <a:pt x="1798" y="0"/>
                      </a:cubicBezTo>
                      <a:close/>
                    </a:path>
                  </a:pathLst>
                </a:custGeom>
                <a:noFill/>
                <a:ln w="11113" cap="flat">
                  <a:solidFill>
                    <a:srgbClr val="FF99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1920005" y="1580978"/>
                <a:ext cx="19702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:r>
                  <a:rPr lang="en-US" sz="2000" dirty="0"/>
                  <a:t>Project </a:t>
                </a:r>
                <a:r>
                  <a:rPr lang="en-US" sz="2000" dirty="0" smtClean="0"/>
                  <a:t>Objective</a:t>
                </a:r>
                <a:endParaRPr lang="en-US" sz="20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53390" y="2039144"/>
                <a:ext cx="141415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en-US" sz="1600" b="1" dirty="0" smtClean="0">
                    <a:solidFill>
                      <a:schemeClr val="bg1"/>
                    </a:solidFill>
                  </a:rPr>
                  <a:t>WHY</a:t>
                </a: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450850" y="2114550"/>
              <a:ext cx="7033895" cy="956435"/>
              <a:chOff x="450850" y="2247900"/>
              <a:chExt cx="7033895" cy="956435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450850" y="2247900"/>
                <a:ext cx="7033895" cy="956435"/>
                <a:chOff x="374650" y="1946275"/>
                <a:chExt cx="8172451" cy="1111250"/>
              </a:xfrm>
            </p:grpSpPr>
            <p:sp>
              <p:nvSpPr>
                <p:cNvPr id="14" name="Freeform 5"/>
                <p:cNvSpPr>
                  <a:spLocks/>
                </p:cNvSpPr>
                <p:nvPr/>
              </p:nvSpPr>
              <p:spPr bwMode="auto">
                <a:xfrm>
                  <a:off x="374650" y="1946275"/>
                  <a:ext cx="1617663" cy="1111250"/>
                </a:xfrm>
                <a:custGeom>
                  <a:avLst/>
                  <a:gdLst>
                    <a:gd name="T0" fmla="*/ 1019 w 1019"/>
                    <a:gd name="T1" fmla="*/ 0 h 700"/>
                    <a:gd name="T2" fmla="*/ 513 w 1019"/>
                    <a:gd name="T3" fmla="*/ 353 h 700"/>
                    <a:gd name="T4" fmla="*/ 0 w 1019"/>
                    <a:gd name="T5" fmla="*/ 0 h 700"/>
                    <a:gd name="T6" fmla="*/ 0 w 1019"/>
                    <a:gd name="T7" fmla="*/ 353 h 700"/>
                    <a:gd name="T8" fmla="*/ 513 w 1019"/>
                    <a:gd name="T9" fmla="*/ 700 h 700"/>
                    <a:gd name="T10" fmla="*/ 1019 w 1019"/>
                    <a:gd name="T11" fmla="*/ 353 h 700"/>
                    <a:gd name="T12" fmla="*/ 1019 w 1019"/>
                    <a:gd name="T13" fmla="*/ 0 h 7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19" h="700">
                      <a:moveTo>
                        <a:pt x="1019" y="0"/>
                      </a:moveTo>
                      <a:lnTo>
                        <a:pt x="513" y="353"/>
                      </a:lnTo>
                      <a:lnTo>
                        <a:pt x="0" y="0"/>
                      </a:lnTo>
                      <a:lnTo>
                        <a:pt x="0" y="353"/>
                      </a:lnTo>
                      <a:lnTo>
                        <a:pt x="513" y="700"/>
                      </a:lnTo>
                      <a:lnTo>
                        <a:pt x="1019" y="353"/>
                      </a:lnTo>
                      <a:lnTo>
                        <a:pt x="1019" y="0"/>
                      </a:lnTo>
                      <a:close/>
                    </a:path>
                  </a:pathLst>
                </a:custGeom>
                <a:solidFill>
                  <a:srgbClr val="00CCCC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" name="Freeform 6"/>
                <p:cNvSpPr>
                  <a:spLocks/>
                </p:cNvSpPr>
                <p:nvPr/>
              </p:nvSpPr>
              <p:spPr bwMode="auto">
                <a:xfrm>
                  <a:off x="1998663" y="1951038"/>
                  <a:ext cx="6548438" cy="550863"/>
                </a:xfrm>
                <a:custGeom>
                  <a:avLst/>
                  <a:gdLst>
                    <a:gd name="T0" fmla="*/ 1798 w 1812"/>
                    <a:gd name="T1" fmla="*/ 0 h 196"/>
                    <a:gd name="T2" fmla="*/ 0 w 1812"/>
                    <a:gd name="T3" fmla="*/ 0 h 196"/>
                    <a:gd name="T4" fmla="*/ 0 w 1812"/>
                    <a:gd name="T5" fmla="*/ 196 h 196"/>
                    <a:gd name="T6" fmla="*/ 1798 w 1812"/>
                    <a:gd name="T7" fmla="*/ 196 h 196"/>
                    <a:gd name="T8" fmla="*/ 1812 w 1812"/>
                    <a:gd name="T9" fmla="*/ 182 h 196"/>
                    <a:gd name="T10" fmla="*/ 1812 w 1812"/>
                    <a:gd name="T11" fmla="*/ 15 h 196"/>
                    <a:gd name="T12" fmla="*/ 1798 w 1812"/>
                    <a:gd name="T13" fmla="*/ 0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12" h="196">
                      <a:moveTo>
                        <a:pt x="1798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96"/>
                        <a:pt x="0" y="196"/>
                        <a:pt x="0" y="196"/>
                      </a:cubicBezTo>
                      <a:cubicBezTo>
                        <a:pt x="1798" y="196"/>
                        <a:pt x="1798" y="196"/>
                        <a:pt x="1798" y="196"/>
                      </a:cubicBezTo>
                      <a:cubicBezTo>
                        <a:pt x="1806" y="196"/>
                        <a:pt x="1812" y="190"/>
                        <a:pt x="1812" y="182"/>
                      </a:cubicBezTo>
                      <a:cubicBezTo>
                        <a:pt x="1812" y="15"/>
                        <a:pt x="1812" y="15"/>
                        <a:pt x="1812" y="15"/>
                      </a:cubicBezTo>
                      <a:cubicBezTo>
                        <a:pt x="1812" y="6"/>
                        <a:pt x="1806" y="0"/>
                        <a:pt x="1798" y="0"/>
                      </a:cubicBezTo>
                      <a:close/>
                    </a:path>
                  </a:pathLst>
                </a:custGeom>
                <a:noFill/>
                <a:ln w="11113" cap="flat">
                  <a:solidFill>
                    <a:srgbClr val="00CCC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1" name="TextBox 30"/>
              <p:cNvSpPr txBox="1"/>
              <p:nvPr/>
            </p:nvSpPr>
            <p:spPr>
              <a:xfrm>
                <a:off x="1915161" y="2289003"/>
                <a:ext cx="16035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:r>
                  <a:rPr lang="en-US" sz="2000" dirty="0"/>
                  <a:t>Project Scope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453390" y="2747169"/>
                <a:ext cx="141415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en-US" sz="1600" b="1" dirty="0" smtClean="0">
                    <a:solidFill>
                      <a:schemeClr val="bg1"/>
                    </a:solidFill>
                  </a:rPr>
                  <a:t>WHAT</a:t>
                </a: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390" y="2686051"/>
              <a:ext cx="7033895" cy="956435"/>
              <a:chOff x="453390" y="2943226"/>
              <a:chExt cx="7033895" cy="956435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453390" y="2943226"/>
                <a:ext cx="7033895" cy="956435"/>
                <a:chOff x="374650" y="1946275"/>
                <a:chExt cx="8172451" cy="1111250"/>
              </a:xfrm>
            </p:grpSpPr>
            <p:sp>
              <p:nvSpPr>
                <p:cNvPr id="17" name="Freeform 5"/>
                <p:cNvSpPr>
                  <a:spLocks/>
                </p:cNvSpPr>
                <p:nvPr/>
              </p:nvSpPr>
              <p:spPr bwMode="auto">
                <a:xfrm>
                  <a:off x="374650" y="1946275"/>
                  <a:ext cx="1617663" cy="1111250"/>
                </a:xfrm>
                <a:custGeom>
                  <a:avLst/>
                  <a:gdLst>
                    <a:gd name="T0" fmla="*/ 1019 w 1019"/>
                    <a:gd name="T1" fmla="*/ 0 h 700"/>
                    <a:gd name="T2" fmla="*/ 513 w 1019"/>
                    <a:gd name="T3" fmla="*/ 353 h 700"/>
                    <a:gd name="T4" fmla="*/ 0 w 1019"/>
                    <a:gd name="T5" fmla="*/ 0 h 700"/>
                    <a:gd name="T6" fmla="*/ 0 w 1019"/>
                    <a:gd name="T7" fmla="*/ 353 h 700"/>
                    <a:gd name="T8" fmla="*/ 513 w 1019"/>
                    <a:gd name="T9" fmla="*/ 700 h 700"/>
                    <a:gd name="T10" fmla="*/ 1019 w 1019"/>
                    <a:gd name="T11" fmla="*/ 353 h 700"/>
                    <a:gd name="T12" fmla="*/ 1019 w 1019"/>
                    <a:gd name="T13" fmla="*/ 0 h 7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19" h="700">
                      <a:moveTo>
                        <a:pt x="1019" y="0"/>
                      </a:moveTo>
                      <a:lnTo>
                        <a:pt x="513" y="353"/>
                      </a:lnTo>
                      <a:lnTo>
                        <a:pt x="0" y="0"/>
                      </a:lnTo>
                      <a:lnTo>
                        <a:pt x="0" y="353"/>
                      </a:lnTo>
                      <a:lnTo>
                        <a:pt x="513" y="700"/>
                      </a:lnTo>
                      <a:lnTo>
                        <a:pt x="1019" y="353"/>
                      </a:lnTo>
                      <a:lnTo>
                        <a:pt x="1019" y="0"/>
                      </a:lnTo>
                      <a:close/>
                    </a:path>
                  </a:pathLst>
                </a:custGeom>
                <a:solidFill>
                  <a:srgbClr val="33669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Freeform 6"/>
                <p:cNvSpPr>
                  <a:spLocks/>
                </p:cNvSpPr>
                <p:nvPr/>
              </p:nvSpPr>
              <p:spPr bwMode="auto">
                <a:xfrm>
                  <a:off x="1998663" y="1951038"/>
                  <a:ext cx="6548438" cy="550863"/>
                </a:xfrm>
                <a:custGeom>
                  <a:avLst/>
                  <a:gdLst>
                    <a:gd name="T0" fmla="*/ 1798 w 1812"/>
                    <a:gd name="T1" fmla="*/ 0 h 196"/>
                    <a:gd name="T2" fmla="*/ 0 w 1812"/>
                    <a:gd name="T3" fmla="*/ 0 h 196"/>
                    <a:gd name="T4" fmla="*/ 0 w 1812"/>
                    <a:gd name="T5" fmla="*/ 196 h 196"/>
                    <a:gd name="T6" fmla="*/ 1798 w 1812"/>
                    <a:gd name="T7" fmla="*/ 196 h 196"/>
                    <a:gd name="T8" fmla="*/ 1812 w 1812"/>
                    <a:gd name="T9" fmla="*/ 182 h 196"/>
                    <a:gd name="T10" fmla="*/ 1812 w 1812"/>
                    <a:gd name="T11" fmla="*/ 15 h 196"/>
                    <a:gd name="T12" fmla="*/ 1798 w 1812"/>
                    <a:gd name="T13" fmla="*/ 0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12" h="196">
                      <a:moveTo>
                        <a:pt x="1798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96"/>
                        <a:pt x="0" y="196"/>
                        <a:pt x="0" y="196"/>
                      </a:cubicBezTo>
                      <a:cubicBezTo>
                        <a:pt x="1798" y="196"/>
                        <a:pt x="1798" y="196"/>
                        <a:pt x="1798" y="196"/>
                      </a:cubicBezTo>
                      <a:cubicBezTo>
                        <a:pt x="1806" y="196"/>
                        <a:pt x="1812" y="190"/>
                        <a:pt x="1812" y="182"/>
                      </a:cubicBezTo>
                      <a:cubicBezTo>
                        <a:pt x="1812" y="15"/>
                        <a:pt x="1812" y="15"/>
                        <a:pt x="1812" y="15"/>
                      </a:cubicBezTo>
                      <a:cubicBezTo>
                        <a:pt x="1812" y="6"/>
                        <a:pt x="1806" y="0"/>
                        <a:pt x="1798" y="0"/>
                      </a:cubicBezTo>
                      <a:close/>
                    </a:path>
                  </a:pathLst>
                </a:custGeom>
                <a:noFill/>
                <a:ln w="11113" cap="flat">
                  <a:solidFill>
                    <a:srgbClr val="336699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2" name="TextBox 31"/>
              <p:cNvSpPr txBox="1"/>
              <p:nvPr/>
            </p:nvSpPr>
            <p:spPr>
              <a:xfrm>
                <a:off x="1921576" y="2984329"/>
                <a:ext cx="19862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:r>
                  <a:rPr lang="en-US" sz="2000" dirty="0"/>
                  <a:t>Project Approach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53390" y="3401219"/>
                <a:ext cx="141415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en-US" sz="1600" b="1" dirty="0" smtClean="0">
                    <a:solidFill>
                      <a:schemeClr val="bg1"/>
                    </a:solidFill>
                  </a:rPr>
                  <a:t>HOW</a:t>
                </a: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40690" y="3267077"/>
              <a:ext cx="7052945" cy="956435"/>
              <a:chOff x="459740" y="3600452"/>
              <a:chExt cx="7052945" cy="956435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78790" y="3600452"/>
                <a:ext cx="7033895" cy="956435"/>
                <a:chOff x="374650" y="1946275"/>
                <a:chExt cx="8172451" cy="1111250"/>
              </a:xfrm>
            </p:grpSpPr>
            <p:sp>
              <p:nvSpPr>
                <p:cNvPr id="20" name="Freeform 5"/>
                <p:cNvSpPr>
                  <a:spLocks/>
                </p:cNvSpPr>
                <p:nvPr/>
              </p:nvSpPr>
              <p:spPr bwMode="auto">
                <a:xfrm>
                  <a:off x="374650" y="1946275"/>
                  <a:ext cx="1617663" cy="1111250"/>
                </a:xfrm>
                <a:custGeom>
                  <a:avLst/>
                  <a:gdLst>
                    <a:gd name="T0" fmla="*/ 1019 w 1019"/>
                    <a:gd name="T1" fmla="*/ 0 h 700"/>
                    <a:gd name="T2" fmla="*/ 513 w 1019"/>
                    <a:gd name="T3" fmla="*/ 353 h 700"/>
                    <a:gd name="T4" fmla="*/ 0 w 1019"/>
                    <a:gd name="T5" fmla="*/ 0 h 700"/>
                    <a:gd name="T6" fmla="*/ 0 w 1019"/>
                    <a:gd name="T7" fmla="*/ 353 h 700"/>
                    <a:gd name="T8" fmla="*/ 513 w 1019"/>
                    <a:gd name="T9" fmla="*/ 700 h 700"/>
                    <a:gd name="T10" fmla="*/ 1019 w 1019"/>
                    <a:gd name="T11" fmla="*/ 353 h 700"/>
                    <a:gd name="T12" fmla="*/ 1019 w 1019"/>
                    <a:gd name="T13" fmla="*/ 0 h 7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19" h="700">
                      <a:moveTo>
                        <a:pt x="1019" y="0"/>
                      </a:moveTo>
                      <a:lnTo>
                        <a:pt x="513" y="353"/>
                      </a:lnTo>
                      <a:lnTo>
                        <a:pt x="0" y="0"/>
                      </a:lnTo>
                      <a:lnTo>
                        <a:pt x="0" y="353"/>
                      </a:lnTo>
                      <a:lnTo>
                        <a:pt x="513" y="700"/>
                      </a:lnTo>
                      <a:lnTo>
                        <a:pt x="1019" y="353"/>
                      </a:lnTo>
                      <a:lnTo>
                        <a:pt x="1019" y="0"/>
                      </a:lnTo>
                      <a:close/>
                    </a:path>
                  </a:pathLst>
                </a:custGeom>
                <a:solidFill>
                  <a:srgbClr val="CC339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Freeform 6"/>
                <p:cNvSpPr>
                  <a:spLocks/>
                </p:cNvSpPr>
                <p:nvPr/>
              </p:nvSpPr>
              <p:spPr bwMode="auto">
                <a:xfrm>
                  <a:off x="1998663" y="1951038"/>
                  <a:ext cx="6548438" cy="550863"/>
                </a:xfrm>
                <a:custGeom>
                  <a:avLst/>
                  <a:gdLst>
                    <a:gd name="T0" fmla="*/ 1798 w 1812"/>
                    <a:gd name="T1" fmla="*/ 0 h 196"/>
                    <a:gd name="T2" fmla="*/ 0 w 1812"/>
                    <a:gd name="T3" fmla="*/ 0 h 196"/>
                    <a:gd name="T4" fmla="*/ 0 w 1812"/>
                    <a:gd name="T5" fmla="*/ 196 h 196"/>
                    <a:gd name="T6" fmla="*/ 1798 w 1812"/>
                    <a:gd name="T7" fmla="*/ 196 h 196"/>
                    <a:gd name="T8" fmla="*/ 1812 w 1812"/>
                    <a:gd name="T9" fmla="*/ 182 h 196"/>
                    <a:gd name="T10" fmla="*/ 1812 w 1812"/>
                    <a:gd name="T11" fmla="*/ 15 h 196"/>
                    <a:gd name="T12" fmla="*/ 1798 w 1812"/>
                    <a:gd name="T13" fmla="*/ 0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12" h="196">
                      <a:moveTo>
                        <a:pt x="1798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96"/>
                        <a:pt x="0" y="196"/>
                        <a:pt x="0" y="196"/>
                      </a:cubicBezTo>
                      <a:cubicBezTo>
                        <a:pt x="1798" y="196"/>
                        <a:pt x="1798" y="196"/>
                        <a:pt x="1798" y="196"/>
                      </a:cubicBezTo>
                      <a:cubicBezTo>
                        <a:pt x="1806" y="196"/>
                        <a:pt x="1812" y="190"/>
                        <a:pt x="1812" y="182"/>
                      </a:cubicBezTo>
                      <a:cubicBezTo>
                        <a:pt x="1812" y="15"/>
                        <a:pt x="1812" y="15"/>
                        <a:pt x="1812" y="15"/>
                      </a:cubicBezTo>
                      <a:cubicBezTo>
                        <a:pt x="1812" y="6"/>
                        <a:pt x="1806" y="0"/>
                        <a:pt x="1798" y="0"/>
                      </a:cubicBezTo>
                      <a:close/>
                    </a:path>
                  </a:pathLst>
                </a:custGeom>
                <a:noFill/>
                <a:ln w="11113" cap="flat">
                  <a:solidFill>
                    <a:srgbClr val="CC3399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3" name="TextBox 32"/>
              <p:cNvSpPr txBox="1"/>
              <p:nvPr/>
            </p:nvSpPr>
            <p:spPr>
              <a:xfrm>
                <a:off x="1934211" y="3647604"/>
                <a:ext cx="187974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:r>
                  <a:rPr lang="en-US" sz="2000" dirty="0"/>
                  <a:t>Project Timeline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59740" y="4055269"/>
                <a:ext cx="141415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en-US" sz="1600" b="1" dirty="0" smtClean="0">
                    <a:solidFill>
                      <a:schemeClr val="bg1"/>
                    </a:solidFill>
                  </a:rPr>
                  <a:t>WHEN</a:t>
                </a: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59740" y="3841752"/>
              <a:ext cx="7033895" cy="956435"/>
              <a:chOff x="478790" y="4318002"/>
              <a:chExt cx="7033895" cy="956435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478790" y="4318002"/>
                <a:ext cx="7033895" cy="956435"/>
                <a:chOff x="374650" y="1946275"/>
                <a:chExt cx="8172451" cy="1111250"/>
              </a:xfrm>
            </p:grpSpPr>
            <p:sp>
              <p:nvSpPr>
                <p:cNvPr id="23" name="Freeform 5"/>
                <p:cNvSpPr>
                  <a:spLocks/>
                </p:cNvSpPr>
                <p:nvPr/>
              </p:nvSpPr>
              <p:spPr bwMode="auto">
                <a:xfrm>
                  <a:off x="374650" y="1946275"/>
                  <a:ext cx="1617663" cy="1111250"/>
                </a:xfrm>
                <a:custGeom>
                  <a:avLst/>
                  <a:gdLst>
                    <a:gd name="T0" fmla="*/ 1019 w 1019"/>
                    <a:gd name="T1" fmla="*/ 0 h 700"/>
                    <a:gd name="T2" fmla="*/ 513 w 1019"/>
                    <a:gd name="T3" fmla="*/ 353 h 700"/>
                    <a:gd name="T4" fmla="*/ 0 w 1019"/>
                    <a:gd name="T5" fmla="*/ 0 h 700"/>
                    <a:gd name="T6" fmla="*/ 0 w 1019"/>
                    <a:gd name="T7" fmla="*/ 353 h 700"/>
                    <a:gd name="T8" fmla="*/ 513 w 1019"/>
                    <a:gd name="T9" fmla="*/ 700 h 700"/>
                    <a:gd name="T10" fmla="*/ 1019 w 1019"/>
                    <a:gd name="T11" fmla="*/ 353 h 700"/>
                    <a:gd name="T12" fmla="*/ 1019 w 1019"/>
                    <a:gd name="T13" fmla="*/ 0 h 7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19" h="700">
                      <a:moveTo>
                        <a:pt x="1019" y="0"/>
                      </a:moveTo>
                      <a:lnTo>
                        <a:pt x="513" y="353"/>
                      </a:lnTo>
                      <a:lnTo>
                        <a:pt x="0" y="0"/>
                      </a:lnTo>
                      <a:lnTo>
                        <a:pt x="0" y="353"/>
                      </a:lnTo>
                      <a:lnTo>
                        <a:pt x="513" y="700"/>
                      </a:lnTo>
                      <a:lnTo>
                        <a:pt x="1019" y="353"/>
                      </a:lnTo>
                      <a:lnTo>
                        <a:pt x="1019" y="0"/>
                      </a:lnTo>
                      <a:close/>
                    </a:path>
                  </a:pathLst>
                </a:custGeom>
                <a:solidFill>
                  <a:srgbClr val="99CC0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Freeform 6"/>
                <p:cNvSpPr>
                  <a:spLocks/>
                </p:cNvSpPr>
                <p:nvPr/>
              </p:nvSpPr>
              <p:spPr bwMode="auto">
                <a:xfrm>
                  <a:off x="1998663" y="1951038"/>
                  <a:ext cx="6548438" cy="550863"/>
                </a:xfrm>
                <a:custGeom>
                  <a:avLst/>
                  <a:gdLst>
                    <a:gd name="T0" fmla="*/ 1798 w 1812"/>
                    <a:gd name="T1" fmla="*/ 0 h 196"/>
                    <a:gd name="T2" fmla="*/ 0 w 1812"/>
                    <a:gd name="T3" fmla="*/ 0 h 196"/>
                    <a:gd name="T4" fmla="*/ 0 w 1812"/>
                    <a:gd name="T5" fmla="*/ 196 h 196"/>
                    <a:gd name="T6" fmla="*/ 1798 w 1812"/>
                    <a:gd name="T7" fmla="*/ 196 h 196"/>
                    <a:gd name="T8" fmla="*/ 1812 w 1812"/>
                    <a:gd name="T9" fmla="*/ 182 h 196"/>
                    <a:gd name="T10" fmla="*/ 1812 w 1812"/>
                    <a:gd name="T11" fmla="*/ 15 h 196"/>
                    <a:gd name="T12" fmla="*/ 1798 w 1812"/>
                    <a:gd name="T13" fmla="*/ 0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12" h="196">
                      <a:moveTo>
                        <a:pt x="1798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96"/>
                        <a:pt x="0" y="196"/>
                        <a:pt x="0" y="196"/>
                      </a:cubicBezTo>
                      <a:cubicBezTo>
                        <a:pt x="1798" y="196"/>
                        <a:pt x="1798" y="196"/>
                        <a:pt x="1798" y="196"/>
                      </a:cubicBezTo>
                      <a:cubicBezTo>
                        <a:pt x="1806" y="196"/>
                        <a:pt x="1812" y="190"/>
                        <a:pt x="1812" y="182"/>
                      </a:cubicBezTo>
                      <a:cubicBezTo>
                        <a:pt x="1812" y="15"/>
                        <a:pt x="1812" y="15"/>
                        <a:pt x="1812" y="15"/>
                      </a:cubicBezTo>
                      <a:cubicBezTo>
                        <a:pt x="1812" y="6"/>
                        <a:pt x="1806" y="0"/>
                        <a:pt x="1798" y="0"/>
                      </a:cubicBezTo>
                      <a:close/>
                    </a:path>
                  </a:pathLst>
                </a:custGeom>
                <a:noFill/>
                <a:ln w="11113" cap="flat">
                  <a:solidFill>
                    <a:srgbClr val="99CC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5" name="TextBox 34"/>
              <p:cNvSpPr txBox="1"/>
              <p:nvPr/>
            </p:nvSpPr>
            <p:spPr>
              <a:xfrm>
                <a:off x="1934356" y="4369565"/>
                <a:ext cx="31500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:r>
                  <a:rPr lang="en-US" sz="2000" dirty="0"/>
                  <a:t>Project Roles &amp; Organization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78790" y="4791869"/>
                <a:ext cx="141415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en-US" sz="1600" b="1" dirty="0" smtClean="0">
                    <a:solidFill>
                      <a:schemeClr val="bg1"/>
                    </a:solidFill>
                  </a:rPr>
                  <a:t>WHO</a:t>
                </a: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452755" y="4432303"/>
              <a:ext cx="7033895" cy="956435"/>
              <a:chOff x="481330" y="5003803"/>
              <a:chExt cx="7033895" cy="956435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481330" y="5003803"/>
                <a:ext cx="7033895" cy="956435"/>
                <a:chOff x="374650" y="1946275"/>
                <a:chExt cx="8172451" cy="1111250"/>
              </a:xfrm>
            </p:grpSpPr>
            <p:sp>
              <p:nvSpPr>
                <p:cNvPr id="26" name="Freeform 5"/>
                <p:cNvSpPr>
                  <a:spLocks/>
                </p:cNvSpPr>
                <p:nvPr/>
              </p:nvSpPr>
              <p:spPr bwMode="auto">
                <a:xfrm>
                  <a:off x="374650" y="1946275"/>
                  <a:ext cx="1617663" cy="1111250"/>
                </a:xfrm>
                <a:custGeom>
                  <a:avLst/>
                  <a:gdLst>
                    <a:gd name="T0" fmla="*/ 1019 w 1019"/>
                    <a:gd name="T1" fmla="*/ 0 h 700"/>
                    <a:gd name="T2" fmla="*/ 513 w 1019"/>
                    <a:gd name="T3" fmla="*/ 353 h 700"/>
                    <a:gd name="T4" fmla="*/ 0 w 1019"/>
                    <a:gd name="T5" fmla="*/ 0 h 700"/>
                    <a:gd name="T6" fmla="*/ 0 w 1019"/>
                    <a:gd name="T7" fmla="*/ 353 h 700"/>
                    <a:gd name="T8" fmla="*/ 513 w 1019"/>
                    <a:gd name="T9" fmla="*/ 700 h 700"/>
                    <a:gd name="T10" fmla="*/ 1019 w 1019"/>
                    <a:gd name="T11" fmla="*/ 353 h 700"/>
                    <a:gd name="T12" fmla="*/ 1019 w 1019"/>
                    <a:gd name="T13" fmla="*/ 0 h 7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19" h="700">
                      <a:moveTo>
                        <a:pt x="1019" y="0"/>
                      </a:moveTo>
                      <a:lnTo>
                        <a:pt x="513" y="353"/>
                      </a:lnTo>
                      <a:lnTo>
                        <a:pt x="0" y="0"/>
                      </a:lnTo>
                      <a:lnTo>
                        <a:pt x="0" y="353"/>
                      </a:lnTo>
                      <a:lnTo>
                        <a:pt x="513" y="700"/>
                      </a:lnTo>
                      <a:lnTo>
                        <a:pt x="1019" y="353"/>
                      </a:lnTo>
                      <a:lnTo>
                        <a:pt x="1019" y="0"/>
                      </a:lnTo>
                      <a:close/>
                    </a:path>
                  </a:pathLst>
                </a:custGeom>
                <a:solidFill>
                  <a:srgbClr val="FF663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Freeform 6"/>
                <p:cNvSpPr>
                  <a:spLocks/>
                </p:cNvSpPr>
                <p:nvPr/>
              </p:nvSpPr>
              <p:spPr bwMode="auto">
                <a:xfrm>
                  <a:off x="1998663" y="1951038"/>
                  <a:ext cx="6548438" cy="550863"/>
                </a:xfrm>
                <a:custGeom>
                  <a:avLst/>
                  <a:gdLst>
                    <a:gd name="T0" fmla="*/ 1798 w 1812"/>
                    <a:gd name="T1" fmla="*/ 0 h 196"/>
                    <a:gd name="T2" fmla="*/ 0 w 1812"/>
                    <a:gd name="T3" fmla="*/ 0 h 196"/>
                    <a:gd name="T4" fmla="*/ 0 w 1812"/>
                    <a:gd name="T5" fmla="*/ 196 h 196"/>
                    <a:gd name="T6" fmla="*/ 1798 w 1812"/>
                    <a:gd name="T7" fmla="*/ 196 h 196"/>
                    <a:gd name="T8" fmla="*/ 1812 w 1812"/>
                    <a:gd name="T9" fmla="*/ 182 h 196"/>
                    <a:gd name="T10" fmla="*/ 1812 w 1812"/>
                    <a:gd name="T11" fmla="*/ 15 h 196"/>
                    <a:gd name="T12" fmla="*/ 1798 w 1812"/>
                    <a:gd name="T13" fmla="*/ 0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12" h="196">
                      <a:moveTo>
                        <a:pt x="1798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96"/>
                        <a:pt x="0" y="196"/>
                        <a:pt x="0" y="196"/>
                      </a:cubicBezTo>
                      <a:cubicBezTo>
                        <a:pt x="1798" y="196"/>
                        <a:pt x="1798" y="196"/>
                        <a:pt x="1798" y="196"/>
                      </a:cubicBezTo>
                      <a:cubicBezTo>
                        <a:pt x="1806" y="196"/>
                        <a:pt x="1812" y="190"/>
                        <a:pt x="1812" y="182"/>
                      </a:cubicBezTo>
                      <a:cubicBezTo>
                        <a:pt x="1812" y="15"/>
                        <a:pt x="1812" y="15"/>
                        <a:pt x="1812" y="15"/>
                      </a:cubicBezTo>
                      <a:cubicBezTo>
                        <a:pt x="1812" y="6"/>
                        <a:pt x="1806" y="0"/>
                        <a:pt x="1798" y="0"/>
                      </a:cubicBezTo>
                      <a:close/>
                    </a:path>
                  </a:pathLst>
                </a:custGeom>
                <a:noFill/>
                <a:ln w="11113" cap="flat">
                  <a:solidFill>
                    <a:srgbClr val="FF6633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6" name="TextBox 35"/>
              <p:cNvSpPr txBox="1"/>
              <p:nvPr/>
            </p:nvSpPr>
            <p:spPr>
              <a:xfrm>
                <a:off x="1924686" y="5081911"/>
                <a:ext cx="23802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:r>
                  <a:rPr lang="en-US" sz="2000" dirty="0"/>
                  <a:t>Project Management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91490" y="5414169"/>
                <a:ext cx="141415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en-US" sz="1600" b="1" dirty="0" smtClean="0">
                    <a:solidFill>
                      <a:schemeClr val="bg1"/>
                    </a:solidFill>
                  </a:rPr>
                  <a:t>CONTROL</a:t>
                </a: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48" y="1258904"/>
            <a:ext cx="7493951" cy="700071"/>
          </a:xfrm>
          <a:prstGeom prst="rect">
            <a:avLst/>
          </a:prstGeom>
        </p:spPr>
      </p:pic>
      <p:grpSp>
        <p:nvGrpSpPr>
          <p:cNvPr id="44" name="Group 43"/>
          <p:cNvGrpSpPr/>
          <p:nvPr/>
        </p:nvGrpSpPr>
        <p:grpSpPr>
          <a:xfrm>
            <a:off x="838199" y="1220471"/>
            <a:ext cx="7416165" cy="786129"/>
            <a:chOff x="638175" y="703061"/>
            <a:chExt cx="7416165" cy="786129"/>
          </a:xfrm>
        </p:grpSpPr>
        <p:sp>
          <p:nvSpPr>
            <p:cNvPr id="45" name="TextBox 44"/>
            <p:cNvSpPr txBox="1"/>
            <p:nvPr/>
          </p:nvSpPr>
          <p:spPr>
            <a:xfrm>
              <a:off x="638175" y="717122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 </a:t>
              </a:r>
            </a:p>
            <a:p>
              <a:pPr algn="ctr"/>
              <a:r>
                <a:rPr lang="en-US" sz="1300" dirty="0" smtClean="0">
                  <a:solidFill>
                    <a:schemeClr val="bg1"/>
                  </a:solidFill>
                </a:rPr>
                <a:t>Objective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38176" y="1191813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chemeClr val="bg1"/>
                  </a:solidFill>
                </a:rPr>
                <a:t>WHY?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838325" y="70306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 Scope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040062" y="71712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Approach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240213" y="71712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 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Timeline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411788" y="731635"/>
              <a:ext cx="14170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Project Roles </a:t>
              </a:r>
              <a:endParaRPr lang="en-US" sz="12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&amp; Organization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637337" y="717348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 Management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825308" y="1191813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WHAT?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040062" y="1196802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HOW?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250054" y="1190741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WHEN?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440364" y="1194031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WHO?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637337" y="1182626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CONTROL?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453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pSp>
        <p:nvGrpSpPr>
          <p:cNvPr id="10" name="Group 110"/>
          <p:cNvGrpSpPr>
            <a:grpSpLocks noChangeAspect="1"/>
          </p:cNvGrpSpPr>
          <p:nvPr/>
        </p:nvGrpSpPr>
        <p:grpSpPr bwMode="auto">
          <a:xfrm>
            <a:off x="558165" y="755877"/>
            <a:ext cx="7496175" cy="700087"/>
            <a:chOff x="223" y="477"/>
            <a:chExt cx="4722" cy="441"/>
          </a:xfrm>
        </p:grpSpPr>
        <p:sp>
          <p:nvSpPr>
            <p:cNvPr id="11" name="AutoShape 109"/>
            <p:cNvSpPr>
              <a:spLocks noChangeAspect="1" noChangeArrowheads="1" noTextEdit="1"/>
            </p:cNvSpPr>
            <p:nvPr/>
          </p:nvSpPr>
          <p:spPr bwMode="auto">
            <a:xfrm>
              <a:off x="223" y="477"/>
              <a:ext cx="4722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1"/>
            <p:cNvSpPr>
              <a:spLocks/>
            </p:cNvSpPr>
            <p:nvPr/>
          </p:nvSpPr>
          <p:spPr bwMode="auto">
            <a:xfrm>
              <a:off x="221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2"/>
            <p:cNvSpPr>
              <a:spLocks/>
            </p:cNvSpPr>
            <p:nvPr/>
          </p:nvSpPr>
          <p:spPr bwMode="auto">
            <a:xfrm>
              <a:off x="221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3"/>
            <p:cNvSpPr>
              <a:spLocks/>
            </p:cNvSpPr>
            <p:nvPr/>
          </p:nvSpPr>
          <p:spPr bwMode="auto">
            <a:xfrm>
              <a:off x="221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4"/>
            <p:cNvSpPr>
              <a:spLocks/>
            </p:cNvSpPr>
            <p:nvPr/>
          </p:nvSpPr>
          <p:spPr bwMode="auto">
            <a:xfrm>
              <a:off x="221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5"/>
            <p:cNvSpPr>
              <a:spLocks/>
            </p:cNvSpPr>
            <p:nvPr/>
          </p:nvSpPr>
          <p:spPr bwMode="auto">
            <a:xfrm>
              <a:off x="977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6"/>
            <p:cNvSpPr>
              <a:spLocks/>
            </p:cNvSpPr>
            <p:nvPr/>
          </p:nvSpPr>
          <p:spPr bwMode="auto">
            <a:xfrm>
              <a:off x="977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7"/>
            <p:cNvSpPr>
              <a:spLocks/>
            </p:cNvSpPr>
            <p:nvPr/>
          </p:nvSpPr>
          <p:spPr bwMode="auto">
            <a:xfrm>
              <a:off x="977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8"/>
            <p:cNvSpPr>
              <a:spLocks/>
            </p:cNvSpPr>
            <p:nvPr/>
          </p:nvSpPr>
          <p:spPr bwMode="auto">
            <a:xfrm>
              <a:off x="977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9"/>
            <p:cNvSpPr>
              <a:spLocks/>
            </p:cNvSpPr>
            <p:nvPr/>
          </p:nvSpPr>
          <p:spPr bwMode="auto">
            <a:xfrm>
              <a:off x="1733" y="477"/>
              <a:ext cx="946" cy="439"/>
            </a:xfrm>
            <a:custGeom>
              <a:avLst/>
              <a:gdLst>
                <a:gd name="T0" fmla="*/ 730 w 946"/>
                <a:gd name="T1" fmla="*/ 439 h 439"/>
                <a:gd name="T2" fmla="*/ 946 w 946"/>
                <a:gd name="T3" fmla="*/ 277 h 439"/>
                <a:gd name="T4" fmla="*/ 730 w 946"/>
                <a:gd name="T5" fmla="*/ 0 h 439"/>
                <a:gd name="T6" fmla="*/ 0 w 946"/>
                <a:gd name="T7" fmla="*/ 0 h 439"/>
                <a:gd name="T8" fmla="*/ 216 w 946"/>
                <a:gd name="T9" fmla="*/ 277 h 439"/>
                <a:gd name="T10" fmla="*/ 0 w 946"/>
                <a:gd name="T11" fmla="*/ 439 h 439"/>
                <a:gd name="T12" fmla="*/ 730 w 946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6" h="439">
                  <a:moveTo>
                    <a:pt x="730" y="439"/>
                  </a:moveTo>
                  <a:lnTo>
                    <a:pt x="946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0"/>
            <p:cNvSpPr>
              <a:spLocks/>
            </p:cNvSpPr>
            <p:nvPr/>
          </p:nvSpPr>
          <p:spPr bwMode="auto">
            <a:xfrm>
              <a:off x="1733" y="477"/>
              <a:ext cx="946" cy="439"/>
            </a:xfrm>
            <a:custGeom>
              <a:avLst/>
              <a:gdLst>
                <a:gd name="T0" fmla="*/ 730 w 946"/>
                <a:gd name="T1" fmla="*/ 439 h 439"/>
                <a:gd name="T2" fmla="*/ 946 w 946"/>
                <a:gd name="T3" fmla="*/ 277 h 439"/>
                <a:gd name="T4" fmla="*/ 730 w 946"/>
                <a:gd name="T5" fmla="*/ 0 h 439"/>
                <a:gd name="T6" fmla="*/ 0 w 946"/>
                <a:gd name="T7" fmla="*/ 0 h 439"/>
                <a:gd name="T8" fmla="*/ 216 w 946"/>
                <a:gd name="T9" fmla="*/ 277 h 439"/>
                <a:gd name="T10" fmla="*/ 0 w 946"/>
                <a:gd name="T11" fmla="*/ 439 h 439"/>
                <a:gd name="T12" fmla="*/ 730 w 946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6" h="439">
                  <a:moveTo>
                    <a:pt x="730" y="439"/>
                  </a:moveTo>
                  <a:lnTo>
                    <a:pt x="946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1"/>
            <p:cNvSpPr>
              <a:spLocks/>
            </p:cNvSpPr>
            <p:nvPr/>
          </p:nvSpPr>
          <p:spPr bwMode="auto">
            <a:xfrm>
              <a:off x="1733" y="754"/>
              <a:ext cx="946" cy="162"/>
            </a:xfrm>
            <a:custGeom>
              <a:avLst/>
              <a:gdLst>
                <a:gd name="T0" fmla="*/ 946 w 946"/>
                <a:gd name="T1" fmla="*/ 0 h 162"/>
                <a:gd name="T2" fmla="*/ 216 w 946"/>
                <a:gd name="T3" fmla="*/ 0 h 162"/>
                <a:gd name="T4" fmla="*/ 0 w 946"/>
                <a:gd name="T5" fmla="*/ 162 h 162"/>
                <a:gd name="T6" fmla="*/ 730 w 946"/>
                <a:gd name="T7" fmla="*/ 162 h 162"/>
                <a:gd name="T8" fmla="*/ 946 w 946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6" h="162">
                  <a:moveTo>
                    <a:pt x="946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22"/>
            <p:cNvSpPr>
              <a:spLocks/>
            </p:cNvSpPr>
            <p:nvPr/>
          </p:nvSpPr>
          <p:spPr bwMode="auto">
            <a:xfrm>
              <a:off x="1733" y="754"/>
              <a:ext cx="946" cy="162"/>
            </a:xfrm>
            <a:custGeom>
              <a:avLst/>
              <a:gdLst>
                <a:gd name="T0" fmla="*/ 946 w 946"/>
                <a:gd name="T1" fmla="*/ 0 h 162"/>
                <a:gd name="T2" fmla="*/ 216 w 946"/>
                <a:gd name="T3" fmla="*/ 0 h 162"/>
                <a:gd name="T4" fmla="*/ 0 w 946"/>
                <a:gd name="T5" fmla="*/ 162 h 162"/>
                <a:gd name="T6" fmla="*/ 730 w 946"/>
                <a:gd name="T7" fmla="*/ 162 h 162"/>
                <a:gd name="T8" fmla="*/ 946 w 946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6" h="162">
                  <a:moveTo>
                    <a:pt x="946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3"/>
            <p:cNvSpPr>
              <a:spLocks/>
            </p:cNvSpPr>
            <p:nvPr/>
          </p:nvSpPr>
          <p:spPr bwMode="auto">
            <a:xfrm>
              <a:off x="2490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24"/>
            <p:cNvSpPr>
              <a:spLocks/>
            </p:cNvSpPr>
            <p:nvPr/>
          </p:nvSpPr>
          <p:spPr bwMode="auto">
            <a:xfrm>
              <a:off x="2490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25"/>
            <p:cNvSpPr>
              <a:spLocks/>
            </p:cNvSpPr>
            <p:nvPr/>
          </p:nvSpPr>
          <p:spPr bwMode="auto">
            <a:xfrm>
              <a:off x="2490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26"/>
            <p:cNvSpPr>
              <a:spLocks/>
            </p:cNvSpPr>
            <p:nvPr/>
          </p:nvSpPr>
          <p:spPr bwMode="auto">
            <a:xfrm>
              <a:off x="2490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7"/>
            <p:cNvSpPr>
              <a:spLocks/>
            </p:cNvSpPr>
            <p:nvPr/>
          </p:nvSpPr>
          <p:spPr bwMode="auto">
            <a:xfrm>
              <a:off x="3246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28"/>
            <p:cNvSpPr>
              <a:spLocks/>
            </p:cNvSpPr>
            <p:nvPr/>
          </p:nvSpPr>
          <p:spPr bwMode="auto">
            <a:xfrm>
              <a:off x="3246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9"/>
            <p:cNvSpPr>
              <a:spLocks/>
            </p:cNvSpPr>
            <p:nvPr/>
          </p:nvSpPr>
          <p:spPr bwMode="auto">
            <a:xfrm>
              <a:off x="3246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30"/>
            <p:cNvSpPr>
              <a:spLocks/>
            </p:cNvSpPr>
            <p:nvPr/>
          </p:nvSpPr>
          <p:spPr bwMode="auto">
            <a:xfrm>
              <a:off x="3246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31"/>
            <p:cNvSpPr>
              <a:spLocks/>
            </p:cNvSpPr>
            <p:nvPr/>
          </p:nvSpPr>
          <p:spPr bwMode="auto">
            <a:xfrm>
              <a:off x="4002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  <a:close/>
                </a:path>
              </a:pathLst>
            </a:custGeom>
            <a:solidFill>
              <a:srgbClr val="FF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32"/>
            <p:cNvSpPr>
              <a:spLocks/>
            </p:cNvSpPr>
            <p:nvPr/>
          </p:nvSpPr>
          <p:spPr bwMode="auto">
            <a:xfrm>
              <a:off x="4002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33"/>
            <p:cNvSpPr>
              <a:spLocks/>
            </p:cNvSpPr>
            <p:nvPr/>
          </p:nvSpPr>
          <p:spPr bwMode="auto">
            <a:xfrm>
              <a:off x="4002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rgbClr val="DB58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34"/>
            <p:cNvSpPr>
              <a:spLocks/>
            </p:cNvSpPr>
            <p:nvPr/>
          </p:nvSpPr>
          <p:spPr bwMode="auto">
            <a:xfrm>
              <a:off x="4002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38175" y="703061"/>
            <a:ext cx="7416165" cy="786129"/>
            <a:chOff x="638175" y="703061"/>
            <a:chExt cx="7416165" cy="786129"/>
          </a:xfrm>
        </p:grpSpPr>
        <p:sp>
          <p:nvSpPr>
            <p:cNvPr id="37" name="TextBox 36"/>
            <p:cNvSpPr txBox="1"/>
            <p:nvPr/>
          </p:nvSpPr>
          <p:spPr>
            <a:xfrm>
              <a:off x="638175" y="717122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 </a:t>
              </a:r>
            </a:p>
            <a:p>
              <a:pPr algn="ctr"/>
              <a:r>
                <a:rPr lang="en-US" sz="1300" dirty="0" smtClean="0">
                  <a:solidFill>
                    <a:schemeClr val="bg1"/>
                  </a:solidFill>
                </a:rPr>
                <a:t>Objective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38176" y="1191813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chemeClr val="bg1"/>
                  </a:solidFill>
                </a:rPr>
                <a:t>WHY?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838325" y="70306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 Scope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40062" y="71712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Approach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240213" y="71712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 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Timeline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411788" y="731635"/>
              <a:ext cx="14170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Project Roles </a:t>
              </a:r>
              <a:endParaRPr lang="en-US" sz="12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&amp; Organization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637337" y="717348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 Management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825308" y="1191813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WHAT?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040062" y="1196802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HOW?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250054" y="1190741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WHEN?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440364" y="1194031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WHO?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637337" y="1182626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CONTROL?</a:t>
              </a:r>
            </a:p>
          </p:txBody>
        </p:sp>
      </p:grpSp>
      <p:sp>
        <p:nvSpPr>
          <p:cNvPr id="49" name="Rectangle 3"/>
          <p:cNvSpPr txBox="1">
            <a:spLocks noChangeArrowheads="1"/>
          </p:cNvSpPr>
          <p:nvPr/>
        </p:nvSpPr>
        <p:spPr bwMode="auto">
          <a:xfrm flipH="1">
            <a:off x="457200" y="4835225"/>
            <a:ext cx="8191500" cy="152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8C1919"/>
              </a:buClr>
              <a:buFont typeface="Wingdings" panose="05000000000000000000" pitchFamily="2" charset="2"/>
              <a:buChar char="Ø"/>
              <a:defRPr/>
            </a:pPr>
            <a:r>
              <a:rPr lang="en-US" kern="0" dirty="0"/>
              <a:t>Communication Management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8C1919"/>
              </a:buClr>
              <a:buFont typeface="Wingdings" panose="05000000000000000000" pitchFamily="2" charset="2"/>
              <a:buChar char="Ø"/>
              <a:defRPr/>
            </a:pPr>
            <a:r>
              <a:rPr lang="en-US" kern="0" dirty="0">
                <a:latin typeface="+mn-lt"/>
              </a:rPr>
              <a:t>Issue Management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8C1919"/>
              </a:buClr>
              <a:buFont typeface="Wingdings" panose="05000000000000000000" pitchFamily="2" charset="2"/>
              <a:buChar char="Ø"/>
              <a:defRPr/>
            </a:pPr>
            <a:r>
              <a:rPr lang="en-US" kern="0" dirty="0">
                <a:latin typeface="+mn-lt"/>
              </a:rPr>
              <a:t>Risk Management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8C1919"/>
              </a:buClr>
              <a:buFont typeface="Wingdings" panose="05000000000000000000" pitchFamily="2" charset="2"/>
              <a:buChar char="Ø"/>
              <a:defRPr/>
            </a:pPr>
            <a:r>
              <a:rPr lang="en-US" kern="0" dirty="0"/>
              <a:t>Change Management</a:t>
            </a:r>
            <a:endParaRPr lang="en-US" kern="0" dirty="0">
              <a:latin typeface="+mn-lt"/>
            </a:endParaRPr>
          </a:p>
        </p:txBody>
      </p:sp>
      <p:graphicFrame>
        <p:nvGraphicFramePr>
          <p:cNvPr id="50" name="Diagram 49"/>
          <p:cNvGraphicFramePr/>
          <p:nvPr>
            <p:extLst>
              <p:ext uri="{D42A27DB-BD31-4B8C-83A1-F6EECF244321}">
                <p14:modId xmlns:p14="http://schemas.microsoft.com/office/powerpoint/2010/main" val="199273895"/>
              </p:ext>
            </p:extLst>
          </p:nvPr>
        </p:nvGraphicFramePr>
        <p:xfrm>
          <a:off x="626166" y="1498600"/>
          <a:ext cx="8149534" cy="3511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6128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159042" y="1686516"/>
            <a:ext cx="8861634" cy="4584409"/>
            <a:chOff x="206667" y="1553166"/>
            <a:chExt cx="8861634" cy="4584409"/>
          </a:xfrm>
        </p:grpSpPr>
        <p:grpSp>
          <p:nvGrpSpPr>
            <p:cNvPr id="55" name="Group 54"/>
            <p:cNvGrpSpPr/>
            <p:nvPr/>
          </p:nvGrpSpPr>
          <p:grpSpPr>
            <a:xfrm>
              <a:off x="206667" y="1553166"/>
              <a:ext cx="8861634" cy="4584409"/>
              <a:chOff x="206667" y="1486491"/>
              <a:chExt cx="8861634" cy="4584409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6808085" y="1486491"/>
                <a:ext cx="2260216" cy="4584409"/>
                <a:chOff x="6808085" y="1486491"/>
                <a:chExt cx="2260216" cy="4584409"/>
              </a:xfrm>
            </p:grpSpPr>
            <p:sp>
              <p:nvSpPr>
                <p:cNvPr id="16" name="Parallelogram 15">
                  <a:extLst>
                    <a:ext uri="{FF2B5EF4-FFF2-40B4-BE49-F238E27FC236}">
                      <a16:creationId xmlns:a16="http://schemas.microsoft.com/office/drawing/2014/main" xmlns="" id="{7EC61969-064D-4A7B-8BD7-C40EBD953D69}"/>
                    </a:ext>
                  </a:extLst>
                </p:cNvPr>
                <p:cNvSpPr/>
                <p:nvPr/>
              </p:nvSpPr>
              <p:spPr>
                <a:xfrm rot="5400000" flipV="1">
                  <a:off x="4612823" y="3681753"/>
                  <a:ext cx="4571404" cy="180880"/>
                </a:xfrm>
                <a:prstGeom prst="parallelogram">
                  <a:avLst>
                    <a:gd name="adj" fmla="val 156147"/>
                  </a:avLst>
                </a:prstGeom>
                <a:solidFill>
                  <a:srgbClr val="596D0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30" tIns="45715" rIns="91430" bIns="45715" rtlCol="0" anchor="ctr"/>
                <a:lstStyle/>
                <a:p>
                  <a:pPr algn="ctr"/>
                  <a:endParaRPr lang="en-US" sz="1300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xmlns="" id="{975EF6E2-38F0-4023-B567-95A57D6614A8}"/>
                    </a:ext>
                  </a:extLst>
                </p:cNvPr>
                <p:cNvSpPr/>
                <p:nvPr/>
              </p:nvSpPr>
              <p:spPr>
                <a:xfrm>
                  <a:off x="6988966" y="1499495"/>
                  <a:ext cx="2079335" cy="4571405"/>
                </a:xfrm>
                <a:prstGeom prst="rect">
                  <a:avLst/>
                </a:prstGeom>
                <a:solidFill>
                  <a:srgbClr val="FE7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30" tIns="45715" rIns="91430" bIns="45715" rtlCol="0" anchor="ctr"/>
                <a:lstStyle/>
                <a:p>
                  <a:pPr algn="ctr"/>
                  <a:endParaRPr lang="en-US" sz="1300" dirty="0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206667" y="1486500"/>
                <a:ext cx="2079335" cy="4571405"/>
                <a:chOff x="206667" y="1486500"/>
                <a:chExt cx="2079335" cy="4571405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xmlns="" id="{975EF6E2-38F0-4023-B567-95A57D6614A8}"/>
                    </a:ext>
                  </a:extLst>
                </p:cNvPr>
                <p:cNvSpPr/>
                <p:nvPr/>
              </p:nvSpPr>
              <p:spPr>
                <a:xfrm>
                  <a:off x="206667" y="1486500"/>
                  <a:ext cx="2079335" cy="4571405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30" tIns="45715" rIns="91430" bIns="45715" rtlCol="0" anchor="ctr"/>
                <a:lstStyle/>
                <a:p>
                  <a:pPr algn="ctr"/>
                  <a:endParaRPr lang="en-US" sz="1300" dirty="0"/>
                </a:p>
              </p:txBody>
            </p:sp>
            <p:grpSp>
              <p:nvGrpSpPr>
                <p:cNvPr id="8" name="Group 7"/>
                <p:cNvGrpSpPr/>
                <p:nvPr/>
              </p:nvGrpSpPr>
              <p:grpSpPr>
                <a:xfrm>
                  <a:off x="206667" y="1512193"/>
                  <a:ext cx="2079335" cy="4459505"/>
                  <a:chOff x="206667" y="1512193"/>
                  <a:chExt cx="2079335" cy="4459505"/>
                </a:xfrm>
              </p:grpSpPr>
              <p:sp>
                <p:nvSpPr>
                  <p:cNvPr id="2" name="TextBox 1"/>
                  <p:cNvSpPr txBox="1"/>
                  <p:nvPr/>
                </p:nvSpPr>
                <p:spPr>
                  <a:xfrm>
                    <a:off x="206667" y="3078608"/>
                    <a:ext cx="2079335" cy="2893090"/>
                  </a:xfrm>
                  <a:prstGeom prst="rect">
                    <a:avLst/>
                  </a:prstGeom>
                  <a:noFill/>
                </p:spPr>
                <p:txBody>
                  <a:bodyPr wrap="square" lIns="91430" tIns="45715" rIns="91430" bIns="45715" rtlCol="0">
                    <a:spAutoFit/>
                  </a:bodyPr>
                  <a:lstStyle/>
                  <a:p>
                    <a:pPr marL="285718" indent="-285718">
                      <a:buFont typeface="Arial" panose="020B0604020202020204" pitchFamily="34" charset="0"/>
                      <a:buChar char="•"/>
                    </a:pPr>
                    <a:r>
                      <a:rPr lang="en-US" sz="1400" dirty="0">
                        <a:solidFill>
                          <a:schemeClr val="bg1"/>
                        </a:solidFill>
                      </a:rPr>
                      <a:t>Weekly Management status review with State’s project teams</a:t>
                    </a:r>
                  </a:p>
                  <a:p>
                    <a:pPr marL="285718" indent="-285718">
                      <a:buFont typeface="Arial" panose="020B0604020202020204" pitchFamily="34" charset="0"/>
                      <a:buChar char="•"/>
                    </a:pPr>
                    <a:r>
                      <a:rPr lang="en-US" sz="1400" dirty="0">
                        <a:solidFill>
                          <a:schemeClr val="bg1"/>
                        </a:solidFill>
                      </a:rPr>
                      <a:t>Issue, Risks and Action items  will be reviewed in the weekly meetings</a:t>
                    </a:r>
                  </a:p>
                  <a:p>
                    <a:pPr marL="285718" indent="-285718">
                      <a:buFont typeface="Arial" panose="020B0604020202020204" pitchFamily="34" charset="0"/>
                      <a:buChar char="•"/>
                    </a:pPr>
                    <a:r>
                      <a:rPr lang="en-US" sz="1400" dirty="0">
                        <a:solidFill>
                          <a:schemeClr val="bg1"/>
                        </a:solidFill>
                      </a:rPr>
                      <a:t>Monthly status review with stakeholders including Executive Management teams</a:t>
                    </a:r>
                  </a:p>
                  <a:p>
                    <a:pPr marL="285718" indent="-285718">
                      <a:buFont typeface="Arial" panose="020B0604020202020204" pitchFamily="34" charset="0"/>
                      <a:buChar char="•"/>
                    </a:pPr>
                    <a:endParaRPr lang="en-US" sz="14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" name="TextBox 2"/>
                  <p:cNvSpPr txBox="1"/>
                  <p:nvPr/>
                </p:nvSpPr>
                <p:spPr>
                  <a:xfrm>
                    <a:off x="206667" y="1512193"/>
                    <a:ext cx="2079335" cy="1200318"/>
                  </a:xfrm>
                  <a:prstGeom prst="rect">
                    <a:avLst/>
                  </a:prstGeom>
                  <a:noFill/>
                </p:spPr>
                <p:txBody>
                  <a:bodyPr wrap="square" lIns="91430" tIns="45715" rIns="91430" bIns="45715" rtlCol="0">
                    <a:spAutoFit/>
                  </a:bodyPr>
                  <a:lstStyle/>
                  <a:p>
                    <a:pPr lvl="0" algn="ctr"/>
                    <a:r>
                      <a:rPr lang="en-US" b="1" dirty="0">
                        <a:solidFill>
                          <a:schemeClr val="bg1"/>
                        </a:solidFill>
                      </a:rPr>
                      <a:t>Status review meetings / conference calls</a:t>
                    </a:r>
                  </a:p>
                  <a:p>
                    <a:pPr algn="ctr"/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  <p:pic>
                <p:nvPicPr>
                  <p:cNvPr id="25602" name="Picture 2" descr="C:\Users\siddharths\Downloads\businessmen-having-a-meeting.png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44402" y="2352576"/>
                    <a:ext cx="803873" cy="803873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54" name="Group 53"/>
              <p:cNvGrpSpPr/>
              <p:nvPr/>
            </p:nvGrpSpPr>
            <p:grpSpPr>
              <a:xfrm>
                <a:off x="2286002" y="1486498"/>
                <a:ext cx="2261871" cy="4584396"/>
                <a:chOff x="2286002" y="1486498"/>
                <a:chExt cx="2261871" cy="4584396"/>
              </a:xfrm>
            </p:grpSpPr>
            <p:sp>
              <p:nvSpPr>
                <p:cNvPr id="7" name="Parallelogram 6">
                  <a:extLst>
                    <a:ext uri="{FF2B5EF4-FFF2-40B4-BE49-F238E27FC236}">
                      <a16:creationId xmlns:a16="http://schemas.microsoft.com/office/drawing/2014/main" xmlns="" id="{7EC61969-064D-4A7B-8BD7-C40EBD953D69}"/>
                    </a:ext>
                  </a:extLst>
                </p:cNvPr>
                <p:cNvSpPr/>
                <p:nvPr/>
              </p:nvSpPr>
              <p:spPr>
                <a:xfrm rot="5400000" flipV="1">
                  <a:off x="90740" y="3694752"/>
                  <a:ext cx="4571404" cy="180880"/>
                </a:xfrm>
                <a:prstGeom prst="parallelogram">
                  <a:avLst>
                    <a:gd name="adj" fmla="val 156147"/>
                  </a:avLst>
                </a:prstGeom>
                <a:solidFill>
                  <a:srgbClr val="0120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30" tIns="45715" rIns="91430" bIns="45715" rtlCol="0" anchor="ctr"/>
                <a:lstStyle/>
                <a:p>
                  <a:pPr algn="ctr"/>
                  <a:endParaRPr lang="en-US" sz="1300"/>
                </a:p>
              </p:txBody>
            </p:sp>
            <p:grpSp>
              <p:nvGrpSpPr>
                <p:cNvPr id="11" name="Group 10"/>
                <p:cNvGrpSpPr/>
                <p:nvPr/>
              </p:nvGrpSpPr>
              <p:grpSpPr>
                <a:xfrm>
                  <a:off x="2466883" y="1486498"/>
                  <a:ext cx="2080990" cy="4571405"/>
                  <a:chOff x="2466883" y="1486498"/>
                  <a:chExt cx="2080990" cy="4571405"/>
                </a:xfrm>
              </p:grpSpPr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xmlns="" id="{975EF6E2-38F0-4023-B567-95A57D6614A8}"/>
                      </a:ext>
                    </a:extLst>
                  </p:cNvPr>
                  <p:cNvSpPr/>
                  <p:nvPr/>
                </p:nvSpPr>
                <p:spPr>
                  <a:xfrm>
                    <a:off x="2468538" y="1486498"/>
                    <a:ext cx="2079335" cy="4571405"/>
                  </a:xfrm>
                  <a:prstGeom prst="rect">
                    <a:avLst/>
                  </a:prstGeom>
                  <a:solidFill>
                    <a:srgbClr val="0099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30" tIns="45715" rIns="91430" bIns="45715" rtlCol="0" anchor="ctr"/>
                  <a:lstStyle/>
                  <a:p>
                    <a:pPr algn="ctr"/>
                    <a:endParaRPr lang="en-US" sz="1300" dirty="0"/>
                  </a:p>
                </p:txBody>
              </p:sp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2466883" y="1706242"/>
                    <a:ext cx="2079335" cy="3795225"/>
                    <a:chOff x="2466883" y="1706242"/>
                    <a:chExt cx="2079335" cy="3795225"/>
                  </a:xfrm>
                </p:grpSpPr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2466883" y="3039265"/>
                      <a:ext cx="2079335" cy="246220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91430" tIns="45715" rIns="91430" bIns="45715" rtlCol="0">
                      <a:spAutoFit/>
                    </a:bodyPr>
                    <a:lstStyle/>
                    <a:p>
                      <a:pPr marL="285718" indent="-285718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Scheduled as per pre-identified milestone dates in the project plan</a:t>
                      </a:r>
                    </a:p>
                    <a:p>
                      <a:pPr marL="285718" indent="-285718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Conduct lessons learned sessions for continuous improvement</a:t>
                      </a:r>
                    </a:p>
                    <a:p>
                      <a:pPr marL="285718" indent="-285718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Phase exit checklists to ensure completion of all the steps</a:t>
                      </a:r>
                    </a:p>
                  </p:txBody>
                </p:sp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2466883" y="1706242"/>
                      <a:ext cx="2079335" cy="6463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91430" tIns="45715" rIns="91430" bIns="45715" rtlCol="0">
                      <a:spAutoFit/>
                    </a:bodyPr>
                    <a:lstStyle/>
                    <a:p>
                      <a:pPr lvl="0"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Phase exit </a:t>
                      </a:r>
                      <a:endParaRPr lang="en-US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lvl="0"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meetings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  <p:pic>
                  <p:nvPicPr>
                    <p:cNvPr id="25603" name="Picture 3" descr="C:\Users\siddharths\Downloads\business-people-meeting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259564" y="2427046"/>
                      <a:ext cx="525041" cy="525041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</p:grpSp>
          <p:grpSp>
            <p:nvGrpSpPr>
              <p:cNvPr id="53" name="Group 52"/>
              <p:cNvGrpSpPr/>
              <p:nvPr/>
            </p:nvGrpSpPr>
            <p:grpSpPr>
              <a:xfrm>
                <a:off x="4547872" y="1486491"/>
                <a:ext cx="2260215" cy="4571409"/>
                <a:chOff x="4547872" y="1486491"/>
                <a:chExt cx="2260215" cy="4571409"/>
              </a:xfrm>
            </p:grpSpPr>
            <p:sp>
              <p:nvSpPr>
                <p:cNvPr id="12" name="Parallelogram 11">
                  <a:extLst>
                    <a:ext uri="{FF2B5EF4-FFF2-40B4-BE49-F238E27FC236}">
                      <a16:creationId xmlns:a16="http://schemas.microsoft.com/office/drawing/2014/main" xmlns="" id="{7EC61969-064D-4A7B-8BD7-C40EBD953D69}"/>
                    </a:ext>
                  </a:extLst>
                </p:cNvPr>
                <p:cNvSpPr/>
                <p:nvPr/>
              </p:nvSpPr>
              <p:spPr>
                <a:xfrm rot="5400000" flipV="1">
                  <a:off x="2352610" y="3681753"/>
                  <a:ext cx="4571404" cy="180880"/>
                </a:xfrm>
                <a:prstGeom prst="parallelogram">
                  <a:avLst>
                    <a:gd name="adj" fmla="val 156147"/>
                  </a:avLst>
                </a:prstGeom>
                <a:solidFill>
                  <a:srgbClr val="00544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30" tIns="45715" rIns="91430" bIns="45715" rtlCol="0" anchor="ctr"/>
                <a:lstStyle/>
                <a:p>
                  <a:pPr algn="ctr"/>
                  <a:endParaRPr lang="en-US" sz="1300"/>
                </a:p>
              </p:txBody>
            </p:sp>
            <p:grpSp>
              <p:nvGrpSpPr>
                <p:cNvPr id="50" name="Group 49"/>
                <p:cNvGrpSpPr/>
                <p:nvPr/>
              </p:nvGrpSpPr>
              <p:grpSpPr>
                <a:xfrm>
                  <a:off x="4727483" y="1486495"/>
                  <a:ext cx="2080604" cy="4571405"/>
                  <a:chOff x="4727483" y="1486495"/>
                  <a:chExt cx="2080604" cy="4571405"/>
                </a:xfrm>
              </p:grpSpPr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xmlns="" id="{975EF6E2-38F0-4023-B567-95A57D6614A8}"/>
                      </a:ext>
                    </a:extLst>
                  </p:cNvPr>
                  <p:cNvSpPr/>
                  <p:nvPr/>
                </p:nvSpPr>
                <p:spPr>
                  <a:xfrm>
                    <a:off x="4728752" y="1486495"/>
                    <a:ext cx="2079335" cy="4571405"/>
                  </a:xfrm>
                  <a:prstGeom prst="rect">
                    <a:avLst/>
                  </a:prstGeom>
                  <a:solidFill>
                    <a:srgbClr val="B1DB1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30" tIns="45715" rIns="91430" bIns="45715" rtlCol="0" anchor="ctr"/>
                  <a:lstStyle/>
                  <a:p>
                    <a:pPr algn="ctr"/>
                    <a:endParaRPr lang="en-US" sz="1300" dirty="0"/>
                  </a:p>
                </p:txBody>
              </p:sp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4727483" y="1744344"/>
                    <a:ext cx="2079335" cy="4256303"/>
                    <a:chOff x="4727483" y="1744344"/>
                    <a:chExt cx="2079335" cy="4256303"/>
                  </a:xfrm>
                </p:grpSpPr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4727483" y="3107557"/>
                      <a:ext cx="2079335" cy="28930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91430" tIns="45715" rIns="91430" bIns="45715" rtlCol="0">
                      <a:spAutoFit/>
                    </a:bodyPr>
                    <a:lstStyle/>
                    <a:p>
                      <a:pPr marL="285718" indent="-285718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Weekly Status Report will be sent to all stakeholders </a:t>
                      </a:r>
                    </a:p>
                    <a:p>
                      <a:pPr marL="285718" indent="-285718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Project status dashboards will be used to maintain the visibility</a:t>
                      </a:r>
                    </a:p>
                    <a:p>
                      <a:pPr marL="285718" indent="-285718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Minutes of all the review meetings will be circulated</a:t>
                      </a:r>
                    </a:p>
                    <a:p>
                      <a:pPr marL="285718" indent="-285718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SharePoint site will be setup to archive all status reports </a:t>
                      </a:r>
                    </a:p>
                  </p:txBody>
                </p:sp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4727483" y="1744344"/>
                      <a:ext cx="2079335" cy="6463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91430" tIns="45715" rIns="91430" bIns="45715" rtlCol="0">
                      <a:spAutoFit/>
                    </a:bodyPr>
                    <a:lstStyle/>
                    <a:p>
                      <a:pPr lvl="0" algn="ctr"/>
                      <a:r>
                        <a:rPr lang="en-US" b="1" dirty="0"/>
                        <a:t>Status </a:t>
                      </a:r>
                      <a:endParaRPr lang="en-US" b="1" dirty="0" smtClean="0"/>
                    </a:p>
                    <a:p>
                      <a:pPr lvl="0" algn="ctr"/>
                      <a:r>
                        <a:rPr lang="en-US" b="1" dirty="0" smtClean="0"/>
                        <a:t>Reporting</a:t>
                      </a:r>
                      <a:endParaRPr lang="en-US" dirty="0"/>
                    </a:p>
                  </p:txBody>
                </p:sp>
                <p:pic>
                  <p:nvPicPr>
                    <p:cNvPr id="25604" name="Picture 4" descr="C:\Users\siddharths\Downloads\progress-report (1)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443013" y="2427043"/>
                      <a:ext cx="576788" cy="576788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</p:grpSp>
        </p:grpSp>
        <p:grpSp>
          <p:nvGrpSpPr>
            <p:cNvPr id="51" name="Group 50"/>
            <p:cNvGrpSpPr/>
            <p:nvPr/>
          </p:nvGrpSpPr>
          <p:grpSpPr>
            <a:xfrm>
              <a:off x="6988966" y="1922139"/>
              <a:ext cx="2079335" cy="3033758"/>
              <a:chOff x="6988966" y="1922139"/>
              <a:chExt cx="2079335" cy="3033758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6988966" y="3140025"/>
                <a:ext cx="2079335" cy="1815872"/>
              </a:xfrm>
              <a:prstGeom prst="rect">
                <a:avLst/>
              </a:prstGeom>
              <a:noFill/>
            </p:spPr>
            <p:txBody>
              <a:bodyPr wrap="square" lIns="91430" tIns="45715" rIns="91430" bIns="45715" rtlCol="0">
                <a:spAutoFit/>
              </a:bodyPr>
              <a:lstStyle/>
              <a:p>
                <a:pPr marL="285718" indent="-285718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</a:rPr>
                  <a:t>Issues and Risks will be escalated to State and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Acro</a:t>
                </a:r>
                <a:r>
                  <a:rPr lang="en-US" sz="1400" dirty="0">
                    <a:solidFill>
                      <a:schemeClr val="bg1"/>
                    </a:solidFill>
                  </a:rPr>
                  <a:t> Executive Management if they are not mutually addressed by the project teams within seven days.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988966" y="1922139"/>
                <a:ext cx="2079335" cy="369322"/>
              </a:xfrm>
              <a:prstGeom prst="rect">
                <a:avLst/>
              </a:prstGeom>
              <a:noFill/>
            </p:spPr>
            <p:txBody>
              <a:bodyPr wrap="square" lIns="91430" tIns="45715" rIns="91430" bIns="45715" rtlCol="0">
                <a:spAutoFit/>
              </a:bodyPr>
              <a:lstStyle/>
              <a:p>
                <a:pPr lvl="0" algn="ctr"/>
                <a:r>
                  <a:rPr lang="en-US" b="1" dirty="0"/>
                  <a:t>Escalation</a:t>
                </a:r>
                <a:endParaRPr lang="en-US" dirty="0"/>
              </a:p>
            </p:txBody>
          </p:sp>
          <p:pic>
            <p:nvPicPr>
              <p:cNvPr id="25605" name="Picture 5" descr="C:\Users\siddharths\Downloads\complaint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93512" y="2352574"/>
                <a:ext cx="530439" cy="5304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61" name="Group 110"/>
          <p:cNvGrpSpPr>
            <a:grpSpLocks noChangeAspect="1"/>
          </p:cNvGrpSpPr>
          <p:nvPr/>
        </p:nvGrpSpPr>
        <p:grpSpPr bwMode="auto">
          <a:xfrm>
            <a:off x="558165" y="755877"/>
            <a:ext cx="7496175" cy="700087"/>
            <a:chOff x="223" y="477"/>
            <a:chExt cx="4722" cy="441"/>
          </a:xfrm>
        </p:grpSpPr>
        <p:sp>
          <p:nvSpPr>
            <p:cNvPr id="62" name="AutoShape 109"/>
            <p:cNvSpPr>
              <a:spLocks noChangeAspect="1" noChangeArrowheads="1" noTextEdit="1"/>
            </p:cNvSpPr>
            <p:nvPr/>
          </p:nvSpPr>
          <p:spPr bwMode="auto">
            <a:xfrm>
              <a:off x="223" y="477"/>
              <a:ext cx="4722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1"/>
            <p:cNvSpPr>
              <a:spLocks/>
            </p:cNvSpPr>
            <p:nvPr/>
          </p:nvSpPr>
          <p:spPr bwMode="auto">
            <a:xfrm>
              <a:off x="221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12"/>
            <p:cNvSpPr>
              <a:spLocks/>
            </p:cNvSpPr>
            <p:nvPr/>
          </p:nvSpPr>
          <p:spPr bwMode="auto">
            <a:xfrm>
              <a:off x="221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13"/>
            <p:cNvSpPr>
              <a:spLocks/>
            </p:cNvSpPr>
            <p:nvPr/>
          </p:nvSpPr>
          <p:spPr bwMode="auto">
            <a:xfrm>
              <a:off x="221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14"/>
            <p:cNvSpPr>
              <a:spLocks/>
            </p:cNvSpPr>
            <p:nvPr/>
          </p:nvSpPr>
          <p:spPr bwMode="auto">
            <a:xfrm>
              <a:off x="221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15"/>
            <p:cNvSpPr>
              <a:spLocks/>
            </p:cNvSpPr>
            <p:nvPr/>
          </p:nvSpPr>
          <p:spPr bwMode="auto">
            <a:xfrm>
              <a:off x="977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16"/>
            <p:cNvSpPr>
              <a:spLocks/>
            </p:cNvSpPr>
            <p:nvPr/>
          </p:nvSpPr>
          <p:spPr bwMode="auto">
            <a:xfrm>
              <a:off x="977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17"/>
            <p:cNvSpPr>
              <a:spLocks/>
            </p:cNvSpPr>
            <p:nvPr/>
          </p:nvSpPr>
          <p:spPr bwMode="auto">
            <a:xfrm>
              <a:off x="977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18"/>
            <p:cNvSpPr>
              <a:spLocks/>
            </p:cNvSpPr>
            <p:nvPr/>
          </p:nvSpPr>
          <p:spPr bwMode="auto">
            <a:xfrm>
              <a:off x="977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19"/>
            <p:cNvSpPr>
              <a:spLocks/>
            </p:cNvSpPr>
            <p:nvPr/>
          </p:nvSpPr>
          <p:spPr bwMode="auto">
            <a:xfrm>
              <a:off x="1733" y="477"/>
              <a:ext cx="946" cy="439"/>
            </a:xfrm>
            <a:custGeom>
              <a:avLst/>
              <a:gdLst>
                <a:gd name="T0" fmla="*/ 730 w 946"/>
                <a:gd name="T1" fmla="*/ 439 h 439"/>
                <a:gd name="T2" fmla="*/ 946 w 946"/>
                <a:gd name="T3" fmla="*/ 277 h 439"/>
                <a:gd name="T4" fmla="*/ 730 w 946"/>
                <a:gd name="T5" fmla="*/ 0 h 439"/>
                <a:gd name="T6" fmla="*/ 0 w 946"/>
                <a:gd name="T7" fmla="*/ 0 h 439"/>
                <a:gd name="T8" fmla="*/ 216 w 946"/>
                <a:gd name="T9" fmla="*/ 277 h 439"/>
                <a:gd name="T10" fmla="*/ 0 w 946"/>
                <a:gd name="T11" fmla="*/ 439 h 439"/>
                <a:gd name="T12" fmla="*/ 730 w 946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6" h="439">
                  <a:moveTo>
                    <a:pt x="730" y="439"/>
                  </a:moveTo>
                  <a:lnTo>
                    <a:pt x="946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20"/>
            <p:cNvSpPr>
              <a:spLocks/>
            </p:cNvSpPr>
            <p:nvPr/>
          </p:nvSpPr>
          <p:spPr bwMode="auto">
            <a:xfrm>
              <a:off x="1733" y="477"/>
              <a:ext cx="946" cy="439"/>
            </a:xfrm>
            <a:custGeom>
              <a:avLst/>
              <a:gdLst>
                <a:gd name="T0" fmla="*/ 730 w 946"/>
                <a:gd name="T1" fmla="*/ 439 h 439"/>
                <a:gd name="T2" fmla="*/ 946 w 946"/>
                <a:gd name="T3" fmla="*/ 277 h 439"/>
                <a:gd name="T4" fmla="*/ 730 w 946"/>
                <a:gd name="T5" fmla="*/ 0 h 439"/>
                <a:gd name="T6" fmla="*/ 0 w 946"/>
                <a:gd name="T7" fmla="*/ 0 h 439"/>
                <a:gd name="T8" fmla="*/ 216 w 946"/>
                <a:gd name="T9" fmla="*/ 277 h 439"/>
                <a:gd name="T10" fmla="*/ 0 w 946"/>
                <a:gd name="T11" fmla="*/ 439 h 439"/>
                <a:gd name="T12" fmla="*/ 730 w 946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6" h="439">
                  <a:moveTo>
                    <a:pt x="730" y="439"/>
                  </a:moveTo>
                  <a:lnTo>
                    <a:pt x="946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21"/>
            <p:cNvSpPr>
              <a:spLocks/>
            </p:cNvSpPr>
            <p:nvPr/>
          </p:nvSpPr>
          <p:spPr bwMode="auto">
            <a:xfrm>
              <a:off x="1733" y="754"/>
              <a:ext cx="946" cy="162"/>
            </a:xfrm>
            <a:custGeom>
              <a:avLst/>
              <a:gdLst>
                <a:gd name="T0" fmla="*/ 946 w 946"/>
                <a:gd name="T1" fmla="*/ 0 h 162"/>
                <a:gd name="T2" fmla="*/ 216 w 946"/>
                <a:gd name="T3" fmla="*/ 0 h 162"/>
                <a:gd name="T4" fmla="*/ 0 w 946"/>
                <a:gd name="T5" fmla="*/ 162 h 162"/>
                <a:gd name="T6" fmla="*/ 730 w 946"/>
                <a:gd name="T7" fmla="*/ 162 h 162"/>
                <a:gd name="T8" fmla="*/ 946 w 946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6" h="162">
                  <a:moveTo>
                    <a:pt x="946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22"/>
            <p:cNvSpPr>
              <a:spLocks/>
            </p:cNvSpPr>
            <p:nvPr/>
          </p:nvSpPr>
          <p:spPr bwMode="auto">
            <a:xfrm>
              <a:off x="1733" y="754"/>
              <a:ext cx="946" cy="162"/>
            </a:xfrm>
            <a:custGeom>
              <a:avLst/>
              <a:gdLst>
                <a:gd name="T0" fmla="*/ 946 w 946"/>
                <a:gd name="T1" fmla="*/ 0 h 162"/>
                <a:gd name="T2" fmla="*/ 216 w 946"/>
                <a:gd name="T3" fmla="*/ 0 h 162"/>
                <a:gd name="T4" fmla="*/ 0 w 946"/>
                <a:gd name="T5" fmla="*/ 162 h 162"/>
                <a:gd name="T6" fmla="*/ 730 w 946"/>
                <a:gd name="T7" fmla="*/ 162 h 162"/>
                <a:gd name="T8" fmla="*/ 946 w 946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6" h="162">
                  <a:moveTo>
                    <a:pt x="946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23"/>
            <p:cNvSpPr>
              <a:spLocks/>
            </p:cNvSpPr>
            <p:nvPr/>
          </p:nvSpPr>
          <p:spPr bwMode="auto">
            <a:xfrm>
              <a:off x="2490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24"/>
            <p:cNvSpPr>
              <a:spLocks/>
            </p:cNvSpPr>
            <p:nvPr/>
          </p:nvSpPr>
          <p:spPr bwMode="auto">
            <a:xfrm>
              <a:off x="2490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25"/>
            <p:cNvSpPr>
              <a:spLocks/>
            </p:cNvSpPr>
            <p:nvPr/>
          </p:nvSpPr>
          <p:spPr bwMode="auto">
            <a:xfrm>
              <a:off x="2490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26"/>
            <p:cNvSpPr>
              <a:spLocks/>
            </p:cNvSpPr>
            <p:nvPr/>
          </p:nvSpPr>
          <p:spPr bwMode="auto">
            <a:xfrm>
              <a:off x="2490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27"/>
            <p:cNvSpPr>
              <a:spLocks/>
            </p:cNvSpPr>
            <p:nvPr/>
          </p:nvSpPr>
          <p:spPr bwMode="auto">
            <a:xfrm>
              <a:off x="3246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28"/>
            <p:cNvSpPr>
              <a:spLocks/>
            </p:cNvSpPr>
            <p:nvPr/>
          </p:nvSpPr>
          <p:spPr bwMode="auto">
            <a:xfrm>
              <a:off x="3246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29"/>
            <p:cNvSpPr>
              <a:spLocks/>
            </p:cNvSpPr>
            <p:nvPr/>
          </p:nvSpPr>
          <p:spPr bwMode="auto">
            <a:xfrm>
              <a:off x="3246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30"/>
            <p:cNvSpPr>
              <a:spLocks/>
            </p:cNvSpPr>
            <p:nvPr/>
          </p:nvSpPr>
          <p:spPr bwMode="auto">
            <a:xfrm>
              <a:off x="3246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31"/>
            <p:cNvSpPr>
              <a:spLocks/>
            </p:cNvSpPr>
            <p:nvPr/>
          </p:nvSpPr>
          <p:spPr bwMode="auto">
            <a:xfrm>
              <a:off x="4002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  <a:close/>
                </a:path>
              </a:pathLst>
            </a:custGeom>
            <a:solidFill>
              <a:srgbClr val="FF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32"/>
            <p:cNvSpPr>
              <a:spLocks/>
            </p:cNvSpPr>
            <p:nvPr/>
          </p:nvSpPr>
          <p:spPr bwMode="auto">
            <a:xfrm>
              <a:off x="4002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33"/>
            <p:cNvSpPr>
              <a:spLocks/>
            </p:cNvSpPr>
            <p:nvPr/>
          </p:nvSpPr>
          <p:spPr bwMode="auto">
            <a:xfrm>
              <a:off x="4002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rgbClr val="DB58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34"/>
            <p:cNvSpPr>
              <a:spLocks/>
            </p:cNvSpPr>
            <p:nvPr/>
          </p:nvSpPr>
          <p:spPr bwMode="auto">
            <a:xfrm>
              <a:off x="4002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638175" y="703061"/>
            <a:ext cx="7416165" cy="786129"/>
            <a:chOff x="638175" y="703061"/>
            <a:chExt cx="7416165" cy="786129"/>
          </a:xfrm>
        </p:grpSpPr>
        <p:sp>
          <p:nvSpPr>
            <p:cNvPr id="88" name="TextBox 87"/>
            <p:cNvSpPr txBox="1"/>
            <p:nvPr/>
          </p:nvSpPr>
          <p:spPr>
            <a:xfrm>
              <a:off x="638175" y="717122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 </a:t>
              </a:r>
            </a:p>
            <a:p>
              <a:pPr algn="ctr"/>
              <a:r>
                <a:rPr lang="en-US" sz="1300" dirty="0" smtClean="0">
                  <a:solidFill>
                    <a:schemeClr val="bg1"/>
                  </a:solidFill>
                </a:rPr>
                <a:t>Objective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38176" y="1191813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chemeClr val="bg1"/>
                  </a:solidFill>
                </a:rPr>
                <a:t>WHY?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838325" y="70306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 Scope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040062" y="71712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Approach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240213" y="71712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 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Timeline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411788" y="731635"/>
              <a:ext cx="14170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Project Roles </a:t>
              </a:r>
              <a:endParaRPr lang="en-US" sz="12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&amp; Organization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637337" y="717348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 Management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825308" y="1191813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WHAT?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040062" y="1196802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HOW?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250054" y="1190741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WHEN?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440364" y="1194031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WHO?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637337" y="1182626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CONTROL?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110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598760" y="1661562"/>
            <a:ext cx="8303940" cy="9531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7" name="Rectangle 46"/>
          <p:cNvSpPr/>
          <p:nvPr/>
        </p:nvSpPr>
        <p:spPr>
          <a:xfrm>
            <a:off x="598760" y="2815703"/>
            <a:ext cx="8303940" cy="9531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Rectangle 48"/>
          <p:cNvSpPr/>
          <p:nvPr/>
        </p:nvSpPr>
        <p:spPr>
          <a:xfrm>
            <a:off x="598760" y="5095409"/>
            <a:ext cx="8303940" cy="9531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pSp>
        <p:nvGrpSpPr>
          <p:cNvPr id="50" name="Group 49"/>
          <p:cNvGrpSpPr/>
          <p:nvPr/>
        </p:nvGrpSpPr>
        <p:grpSpPr>
          <a:xfrm>
            <a:off x="489828" y="1566261"/>
            <a:ext cx="8326512" cy="953155"/>
            <a:chOff x="3925455" y="1191491"/>
            <a:chExt cx="8472086" cy="969818"/>
          </a:xfrm>
        </p:grpSpPr>
        <p:sp>
          <p:nvSpPr>
            <p:cNvPr id="51" name="Rectangle 50"/>
            <p:cNvSpPr/>
            <p:nvPr/>
          </p:nvSpPr>
          <p:spPr>
            <a:xfrm>
              <a:off x="4895271" y="1191491"/>
              <a:ext cx="7502270" cy="969818"/>
            </a:xfrm>
            <a:prstGeom prst="rect">
              <a:avLst/>
            </a:prstGeom>
            <a:solidFill>
              <a:srgbClr val="F2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3925455" y="1191491"/>
              <a:ext cx="1178646" cy="969818"/>
              <a:chOff x="3925455" y="1191491"/>
              <a:chExt cx="1178646" cy="969818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3925455" y="1191491"/>
                <a:ext cx="969818" cy="969818"/>
              </a:xfrm>
              <a:prstGeom prst="rect">
                <a:avLst/>
              </a:prstGeom>
              <a:solidFill>
                <a:srgbClr val="33CC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01</a:t>
                </a:r>
              </a:p>
            </p:txBody>
          </p:sp>
          <p:sp>
            <p:nvSpPr>
              <p:cNvPr id="54" name="Isosceles Triangle 53"/>
              <p:cNvSpPr/>
              <p:nvPr/>
            </p:nvSpPr>
            <p:spPr>
              <a:xfrm rot="5400000">
                <a:off x="4803124" y="1537059"/>
                <a:ext cx="323272" cy="278683"/>
              </a:xfrm>
              <a:prstGeom prst="triangle">
                <a:avLst/>
              </a:prstGeom>
              <a:solidFill>
                <a:srgbClr val="33CC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489828" y="2720326"/>
            <a:ext cx="8326511" cy="953155"/>
            <a:chOff x="3925455" y="1191491"/>
            <a:chExt cx="8472085" cy="969818"/>
          </a:xfrm>
        </p:grpSpPr>
        <p:sp>
          <p:nvSpPr>
            <p:cNvPr id="56" name="Rectangle 55"/>
            <p:cNvSpPr/>
            <p:nvPr/>
          </p:nvSpPr>
          <p:spPr>
            <a:xfrm>
              <a:off x="4895269" y="1191491"/>
              <a:ext cx="7502271" cy="969818"/>
            </a:xfrm>
            <a:prstGeom prst="rect">
              <a:avLst/>
            </a:prstGeom>
            <a:solidFill>
              <a:srgbClr val="F2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3925455" y="1191491"/>
              <a:ext cx="1178646" cy="969818"/>
              <a:chOff x="3925455" y="1191491"/>
              <a:chExt cx="1178646" cy="969818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3925455" y="1191491"/>
                <a:ext cx="969818" cy="969818"/>
              </a:xfrm>
              <a:prstGeom prst="rect">
                <a:avLst/>
              </a:prstGeom>
              <a:solidFill>
                <a:srgbClr val="33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6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02</a:t>
                </a:r>
              </a:p>
            </p:txBody>
          </p:sp>
          <p:sp>
            <p:nvSpPr>
              <p:cNvPr id="59" name="Isosceles Triangle 58"/>
              <p:cNvSpPr/>
              <p:nvPr/>
            </p:nvSpPr>
            <p:spPr>
              <a:xfrm rot="5400000">
                <a:off x="4803124" y="1537059"/>
                <a:ext cx="323272" cy="278683"/>
              </a:xfrm>
              <a:prstGeom prst="triangle">
                <a:avLst/>
              </a:prstGeom>
              <a:solidFill>
                <a:srgbClr val="33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489828" y="3864867"/>
            <a:ext cx="8412872" cy="1029556"/>
            <a:chOff x="489828" y="3760092"/>
            <a:chExt cx="8412872" cy="1029556"/>
          </a:xfrm>
        </p:grpSpPr>
        <p:sp>
          <p:nvSpPr>
            <p:cNvPr id="48" name="Rectangle 47"/>
            <p:cNvSpPr/>
            <p:nvPr/>
          </p:nvSpPr>
          <p:spPr>
            <a:xfrm>
              <a:off x="598760" y="3836493"/>
              <a:ext cx="8303940" cy="9531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489828" y="3760092"/>
              <a:ext cx="8326510" cy="953155"/>
              <a:chOff x="3925455" y="1191491"/>
              <a:chExt cx="8472083" cy="969818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4895270" y="1191491"/>
                <a:ext cx="7502268" cy="969818"/>
              </a:xfrm>
              <a:prstGeom prst="rect">
                <a:avLst/>
              </a:prstGeom>
              <a:solidFill>
                <a:srgbClr val="F2F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grpSp>
            <p:nvGrpSpPr>
              <p:cNvPr id="62" name="Group 61"/>
              <p:cNvGrpSpPr/>
              <p:nvPr/>
            </p:nvGrpSpPr>
            <p:grpSpPr>
              <a:xfrm>
                <a:off x="3925455" y="1191491"/>
                <a:ext cx="1178646" cy="969818"/>
                <a:chOff x="3925455" y="1191491"/>
                <a:chExt cx="1178646" cy="969818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3925455" y="1191491"/>
                  <a:ext cx="969818" cy="969818"/>
                </a:xfrm>
                <a:prstGeom prst="rect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36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03</a:t>
                  </a:r>
                </a:p>
              </p:txBody>
            </p:sp>
            <p:sp>
              <p:nvSpPr>
                <p:cNvPr id="64" name="Isosceles Triangle 63"/>
                <p:cNvSpPr/>
                <p:nvPr/>
              </p:nvSpPr>
              <p:spPr>
                <a:xfrm rot="5400000">
                  <a:off x="4803124" y="1537059"/>
                  <a:ext cx="323272" cy="278683"/>
                </a:xfrm>
                <a:prstGeom prst="triangle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</p:grpSp>
        </p:grpSp>
      </p:grpSp>
      <p:grpSp>
        <p:nvGrpSpPr>
          <p:cNvPr id="70" name="Group 69"/>
          <p:cNvGrpSpPr/>
          <p:nvPr/>
        </p:nvGrpSpPr>
        <p:grpSpPr>
          <a:xfrm>
            <a:off x="2294754" y="1570463"/>
            <a:ext cx="5249046" cy="794245"/>
            <a:chOff x="5024733" y="1063155"/>
            <a:chExt cx="5340816" cy="808133"/>
          </a:xfrm>
        </p:grpSpPr>
        <p:sp>
          <p:nvSpPr>
            <p:cNvPr id="71" name="TextBox 70"/>
            <p:cNvSpPr txBox="1"/>
            <p:nvPr/>
          </p:nvSpPr>
          <p:spPr>
            <a:xfrm>
              <a:off x="5024734" y="1063155"/>
              <a:ext cx="2937088" cy="344474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/>
            <a:p>
              <a:r>
                <a:rPr lang="en-US" sz="1600" b="1" dirty="0"/>
                <a:t>Identification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024733" y="1284117"/>
              <a:ext cx="5340816" cy="58717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Acro</a:t>
              </a: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will log and monitor issues during contract period. Information captured is :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Issue number, Issue identification date, Description of issue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Resources assigned responsibility for resolution, Resolution date, Resolution description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761354" y="2705919"/>
            <a:ext cx="6982595" cy="953926"/>
            <a:chOff x="4481981" y="1183331"/>
            <a:chExt cx="7104672" cy="970602"/>
          </a:xfrm>
        </p:grpSpPr>
        <p:sp>
          <p:nvSpPr>
            <p:cNvPr id="74" name="TextBox 73"/>
            <p:cNvSpPr txBox="1"/>
            <p:nvPr/>
          </p:nvSpPr>
          <p:spPr>
            <a:xfrm>
              <a:off x="4481982" y="1183331"/>
              <a:ext cx="2937088" cy="344473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/>
            <a:p>
              <a:r>
                <a:rPr lang="en-US" sz="1600" b="1" dirty="0"/>
                <a:t>Prioritization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481981" y="1402355"/>
              <a:ext cx="7104672" cy="751578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Issues are assigned priority levels in mutual agreement by the State and </a:t>
              </a:r>
              <a:r>
                <a:rPr lang="en-US" sz="105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Acro</a:t>
              </a: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Critical</a:t>
              </a: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High</a:t>
              </a: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Medium </a:t>
              </a: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or Low - 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761354" y="3847082"/>
            <a:ext cx="6879725" cy="678387"/>
            <a:chOff x="4481982" y="1105796"/>
            <a:chExt cx="4146223" cy="690247"/>
          </a:xfrm>
        </p:grpSpPr>
        <p:sp>
          <p:nvSpPr>
            <p:cNvPr id="77" name="TextBox 76"/>
            <p:cNvSpPr txBox="1"/>
            <p:nvPr/>
          </p:nvSpPr>
          <p:spPr>
            <a:xfrm>
              <a:off x="4481982" y="1105796"/>
              <a:ext cx="2937088" cy="344473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/>
            <a:p>
              <a:r>
                <a:rPr lang="en-US" sz="1600" b="1" dirty="0"/>
                <a:t>Monitoring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481982" y="1373280"/>
              <a:ext cx="4146223" cy="42276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Critical and high priority issues will be brought to the attention of the State’s project manager within 24 hours of discovery.  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Issues with other priorities will be reviewed in the next project status meeting at the latest.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89828" y="4997774"/>
            <a:ext cx="8326511" cy="974312"/>
            <a:chOff x="489828" y="4931099"/>
            <a:chExt cx="8326511" cy="974312"/>
          </a:xfrm>
        </p:grpSpPr>
        <p:grpSp>
          <p:nvGrpSpPr>
            <p:cNvPr id="65" name="Group 64"/>
            <p:cNvGrpSpPr/>
            <p:nvPr/>
          </p:nvGrpSpPr>
          <p:grpSpPr>
            <a:xfrm>
              <a:off x="489828" y="4952256"/>
              <a:ext cx="8326511" cy="953155"/>
              <a:chOff x="3925455" y="1191491"/>
              <a:chExt cx="8472085" cy="969818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4895271" y="1191491"/>
                <a:ext cx="7502269" cy="969818"/>
              </a:xfrm>
              <a:prstGeom prst="rect">
                <a:avLst/>
              </a:prstGeom>
              <a:solidFill>
                <a:srgbClr val="F2F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grpSp>
            <p:nvGrpSpPr>
              <p:cNvPr id="67" name="Group 66"/>
              <p:cNvGrpSpPr/>
              <p:nvPr/>
            </p:nvGrpSpPr>
            <p:grpSpPr>
              <a:xfrm>
                <a:off x="3925455" y="1191491"/>
                <a:ext cx="1178646" cy="969818"/>
                <a:chOff x="3925455" y="1191491"/>
                <a:chExt cx="1178646" cy="969818"/>
              </a:xfrm>
            </p:grpSpPr>
            <p:sp>
              <p:nvSpPr>
                <p:cNvPr id="68" name="Rectangle 67"/>
                <p:cNvSpPr/>
                <p:nvPr/>
              </p:nvSpPr>
              <p:spPr>
                <a:xfrm>
                  <a:off x="3925455" y="1191491"/>
                  <a:ext cx="969818" cy="969818"/>
                </a:xfrm>
                <a:prstGeom prst="rect">
                  <a:avLst/>
                </a:prstGeom>
                <a:solidFill>
                  <a:srgbClr val="CC66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3600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04</a:t>
                  </a:r>
                </a:p>
              </p:txBody>
            </p:sp>
            <p:sp>
              <p:nvSpPr>
                <p:cNvPr id="69" name="Isosceles Triangle 68"/>
                <p:cNvSpPr/>
                <p:nvPr/>
              </p:nvSpPr>
              <p:spPr>
                <a:xfrm rot="5400000">
                  <a:off x="4803124" y="1537059"/>
                  <a:ext cx="323272" cy="278683"/>
                </a:xfrm>
                <a:prstGeom prst="triangle">
                  <a:avLst/>
                </a:prstGeom>
                <a:solidFill>
                  <a:srgbClr val="CC66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</p:grpSp>
        </p:grpSp>
        <p:grpSp>
          <p:nvGrpSpPr>
            <p:cNvPr id="79" name="Group 78"/>
            <p:cNvGrpSpPr/>
            <p:nvPr/>
          </p:nvGrpSpPr>
          <p:grpSpPr>
            <a:xfrm>
              <a:off x="1761355" y="4931099"/>
              <a:ext cx="6982594" cy="963455"/>
              <a:chOff x="4481982" y="1096103"/>
              <a:chExt cx="4146223" cy="980298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4481982" y="1096103"/>
                <a:ext cx="2937088" cy="344473"/>
              </a:xfrm>
              <a:prstGeom prst="rect">
                <a:avLst/>
              </a:prstGeom>
              <a:noFill/>
            </p:spPr>
            <p:txBody>
              <a:bodyPr wrap="square" lIns="0" rtlCol="0" anchor="b">
                <a:spAutoFit/>
              </a:bodyPr>
              <a:lstStyle/>
              <a:p>
                <a:r>
                  <a:rPr lang="en-US" sz="1600" b="1" dirty="0"/>
                  <a:t>Escalation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4481982" y="1324821"/>
                <a:ext cx="4146223" cy="751580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r>
                  <a:rPr lang="en-US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Any unresolved issues will be escalated for resolution as defined below.</a:t>
                </a:r>
              </a:p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r>
                  <a:rPr lang="en-US" sz="105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Step </a:t>
                </a:r>
                <a:r>
                  <a:rPr lang="en-US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1: </a:t>
                </a:r>
                <a:r>
                  <a:rPr lang="en-US" sz="105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Acro</a:t>
                </a:r>
                <a:r>
                  <a:rPr lang="en-US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Project Manager</a:t>
                </a:r>
              </a:p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r>
                  <a:rPr lang="en-US" sz="105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Step </a:t>
                </a:r>
                <a:r>
                  <a:rPr lang="en-US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2: </a:t>
                </a:r>
                <a:r>
                  <a:rPr lang="en-US" sz="105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Acro</a:t>
                </a:r>
                <a:r>
                  <a:rPr lang="en-US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Single Point of Contact </a:t>
                </a:r>
              </a:p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r>
                  <a:rPr lang="en-US" sz="105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Step </a:t>
                </a:r>
                <a:r>
                  <a:rPr lang="en-US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3: </a:t>
                </a:r>
                <a:r>
                  <a:rPr lang="en-US" sz="105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Acro</a:t>
                </a:r>
                <a:r>
                  <a:rPr lang="en-US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Executive Sponsor</a:t>
                </a:r>
              </a:p>
            </p:txBody>
          </p:sp>
        </p:grpSp>
      </p:grpSp>
      <p:grpSp>
        <p:nvGrpSpPr>
          <p:cNvPr id="40" name="Group 110"/>
          <p:cNvGrpSpPr>
            <a:grpSpLocks noChangeAspect="1"/>
          </p:cNvGrpSpPr>
          <p:nvPr/>
        </p:nvGrpSpPr>
        <p:grpSpPr bwMode="auto">
          <a:xfrm>
            <a:off x="489828" y="757690"/>
            <a:ext cx="7496175" cy="700087"/>
            <a:chOff x="223" y="477"/>
            <a:chExt cx="4722" cy="441"/>
          </a:xfrm>
        </p:grpSpPr>
        <p:sp>
          <p:nvSpPr>
            <p:cNvPr id="41" name="AutoShape 109"/>
            <p:cNvSpPr>
              <a:spLocks noChangeAspect="1" noChangeArrowheads="1" noTextEdit="1"/>
            </p:cNvSpPr>
            <p:nvPr/>
          </p:nvSpPr>
          <p:spPr bwMode="auto">
            <a:xfrm>
              <a:off x="223" y="477"/>
              <a:ext cx="4722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11"/>
            <p:cNvSpPr>
              <a:spLocks/>
            </p:cNvSpPr>
            <p:nvPr/>
          </p:nvSpPr>
          <p:spPr bwMode="auto">
            <a:xfrm>
              <a:off x="221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12"/>
            <p:cNvSpPr>
              <a:spLocks/>
            </p:cNvSpPr>
            <p:nvPr/>
          </p:nvSpPr>
          <p:spPr bwMode="auto">
            <a:xfrm>
              <a:off x="221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3"/>
            <p:cNvSpPr>
              <a:spLocks/>
            </p:cNvSpPr>
            <p:nvPr/>
          </p:nvSpPr>
          <p:spPr bwMode="auto">
            <a:xfrm>
              <a:off x="221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4"/>
            <p:cNvSpPr>
              <a:spLocks/>
            </p:cNvSpPr>
            <p:nvPr/>
          </p:nvSpPr>
          <p:spPr bwMode="auto">
            <a:xfrm>
              <a:off x="221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15"/>
            <p:cNvSpPr>
              <a:spLocks/>
            </p:cNvSpPr>
            <p:nvPr/>
          </p:nvSpPr>
          <p:spPr bwMode="auto">
            <a:xfrm>
              <a:off x="977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16"/>
            <p:cNvSpPr>
              <a:spLocks/>
            </p:cNvSpPr>
            <p:nvPr/>
          </p:nvSpPr>
          <p:spPr bwMode="auto">
            <a:xfrm>
              <a:off x="977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17"/>
            <p:cNvSpPr>
              <a:spLocks/>
            </p:cNvSpPr>
            <p:nvPr/>
          </p:nvSpPr>
          <p:spPr bwMode="auto">
            <a:xfrm>
              <a:off x="977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18"/>
            <p:cNvSpPr>
              <a:spLocks/>
            </p:cNvSpPr>
            <p:nvPr/>
          </p:nvSpPr>
          <p:spPr bwMode="auto">
            <a:xfrm>
              <a:off x="977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19"/>
            <p:cNvSpPr>
              <a:spLocks/>
            </p:cNvSpPr>
            <p:nvPr/>
          </p:nvSpPr>
          <p:spPr bwMode="auto">
            <a:xfrm>
              <a:off x="1733" y="477"/>
              <a:ext cx="946" cy="439"/>
            </a:xfrm>
            <a:custGeom>
              <a:avLst/>
              <a:gdLst>
                <a:gd name="T0" fmla="*/ 730 w 946"/>
                <a:gd name="T1" fmla="*/ 439 h 439"/>
                <a:gd name="T2" fmla="*/ 946 w 946"/>
                <a:gd name="T3" fmla="*/ 277 h 439"/>
                <a:gd name="T4" fmla="*/ 730 w 946"/>
                <a:gd name="T5" fmla="*/ 0 h 439"/>
                <a:gd name="T6" fmla="*/ 0 w 946"/>
                <a:gd name="T7" fmla="*/ 0 h 439"/>
                <a:gd name="T8" fmla="*/ 216 w 946"/>
                <a:gd name="T9" fmla="*/ 277 h 439"/>
                <a:gd name="T10" fmla="*/ 0 w 946"/>
                <a:gd name="T11" fmla="*/ 439 h 439"/>
                <a:gd name="T12" fmla="*/ 730 w 946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6" h="439">
                  <a:moveTo>
                    <a:pt x="730" y="439"/>
                  </a:moveTo>
                  <a:lnTo>
                    <a:pt x="946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20"/>
            <p:cNvSpPr>
              <a:spLocks/>
            </p:cNvSpPr>
            <p:nvPr/>
          </p:nvSpPr>
          <p:spPr bwMode="auto">
            <a:xfrm>
              <a:off x="1733" y="477"/>
              <a:ext cx="946" cy="439"/>
            </a:xfrm>
            <a:custGeom>
              <a:avLst/>
              <a:gdLst>
                <a:gd name="T0" fmla="*/ 730 w 946"/>
                <a:gd name="T1" fmla="*/ 439 h 439"/>
                <a:gd name="T2" fmla="*/ 946 w 946"/>
                <a:gd name="T3" fmla="*/ 277 h 439"/>
                <a:gd name="T4" fmla="*/ 730 w 946"/>
                <a:gd name="T5" fmla="*/ 0 h 439"/>
                <a:gd name="T6" fmla="*/ 0 w 946"/>
                <a:gd name="T7" fmla="*/ 0 h 439"/>
                <a:gd name="T8" fmla="*/ 216 w 946"/>
                <a:gd name="T9" fmla="*/ 277 h 439"/>
                <a:gd name="T10" fmla="*/ 0 w 946"/>
                <a:gd name="T11" fmla="*/ 439 h 439"/>
                <a:gd name="T12" fmla="*/ 730 w 946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6" h="439">
                  <a:moveTo>
                    <a:pt x="730" y="439"/>
                  </a:moveTo>
                  <a:lnTo>
                    <a:pt x="946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21"/>
            <p:cNvSpPr>
              <a:spLocks/>
            </p:cNvSpPr>
            <p:nvPr/>
          </p:nvSpPr>
          <p:spPr bwMode="auto">
            <a:xfrm>
              <a:off x="1733" y="754"/>
              <a:ext cx="946" cy="162"/>
            </a:xfrm>
            <a:custGeom>
              <a:avLst/>
              <a:gdLst>
                <a:gd name="T0" fmla="*/ 946 w 946"/>
                <a:gd name="T1" fmla="*/ 0 h 162"/>
                <a:gd name="T2" fmla="*/ 216 w 946"/>
                <a:gd name="T3" fmla="*/ 0 h 162"/>
                <a:gd name="T4" fmla="*/ 0 w 946"/>
                <a:gd name="T5" fmla="*/ 162 h 162"/>
                <a:gd name="T6" fmla="*/ 730 w 946"/>
                <a:gd name="T7" fmla="*/ 162 h 162"/>
                <a:gd name="T8" fmla="*/ 946 w 946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6" h="162">
                  <a:moveTo>
                    <a:pt x="946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22"/>
            <p:cNvSpPr>
              <a:spLocks/>
            </p:cNvSpPr>
            <p:nvPr/>
          </p:nvSpPr>
          <p:spPr bwMode="auto">
            <a:xfrm>
              <a:off x="1733" y="754"/>
              <a:ext cx="946" cy="162"/>
            </a:xfrm>
            <a:custGeom>
              <a:avLst/>
              <a:gdLst>
                <a:gd name="T0" fmla="*/ 946 w 946"/>
                <a:gd name="T1" fmla="*/ 0 h 162"/>
                <a:gd name="T2" fmla="*/ 216 w 946"/>
                <a:gd name="T3" fmla="*/ 0 h 162"/>
                <a:gd name="T4" fmla="*/ 0 w 946"/>
                <a:gd name="T5" fmla="*/ 162 h 162"/>
                <a:gd name="T6" fmla="*/ 730 w 946"/>
                <a:gd name="T7" fmla="*/ 162 h 162"/>
                <a:gd name="T8" fmla="*/ 946 w 946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6" h="162">
                  <a:moveTo>
                    <a:pt x="946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23"/>
            <p:cNvSpPr>
              <a:spLocks/>
            </p:cNvSpPr>
            <p:nvPr/>
          </p:nvSpPr>
          <p:spPr bwMode="auto">
            <a:xfrm>
              <a:off x="2490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24"/>
            <p:cNvSpPr>
              <a:spLocks/>
            </p:cNvSpPr>
            <p:nvPr/>
          </p:nvSpPr>
          <p:spPr bwMode="auto">
            <a:xfrm>
              <a:off x="2490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25"/>
            <p:cNvSpPr>
              <a:spLocks/>
            </p:cNvSpPr>
            <p:nvPr/>
          </p:nvSpPr>
          <p:spPr bwMode="auto">
            <a:xfrm>
              <a:off x="2490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26"/>
            <p:cNvSpPr>
              <a:spLocks/>
            </p:cNvSpPr>
            <p:nvPr/>
          </p:nvSpPr>
          <p:spPr bwMode="auto">
            <a:xfrm>
              <a:off x="2490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27"/>
            <p:cNvSpPr>
              <a:spLocks/>
            </p:cNvSpPr>
            <p:nvPr/>
          </p:nvSpPr>
          <p:spPr bwMode="auto">
            <a:xfrm>
              <a:off x="3246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28"/>
            <p:cNvSpPr>
              <a:spLocks/>
            </p:cNvSpPr>
            <p:nvPr/>
          </p:nvSpPr>
          <p:spPr bwMode="auto">
            <a:xfrm>
              <a:off x="3246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29"/>
            <p:cNvSpPr>
              <a:spLocks/>
            </p:cNvSpPr>
            <p:nvPr/>
          </p:nvSpPr>
          <p:spPr bwMode="auto">
            <a:xfrm>
              <a:off x="3246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30"/>
            <p:cNvSpPr>
              <a:spLocks/>
            </p:cNvSpPr>
            <p:nvPr/>
          </p:nvSpPr>
          <p:spPr bwMode="auto">
            <a:xfrm>
              <a:off x="3246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31"/>
            <p:cNvSpPr>
              <a:spLocks/>
            </p:cNvSpPr>
            <p:nvPr/>
          </p:nvSpPr>
          <p:spPr bwMode="auto">
            <a:xfrm>
              <a:off x="4002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  <a:close/>
                </a:path>
              </a:pathLst>
            </a:custGeom>
            <a:solidFill>
              <a:srgbClr val="FF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32"/>
            <p:cNvSpPr>
              <a:spLocks/>
            </p:cNvSpPr>
            <p:nvPr/>
          </p:nvSpPr>
          <p:spPr bwMode="auto">
            <a:xfrm>
              <a:off x="4002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33"/>
            <p:cNvSpPr>
              <a:spLocks/>
            </p:cNvSpPr>
            <p:nvPr/>
          </p:nvSpPr>
          <p:spPr bwMode="auto">
            <a:xfrm>
              <a:off x="4002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rgbClr val="DB58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34"/>
            <p:cNvSpPr>
              <a:spLocks/>
            </p:cNvSpPr>
            <p:nvPr/>
          </p:nvSpPr>
          <p:spPr bwMode="auto">
            <a:xfrm>
              <a:off x="4002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571500" y="703061"/>
            <a:ext cx="7416165" cy="786129"/>
            <a:chOff x="638175" y="703061"/>
            <a:chExt cx="7416165" cy="786129"/>
          </a:xfrm>
        </p:grpSpPr>
        <p:sp>
          <p:nvSpPr>
            <p:cNvPr id="103" name="TextBox 102"/>
            <p:cNvSpPr txBox="1"/>
            <p:nvPr/>
          </p:nvSpPr>
          <p:spPr>
            <a:xfrm>
              <a:off x="638175" y="717122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 </a:t>
              </a:r>
            </a:p>
            <a:p>
              <a:pPr algn="ctr"/>
              <a:r>
                <a:rPr lang="en-US" sz="1300" dirty="0" smtClean="0">
                  <a:solidFill>
                    <a:schemeClr val="bg1"/>
                  </a:solidFill>
                </a:rPr>
                <a:t>Objective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38176" y="1191813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chemeClr val="bg1"/>
                  </a:solidFill>
                </a:rPr>
                <a:t>WHY?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838325" y="70306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 Scope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040062" y="71712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Approach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240213" y="71712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 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Timeline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411788" y="731635"/>
              <a:ext cx="14170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Project Roles </a:t>
              </a:r>
              <a:endParaRPr lang="en-US" sz="12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&amp; Organization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637337" y="717348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 Management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825308" y="1191813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WHAT?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040062" y="1196802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HOW?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250054" y="1190741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WHEN?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440364" y="1194031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WHO?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637337" y="1182626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CONTROL?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506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56770921"/>
              </p:ext>
            </p:extLst>
          </p:nvPr>
        </p:nvGraphicFramePr>
        <p:xfrm>
          <a:off x="422546" y="1283896"/>
          <a:ext cx="8395852" cy="5415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oup 110"/>
          <p:cNvGrpSpPr>
            <a:grpSpLocks noChangeAspect="1"/>
          </p:cNvGrpSpPr>
          <p:nvPr/>
        </p:nvGrpSpPr>
        <p:grpSpPr bwMode="auto">
          <a:xfrm>
            <a:off x="489828" y="757690"/>
            <a:ext cx="7496175" cy="700087"/>
            <a:chOff x="223" y="477"/>
            <a:chExt cx="4722" cy="441"/>
          </a:xfrm>
        </p:grpSpPr>
        <p:sp>
          <p:nvSpPr>
            <p:cNvPr id="7" name="AutoShape 109"/>
            <p:cNvSpPr>
              <a:spLocks noChangeAspect="1" noChangeArrowheads="1" noTextEdit="1"/>
            </p:cNvSpPr>
            <p:nvPr/>
          </p:nvSpPr>
          <p:spPr bwMode="auto">
            <a:xfrm>
              <a:off x="223" y="477"/>
              <a:ext cx="4722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11"/>
            <p:cNvSpPr>
              <a:spLocks/>
            </p:cNvSpPr>
            <p:nvPr/>
          </p:nvSpPr>
          <p:spPr bwMode="auto">
            <a:xfrm>
              <a:off x="221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12"/>
            <p:cNvSpPr>
              <a:spLocks/>
            </p:cNvSpPr>
            <p:nvPr/>
          </p:nvSpPr>
          <p:spPr bwMode="auto">
            <a:xfrm>
              <a:off x="221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13"/>
            <p:cNvSpPr>
              <a:spLocks/>
            </p:cNvSpPr>
            <p:nvPr/>
          </p:nvSpPr>
          <p:spPr bwMode="auto">
            <a:xfrm>
              <a:off x="221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4"/>
            <p:cNvSpPr>
              <a:spLocks/>
            </p:cNvSpPr>
            <p:nvPr/>
          </p:nvSpPr>
          <p:spPr bwMode="auto">
            <a:xfrm>
              <a:off x="221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5"/>
            <p:cNvSpPr>
              <a:spLocks/>
            </p:cNvSpPr>
            <p:nvPr/>
          </p:nvSpPr>
          <p:spPr bwMode="auto">
            <a:xfrm>
              <a:off x="977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6"/>
            <p:cNvSpPr>
              <a:spLocks/>
            </p:cNvSpPr>
            <p:nvPr/>
          </p:nvSpPr>
          <p:spPr bwMode="auto">
            <a:xfrm>
              <a:off x="977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7"/>
            <p:cNvSpPr>
              <a:spLocks/>
            </p:cNvSpPr>
            <p:nvPr/>
          </p:nvSpPr>
          <p:spPr bwMode="auto">
            <a:xfrm>
              <a:off x="977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8"/>
            <p:cNvSpPr>
              <a:spLocks/>
            </p:cNvSpPr>
            <p:nvPr/>
          </p:nvSpPr>
          <p:spPr bwMode="auto">
            <a:xfrm>
              <a:off x="977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9"/>
            <p:cNvSpPr>
              <a:spLocks/>
            </p:cNvSpPr>
            <p:nvPr/>
          </p:nvSpPr>
          <p:spPr bwMode="auto">
            <a:xfrm>
              <a:off x="1733" y="477"/>
              <a:ext cx="946" cy="439"/>
            </a:xfrm>
            <a:custGeom>
              <a:avLst/>
              <a:gdLst>
                <a:gd name="T0" fmla="*/ 730 w 946"/>
                <a:gd name="T1" fmla="*/ 439 h 439"/>
                <a:gd name="T2" fmla="*/ 946 w 946"/>
                <a:gd name="T3" fmla="*/ 277 h 439"/>
                <a:gd name="T4" fmla="*/ 730 w 946"/>
                <a:gd name="T5" fmla="*/ 0 h 439"/>
                <a:gd name="T6" fmla="*/ 0 w 946"/>
                <a:gd name="T7" fmla="*/ 0 h 439"/>
                <a:gd name="T8" fmla="*/ 216 w 946"/>
                <a:gd name="T9" fmla="*/ 277 h 439"/>
                <a:gd name="T10" fmla="*/ 0 w 946"/>
                <a:gd name="T11" fmla="*/ 439 h 439"/>
                <a:gd name="T12" fmla="*/ 730 w 946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6" h="439">
                  <a:moveTo>
                    <a:pt x="730" y="439"/>
                  </a:moveTo>
                  <a:lnTo>
                    <a:pt x="946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0"/>
            <p:cNvSpPr>
              <a:spLocks/>
            </p:cNvSpPr>
            <p:nvPr/>
          </p:nvSpPr>
          <p:spPr bwMode="auto">
            <a:xfrm>
              <a:off x="1733" y="477"/>
              <a:ext cx="946" cy="439"/>
            </a:xfrm>
            <a:custGeom>
              <a:avLst/>
              <a:gdLst>
                <a:gd name="T0" fmla="*/ 730 w 946"/>
                <a:gd name="T1" fmla="*/ 439 h 439"/>
                <a:gd name="T2" fmla="*/ 946 w 946"/>
                <a:gd name="T3" fmla="*/ 277 h 439"/>
                <a:gd name="T4" fmla="*/ 730 w 946"/>
                <a:gd name="T5" fmla="*/ 0 h 439"/>
                <a:gd name="T6" fmla="*/ 0 w 946"/>
                <a:gd name="T7" fmla="*/ 0 h 439"/>
                <a:gd name="T8" fmla="*/ 216 w 946"/>
                <a:gd name="T9" fmla="*/ 277 h 439"/>
                <a:gd name="T10" fmla="*/ 0 w 946"/>
                <a:gd name="T11" fmla="*/ 439 h 439"/>
                <a:gd name="T12" fmla="*/ 730 w 946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6" h="439">
                  <a:moveTo>
                    <a:pt x="730" y="439"/>
                  </a:moveTo>
                  <a:lnTo>
                    <a:pt x="946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1"/>
            <p:cNvSpPr>
              <a:spLocks/>
            </p:cNvSpPr>
            <p:nvPr/>
          </p:nvSpPr>
          <p:spPr bwMode="auto">
            <a:xfrm>
              <a:off x="1733" y="754"/>
              <a:ext cx="946" cy="162"/>
            </a:xfrm>
            <a:custGeom>
              <a:avLst/>
              <a:gdLst>
                <a:gd name="T0" fmla="*/ 946 w 946"/>
                <a:gd name="T1" fmla="*/ 0 h 162"/>
                <a:gd name="T2" fmla="*/ 216 w 946"/>
                <a:gd name="T3" fmla="*/ 0 h 162"/>
                <a:gd name="T4" fmla="*/ 0 w 946"/>
                <a:gd name="T5" fmla="*/ 162 h 162"/>
                <a:gd name="T6" fmla="*/ 730 w 946"/>
                <a:gd name="T7" fmla="*/ 162 h 162"/>
                <a:gd name="T8" fmla="*/ 946 w 946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6" h="162">
                  <a:moveTo>
                    <a:pt x="946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2"/>
            <p:cNvSpPr>
              <a:spLocks/>
            </p:cNvSpPr>
            <p:nvPr/>
          </p:nvSpPr>
          <p:spPr bwMode="auto">
            <a:xfrm>
              <a:off x="1733" y="754"/>
              <a:ext cx="946" cy="162"/>
            </a:xfrm>
            <a:custGeom>
              <a:avLst/>
              <a:gdLst>
                <a:gd name="T0" fmla="*/ 946 w 946"/>
                <a:gd name="T1" fmla="*/ 0 h 162"/>
                <a:gd name="T2" fmla="*/ 216 w 946"/>
                <a:gd name="T3" fmla="*/ 0 h 162"/>
                <a:gd name="T4" fmla="*/ 0 w 946"/>
                <a:gd name="T5" fmla="*/ 162 h 162"/>
                <a:gd name="T6" fmla="*/ 730 w 946"/>
                <a:gd name="T7" fmla="*/ 162 h 162"/>
                <a:gd name="T8" fmla="*/ 946 w 946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6" h="162">
                  <a:moveTo>
                    <a:pt x="946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3"/>
            <p:cNvSpPr>
              <a:spLocks/>
            </p:cNvSpPr>
            <p:nvPr/>
          </p:nvSpPr>
          <p:spPr bwMode="auto">
            <a:xfrm>
              <a:off x="2490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4"/>
            <p:cNvSpPr>
              <a:spLocks/>
            </p:cNvSpPr>
            <p:nvPr/>
          </p:nvSpPr>
          <p:spPr bwMode="auto">
            <a:xfrm>
              <a:off x="2490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5"/>
            <p:cNvSpPr>
              <a:spLocks/>
            </p:cNvSpPr>
            <p:nvPr/>
          </p:nvSpPr>
          <p:spPr bwMode="auto">
            <a:xfrm>
              <a:off x="2490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26"/>
            <p:cNvSpPr>
              <a:spLocks/>
            </p:cNvSpPr>
            <p:nvPr/>
          </p:nvSpPr>
          <p:spPr bwMode="auto">
            <a:xfrm>
              <a:off x="2490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7"/>
            <p:cNvSpPr>
              <a:spLocks/>
            </p:cNvSpPr>
            <p:nvPr/>
          </p:nvSpPr>
          <p:spPr bwMode="auto">
            <a:xfrm>
              <a:off x="3246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28"/>
            <p:cNvSpPr>
              <a:spLocks/>
            </p:cNvSpPr>
            <p:nvPr/>
          </p:nvSpPr>
          <p:spPr bwMode="auto">
            <a:xfrm>
              <a:off x="3246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29"/>
            <p:cNvSpPr>
              <a:spLocks/>
            </p:cNvSpPr>
            <p:nvPr/>
          </p:nvSpPr>
          <p:spPr bwMode="auto">
            <a:xfrm>
              <a:off x="3246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30"/>
            <p:cNvSpPr>
              <a:spLocks/>
            </p:cNvSpPr>
            <p:nvPr/>
          </p:nvSpPr>
          <p:spPr bwMode="auto">
            <a:xfrm>
              <a:off x="3246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31"/>
            <p:cNvSpPr>
              <a:spLocks/>
            </p:cNvSpPr>
            <p:nvPr/>
          </p:nvSpPr>
          <p:spPr bwMode="auto">
            <a:xfrm>
              <a:off x="4002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  <a:close/>
                </a:path>
              </a:pathLst>
            </a:custGeom>
            <a:solidFill>
              <a:srgbClr val="FF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32"/>
            <p:cNvSpPr>
              <a:spLocks/>
            </p:cNvSpPr>
            <p:nvPr/>
          </p:nvSpPr>
          <p:spPr bwMode="auto">
            <a:xfrm>
              <a:off x="4002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33"/>
            <p:cNvSpPr>
              <a:spLocks/>
            </p:cNvSpPr>
            <p:nvPr/>
          </p:nvSpPr>
          <p:spPr bwMode="auto">
            <a:xfrm>
              <a:off x="4002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rgbClr val="DB58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34"/>
            <p:cNvSpPr>
              <a:spLocks/>
            </p:cNvSpPr>
            <p:nvPr/>
          </p:nvSpPr>
          <p:spPr bwMode="auto">
            <a:xfrm>
              <a:off x="4002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81025" y="703061"/>
            <a:ext cx="7416165" cy="786129"/>
            <a:chOff x="638175" y="703061"/>
            <a:chExt cx="7416165" cy="786129"/>
          </a:xfrm>
        </p:grpSpPr>
        <p:sp>
          <p:nvSpPr>
            <p:cNvPr id="33" name="TextBox 32"/>
            <p:cNvSpPr txBox="1"/>
            <p:nvPr/>
          </p:nvSpPr>
          <p:spPr>
            <a:xfrm>
              <a:off x="638175" y="717122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 </a:t>
              </a:r>
            </a:p>
            <a:p>
              <a:pPr algn="ctr"/>
              <a:r>
                <a:rPr lang="en-US" sz="1300" dirty="0" smtClean="0">
                  <a:solidFill>
                    <a:schemeClr val="bg1"/>
                  </a:solidFill>
                </a:rPr>
                <a:t>Objective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38176" y="1191813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chemeClr val="bg1"/>
                  </a:solidFill>
                </a:rPr>
                <a:t>WHY?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838325" y="70306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 Scope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040062" y="71712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Approach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40213" y="71712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 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Timeline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411788" y="731635"/>
              <a:ext cx="14170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Project Roles </a:t>
              </a:r>
              <a:endParaRPr lang="en-US" sz="12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&amp; Organization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637337" y="717348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 Management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825308" y="1191813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WHAT?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040062" y="1196802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HOW?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250054" y="1190741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WHEN?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440364" y="1194031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WHO?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637337" y="1182626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CONTROL?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967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0014" y="1105947"/>
            <a:ext cx="8395852" cy="4939804"/>
          </a:xfrm>
          <a:prstGeom prst="rect">
            <a:avLst/>
          </a:prstGeom>
        </p:spPr>
        <p:txBody>
          <a:bodyPr wrap="square" lIns="91430" tIns="45715" rIns="91430" bIns="45715">
            <a:spAutoFit/>
          </a:bodyPr>
          <a:lstStyle/>
          <a:p>
            <a:pPr>
              <a:spcAft>
                <a:spcPts val="600"/>
              </a:spcAft>
            </a:pPr>
            <a:endParaRPr lang="en-US" b="1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b="1" dirty="0"/>
              <a:t>Acro’s Change Management ensures:</a:t>
            </a:r>
          </a:p>
          <a:p>
            <a:pPr marL="285718" indent="-285718" algn="just">
              <a:spcBef>
                <a:spcPts val="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Precise scope and impact of each Change Request is presented to and reviewed with the Project Stakeholders</a:t>
            </a:r>
          </a:p>
          <a:p>
            <a:pPr marL="285718" indent="-285718" algn="just">
              <a:spcBef>
                <a:spcPts val="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Appropriate Stakeholder approvals are obtained prior to undertaking a Project Change request</a:t>
            </a:r>
          </a:p>
          <a:p>
            <a:pPr marL="285718" indent="-285718" algn="just">
              <a:spcBef>
                <a:spcPts val="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Change requests are analyzed for impact, tracked, monitored and impact to all the deliverables such as training plans, user documentation and other deliverables are updated accordingly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232426"/>
              </p:ext>
            </p:extLst>
          </p:nvPr>
        </p:nvGraphicFramePr>
        <p:xfrm>
          <a:off x="800106" y="1498543"/>
          <a:ext cx="7439025" cy="2004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80" name="Visio" r:id="rId3" imgW="9635809" imgH="3120702" progId="Visio.Drawing.11">
                  <p:embed/>
                </p:oleObj>
              </mc:Choice>
              <mc:Fallback>
                <p:oleObj name="Visio" r:id="rId3" imgW="9635809" imgH="3120702" progId="Visio.Drawing.11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6" y="1498543"/>
                        <a:ext cx="7439025" cy="20049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110"/>
          <p:cNvGrpSpPr>
            <a:grpSpLocks noChangeAspect="1"/>
          </p:cNvGrpSpPr>
          <p:nvPr/>
        </p:nvGrpSpPr>
        <p:grpSpPr bwMode="auto">
          <a:xfrm>
            <a:off x="489828" y="757690"/>
            <a:ext cx="7496175" cy="700087"/>
            <a:chOff x="223" y="477"/>
            <a:chExt cx="4722" cy="441"/>
          </a:xfrm>
        </p:grpSpPr>
        <p:sp>
          <p:nvSpPr>
            <p:cNvPr id="7" name="AutoShape 109"/>
            <p:cNvSpPr>
              <a:spLocks noChangeAspect="1" noChangeArrowheads="1" noTextEdit="1"/>
            </p:cNvSpPr>
            <p:nvPr/>
          </p:nvSpPr>
          <p:spPr bwMode="auto">
            <a:xfrm>
              <a:off x="223" y="477"/>
              <a:ext cx="4722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11"/>
            <p:cNvSpPr>
              <a:spLocks/>
            </p:cNvSpPr>
            <p:nvPr/>
          </p:nvSpPr>
          <p:spPr bwMode="auto">
            <a:xfrm>
              <a:off x="221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2"/>
            <p:cNvSpPr>
              <a:spLocks/>
            </p:cNvSpPr>
            <p:nvPr/>
          </p:nvSpPr>
          <p:spPr bwMode="auto">
            <a:xfrm>
              <a:off x="221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3"/>
            <p:cNvSpPr>
              <a:spLocks/>
            </p:cNvSpPr>
            <p:nvPr/>
          </p:nvSpPr>
          <p:spPr bwMode="auto">
            <a:xfrm>
              <a:off x="221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4"/>
            <p:cNvSpPr>
              <a:spLocks/>
            </p:cNvSpPr>
            <p:nvPr/>
          </p:nvSpPr>
          <p:spPr bwMode="auto">
            <a:xfrm>
              <a:off x="221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5"/>
            <p:cNvSpPr>
              <a:spLocks/>
            </p:cNvSpPr>
            <p:nvPr/>
          </p:nvSpPr>
          <p:spPr bwMode="auto">
            <a:xfrm>
              <a:off x="977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6"/>
            <p:cNvSpPr>
              <a:spLocks/>
            </p:cNvSpPr>
            <p:nvPr/>
          </p:nvSpPr>
          <p:spPr bwMode="auto">
            <a:xfrm>
              <a:off x="977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7"/>
            <p:cNvSpPr>
              <a:spLocks/>
            </p:cNvSpPr>
            <p:nvPr/>
          </p:nvSpPr>
          <p:spPr bwMode="auto">
            <a:xfrm>
              <a:off x="977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8"/>
            <p:cNvSpPr>
              <a:spLocks/>
            </p:cNvSpPr>
            <p:nvPr/>
          </p:nvSpPr>
          <p:spPr bwMode="auto">
            <a:xfrm>
              <a:off x="977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9"/>
            <p:cNvSpPr>
              <a:spLocks/>
            </p:cNvSpPr>
            <p:nvPr/>
          </p:nvSpPr>
          <p:spPr bwMode="auto">
            <a:xfrm>
              <a:off x="1733" y="477"/>
              <a:ext cx="946" cy="439"/>
            </a:xfrm>
            <a:custGeom>
              <a:avLst/>
              <a:gdLst>
                <a:gd name="T0" fmla="*/ 730 w 946"/>
                <a:gd name="T1" fmla="*/ 439 h 439"/>
                <a:gd name="T2" fmla="*/ 946 w 946"/>
                <a:gd name="T3" fmla="*/ 277 h 439"/>
                <a:gd name="T4" fmla="*/ 730 w 946"/>
                <a:gd name="T5" fmla="*/ 0 h 439"/>
                <a:gd name="T6" fmla="*/ 0 w 946"/>
                <a:gd name="T7" fmla="*/ 0 h 439"/>
                <a:gd name="T8" fmla="*/ 216 w 946"/>
                <a:gd name="T9" fmla="*/ 277 h 439"/>
                <a:gd name="T10" fmla="*/ 0 w 946"/>
                <a:gd name="T11" fmla="*/ 439 h 439"/>
                <a:gd name="T12" fmla="*/ 730 w 946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6" h="439">
                  <a:moveTo>
                    <a:pt x="730" y="439"/>
                  </a:moveTo>
                  <a:lnTo>
                    <a:pt x="946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0"/>
            <p:cNvSpPr>
              <a:spLocks/>
            </p:cNvSpPr>
            <p:nvPr/>
          </p:nvSpPr>
          <p:spPr bwMode="auto">
            <a:xfrm>
              <a:off x="1733" y="477"/>
              <a:ext cx="946" cy="439"/>
            </a:xfrm>
            <a:custGeom>
              <a:avLst/>
              <a:gdLst>
                <a:gd name="T0" fmla="*/ 730 w 946"/>
                <a:gd name="T1" fmla="*/ 439 h 439"/>
                <a:gd name="T2" fmla="*/ 946 w 946"/>
                <a:gd name="T3" fmla="*/ 277 h 439"/>
                <a:gd name="T4" fmla="*/ 730 w 946"/>
                <a:gd name="T5" fmla="*/ 0 h 439"/>
                <a:gd name="T6" fmla="*/ 0 w 946"/>
                <a:gd name="T7" fmla="*/ 0 h 439"/>
                <a:gd name="T8" fmla="*/ 216 w 946"/>
                <a:gd name="T9" fmla="*/ 277 h 439"/>
                <a:gd name="T10" fmla="*/ 0 w 946"/>
                <a:gd name="T11" fmla="*/ 439 h 439"/>
                <a:gd name="T12" fmla="*/ 730 w 946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6" h="439">
                  <a:moveTo>
                    <a:pt x="730" y="439"/>
                  </a:moveTo>
                  <a:lnTo>
                    <a:pt x="946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1"/>
            <p:cNvSpPr>
              <a:spLocks/>
            </p:cNvSpPr>
            <p:nvPr/>
          </p:nvSpPr>
          <p:spPr bwMode="auto">
            <a:xfrm>
              <a:off x="1733" y="754"/>
              <a:ext cx="946" cy="162"/>
            </a:xfrm>
            <a:custGeom>
              <a:avLst/>
              <a:gdLst>
                <a:gd name="T0" fmla="*/ 946 w 946"/>
                <a:gd name="T1" fmla="*/ 0 h 162"/>
                <a:gd name="T2" fmla="*/ 216 w 946"/>
                <a:gd name="T3" fmla="*/ 0 h 162"/>
                <a:gd name="T4" fmla="*/ 0 w 946"/>
                <a:gd name="T5" fmla="*/ 162 h 162"/>
                <a:gd name="T6" fmla="*/ 730 w 946"/>
                <a:gd name="T7" fmla="*/ 162 h 162"/>
                <a:gd name="T8" fmla="*/ 946 w 946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6" h="162">
                  <a:moveTo>
                    <a:pt x="946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2"/>
            <p:cNvSpPr>
              <a:spLocks/>
            </p:cNvSpPr>
            <p:nvPr/>
          </p:nvSpPr>
          <p:spPr bwMode="auto">
            <a:xfrm>
              <a:off x="1733" y="754"/>
              <a:ext cx="946" cy="162"/>
            </a:xfrm>
            <a:custGeom>
              <a:avLst/>
              <a:gdLst>
                <a:gd name="T0" fmla="*/ 946 w 946"/>
                <a:gd name="T1" fmla="*/ 0 h 162"/>
                <a:gd name="T2" fmla="*/ 216 w 946"/>
                <a:gd name="T3" fmla="*/ 0 h 162"/>
                <a:gd name="T4" fmla="*/ 0 w 946"/>
                <a:gd name="T5" fmla="*/ 162 h 162"/>
                <a:gd name="T6" fmla="*/ 730 w 946"/>
                <a:gd name="T7" fmla="*/ 162 h 162"/>
                <a:gd name="T8" fmla="*/ 946 w 946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6" h="162">
                  <a:moveTo>
                    <a:pt x="946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3"/>
            <p:cNvSpPr>
              <a:spLocks/>
            </p:cNvSpPr>
            <p:nvPr/>
          </p:nvSpPr>
          <p:spPr bwMode="auto">
            <a:xfrm>
              <a:off x="2490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24"/>
            <p:cNvSpPr>
              <a:spLocks/>
            </p:cNvSpPr>
            <p:nvPr/>
          </p:nvSpPr>
          <p:spPr bwMode="auto">
            <a:xfrm>
              <a:off x="2490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5"/>
            <p:cNvSpPr>
              <a:spLocks/>
            </p:cNvSpPr>
            <p:nvPr/>
          </p:nvSpPr>
          <p:spPr bwMode="auto">
            <a:xfrm>
              <a:off x="2490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26"/>
            <p:cNvSpPr>
              <a:spLocks/>
            </p:cNvSpPr>
            <p:nvPr/>
          </p:nvSpPr>
          <p:spPr bwMode="auto">
            <a:xfrm>
              <a:off x="2490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27"/>
            <p:cNvSpPr>
              <a:spLocks/>
            </p:cNvSpPr>
            <p:nvPr/>
          </p:nvSpPr>
          <p:spPr bwMode="auto">
            <a:xfrm>
              <a:off x="3246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28"/>
            <p:cNvSpPr>
              <a:spLocks/>
            </p:cNvSpPr>
            <p:nvPr/>
          </p:nvSpPr>
          <p:spPr bwMode="auto">
            <a:xfrm>
              <a:off x="3246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9"/>
            <p:cNvSpPr>
              <a:spLocks/>
            </p:cNvSpPr>
            <p:nvPr/>
          </p:nvSpPr>
          <p:spPr bwMode="auto">
            <a:xfrm>
              <a:off x="3246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30"/>
            <p:cNvSpPr>
              <a:spLocks/>
            </p:cNvSpPr>
            <p:nvPr/>
          </p:nvSpPr>
          <p:spPr bwMode="auto">
            <a:xfrm>
              <a:off x="3246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31"/>
            <p:cNvSpPr>
              <a:spLocks/>
            </p:cNvSpPr>
            <p:nvPr/>
          </p:nvSpPr>
          <p:spPr bwMode="auto">
            <a:xfrm>
              <a:off x="4002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  <a:close/>
                </a:path>
              </a:pathLst>
            </a:custGeom>
            <a:solidFill>
              <a:srgbClr val="FF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32"/>
            <p:cNvSpPr>
              <a:spLocks/>
            </p:cNvSpPr>
            <p:nvPr/>
          </p:nvSpPr>
          <p:spPr bwMode="auto">
            <a:xfrm>
              <a:off x="4002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33"/>
            <p:cNvSpPr>
              <a:spLocks/>
            </p:cNvSpPr>
            <p:nvPr/>
          </p:nvSpPr>
          <p:spPr bwMode="auto">
            <a:xfrm>
              <a:off x="4002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rgbClr val="DB58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34"/>
            <p:cNvSpPr>
              <a:spLocks/>
            </p:cNvSpPr>
            <p:nvPr/>
          </p:nvSpPr>
          <p:spPr bwMode="auto">
            <a:xfrm>
              <a:off x="4002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71500" y="703061"/>
            <a:ext cx="7416165" cy="786129"/>
            <a:chOff x="638175" y="703061"/>
            <a:chExt cx="7416165" cy="786129"/>
          </a:xfrm>
        </p:grpSpPr>
        <p:sp>
          <p:nvSpPr>
            <p:cNvPr id="35" name="TextBox 34"/>
            <p:cNvSpPr txBox="1"/>
            <p:nvPr/>
          </p:nvSpPr>
          <p:spPr>
            <a:xfrm>
              <a:off x="638175" y="717122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 </a:t>
              </a:r>
            </a:p>
            <a:p>
              <a:pPr algn="ctr"/>
              <a:r>
                <a:rPr lang="en-US" sz="1300" dirty="0" smtClean="0">
                  <a:solidFill>
                    <a:schemeClr val="bg1"/>
                  </a:solidFill>
                </a:rPr>
                <a:t>Objective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38176" y="1191813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chemeClr val="bg1"/>
                  </a:solidFill>
                </a:rPr>
                <a:t>WHY?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838325" y="70306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 Scope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040062" y="71712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Approach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40213" y="71712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 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Timeline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411788" y="731635"/>
              <a:ext cx="14170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Project Roles </a:t>
              </a:r>
              <a:endParaRPr lang="en-US" sz="12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&amp; Organization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637337" y="717348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 Management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825308" y="1191813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WHAT?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040062" y="1196802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HOW?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250054" y="1190741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WHEN?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440364" y="1194031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WHO?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37337" y="1182626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CONTROL?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060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1" y="620213"/>
            <a:ext cx="6640831" cy="59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PROJECT – NEXT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 flipH="1">
            <a:off x="4391028" y="1253825"/>
            <a:ext cx="4275897" cy="4487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/>
          <a:lstStyle/>
          <a:p>
            <a:pPr marL="342862" indent="-342862" ea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000" kern="0" dirty="0">
                <a:latin typeface="+mn-lt"/>
              </a:rPr>
              <a:t>Logistics</a:t>
            </a:r>
          </a:p>
          <a:p>
            <a:pPr marL="800011" lvl="1" indent="-342862" eaLnBrk="1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/>
              <a:t>Access to legacy systems</a:t>
            </a:r>
          </a:p>
          <a:p>
            <a:pPr marL="800011" lvl="1" indent="-342862" eaLnBrk="1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/>
              <a:t>Access to the facility</a:t>
            </a:r>
          </a:p>
          <a:p>
            <a:pPr marL="800011" lvl="1" indent="-342862" eaLnBrk="1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latin typeface="+mn-lt"/>
              </a:rPr>
              <a:t>Office space </a:t>
            </a:r>
          </a:p>
          <a:p>
            <a:pPr marL="342862" indent="-342862" ea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000" kern="0" dirty="0"/>
              <a:t>Requirements Gathering</a:t>
            </a:r>
            <a:endParaRPr lang="en-US" sz="2000" kern="0" dirty="0">
              <a:latin typeface="+mn-lt"/>
            </a:endParaRPr>
          </a:p>
          <a:p>
            <a:pPr marL="800011" lvl="1" indent="-342862" eaLnBrk="1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latin typeface="+mn-lt"/>
              </a:rPr>
              <a:t>Template Walkthroughs</a:t>
            </a:r>
          </a:p>
          <a:p>
            <a:pPr marL="800011" lvl="1" indent="-342862" eaLnBrk="1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latin typeface="+mn-lt"/>
              </a:rPr>
              <a:t>Workshops in June and July</a:t>
            </a:r>
          </a:p>
          <a:p>
            <a:pPr marL="800011" lvl="1" indent="-342862" eaLnBrk="1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latin typeface="+mn-lt"/>
              </a:rPr>
              <a:t>Requirements sign-off by November 30</a:t>
            </a:r>
            <a:r>
              <a:rPr lang="en-US" sz="2000" kern="0" baseline="30000" dirty="0">
                <a:latin typeface="+mn-lt"/>
              </a:rPr>
              <a:t>th</a:t>
            </a:r>
            <a:r>
              <a:rPr lang="en-US" sz="2000" kern="0" dirty="0">
                <a:latin typeface="+mn-lt"/>
              </a:rPr>
              <a:t>, 2018</a:t>
            </a:r>
          </a:p>
        </p:txBody>
      </p:sp>
      <p:pic>
        <p:nvPicPr>
          <p:cNvPr id="8" name="Picture 7" descr="shutterstock_108425048.jpg"/>
          <p:cNvPicPr>
            <a:picLocks noChangeAspect="1"/>
          </p:cNvPicPr>
          <p:nvPr/>
        </p:nvPicPr>
        <p:blipFill>
          <a:blip r:embed="rId2" cstate="print"/>
          <a:srcRect b="3033"/>
          <a:stretch>
            <a:fillRect/>
          </a:stretch>
        </p:blipFill>
        <p:spPr>
          <a:xfrm>
            <a:off x="331309" y="1528997"/>
            <a:ext cx="4154969" cy="385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59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5" y="620213"/>
            <a:ext cx="8138161" cy="59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REQUIREMENTS GATHERING – WORKSHOP SCHEDULE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04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148941"/>
            <a:ext cx="9144000" cy="646331"/>
          </a:xfrm>
          <a:prstGeom prst="rect">
            <a:avLst/>
          </a:prstGeom>
          <a:noFill/>
        </p:spPr>
        <p:txBody>
          <a:bodyPr wrap="square" lIns="91430" tIns="45715" rIns="91430" bIns="45715">
            <a:spAutoFit/>
          </a:bodyPr>
          <a:lstStyle/>
          <a:p>
            <a:pPr algn="ctr">
              <a:defRPr/>
            </a:pPr>
            <a:r>
              <a:rPr lang="en-US" sz="3600" b="1" dirty="0">
                <a:solidFill>
                  <a:srgbClr val="44546A"/>
                </a:solidFill>
                <a:latin typeface="Arial" pitchFamily="34" charset="0"/>
                <a:cs typeface="Arial" pitchFamily="34" charset="0"/>
              </a:rPr>
              <a:t>Q&amp;A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1" y="6451605"/>
            <a:ext cx="20574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286885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8175" y="2057402"/>
            <a:ext cx="7886700" cy="3326131"/>
          </a:xfrm>
        </p:spPr>
        <p:txBody>
          <a:bodyPr/>
          <a:lstStyle/>
          <a:p>
            <a:pPr algn="ctr">
              <a:spcBef>
                <a:spcPts val="1200"/>
              </a:spcBef>
            </a:pPr>
            <a:r>
              <a:rPr lang="en-US" sz="16600" b="1" dirty="0">
                <a:solidFill>
                  <a:schemeClr val="bg1"/>
                </a:solidFill>
                <a:latin typeface="Edwardian Script ITC" panose="030303020407070D0804" pitchFamily="66" charset="0"/>
              </a:rPr>
              <a:t>Thank you !</a:t>
            </a:r>
            <a:br>
              <a:rPr lang="en-US" sz="16600" b="1" dirty="0">
                <a:solidFill>
                  <a:schemeClr val="bg1"/>
                </a:solidFill>
                <a:latin typeface="Edwardian Script ITC" panose="030303020407070D0804" pitchFamily="66" charset="0"/>
              </a:rPr>
            </a:br>
            <a:r>
              <a:rPr lang="en-US" sz="3600" b="1" dirty="0">
                <a:solidFill>
                  <a:schemeClr val="bg1"/>
                </a:solidFill>
                <a:latin typeface="+mn-lt"/>
              </a:rPr>
              <a:t/>
            </a:r>
            <a:br>
              <a:rPr lang="en-US" sz="3600" b="1" dirty="0">
                <a:solidFill>
                  <a:schemeClr val="bg1"/>
                </a:solidFill>
                <a:latin typeface="+mn-lt"/>
              </a:rPr>
            </a:br>
            <a:r>
              <a:rPr lang="en-US" sz="1800" dirty="0">
                <a:solidFill>
                  <a:schemeClr val="bg1"/>
                </a:solidFill>
                <a:latin typeface="+mn-lt"/>
              </a:rPr>
              <a:t>www.AcroCorp.com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611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1" y="620213"/>
            <a:ext cx="7966711" cy="59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JAD SESSIONS – DEFINITION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73052" y="1270828"/>
            <a:ext cx="8770951" cy="1041348"/>
          </a:xfrm>
          <a:prstGeom prst="rect">
            <a:avLst/>
          </a:prstGeom>
        </p:spPr>
        <p:txBody>
          <a:bodyPr wrap="square" lIns="91430" tIns="45715" rIns="91430" bIns="45715">
            <a:spAutoFit/>
          </a:bodyPr>
          <a:lstStyle/>
          <a:p>
            <a:r>
              <a:rPr lang="en-US" sz="2000" dirty="0">
                <a:cs typeface="Arial" pitchFamily="34" charset="0"/>
              </a:rPr>
              <a:t>The Joint Application Design (JAD) process is a used method to </a:t>
            </a:r>
            <a:r>
              <a:rPr lang="en-US" sz="2000" u="sng" dirty="0">
                <a:cs typeface="Arial" pitchFamily="34" charset="0"/>
              </a:rPr>
              <a:t>elicit/document business requirements and create solution design </a:t>
            </a:r>
            <a:r>
              <a:rPr lang="en-US" sz="2000" dirty="0">
                <a:cs typeface="Arial" pitchFamily="34" charset="0"/>
              </a:rPr>
              <a:t>documentation for new or updates to existing systems.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373052" y="2249135"/>
            <a:ext cx="8618551" cy="36932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91430" tIns="45715" rIns="91430" bIns="45715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n-lt"/>
              </a:rPr>
              <a:t>How should a JAD session be used?</a:t>
            </a:r>
          </a:p>
        </p:txBody>
      </p:sp>
      <p:sp>
        <p:nvSpPr>
          <p:cNvPr id="13" name="Pentagon 12"/>
          <p:cNvSpPr/>
          <p:nvPr/>
        </p:nvSpPr>
        <p:spPr>
          <a:xfrm>
            <a:off x="397883" y="2706337"/>
            <a:ext cx="2652712" cy="292100"/>
          </a:xfrm>
          <a:prstGeom prst="homePlate">
            <a:avLst/>
          </a:prstGeom>
          <a:solidFill>
            <a:srgbClr val="9900C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>
              <a:defRPr/>
            </a:pPr>
            <a:r>
              <a:rPr lang="en-US" sz="1600" b="1" dirty="0">
                <a:solidFill>
                  <a:srgbClr val="FFFFFF"/>
                </a:solidFill>
              </a:rPr>
              <a:t>Inputs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4" name="Chevron 13"/>
          <p:cNvSpPr/>
          <p:nvPr/>
        </p:nvSpPr>
        <p:spPr>
          <a:xfrm>
            <a:off x="3027409" y="2706337"/>
            <a:ext cx="2938463" cy="292100"/>
          </a:xfrm>
          <a:prstGeom prst="chevron">
            <a:avLst/>
          </a:prstGeom>
          <a:solidFill>
            <a:srgbClr val="9900C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>
              <a:defRPr/>
            </a:pPr>
            <a:r>
              <a:rPr lang="en-US" sz="1600" b="1" dirty="0">
                <a:solidFill>
                  <a:srgbClr val="FFFFFF"/>
                </a:solidFill>
              </a:rPr>
              <a:t>Process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5" name="Chevron 14"/>
          <p:cNvSpPr/>
          <p:nvPr/>
        </p:nvSpPr>
        <p:spPr>
          <a:xfrm>
            <a:off x="5965868" y="2706336"/>
            <a:ext cx="2851151" cy="279400"/>
          </a:xfrm>
          <a:prstGeom prst="chevron">
            <a:avLst/>
          </a:prstGeom>
          <a:solidFill>
            <a:srgbClr val="9900C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5" rIns="0" bIns="45715" anchor="ctr"/>
          <a:lstStyle/>
          <a:p>
            <a:pPr algn="ctr">
              <a:defRPr/>
            </a:pPr>
            <a:r>
              <a:rPr lang="en-US" sz="1600" b="1" dirty="0">
                <a:solidFill>
                  <a:srgbClr val="FFFFFF"/>
                </a:solidFill>
              </a:rPr>
              <a:t>Output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9092" y="3030860"/>
            <a:ext cx="2503487" cy="1599285"/>
          </a:xfrm>
          <a:prstGeom prst="rect">
            <a:avLst/>
          </a:prstGeom>
          <a:solidFill>
            <a:srgbClr val="DEBDFF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25" tIns="24762" rIns="49525" bIns="24762" spcCol="1270" anchor="t"/>
          <a:lstStyle/>
          <a:p>
            <a:pPr>
              <a:lnSpc>
                <a:spcPct val="106000"/>
              </a:lnSpc>
              <a:spcAft>
                <a:spcPts val="600"/>
              </a:spcAft>
              <a:buClr>
                <a:srgbClr val="000000"/>
              </a:buClr>
            </a:pPr>
            <a:r>
              <a:rPr lang="en-US" sz="1600" b="1" dirty="0">
                <a:solidFill>
                  <a:srgbClr val="000000"/>
                </a:solidFill>
                <a:cs typeface="Arial" panose="020B0604020202020204" pitchFamily="34" charset="0"/>
              </a:rPr>
              <a:t>Business Requirements:</a:t>
            </a:r>
          </a:p>
          <a:p>
            <a:pPr>
              <a:lnSpc>
                <a:spcPct val="106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  User driven</a:t>
            </a:r>
          </a:p>
          <a:p>
            <a:pPr>
              <a:lnSpc>
                <a:spcPct val="106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  Technology driven</a:t>
            </a:r>
          </a:p>
          <a:p>
            <a:pPr marL="117462" lvl="1" indent="-117462">
              <a:spcBef>
                <a:spcPts val="400"/>
              </a:spcBef>
              <a:buFont typeface="Arial" pitchFamily="34" charset="0"/>
              <a:buChar char="•"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82420" y="3030860"/>
            <a:ext cx="2757945" cy="1599285"/>
          </a:xfrm>
          <a:prstGeom prst="rect">
            <a:avLst/>
          </a:prstGeom>
          <a:solidFill>
            <a:srgbClr val="DEBDFF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25" tIns="24762" rIns="49525" bIns="24762" spcCol="1270" anchor="t"/>
          <a:lstStyle/>
          <a:p>
            <a:pPr marL="117462" indent="-117462">
              <a:lnSpc>
                <a:spcPct val="106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b="1" dirty="0">
                <a:solidFill>
                  <a:srgbClr val="000000"/>
                </a:solidFill>
              </a:rPr>
              <a:t>WHAT: </a:t>
            </a:r>
            <a:r>
              <a:rPr lang="en-US" dirty="0">
                <a:solidFill>
                  <a:srgbClr val="000000"/>
                </a:solidFill>
              </a:rPr>
              <a:t>Series of sessions to </a:t>
            </a:r>
            <a:r>
              <a:rPr lang="en-US" sz="1600" u="sng" dirty="0">
                <a:solidFill>
                  <a:srgbClr val="000000"/>
                </a:solidFill>
              </a:rPr>
              <a:t>review &amp; refine requirements</a:t>
            </a:r>
            <a:endParaRPr lang="en-US" u="sng" dirty="0">
              <a:solidFill>
                <a:srgbClr val="000000"/>
              </a:solidFill>
            </a:endParaRPr>
          </a:p>
          <a:p>
            <a:pPr marL="117462" indent="-117462">
              <a:lnSpc>
                <a:spcPct val="106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b="1" dirty="0">
                <a:solidFill>
                  <a:srgbClr val="000000"/>
                </a:solidFill>
              </a:rPr>
              <a:t>WHO: </a:t>
            </a:r>
            <a:r>
              <a:rPr lang="en-US" dirty="0">
                <a:solidFill>
                  <a:srgbClr val="000000"/>
                </a:solidFill>
              </a:rPr>
              <a:t>Business and IT        </a:t>
            </a:r>
          </a:p>
          <a:p>
            <a:pPr marL="117462" indent="-117462">
              <a:lnSpc>
                <a:spcPct val="106000"/>
              </a:lnSpc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   personnel</a:t>
            </a:r>
          </a:p>
          <a:p>
            <a:pPr marL="117462" indent="-117462">
              <a:lnSpc>
                <a:spcPct val="106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b="1" dirty="0">
                <a:solidFill>
                  <a:srgbClr val="000000"/>
                </a:solidFill>
              </a:rPr>
              <a:t>WHEN: </a:t>
            </a:r>
            <a:r>
              <a:rPr lang="en-US" dirty="0">
                <a:solidFill>
                  <a:srgbClr val="000000"/>
                </a:solidFill>
              </a:rPr>
              <a:t>Inception /Elaboration Phase</a:t>
            </a:r>
            <a:endParaRPr lang="nl-NL" sz="1200" dirty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10111" y="3016115"/>
            <a:ext cx="2644208" cy="1599285"/>
          </a:xfrm>
          <a:prstGeom prst="rect">
            <a:avLst/>
          </a:prstGeom>
          <a:solidFill>
            <a:srgbClr val="DEBDFF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25" tIns="24762" rIns="49525" bIns="24762" spcCol="1270" anchor="t"/>
          <a:lstStyle/>
          <a:p>
            <a:pPr>
              <a:lnSpc>
                <a:spcPct val="106000"/>
              </a:lnSpc>
              <a:spcBef>
                <a:spcPts val="0"/>
              </a:spcBef>
              <a:buClr>
                <a:srgbClr val="000000"/>
              </a:buClr>
              <a:defRPr/>
            </a:pPr>
            <a:r>
              <a:rPr lang="en-US" sz="1600" b="1" dirty="0">
                <a:solidFill>
                  <a:srgbClr val="000000"/>
                </a:solidFill>
                <a:cs typeface="Arial" panose="020B0604020202020204" pitchFamily="34" charset="0"/>
              </a:rPr>
              <a:t>Deliverables:</a:t>
            </a:r>
          </a:p>
          <a:p>
            <a:pPr marL="285718" indent="-285718">
              <a:lnSpc>
                <a:spcPct val="106000"/>
              </a:lnSpc>
              <a:spcBef>
                <a:spcPts val="0"/>
              </a:spcBef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Refined Requirements / Design</a:t>
            </a:r>
          </a:p>
          <a:p>
            <a:pPr marL="285718" indent="-285718">
              <a:lnSpc>
                <a:spcPct val="106000"/>
              </a:lnSpc>
              <a:spcBef>
                <a:spcPts val="0"/>
              </a:spcBef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Stakeholder Agreement </a:t>
            </a:r>
          </a:p>
          <a:p>
            <a:pPr marL="285718" indent="-285718">
              <a:lnSpc>
                <a:spcPct val="106000"/>
              </a:lnSpc>
              <a:spcBef>
                <a:spcPts val="0"/>
              </a:spcBef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000000"/>
                </a:solidFill>
                <a:cs typeface="Arial" charset="0"/>
              </a:rPr>
              <a:t>Sign-off </a:t>
            </a:r>
          </a:p>
          <a:p>
            <a:pPr marL="0" lvl="1">
              <a:spcBef>
                <a:spcPts val="400"/>
              </a:spcBef>
            </a:pPr>
            <a:endParaRPr lang="nl-NL" sz="1200" dirty="0">
              <a:solidFill>
                <a:srgbClr val="00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97886" y="4817823"/>
            <a:ext cx="3868737" cy="1211731"/>
          </a:xfrm>
          <a:prstGeom prst="roundRect">
            <a:avLst/>
          </a:prstGeom>
          <a:solidFill>
            <a:srgbClr val="F2F2F2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5" rIns="0" bIns="45715" anchor="t"/>
          <a:lstStyle/>
          <a:p>
            <a:pPr algn="ctr">
              <a:defRPr/>
            </a:pPr>
            <a:r>
              <a:rPr lang="en-US" sz="1600" b="1" dirty="0">
                <a:solidFill>
                  <a:srgbClr val="000000"/>
                </a:solidFill>
              </a:rPr>
              <a:t>When to use JAD:</a:t>
            </a:r>
          </a:p>
          <a:p>
            <a:pPr marL="285718" indent="-285718"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</a:rPr>
              <a:t>Project involves many groups of </a:t>
            </a:r>
            <a:r>
              <a:rPr lang="en-US" sz="1600" u="sng" dirty="0">
                <a:solidFill>
                  <a:srgbClr val="000000"/>
                </a:solidFill>
              </a:rPr>
              <a:t>stakeholders that cross traditional boundaries</a:t>
            </a:r>
            <a:endParaRPr lang="en-US" u="sng" dirty="0">
              <a:solidFill>
                <a:srgbClr val="000000"/>
              </a:solidFill>
            </a:endParaRPr>
          </a:p>
          <a:p>
            <a:pPr marL="285718" indent="-285718"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</a:rPr>
              <a:t>Project involves </a:t>
            </a:r>
            <a:r>
              <a:rPr lang="en-US" sz="1600" u="sng" dirty="0">
                <a:solidFill>
                  <a:srgbClr val="000000"/>
                </a:solidFill>
              </a:rPr>
              <a:t>willing users</a:t>
            </a:r>
            <a:endParaRPr lang="en-US" u="sng" dirty="0">
              <a:solidFill>
                <a:srgbClr val="00000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000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592115" y="4817823"/>
            <a:ext cx="4017963" cy="1211731"/>
          </a:xfrm>
          <a:prstGeom prst="roundRect">
            <a:avLst/>
          </a:prstGeom>
          <a:solidFill>
            <a:srgbClr val="F2F2F2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>
              <a:lnSpc>
                <a:spcPct val="106000"/>
              </a:lnSpc>
              <a:spcBef>
                <a:spcPts val="0"/>
              </a:spcBef>
              <a:buClr>
                <a:srgbClr val="000000"/>
              </a:buClr>
              <a:defRPr/>
            </a:pPr>
            <a:r>
              <a:rPr lang="en-US" sz="1600" b="1" dirty="0">
                <a:solidFill>
                  <a:srgbClr val="000000"/>
                </a:solidFill>
              </a:rPr>
              <a:t>When Not to Use JADs:</a:t>
            </a:r>
          </a:p>
          <a:p>
            <a:pPr>
              <a:lnSpc>
                <a:spcPct val="106000"/>
              </a:lnSpc>
              <a:spcBef>
                <a:spcPts val="0"/>
              </a:spcBef>
              <a:buClr>
                <a:srgbClr val="000000"/>
              </a:buClr>
              <a:buFont typeface="Arial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</a:rPr>
              <a:t>   Stakeholders and users are not willing or</a:t>
            </a:r>
          </a:p>
          <a:p>
            <a:pPr>
              <a:lnSpc>
                <a:spcPct val="106000"/>
              </a:lnSpc>
              <a:spcBef>
                <a:spcPts val="0"/>
              </a:spcBef>
              <a:buClr>
                <a:srgbClr val="000000"/>
              </a:buClr>
              <a:defRPr/>
            </a:pPr>
            <a:r>
              <a:rPr lang="en-US" dirty="0">
                <a:solidFill>
                  <a:srgbClr val="000000"/>
                </a:solidFill>
              </a:rPr>
              <a:t>     available for JAD sessions</a:t>
            </a:r>
          </a:p>
          <a:p>
            <a:pPr>
              <a:lnSpc>
                <a:spcPct val="106000"/>
              </a:lnSpc>
              <a:spcBef>
                <a:spcPts val="0"/>
              </a:spcBef>
              <a:buClr>
                <a:srgbClr val="000000"/>
              </a:buClr>
              <a:buFont typeface="Arial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</a:rPr>
              <a:t>   Traditional methods are preferred by the  </a:t>
            </a:r>
          </a:p>
          <a:p>
            <a:pPr>
              <a:lnSpc>
                <a:spcPct val="106000"/>
              </a:lnSpc>
              <a:spcBef>
                <a:spcPts val="0"/>
              </a:spcBef>
              <a:buClr>
                <a:srgbClr val="000000"/>
              </a:buClr>
              <a:defRPr/>
            </a:pPr>
            <a:r>
              <a:rPr lang="en-US" dirty="0">
                <a:solidFill>
                  <a:srgbClr val="000000"/>
                </a:solidFill>
              </a:rPr>
              <a:t>     client</a:t>
            </a:r>
          </a:p>
        </p:txBody>
      </p:sp>
    </p:spTree>
    <p:extLst>
      <p:ext uri="{BB962C8B-B14F-4D97-AF65-F5344CB8AC3E}">
        <p14:creationId xmlns:p14="http://schemas.microsoft.com/office/powerpoint/2010/main" val="102763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866775" y="1509713"/>
            <a:ext cx="7200878" cy="2141477"/>
            <a:chOff x="866775" y="1433513"/>
            <a:chExt cx="7200878" cy="2141477"/>
          </a:xfrm>
        </p:grpSpPr>
        <p:grpSp>
          <p:nvGrpSpPr>
            <p:cNvPr id="37" name="Group 36"/>
            <p:cNvGrpSpPr/>
            <p:nvPr/>
          </p:nvGrpSpPr>
          <p:grpSpPr>
            <a:xfrm>
              <a:off x="866775" y="1433513"/>
              <a:ext cx="7200878" cy="2141477"/>
              <a:chOff x="1044575" y="1471613"/>
              <a:chExt cx="7200878" cy="2141477"/>
            </a:xfrm>
          </p:grpSpPr>
          <p:sp>
            <p:nvSpPr>
              <p:cNvPr id="15" name="Freeform 10"/>
              <p:cNvSpPr>
                <a:spLocks/>
              </p:cNvSpPr>
              <p:nvPr/>
            </p:nvSpPr>
            <p:spPr bwMode="auto">
              <a:xfrm>
                <a:off x="1177903" y="1592203"/>
                <a:ext cx="7067550" cy="2020887"/>
              </a:xfrm>
              <a:custGeom>
                <a:avLst/>
                <a:gdLst>
                  <a:gd name="T0" fmla="*/ 2236 w 2284"/>
                  <a:gd name="T1" fmla="*/ 560 h 560"/>
                  <a:gd name="T2" fmla="*/ 48 w 2284"/>
                  <a:gd name="T3" fmla="*/ 560 h 560"/>
                  <a:gd name="T4" fmla="*/ 0 w 2284"/>
                  <a:gd name="T5" fmla="*/ 512 h 560"/>
                  <a:gd name="T6" fmla="*/ 0 w 2284"/>
                  <a:gd name="T7" fmla="*/ 48 h 560"/>
                  <a:gd name="T8" fmla="*/ 48 w 2284"/>
                  <a:gd name="T9" fmla="*/ 0 h 560"/>
                  <a:gd name="T10" fmla="*/ 2236 w 2284"/>
                  <a:gd name="T11" fmla="*/ 0 h 560"/>
                  <a:gd name="T12" fmla="*/ 2284 w 2284"/>
                  <a:gd name="T13" fmla="*/ 48 h 560"/>
                  <a:gd name="T14" fmla="*/ 2284 w 2284"/>
                  <a:gd name="T15" fmla="*/ 512 h 560"/>
                  <a:gd name="T16" fmla="*/ 2236 w 2284"/>
                  <a:gd name="T17" fmla="*/ 560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84" h="560">
                    <a:moveTo>
                      <a:pt x="2236" y="560"/>
                    </a:moveTo>
                    <a:cubicBezTo>
                      <a:pt x="48" y="560"/>
                      <a:pt x="48" y="560"/>
                      <a:pt x="48" y="560"/>
                    </a:cubicBezTo>
                    <a:cubicBezTo>
                      <a:pt x="22" y="560"/>
                      <a:pt x="0" y="538"/>
                      <a:pt x="0" y="512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2236" y="0"/>
                      <a:pt x="2236" y="0"/>
                      <a:pt x="2236" y="0"/>
                    </a:cubicBezTo>
                    <a:cubicBezTo>
                      <a:pt x="2262" y="0"/>
                      <a:pt x="2284" y="22"/>
                      <a:pt x="2284" y="48"/>
                    </a:cubicBezTo>
                    <a:cubicBezTo>
                      <a:pt x="2284" y="512"/>
                      <a:pt x="2284" y="512"/>
                      <a:pt x="2284" y="512"/>
                    </a:cubicBezTo>
                    <a:cubicBezTo>
                      <a:pt x="2284" y="538"/>
                      <a:pt x="2262" y="560"/>
                      <a:pt x="2236" y="560"/>
                    </a:cubicBezTo>
                    <a:close/>
                  </a:path>
                </a:pathLst>
              </a:custGeom>
              <a:solidFill>
                <a:srgbClr val="921A5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B7427D"/>
                  </a:solidFill>
                </a:endParaRPr>
              </a:p>
            </p:txBody>
          </p:sp>
          <p:sp>
            <p:nvSpPr>
              <p:cNvPr id="35" name="Freeform 10"/>
              <p:cNvSpPr>
                <a:spLocks/>
              </p:cNvSpPr>
              <p:nvPr/>
            </p:nvSpPr>
            <p:spPr bwMode="auto">
              <a:xfrm>
                <a:off x="1044575" y="1471613"/>
                <a:ext cx="7067550" cy="2020887"/>
              </a:xfrm>
              <a:custGeom>
                <a:avLst/>
                <a:gdLst>
                  <a:gd name="T0" fmla="*/ 2236 w 2284"/>
                  <a:gd name="T1" fmla="*/ 560 h 560"/>
                  <a:gd name="T2" fmla="*/ 48 w 2284"/>
                  <a:gd name="T3" fmla="*/ 560 h 560"/>
                  <a:gd name="T4" fmla="*/ 0 w 2284"/>
                  <a:gd name="T5" fmla="*/ 512 h 560"/>
                  <a:gd name="T6" fmla="*/ 0 w 2284"/>
                  <a:gd name="T7" fmla="*/ 48 h 560"/>
                  <a:gd name="T8" fmla="*/ 48 w 2284"/>
                  <a:gd name="T9" fmla="*/ 0 h 560"/>
                  <a:gd name="T10" fmla="*/ 2236 w 2284"/>
                  <a:gd name="T11" fmla="*/ 0 h 560"/>
                  <a:gd name="T12" fmla="*/ 2284 w 2284"/>
                  <a:gd name="T13" fmla="*/ 48 h 560"/>
                  <a:gd name="T14" fmla="*/ 2284 w 2284"/>
                  <a:gd name="T15" fmla="*/ 512 h 560"/>
                  <a:gd name="T16" fmla="*/ 2236 w 2284"/>
                  <a:gd name="T17" fmla="*/ 560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84" h="560">
                    <a:moveTo>
                      <a:pt x="2236" y="560"/>
                    </a:moveTo>
                    <a:cubicBezTo>
                      <a:pt x="48" y="560"/>
                      <a:pt x="48" y="560"/>
                      <a:pt x="48" y="560"/>
                    </a:cubicBezTo>
                    <a:cubicBezTo>
                      <a:pt x="22" y="560"/>
                      <a:pt x="0" y="538"/>
                      <a:pt x="0" y="512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2236" y="0"/>
                      <a:pt x="2236" y="0"/>
                      <a:pt x="2236" y="0"/>
                    </a:cubicBezTo>
                    <a:cubicBezTo>
                      <a:pt x="2262" y="0"/>
                      <a:pt x="2284" y="22"/>
                      <a:pt x="2284" y="48"/>
                    </a:cubicBezTo>
                    <a:cubicBezTo>
                      <a:pt x="2284" y="512"/>
                      <a:pt x="2284" y="512"/>
                      <a:pt x="2284" y="512"/>
                    </a:cubicBezTo>
                    <a:cubicBezTo>
                      <a:pt x="2284" y="538"/>
                      <a:pt x="2262" y="560"/>
                      <a:pt x="2236" y="560"/>
                    </a:cubicBezTo>
                    <a:close/>
                  </a:path>
                </a:pathLst>
              </a:custGeom>
              <a:solidFill>
                <a:srgbClr val="CC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921A56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104900" y="1631950"/>
              <a:ext cx="4839786" cy="1184950"/>
              <a:chOff x="1104900" y="1631950"/>
              <a:chExt cx="4839786" cy="1184950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104900" y="1631950"/>
                <a:ext cx="48397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kern="0" dirty="0">
                    <a:solidFill>
                      <a:schemeClr val="bg1"/>
                    </a:solidFill>
                  </a:rPr>
                  <a:t>Department </a:t>
                </a:r>
                <a:r>
                  <a:rPr lang="en-US" sz="2400" b="1" kern="0" dirty="0" smtClean="0">
                    <a:solidFill>
                      <a:schemeClr val="bg1"/>
                    </a:solidFill>
                  </a:rPr>
                  <a:t>of Health </a:t>
                </a:r>
                <a:r>
                  <a:rPr lang="en-US" sz="2400" b="1" kern="0" dirty="0">
                    <a:solidFill>
                      <a:schemeClr val="bg1"/>
                    </a:solidFill>
                  </a:rPr>
                  <a:t>(MSDH) </a:t>
                </a:r>
                <a:r>
                  <a:rPr lang="en-US" sz="2400" b="1" kern="0" dirty="0" smtClean="0">
                    <a:solidFill>
                      <a:schemeClr val="bg1"/>
                    </a:solidFill>
                  </a:rPr>
                  <a:t>Team</a:t>
                </a:r>
                <a:endParaRPr lang="en-US" sz="2400" b="1" kern="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104900" y="2093615"/>
                <a:ext cx="4584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kern="0" dirty="0">
                    <a:solidFill>
                      <a:schemeClr val="bg1"/>
                    </a:solidFill>
                  </a:rPr>
                  <a:t>XXX UUUU – DOH </a:t>
                </a:r>
                <a:r>
                  <a:rPr lang="en-US" dirty="0">
                    <a:solidFill>
                      <a:schemeClr val="bg1"/>
                    </a:solidFill>
                  </a:rPr>
                  <a:t>Deputy Director of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Programs</a:t>
                </a:r>
                <a:endParaRPr lang="en-US" kern="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04900" y="2447568"/>
                <a:ext cx="4584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kern="0" dirty="0">
                    <a:solidFill>
                      <a:schemeClr val="bg1"/>
                    </a:solidFill>
                  </a:rPr>
                  <a:t>Craig </a:t>
                </a:r>
                <a:r>
                  <a:rPr lang="en-US" kern="0" dirty="0" err="1">
                    <a:solidFill>
                      <a:schemeClr val="bg1"/>
                    </a:solidFill>
                  </a:rPr>
                  <a:t>Oregeron</a:t>
                </a:r>
                <a:r>
                  <a:rPr lang="en-US" kern="0" dirty="0">
                    <a:solidFill>
                      <a:schemeClr val="bg1"/>
                    </a:solidFill>
                  </a:rPr>
                  <a:t> – ITS Executive Sponsor – CIO</a:t>
                </a: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6134100" y="1593850"/>
              <a:ext cx="1677106" cy="1720850"/>
              <a:chOff x="6134100" y="1631950"/>
              <a:chExt cx="1677106" cy="172085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6134100" y="1631950"/>
                <a:ext cx="1676400" cy="172085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4100" y="2020689"/>
                <a:ext cx="1677106" cy="943372"/>
              </a:xfrm>
              <a:prstGeom prst="rect">
                <a:avLst/>
              </a:prstGeom>
            </p:spPr>
          </p:pic>
        </p:grpSp>
      </p:grpSp>
      <p:grpSp>
        <p:nvGrpSpPr>
          <p:cNvPr id="3" name="Group 2"/>
          <p:cNvGrpSpPr/>
          <p:nvPr/>
        </p:nvGrpSpPr>
        <p:grpSpPr>
          <a:xfrm>
            <a:off x="892175" y="3925888"/>
            <a:ext cx="7207250" cy="2135187"/>
            <a:chOff x="892175" y="3744913"/>
            <a:chExt cx="7207250" cy="2135187"/>
          </a:xfrm>
        </p:grpSpPr>
        <p:grpSp>
          <p:nvGrpSpPr>
            <p:cNvPr id="34" name="Group 33"/>
            <p:cNvGrpSpPr/>
            <p:nvPr/>
          </p:nvGrpSpPr>
          <p:grpSpPr>
            <a:xfrm>
              <a:off x="892175" y="3744913"/>
              <a:ext cx="7207250" cy="2135187"/>
              <a:chOff x="892175" y="3744913"/>
              <a:chExt cx="7207250" cy="2135187"/>
            </a:xfrm>
          </p:grpSpPr>
          <p:sp>
            <p:nvSpPr>
              <p:cNvPr id="36" name="Freeform 10"/>
              <p:cNvSpPr>
                <a:spLocks/>
              </p:cNvSpPr>
              <p:nvPr/>
            </p:nvSpPr>
            <p:spPr bwMode="auto">
              <a:xfrm>
                <a:off x="1031875" y="3859213"/>
                <a:ext cx="7067550" cy="2020887"/>
              </a:xfrm>
              <a:custGeom>
                <a:avLst/>
                <a:gdLst>
                  <a:gd name="T0" fmla="*/ 2236 w 2284"/>
                  <a:gd name="T1" fmla="*/ 560 h 560"/>
                  <a:gd name="T2" fmla="*/ 48 w 2284"/>
                  <a:gd name="T3" fmla="*/ 560 h 560"/>
                  <a:gd name="T4" fmla="*/ 0 w 2284"/>
                  <a:gd name="T5" fmla="*/ 512 h 560"/>
                  <a:gd name="T6" fmla="*/ 0 w 2284"/>
                  <a:gd name="T7" fmla="*/ 48 h 560"/>
                  <a:gd name="T8" fmla="*/ 48 w 2284"/>
                  <a:gd name="T9" fmla="*/ 0 h 560"/>
                  <a:gd name="T10" fmla="*/ 2236 w 2284"/>
                  <a:gd name="T11" fmla="*/ 0 h 560"/>
                  <a:gd name="T12" fmla="*/ 2284 w 2284"/>
                  <a:gd name="T13" fmla="*/ 48 h 560"/>
                  <a:gd name="T14" fmla="*/ 2284 w 2284"/>
                  <a:gd name="T15" fmla="*/ 512 h 560"/>
                  <a:gd name="T16" fmla="*/ 2236 w 2284"/>
                  <a:gd name="T17" fmla="*/ 560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84" h="560">
                    <a:moveTo>
                      <a:pt x="2236" y="560"/>
                    </a:moveTo>
                    <a:cubicBezTo>
                      <a:pt x="48" y="560"/>
                      <a:pt x="48" y="560"/>
                      <a:pt x="48" y="560"/>
                    </a:cubicBezTo>
                    <a:cubicBezTo>
                      <a:pt x="22" y="560"/>
                      <a:pt x="0" y="538"/>
                      <a:pt x="0" y="512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2236" y="0"/>
                      <a:pt x="2236" y="0"/>
                      <a:pt x="2236" y="0"/>
                    </a:cubicBezTo>
                    <a:cubicBezTo>
                      <a:pt x="2262" y="0"/>
                      <a:pt x="2284" y="22"/>
                      <a:pt x="2284" y="48"/>
                    </a:cubicBezTo>
                    <a:cubicBezTo>
                      <a:pt x="2284" y="512"/>
                      <a:pt x="2284" y="512"/>
                      <a:pt x="2284" y="512"/>
                    </a:cubicBezTo>
                    <a:cubicBezTo>
                      <a:pt x="2284" y="538"/>
                      <a:pt x="2262" y="560"/>
                      <a:pt x="2236" y="560"/>
                    </a:cubicBezTo>
                    <a:close/>
                  </a:path>
                </a:pathLst>
              </a:custGeom>
              <a:solidFill>
                <a:srgbClr val="D0411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10"/>
              <p:cNvSpPr>
                <a:spLocks/>
              </p:cNvSpPr>
              <p:nvPr/>
            </p:nvSpPr>
            <p:spPr bwMode="auto">
              <a:xfrm>
                <a:off x="892175" y="3744913"/>
                <a:ext cx="7067550" cy="2020887"/>
              </a:xfrm>
              <a:custGeom>
                <a:avLst/>
                <a:gdLst>
                  <a:gd name="T0" fmla="*/ 2236 w 2284"/>
                  <a:gd name="T1" fmla="*/ 560 h 560"/>
                  <a:gd name="T2" fmla="*/ 48 w 2284"/>
                  <a:gd name="T3" fmla="*/ 560 h 560"/>
                  <a:gd name="T4" fmla="*/ 0 w 2284"/>
                  <a:gd name="T5" fmla="*/ 512 h 560"/>
                  <a:gd name="T6" fmla="*/ 0 w 2284"/>
                  <a:gd name="T7" fmla="*/ 48 h 560"/>
                  <a:gd name="T8" fmla="*/ 48 w 2284"/>
                  <a:gd name="T9" fmla="*/ 0 h 560"/>
                  <a:gd name="T10" fmla="*/ 2236 w 2284"/>
                  <a:gd name="T11" fmla="*/ 0 h 560"/>
                  <a:gd name="T12" fmla="*/ 2284 w 2284"/>
                  <a:gd name="T13" fmla="*/ 48 h 560"/>
                  <a:gd name="T14" fmla="*/ 2284 w 2284"/>
                  <a:gd name="T15" fmla="*/ 512 h 560"/>
                  <a:gd name="T16" fmla="*/ 2236 w 2284"/>
                  <a:gd name="T17" fmla="*/ 560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84" h="560">
                    <a:moveTo>
                      <a:pt x="2236" y="560"/>
                    </a:moveTo>
                    <a:cubicBezTo>
                      <a:pt x="48" y="560"/>
                      <a:pt x="48" y="560"/>
                      <a:pt x="48" y="560"/>
                    </a:cubicBezTo>
                    <a:cubicBezTo>
                      <a:pt x="22" y="560"/>
                      <a:pt x="0" y="538"/>
                      <a:pt x="0" y="512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2236" y="0"/>
                      <a:pt x="2236" y="0"/>
                      <a:pt x="2236" y="0"/>
                    </a:cubicBezTo>
                    <a:cubicBezTo>
                      <a:pt x="2262" y="0"/>
                      <a:pt x="2284" y="22"/>
                      <a:pt x="2284" y="48"/>
                    </a:cubicBezTo>
                    <a:cubicBezTo>
                      <a:pt x="2284" y="512"/>
                      <a:pt x="2284" y="512"/>
                      <a:pt x="2284" y="512"/>
                    </a:cubicBezTo>
                    <a:cubicBezTo>
                      <a:pt x="2284" y="538"/>
                      <a:pt x="2262" y="560"/>
                      <a:pt x="2236" y="560"/>
                    </a:cubicBezTo>
                    <a:close/>
                  </a:path>
                </a:pathLst>
              </a:custGeom>
              <a:solidFill>
                <a:srgbClr val="FF663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2970714" y="4032250"/>
              <a:ext cx="4584012" cy="1517531"/>
              <a:chOff x="2970714" y="4032250"/>
              <a:chExt cx="4584012" cy="1517531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2970714" y="4032250"/>
                <a:ext cx="15520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kern="0" dirty="0" err="1">
                    <a:solidFill>
                      <a:schemeClr val="bg1"/>
                    </a:solidFill>
                  </a:rPr>
                  <a:t>Acro</a:t>
                </a:r>
                <a:r>
                  <a:rPr lang="en-US" sz="2400" b="1" kern="0" dirty="0">
                    <a:solidFill>
                      <a:schemeClr val="bg1"/>
                    </a:solidFill>
                  </a:rPr>
                  <a:t> Team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970714" y="4493915"/>
                <a:ext cx="36343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kern="0" dirty="0" err="1">
                    <a:solidFill>
                      <a:schemeClr val="bg1"/>
                    </a:solidFill>
                  </a:rPr>
                  <a:t>Vishwas</a:t>
                </a:r>
                <a:r>
                  <a:rPr lang="en-US" kern="0" dirty="0">
                    <a:solidFill>
                      <a:schemeClr val="bg1"/>
                    </a:solidFill>
                  </a:rPr>
                  <a:t> Tare– </a:t>
                </a:r>
                <a:r>
                  <a:rPr lang="en-US" kern="0" dirty="0" err="1">
                    <a:solidFill>
                      <a:schemeClr val="bg1"/>
                    </a:solidFill>
                  </a:rPr>
                  <a:t>Acro</a:t>
                </a:r>
                <a:r>
                  <a:rPr lang="en-US" kern="0" dirty="0">
                    <a:solidFill>
                      <a:schemeClr val="bg1"/>
                    </a:solidFill>
                  </a:rPr>
                  <a:t> Project Manager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970714" y="4847868"/>
                <a:ext cx="4584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kern="0" dirty="0" err="1">
                    <a:solidFill>
                      <a:schemeClr val="bg1"/>
                    </a:solidFill>
                  </a:rPr>
                  <a:t>Kshiteej</a:t>
                </a:r>
                <a:r>
                  <a:rPr lang="en-US" kern="0" dirty="0">
                    <a:solidFill>
                      <a:schemeClr val="bg1"/>
                    </a:solidFill>
                  </a:rPr>
                  <a:t> </a:t>
                </a:r>
                <a:r>
                  <a:rPr lang="en-US" kern="0" dirty="0" err="1">
                    <a:solidFill>
                      <a:schemeClr val="bg1"/>
                    </a:solidFill>
                  </a:rPr>
                  <a:t>Bhosale</a:t>
                </a:r>
                <a:r>
                  <a:rPr lang="en-US" kern="0" dirty="0">
                    <a:solidFill>
                      <a:schemeClr val="bg1"/>
                    </a:solidFill>
                  </a:rPr>
                  <a:t> – </a:t>
                </a:r>
                <a:r>
                  <a:rPr lang="en-US" kern="0" dirty="0" err="1">
                    <a:solidFill>
                      <a:schemeClr val="bg1"/>
                    </a:solidFill>
                  </a:rPr>
                  <a:t>Acro</a:t>
                </a:r>
                <a:r>
                  <a:rPr lang="en-US" kern="0" dirty="0">
                    <a:solidFill>
                      <a:schemeClr val="bg1"/>
                    </a:solidFill>
                  </a:rPr>
                  <a:t> Single Point of Contact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970714" y="5180449"/>
                <a:ext cx="3270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kern="0" dirty="0">
                    <a:solidFill>
                      <a:schemeClr val="bg1"/>
                    </a:solidFill>
                  </a:rPr>
                  <a:t>RV Rao – </a:t>
                </a:r>
                <a:r>
                  <a:rPr lang="en-US" kern="0" dirty="0" err="1">
                    <a:solidFill>
                      <a:schemeClr val="bg1"/>
                    </a:solidFill>
                  </a:rPr>
                  <a:t>Acro</a:t>
                </a:r>
                <a:r>
                  <a:rPr lang="en-US" kern="0" dirty="0">
                    <a:solidFill>
                      <a:schemeClr val="bg1"/>
                    </a:solidFill>
                  </a:rPr>
                  <a:t> Executive Sponsor</a:t>
                </a: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1016000" y="3894931"/>
              <a:ext cx="1676400" cy="1720850"/>
              <a:chOff x="1054100" y="3894931"/>
              <a:chExt cx="1676400" cy="1720850"/>
            </a:xfrm>
          </p:grpSpPr>
          <p:sp>
            <p:nvSpPr>
              <p:cNvPr id="28" name="Rounded Rectangle 27"/>
              <p:cNvSpPr/>
              <p:nvPr/>
            </p:nvSpPr>
            <p:spPr>
              <a:xfrm>
                <a:off x="1054100" y="3894931"/>
                <a:ext cx="1676400" cy="172085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1756" name="Picture 12" descr="C:\Users\siddharths\Desktop\20-9-2018\bannerlogo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48600" y="4505706"/>
                <a:ext cx="1480300" cy="5323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6" name="Title 1"/>
          <p:cNvSpPr txBox="1">
            <a:spLocks/>
          </p:cNvSpPr>
          <p:nvPr/>
        </p:nvSpPr>
        <p:spPr bwMode="auto">
          <a:xfrm>
            <a:off x="571500" y="696413"/>
            <a:ext cx="6640830" cy="5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INTRODUCTIONS</a:t>
            </a:r>
          </a:p>
        </p:txBody>
      </p:sp>
    </p:spTree>
    <p:extLst>
      <p:ext uri="{BB962C8B-B14F-4D97-AF65-F5344CB8AC3E}">
        <p14:creationId xmlns:p14="http://schemas.microsoft.com/office/powerpoint/2010/main" val="162523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1" y="620213"/>
            <a:ext cx="7966711" cy="59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JAD SESSIONS – ORGANIZATION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039519" y="1341745"/>
            <a:ext cx="1703387" cy="8413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25" tIns="24762" rIns="49525" bIns="24762" spcCol="1270" anchor="ctr"/>
          <a:lstStyle/>
          <a:p>
            <a:pPr algn="ctr" defTabSz="577786">
              <a:lnSpc>
                <a:spcPct val="90000"/>
              </a:lnSpc>
              <a:spcAft>
                <a:spcPct val="15000"/>
              </a:spcAft>
              <a:defRPr/>
            </a:pPr>
            <a:r>
              <a:rPr lang="en-US" sz="1600" dirty="0"/>
              <a:t>Key Process Client Lead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039519" y="2617301"/>
            <a:ext cx="1703387" cy="8413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25" tIns="24762" rIns="49525" bIns="24762" spcCol="1270" anchor="ctr"/>
          <a:lstStyle/>
          <a:p>
            <a:pPr algn="ctr" defTabSz="577786">
              <a:lnSpc>
                <a:spcPct val="90000"/>
              </a:lnSpc>
              <a:spcAft>
                <a:spcPct val="15000"/>
              </a:spcAft>
              <a:defRPr/>
            </a:pPr>
            <a:r>
              <a:rPr lang="en-US" sz="1600" b="1" dirty="0"/>
              <a:t>Business Process SMEs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471654" y="3800780"/>
            <a:ext cx="3043699" cy="1176339"/>
          </a:xfrm>
          <a:prstGeom prst="rect">
            <a:avLst/>
          </a:prstGeom>
          <a:pattFill prst="openDmn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25" tIns="24762" rIns="49525" bIns="24762" spcCol="1270" anchor="ctr"/>
          <a:lstStyle/>
          <a:p>
            <a:pPr algn="ctr" defTabSz="577786">
              <a:lnSpc>
                <a:spcPct val="90000"/>
              </a:lnSpc>
              <a:spcAft>
                <a:spcPct val="15000"/>
              </a:spcAft>
              <a:defRPr/>
            </a:pPr>
            <a:r>
              <a:rPr lang="en-US" b="1" dirty="0"/>
              <a:t>Extended JAD Team</a:t>
            </a:r>
          </a:p>
          <a:p>
            <a:pPr algn="ctr" defTabSz="577786">
              <a:lnSpc>
                <a:spcPct val="90000"/>
              </a:lnSpc>
              <a:spcAft>
                <a:spcPct val="15000"/>
              </a:spcAft>
              <a:defRPr/>
            </a:pPr>
            <a:endParaRPr lang="en-US" sz="300" b="1" dirty="0"/>
          </a:p>
          <a:p>
            <a:pPr algn="ctr" defTabSz="577786">
              <a:lnSpc>
                <a:spcPct val="90000"/>
              </a:lnSpc>
              <a:spcAft>
                <a:spcPct val="15000"/>
              </a:spcAft>
              <a:defRPr/>
            </a:pPr>
            <a:r>
              <a:rPr lang="en-US" dirty="0"/>
              <a:t>Application Configurator, Integration Analyst, Security Analyst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411693" y="5445792"/>
            <a:ext cx="1273047" cy="6108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25" tIns="24762" rIns="49525" bIns="24762" spcCol="1270" anchor="ctr"/>
          <a:lstStyle/>
          <a:p>
            <a:pPr algn="ctr" defTabSz="577786">
              <a:lnSpc>
                <a:spcPct val="90000"/>
              </a:lnSpc>
              <a:spcAft>
                <a:spcPct val="15000"/>
              </a:spcAft>
              <a:defRPr/>
            </a:pPr>
            <a:r>
              <a:rPr lang="en-US" sz="1200" b="1" dirty="0"/>
              <a:t>Client Resources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253192" y="5427410"/>
            <a:ext cx="1273047" cy="611983"/>
          </a:xfrm>
          <a:prstGeom prst="rect">
            <a:avLst/>
          </a:prstGeom>
          <a:pattFill prst="openDmn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25" tIns="24762" rIns="49525" bIns="24762" spcCol="1270" anchor="ctr"/>
          <a:lstStyle/>
          <a:p>
            <a:pPr algn="ctr" defTabSz="577786">
              <a:lnSpc>
                <a:spcPct val="90000"/>
              </a:lnSpc>
              <a:spcAft>
                <a:spcPct val="15000"/>
              </a:spcAft>
              <a:defRPr/>
            </a:pPr>
            <a:r>
              <a:rPr lang="en-US" sz="1200" b="1" dirty="0"/>
              <a:t>Client Resources</a:t>
            </a:r>
          </a:p>
        </p:txBody>
      </p:sp>
      <p:sp>
        <p:nvSpPr>
          <p:cNvPr id="26" name="TextBox 14"/>
          <p:cNvSpPr txBox="1">
            <a:spLocks noChangeArrowheads="1"/>
          </p:cNvSpPr>
          <p:nvPr/>
        </p:nvSpPr>
        <p:spPr bwMode="auto">
          <a:xfrm>
            <a:off x="6090119" y="5227840"/>
            <a:ext cx="1781175" cy="27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 marL="1588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106000"/>
              </a:lnSpc>
              <a:spcBef>
                <a:spcPct val="8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LEGEND</a:t>
            </a:r>
          </a:p>
        </p:txBody>
      </p:sp>
      <p:cxnSp>
        <p:nvCxnSpPr>
          <p:cNvPr id="27" name="Straight Connector 16"/>
          <p:cNvCxnSpPr>
            <a:cxnSpLocks noChangeShapeType="1"/>
            <a:stCxn id="21" idx="2"/>
            <a:endCxn id="22" idx="0"/>
          </p:cNvCxnSpPr>
          <p:nvPr/>
        </p:nvCxnSpPr>
        <p:spPr bwMode="auto">
          <a:xfrm>
            <a:off x="6891209" y="2183118"/>
            <a:ext cx="0" cy="43418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Rectangle 15"/>
          <p:cNvSpPr>
            <a:spLocks noChangeArrowheads="1"/>
          </p:cNvSpPr>
          <p:nvPr/>
        </p:nvSpPr>
        <p:spPr bwMode="auto">
          <a:xfrm>
            <a:off x="273051" y="1341745"/>
            <a:ext cx="4706939" cy="3827103"/>
          </a:xfrm>
          <a:prstGeom prst="rect">
            <a:avLst/>
          </a:prstGeom>
          <a:solidFill>
            <a:schemeClr val="accent4">
              <a:lumMod val="60000"/>
              <a:lumOff val="40000"/>
              <a:alpha val="79608"/>
            </a:schemeClr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lIns="182860" tIns="182860" rIns="91430" bIns="91430"/>
          <a:lstStyle/>
          <a:p>
            <a:pPr>
              <a:lnSpc>
                <a:spcPct val="80000"/>
              </a:lnSpc>
              <a:defRPr/>
            </a:pPr>
            <a:endParaRPr lang="en-US" dirty="0">
              <a:latin typeface="+mn-lt"/>
              <a:cs typeface="Arial" charset="0"/>
            </a:endParaRPr>
          </a:p>
          <a:p>
            <a:pPr>
              <a:lnSpc>
                <a:spcPct val="80000"/>
              </a:lnSpc>
              <a:defRPr/>
            </a:pPr>
            <a:endParaRPr lang="en-US" dirty="0">
              <a:latin typeface="+mn-lt"/>
              <a:cs typeface="Arial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dirty="0">
                <a:latin typeface="+mn-lt"/>
                <a:cs typeface="Arial" charset="0"/>
              </a:rPr>
              <a:t>For each JAD phase, divide process areas into logical threads such as:</a:t>
            </a:r>
            <a:br>
              <a:rPr lang="en-US" dirty="0">
                <a:latin typeface="+mn-lt"/>
                <a:cs typeface="Arial" charset="0"/>
              </a:rPr>
            </a:br>
            <a:endParaRPr lang="en-US" dirty="0">
              <a:latin typeface="+mn-lt"/>
              <a:cs typeface="Arial" charset="0"/>
            </a:endParaRPr>
          </a:p>
          <a:p>
            <a:pPr marL="285718" indent="-285718">
              <a:lnSpc>
                <a:spcPct val="80000"/>
              </a:lnSpc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+mn-lt"/>
                <a:cs typeface="Arial" charset="0"/>
              </a:rPr>
              <a:t>By functional area</a:t>
            </a:r>
          </a:p>
          <a:p>
            <a:pPr marL="285718" indent="-285718">
              <a:lnSpc>
                <a:spcPct val="80000"/>
              </a:lnSpc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+mn-lt"/>
                <a:cs typeface="Arial" charset="0"/>
              </a:rPr>
              <a:t>By user group</a:t>
            </a:r>
          </a:p>
          <a:p>
            <a:pPr marL="285718" indent="-285718">
              <a:lnSpc>
                <a:spcPct val="80000"/>
              </a:lnSpc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+mn-lt"/>
                <a:cs typeface="Arial" charset="0"/>
              </a:rPr>
              <a:t>By use case</a:t>
            </a:r>
          </a:p>
          <a:p>
            <a:pPr>
              <a:lnSpc>
                <a:spcPct val="80000"/>
              </a:lnSpc>
              <a:defRPr/>
            </a:pPr>
            <a:endParaRPr lang="en-US" dirty="0">
              <a:latin typeface="+mn-lt"/>
              <a:cs typeface="Arial" charset="0"/>
            </a:endParaRPr>
          </a:p>
          <a:p>
            <a:pPr>
              <a:lnSpc>
                <a:spcPct val="80000"/>
              </a:lnSpc>
              <a:defRPr/>
            </a:pPr>
            <a:endParaRPr lang="en-US" dirty="0">
              <a:latin typeface="+mn-lt"/>
              <a:cs typeface="Arial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dirty="0">
                <a:latin typeface="+mn-lt"/>
                <a:cs typeface="Arial" charset="0"/>
              </a:rPr>
              <a:t>Process Threads have the following:</a:t>
            </a:r>
          </a:p>
          <a:p>
            <a:pPr marL="285718" indent="-285718">
              <a:lnSpc>
                <a:spcPct val="80000"/>
              </a:lnSpc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+mn-lt"/>
                <a:cs typeface="Arial" charset="0"/>
              </a:rPr>
              <a:t>Dedicated Client Lead</a:t>
            </a:r>
          </a:p>
          <a:p>
            <a:pPr marL="285718" indent="-285718">
              <a:lnSpc>
                <a:spcPct val="80000"/>
              </a:lnSpc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+mn-lt"/>
                <a:cs typeface="Arial" charset="0"/>
              </a:rPr>
              <a:t>Business Process SMEs</a:t>
            </a:r>
          </a:p>
          <a:p>
            <a:pPr marL="285718" indent="-285718">
              <a:lnSpc>
                <a:spcPct val="80000"/>
              </a:lnSpc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+mn-lt"/>
                <a:cs typeface="Arial" charset="0"/>
              </a:rPr>
              <a:t>Power Users</a:t>
            </a:r>
          </a:p>
          <a:p>
            <a:pPr marL="285718" indent="-285718">
              <a:lnSpc>
                <a:spcPct val="80000"/>
              </a:lnSpc>
              <a:spcAft>
                <a:spcPts val="600"/>
              </a:spcAft>
              <a:buFont typeface="Arial" pitchFamily="34" charset="0"/>
              <a:buChar char="•"/>
              <a:defRPr/>
            </a:pPr>
            <a:endParaRPr lang="en-US" sz="1600" dirty="0">
              <a:latin typeface="+mn-lt"/>
              <a:cs typeface="Arial" charset="0"/>
            </a:endParaRPr>
          </a:p>
          <a:p>
            <a:pPr lvl="1">
              <a:lnSpc>
                <a:spcPct val="80000"/>
              </a:lnSpc>
              <a:defRPr/>
            </a:pPr>
            <a:endParaRPr lang="en-US" sz="1600" dirty="0">
              <a:latin typeface="+mn-lt"/>
              <a:cs typeface="Arial" charset="0"/>
            </a:endParaRPr>
          </a:p>
        </p:txBody>
      </p:sp>
      <p:sp>
        <p:nvSpPr>
          <p:cNvPr id="29" name="Rectangle 8"/>
          <p:cNvSpPr/>
          <p:nvPr/>
        </p:nvSpPr>
        <p:spPr>
          <a:xfrm>
            <a:off x="273051" y="1341741"/>
            <a:ext cx="4706939" cy="4429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91430" tIns="45715" rIns="91430" bIns="4571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kern="0" dirty="0">
                <a:solidFill>
                  <a:sysClr val="window" lastClr="FFFFFF"/>
                </a:solidFill>
                <a:latin typeface="+mn-lt"/>
                <a:cs typeface="Arial"/>
              </a:rPr>
              <a:t>Work Threads</a:t>
            </a:r>
          </a:p>
        </p:txBody>
      </p:sp>
    </p:spTree>
    <p:extLst>
      <p:ext uri="{BB962C8B-B14F-4D97-AF65-F5344CB8AC3E}">
        <p14:creationId xmlns:p14="http://schemas.microsoft.com/office/powerpoint/2010/main" val="357975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1" y="620213"/>
            <a:ext cx="7966711" cy="59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JAD SESSIONS – PROCESS / SCHEDULE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2967952550"/>
              </p:ext>
            </p:extLst>
          </p:nvPr>
        </p:nvGraphicFramePr>
        <p:xfrm>
          <a:off x="480676" y="2053567"/>
          <a:ext cx="8152109" cy="860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Curved Down Arrow 14"/>
          <p:cNvSpPr/>
          <p:nvPr/>
        </p:nvSpPr>
        <p:spPr>
          <a:xfrm flipH="1">
            <a:off x="5921375" y="1441814"/>
            <a:ext cx="1689100" cy="612775"/>
          </a:xfrm>
          <a:prstGeom prst="curvedDownArrow">
            <a:avLst>
              <a:gd name="adj1" fmla="val 49921"/>
              <a:gd name="adj2" fmla="val 107229"/>
              <a:gd name="adj3" fmla="val 25000"/>
            </a:avLst>
          </a:prstGeom>
          <a:solidFill>
            <a:srgbClr val="80A3CC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25" tIns="24762" rIns="49525" bIns="24762" spcCol="1270" anchor="ctr"/>
          <a:lstStyle/>
          <a:p>
            <a:pPr marL="114288" indent="-114288" defTabSz="577786">
              <a:lnSpc>
                <a:spcPct val="90000"/>
              </a:lnSpc>
              <a:spcAft>
                <a:spcPct val="15000"/>
              </a:spcAft>
              <a:buFontTx/>
              <a:buChar char="••"/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7"/>
          <p:cNvSpPr txBox="1">
            <a:spLocks noChangeArrowheads="1"/>
          </p:cNvSpPr>
          <p:nvPr/>
        </p:nvSpPr>
        <p:spPr bwMode="auto">
          <a:xfrm>
            <a:off x="514354" y="2859451"/>
            <a:ext cx="4621213" cy="2285241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0" tIns="45715" rIns="91430" bIns="45715">
            <a:spAutoFit/>
          </a:bodyPr>
          <a:lstStyle>
            <a:lvl1pPr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800" b="1" dirty="0">
                <a:latin typeface="+mn-lt"/>
              </a:rPr>
              <a:t>JAD Prep / Pre JAD / JAD</a:t>
            </a:r>
          </a:p>
          <a:p>
            <a:pPr marL="285718" indent="-28571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focused on gathering the available information for the specific business process</a:t>
            </a:r>
          </a:p>
          <a:p>
            <a:pPr marL="285718" indent="-28571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organizing it into visual process flows</a:t>
            </a:r>
          </a:p>
          <a:p>
            <a:pPr marL="285718" indent="-28571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refining the requirements, and designing artifacts through a series of review sessions.</a:t>
            </a:r>
          </a:p>
          <a:p>
            <a:pPr eaLnBrk="1" hangingPunct="1">
              <a:spcBef>
                <a:spcPct val="20000"/>
              </a:spcBef>
            </a:pPr>
            <a:endParaRPr lang="en-US" sz="1600" dirty="0">
              <a:latin typeface="+mn-lt"/>
            </a:endParaRPr>
          </a:p>
        </p:txBody>
      </p:sp>
      <p:sp>
        <p:nvSpPr>
          <p:cNvPr id="17" name="TextBox 18"/>
          <p:cNvSpPr txBox="1">
            <a:spLocks noChangeArrowheads="1"/>
          </p:cNvSpPr>
          <p:nvPr/>
        </p:nvSpPr>
        <p:spPr bwMode="auto">
          <a:xfrm>
            <a:off x="5176839" y="2865800"/>
            <a:ext cx="3052763" cy="2142125"/>
          </a:xfrm>
          <a:prstGeom prst="rect">
            <a:avLst/>
          </a:prstGeom>
          <a:noFill/>
          <a:ln w="19050">
            <a:solidFill>
              <a:srgbClr val="00389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0" tIns="45715" rIns="91430" bIns="45715">
            <a:spAutoFit/>
          </a:bodyPr>
          <a:lstStyle>
            <a:lvl1pPr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</a:pPr>
            <a:r>
              <a:rPr lang="en-US" sz="1800" b="1" dirty="0">
                <a:latin typeface="+mn-lt"/>
              </a:rPr>
              <a:t>Post-JAD and JAD Review</a:t>
            </a:r>
          </a:p>
          <a:p>
            <a:pPr marL="285718" indent="-285718" eaLnBrk="1" hangingPunct="1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focus on reviewing and refining the requirements </a:t>
            </a:r>
          </a:p>
          <a:p>
            <a:pPr marL="285718" indent="-285718" eaLnBrk="1" hangingPunct="1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design artifacts generated with information elicited during the previously conducted JAD sessions</a:t>
            </a:r>
          </a:p>
        </p:txBody>
      </p:sp>
      <p:sp>
        <p:nvSpPr>
          <p:cNvPr id="18" name="TextBox 1"/>
          <p:cNvSpPr txBox="1">
            <a:spLocks noChangeArrowheads="1"/>
          </p:cNvSpPr>
          <p:nvPr/>
        </p:nvSpPr>
        <p:spPr bwMode="auto">
          <a:xfrm>
            <a:off x="514351" y="5205370"/>
            <a:ext cx="8151812" cy="763337"/>
          </a:xfrm>
          <a:prstGeom prst="rect">
            <a:avLst/>
          </a:prstGeom>
          <a:solidFill>
            <a:srgbClr val="66FF33"/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lIns="91430" tIns="45715" rIns="91430" bIns="45715" anchor="ctr">
            <a:spAutoFit/>
          </a:bodyPr>
          <a:lstStyle>
            <a:lvl1pPr marL="1588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106000"/>
              </a:lnSpc>
              <a:spcBef>
                <a:spcPct val="80000"/>
              </a:spcBef>
              <a:buClr>
                <a:srgbClr val="000000"/>
              </a:buClr>
              <a:defRPr/>
            </a:pPr>
            <a:r>
              <a:rPr lang="en-US" sz="2000" dirty="0">
                <a:latin typeface="+mn-lt"/>
              </a:rPr>
              <a:t>The JAD process provides general guidelines on how to conduct JAD sessions both to elicit requirements and also develop solution design</a:t>
            </a:r>
          </a:p>
        </p:txBody>
      </p:sp>
    </p:spTree>
    <p:extLst>
      <p:ext uri="{BB962C8B-B14F-4D97-AF65-F5344CB8AC3E}">
        <p14:creationId xmlns:p14="http://schemas.microsoft.com/office/powerpoint/2010/main" val="168433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 flipH="1">
            <a:off x="354171" y="1625304"/>
            <a:ext cx="8403465" cy="3246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/>
          <a:lstStyle/>
          <a:p>
            <a:pPr marL="342862" indent="-342862" eaLnBrk="1" hangingPunct="1"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000" dirty="0"/>
              <a:t>Establish, configure and deploy a consolidated, state-of-the-art tracking and case management information system to be used in its statewide programs involving </a:t>
            </a:r>
          </a:p>
          <a:p>
            <a:pPr marL="1257161" lvl="2" indent="-342862" algn="just" eaLnBrk="1" hangingPunct="1">
              <a:spcBef>
                <a:spcPts val="0"/>
              </a:spcBef>
              <a:buClr>
                <a:srgbClr val="8C1919"/>
              </a:buClr>
              <a:buFont typeface="+mj-lt"/>
              <a:buAutoNum type="arabicPeriod"/>
              <a:defRPr/>
            </a:pPr>
            <a:r>
              <a:rPr lang="en-US" dirty="0"/>
              <a:t>One, and</a:t>
            </a:r>
          </a:p>
          <a:p>
            <a:pPr marL="1257161" lvl="2" indent="-342862" algn="just" eaLnBrk="1" hangingPunct="1">
              <a:spcBef>
                <a:spcPts val="0"/>
              </a:spcBef>
              <a:spcAft>
                <a:spcPts val="600"/>
              </a:spcAft>
              <a:buClr>
                <a:srgbClr val="8C1919"/>
              </a:buClr>
              <a:buFont typeface="+mj-lt"/>
              <a:buAutoNum type="arabicPeriod"/>
              <a:defRPr/>
            </a:pPr>
            <a:r>
              <a:rPr lang="en-US" dirty="0"/>
              <a:t>Two</a:t>
            </a:r>
          </a:p>
          <a:p>
            <a:pPr marL="342862" lvl="1" algn="just" eaLnBrk="1" hangingPunct="1">
              <a:spcBef>
                <a:spcPts val="0"/>
              </a:spcBef>
              <a:spcAft>
                <a:spcPts val="1200"/>
              </a:spcAft>
              <a:buClr>
                <a:srgbClr val="8C1919"/>
              </a:buClr>
              <a:defRPr/>
            </a:pPr>
            <a:r>
              <a:rPr lang="en-US" sz="2000" dirty="0"/>
              <a:t>which will monitor ADAP Application processing for over 15000 clients across the State of Mississippi every year</a:t>
            </a:r>
            <a:endParaRPr lang="en-US" sz="2000" kern="0" dirty="0">
              <a:latin typeface="+mn-lt"/>
            </a:endParaRPr>
          </a:p>
          <a:p>
            <a:pPr marL="342862" indent="-342862" algn="just" eaLnBrk="1" hangingPunct="1"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000" dirty="0"/>
              <a:t>Migrate existing data from legacy systems – </a:t>
            </a:r>
            <a:endParaRPr lang="en-US" sz="2000" baseline="30000" dirty="0"/>
          </a:p>
          <a:p>
            <a:pPr lvl="1" algn="just" eaLnBrk="1" hangingPunct="1">
              <a:spcBef>
                <a:spcPts val="0"/>
              </a:spcBef>
              <a:buClr>
                <a:srgbClr val="8C1919"/>
              </a:buClr>
              <a:defRPr/>
            </a:pPr>
            <a:endParaRPr lang="en-US" sz="2000" kern="0" dirty="0">
              <a:latin typeface="+mn-lt"/>
            </a:endParaRPr>
          </a:p>
          <a:p>
            <a:pPr marL="342862" indent="-342862" eaLnBrk="1" hangingPunct="1">
              <a:spcBef>
                <a:spcPts val="0"/>
              </a:spcBef>
              <a:buClr>
                <a:srgbClr val="8C1919"/>
              </a:buClr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5356" y="4821999"/>
            <a:ext cx="7938575" cy="11254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softEdge rad="3175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30" tIns="45715" rIns="91430" bIns="45715" rtlCol="0" anchor="ctr"/>
          <a:lstStyle/>
          <a:p>
            <a:pPr algn="ctr" eaLnBrk="1" hangingPunct="1">
              <a:spcBef>
                <a:spcPts val="0"/>
              </a:spcBef>
              <a:buClr>
                <a:srgbClr val="C00000"/>
              </a:buClr>
              <a:defRPr/>
            </a:pPr>
            <a:r>
              <a:rPr lang="en-US" sz="2000" dirty="0"/>
              <a:t>The Mississippi Department of Health – ACAMS (MSDH-ACAMS) Case Management System will help to </a:t>
            </a:r>
            <a:r>
              <a:rPr lang="en-US" sz="2000" b="1" dirty="0"/>
              <a:t>integrate data systems, increase automation, </a:t>
            </a:r>
            <a:r>
              <a:rPr lang="en-US" sz="2000" dirty="0"/>
              <a:t>and</a:t>
            </a:r>
            <a:r>
              <a:rPr lang="en-US" sz="2000" b="1" dirty="0"/>
              <a:t> reduce duplication of data</a:t>
            </a:r>
            <a:r>
              <a:rPr lang="en-US" sz="2000" dirty="0"/>
              <a:t>.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188916" y="714380"/>
            <a:ext cx="7664453" cy="761999"/>
            <a:chOff x="119" y="450"/>
            <a:chExt cx="4828" cy="480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/>
          </p:nvSpPr>
          <p:spPr bwMode="auto">
            <a:xfrm>
              <a:off x="223" y="477"/>
              <a:ext cx="4722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119" y="450"/>
              <a:ext cx="1033" cy="480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221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125" y="751"/>
              <a:ext cx="1033" cy="177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rgbClr val="DB8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221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977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977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977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>
              <a:off x="977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1733" y="477"/>
              <a:ext cx="946" cy="439"/>
            </a:xfrm>
            <a:custGeom>
              <a:avLst/>
              <a:gdLst>
                <a:gd name="T0" fmla="*/ 730 w 946"/>
                <a:gd name="T1" fmla="*/ 439 h 439"/>
                <a:gd name="T2" fmla="*/ 946 w 946"/>
                <a:gd name="T3" fmla="*/ 277 h 439"/>
                <a:gd name="T4" fmla="*/ 730 w 946"/>
                <a:gd name="T5" fmla="*/ 0 h 439"/>
                <a:gd name="T6" fmla="*/ 0 w 946"/>
                <a:gd name="T7" fmla="*/ 0 h 439"/>
                <a:gd name="T8" fmla="*/ 216 w 946"/>
                <a:gd name="T9" fmla="*/ 277 h 439"/>
                <a:gd name="T10" fmla="*/ 0 w 946"/>
                <a:gd name="T11" fmla="*/ 439 h 439"/>
                <a:gd name="T12" fmla="*/ 730 w 946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6" h="439">
                  <a:moveTo>
                    <a:pt x="730" y="439"/>
                  </a:moveTo>
                  <a:lnTo>
                    <a:pt x="946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1733" y="477"/>
              <a:ext cx="946" cy="439"/>
            </a:xfrm>
            <a:custGeom>
              <a:avLst/>
              <a:gdLst>
                <a:gd name="T0" fmla="*/ 730 w 946"/>
                <a:gd name="T1" fmla="*/ 439 h 439"/>
                <a:gd name="T2" fmla="*/ 946 w 946"/>
                <a:gd name="T3" fmla="*/ 277 h 439"/>
                <a:gd name="T4" fmla="*/ 730 w 946"/>
                <a:gd name="T5" fmla="*/ 0 h 439"/>
                <a:gd name="T6" fmla="*/ 0 w 946"/>
                <a:gd name="T7" fmla="*/ 0 h 439"/>
                <a:gd name="T8" fmla="*/ 216 w 946"/>
                <a:gd name="T9" fmla="*/ 277 h 439"/>
                <a:gd name="T10" fmla="*/ 0 w 946"/>
                <a:gd name="T11" fmla="*/ 439 h 439"/>
                <a:gd name="T12" fmla="*/ 730 w 946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6" h="439">
                  <a:moveTo>
                    <a:pt x="730" y="439"/>
                  </a:moveTo>
                  <a:lnTo>
                    <a:pt x="946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1733" y="754"/>
              <a:ext cx="946" cy="162"/>
            </a:xfrm>
            <a:custGeom>
              <a:avLst/>
              <a:gdLst>
                <a:gd name="T0" fmla="*/ 946 w 946"/>
                <a:gd name="T1" fmla="*/ 0 h 162"/>
                <a:gd name="T2" fmla="*/ 216 w 946"/>
                <a:gd name="T3" fmla="*/ 0 h 162"/>
                <a:gd name="T4" fmla="*/ 0 w 946"/>
                <a:gd name="T5" fmla="*/ 162 h 162"/>
                <a:gd name="T6" fmla="*/ 730 w 946"/>
                <a:gd name="T7" fmla="*/ 162 h 162"/>
                <a:gd name="T8" fmla="*/ 946 w 946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6" h="162">
                  <a:moveTo>
                    <a:pt x="946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1733" y="754"/>
              <a:ext cx="946" cy="162"/>
            </a:xfrm>
            <a:custGeom>
              <a:avLst/>
              <a:gdLst>
                <a:gd name="T0" fmla="*/ 946 w 946"/>
                <a:gd name="T1" fmla="*/ 0 h 162"/>
                <a:gd name="T2" fmla="*/ 216 w 946"/>
                <a:gd name="T3" fmla="*/ 0 h 162"/>
                <a:gd name="T4" fmla="*/ 0 w 946"/>
                <a:gd name="T5" fmla="*/ 162 h 162"/>
                <a:gd name="T6" fmla="*/ 730 w 946"/>
                <a:gd name="T7" fmla="*/ 162 h 162"/>
                <a:gd name="T8" fmla="*/ 946 w 946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6" h="162">
                  <a:moveTo>
                    <a:pt x="946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2490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2490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2490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2490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3246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3246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3246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>
              <a:off x="3246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"/>
            <p:cNvSpPr>
              <a:spLocks/>
            </p:cNvSpPr>
            <p:nvPr/>
          </p:nvSpPr>
          <p:spPr bwMode="auto">
            <a:xfrm>
              <a:off x="4002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auto">
            <a:xfrm>
              <a:off x="4002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7"/>
            <p:cNvSpPr>
              <a:spLocks/>
            </p:cNvSpPr>
            <p:nvPr/>
          </p:nvSpPr>
          <p:spPr bwMode="auto">
            <a:xfrm>
              <a:off x="4002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8"/>
            <p:cNvSpPr>
              <a:spLocks/>
            </p:cNvSpPr>
            <p:nvPr/>
          </p:nvSpPr>
          <p:spPr bwMode="auto">
            <a:xfrm>
              <a:off x="4002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1474788" y="700088"/>
            <a:ext cx="14170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Project</a:t>
            </a:r>
          </a:p>
          <a:p>
            <a:pPr algn="ctr"/>
            <a:r>
              <a:rPr lang="en-US" sz="1300" dirty="0">
                <a:solidFill>
                  <a:schemeClr val="bg1"/>
                </a:solidFill>
              </a:rPr>
              <a:t> Scope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676525" y="714148"/>
            <a:ext cx="14170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Project</a:t>
            </a:r>
          </a:p>
          <a:p>
            <a:pPr algn="ctr"/>
            <a:r>
              <a:rPr lang="en-US" sz="1300" dirty="0">
                <a:solidFill>
                  <a:schemeClr val="bg1"/>
                </a:solidFill>
              </a:rPr>
              <a:t>Approach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876676" y="714148"/>
            <a:ext cx="14170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Project </a:t>
            </a:r>
          </a:p>
          <a:p>
            <a:pPr algn="ctr"/>
            <a:r>
              <a:rPr lang="en-US" sz="1300" dirty="0">
                <a:solidFill>
                  <a:schemeClr val="bg1"/>
                </a:solidFill>
              </a:rPr>
              <a:t>Timeline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048251" y="728662"/>
            <a:ext cx="1417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Project Roles </a:t>
            </a:r>
            <a:endParaRPr lang="en-US" sz="1200" dirty="0" smtClean="0">
              <a:solidFill>
                <a:schemeClr val="bg1"/>
              </a:solidFill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&amp; Organization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273800" y="714375"/>
            <a:ext cx="14170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Project</a:t>
            </a:r>
          </a:p>
          <a:p>
            <a:pPr algn="ctr"/>
            <a:r>
              <a:rPr lang="en-US" sz="1300" dirty="0">
                <a:solidFill>
                  <a:schemeClr val="bg1"/>
                </a:solidFill>
              </a:rPr>
              <a:t> Management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461771" y="1188840"/>
            <a:ext cx="14170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WHAT?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2676525" y="1193829"/>
            <a:ext cx="14170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HOW?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886517" y="1187768"/>
            <a:ext cx="14170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WHEN?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076827" y="1191058"/>
            <a:ext cx="14170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WHO?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273800" y="1179653"/>
            <a:ext cx="14170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CONTROL?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82893" y="671513"/>
            <a:ext cx="14170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Project</a:t>
            </a:r>
          </a:p>
          <a:p>
            <a:pPr algn="ctr"/>
            <a:r>
              <a:rPr lang="en-US" sz="1500" dirty="0">
                <a:solidFill>
                  <a:schemeClr val="bg1"/>
                </a:solidFill>
              </a:rPr>
              <a:t> Scope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17501" y="1169790"/>
            <a:ext cx="14170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WHAT?</a:t>
            </a:r>
          </a:p>
        </p:txBody>
      </p:sp>
    </p:spTree>
    <p:extLst>
      <p:ext uri="{BB962C8B-B14F-4D97-AF65-F5344CB8AC3E}">
        <p14:creationId xmlns:p14="http://schemas.microsoft.com/office/powerpoint/2010/main" val="287808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State of New Mexico – Department of Health (RFP 40-665-14-20701) Family Health Bureau - Case Management Application System (FHB-CMAS) Acro Service Corporation and State of New Mexico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692" y="1562100"/>
            <a:ext cx="7473154" cy="4414217"/>
          </a:xfrm>
          <a:prstGeom prst="rect">
            <a:avLst/>
          </a:prstGeom>
        </p:spPr>
      </p:pic>
      <p:grpSp>
        <p:nvGrpSpPr>
          <p:cNvPr id="9" name="Group 4"/>
          <p:cNvGrpSpPr>
            <a:grpSpLocks noChangeAspect="1"/>
          </p:cNvGrpSpPr>
          <p:nvPr/>
        </p:nvGrpSpPr>
        <p:grpSpPr bwMode="auto">
          <a:xfrm>
            <a:off x="354013" y="757238"/>
            <a:ext cx="7496175" cy="700087"/>
            <a:chOff x="223" y="477"/>
            <a:chExt cx="4722" cy="441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/>
          </p:nvSpPr>
          <p:spPr bwMode="auto">
            <a:xfrm>
              <a:off x="223" y="477"/>
              <a:ext cx="4722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5"/>
            <p:cNvSpPr>
              <a:spLocks/>
            </p:cNvSpPr>
            <p:nvPr/>
          </p:nvSpPr>
          <p:spPr bwMode="auto">
            <a:xfrm>
              <a:off x="221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221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221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rgbClr val="DB8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/>
            <p:cNvSpPr>
              <a:spLocks/>
            </p:cNvSpPr>
            <p:nvPr/>
          </p:nvSpPr>
          <p:spPr bwMode="auto">
            <a:xfrm>
              <a:off x="221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977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977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/>
            <p:cNvSpPr>
              <a:spLocks/>
            </p:cNvSpPr>
            <p:nvPr/>
          </p:nvSpPr>
          <p:spPr bwMode="auto">
            <a:xfrm>
              <a:off x="977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auto">
            <a:xfrm>
              <a:off x="977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/>
            <p:cNvSpPr>
              <a:spLocks/>
            </p:cNvSpPr>
            <p:nvPr/>
          </p:nvSpPr>
          <p:spPr bwMode="auto">
            <a:xfrm>
              <a:off x="1733" y="477"/>
              <a:ext cx="946" cy="439"/>
            </a:xfrm>
            <a:custGeom>
              <a:avLst/>
              <a:gdLst>
                <a:gd name="T0" fmla="*/ 730 w 946"/>
                <a:gd name="T1" fmla="*/ 439 h 439"/>
                <a:gd name="T2" fmla="*/ 946 w 946"/>
                <a:gd name="T3" fmla="*/ 277 h 439"/>
                <a:gd name="T4" fmla="*/ 730 w 946"/>
                <a:gd name="T5" fmla="*/ 0 h 439"/>
                <a:gd name="T6" fmla="*/ 0 w 946"/>
                <a:gd name="T7" fmla="*/ 0 h 439"/>
                <a:gd name="T8" fmla="*/ 216 w 946"/>
                <a:gd name="T9" fmla="*/ 277 h 439"/>
                <a:gd name="T10" fmla="*/ 0 w 946"/>
                <a:gd name="T11" fmla="*/ 439 h 439"/>
                <a:gd name="T12" fmla="*/ 730 w 946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6" h="439">
                  <a:moveTo>
                    <a:pt x="730" y="439"/>
                  </a:moveTo>
                  <a:lnTo>
                    <a:pt x="946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/>
            <p:cNvSpPr>
              <a:spLocks/>
            </p:cNvSpPr>
            <p:nvPr/>
          </p:nvSpPr>
          <p:spPr bwMode="auto">
            <a:xfrm>
              <a:off x="1733" y="477"/>
              <a:ext cx="946" cy="439"/>
            </a:xfrm>
            <a:custGeom>
              <a:avLst/>
              <a:gdLst>
                <a:gd name="T0" fmla="*/ 730 w 946"/>
                <a:gd name="T1" fmla="*/ 439 h 439"/>
                <a:gd name="T2" fmla="*/ 946 w 946"/>
                <a:gd name="T3" fmla="*/ 277 h 439"/>
                <a:gd name="T4" fmla="*/ 730 w 946"/>
                <a:gd name="T5" fmla="*/ 0 h 439"/>
                <a:gd name="T6" fmla="*/ 0 w 946"/>
                <a:gd name="T7" fmla="*/ 0 h 439"/>
                <a:gd name="T8" fmla="*/ 216 w 946"/>
                <a:gd name="T9" fmla="*/ 277 h 439"/>
                <a:gd name="T10" fmla="*/ 0 w 946"/>
                <a:gd name="T11" fmla="*/ 439 h 439"/>
                <a:gd name="T12" fmla="*/ 730 w 946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6" h="439">
                  <a:moveTo>
                    <a:pt x="730" y="439"/>
                  </a:moveTo>
                  <a:lnTo>
                    <a:pt x="946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/>
            <p:cNvSpPr>
              <a:spLocks/>
            </p:cNvSpPr>
            <p:nvPr/>
          </p:nvSpPr>
          <p:spPr bwMode="auto">
            <a:xfrm>
              <a:off x="1733" y="754"/>
              <a:ext cx="946" cy="162"/>
            </a:xfrm>
            <a:custGeom>
              <a:avLst/>
              <a:gdLst>
                <a:gd name="T0" fmla="*/ 946 w 946"/>
                <a:gd name="T1" fmla="*/ 0 h 162"/>
                <a:gd name="T2" fmla="*/ 216 w 946"/>
                <a:gd name="T3" fmla="*/ 0 h 162"/>
                <a:gd name="T4" fmla="*/ 0 w 946"/>
                <a:gd name="T5" fmla="*/ 162 h 162"/>
                <a:gd name="T6" fmla="*/ 730 w 946"/>
                <a:gd name="T7" fmla="*/ 162 h 162"/>
                <a:gd name="T8" fmla="*/ 946 w 946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6" h="162">
                  <a:moveTo>
                    <a:pt x="946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auto">
            <a:xfrm>
              <a:off x="1733" y="754"/>
              <a:ext cx="946" cy="162"/>
            </a:xfrm>
            <a:custGeom>
              <a:avLst/>
              <a:gdLst>
                <a:gd name="T0" fmla="*/ 946 w 946"/>
                <a:gd name="T1" fmla="*/ 0 h 162"/>
                <a:gd name="T2" fmla="*/ 216 w 946"/>
                <a:gd name="T3" fmla="*/ 0 h 162"/>
                <a:gd name="T4" fmla="*/ 0 w 946"/>
                <a:gd name="T5" fmla="*/ 162 h 162"/>
                <a:gd name="T6" fmla="*/ 730 w 946"/>
                <a:gd name="T7" fmla="*/ 162 h 162"/>
                <a:gd name="T8" fmla="*/ 946 w 946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6" h="162">
                  <a:moveTo>
                    <a:pt x="946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/>
            <p:cNvSpPr>
              <a:spLocks/>
            </p:cNvSpPr>
            <p:nvPr/>
          </p:nvSpPr>
          <p:spPr bwMode="auto">
            <a:xfrm>
              <a:off x="2490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/>
            <p:cNvSpPr>
              <a:spLocks/>
            </p:cNvSpPr>
            <p:nvPr/>
          </p:nvSpPr>
          <p:spPr bwMode="auto">
            <a:xfrm>
              <a:off x="2490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/>
            <p:cNvSpPr>
              <a:spLocks/>
            </p:cNvSpPr>
            <p:nvPr/>
          </p:nvSpPr>
          <p:spPr bwMode="auto">
            <a:xfrm>
              <a:off x="2490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/>
            <p:cNvSpPr>
              <a:spLocks/>
            </p:cNvSpPr>
            <p:nvPr/>
          </p:nvSpPr>
          <p:spPr bwMode="auto">
            <a:xfrm>
              <a:off x="2490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/>
            <p:cNvSpPr>
              <a:spLocks/>
            </p:cNvSpPr>
            <p:nvPr/>
          </p:nvSpPr>
          <p:spPr bwMode="auto">
            <a:xfrm>
              <a:off x="3246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/>
            <p:cNvSpPr>
              <a:spLocks/>
            </p:cNvSpPr>
            <p:nvPr/>
          </p:nvSpPr>
          <p:spPr bwMode="auto">
            <a:xfrm>
              <a:off x="3246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/>
            <p:cNvSpPr>
              <a:spLocks/>
            </p:cNvSpPr>
            <p:nvPr/>
          </p:nvSpPr>
          <p:spPr bwMode="auto">
            <a:xfrm>
              <a:off x="3246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/>
            <p:cNvSpPr>
              <a:spLocks/>
            </p:cNvSpPr>
            <p:nvPr/>
          </p:nvSpPr>
          <p:spPr bwMode="auto">
            <a:xfrm>
              <a:off x="3246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/>
            <p:cNvSpPr>
              <a:spLocks/>
            </p:cNvSpPr>
            <p:nvPr/>
          </p:nvSpPr>
          <p:spPr bwMode="auto">
            <a:xfrm>
              <a:off x="4002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6"/>
            <p:cNvSpPr>
              <a:spLocks/>
            </p:cNvSpPr>
            <p:nvPr/>
          </p:nvSpPr>
          <p:spPr bwMode="auto">
            <a:xfrm>
              <a:off x="4002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7"/>
            <p:cNvSpPr>
              <a:spLocks/>
            </p:cNvSpPr>
            <p:nvPr/>
          </p:nvSpPr>
          <p:spPr bwMode="auto">
            <a:xfrm>
              <a:off x="4002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8"/>
            <p:cNvSpPr>
              <a:spLocks/>
            </p:cNvSpPr>
            <p:nvPr/>
          </p:nvSpPr>
          <p:spPr bwMode="auto">
            <a:xfrm>
              <a:off x="4002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47675" y="703061"/>
            <a:ext cx="7416165" cy="786129"/>
            <a:chOff x="638175" y="703061"/>
            <a:chExt cx="7416165" cy="786129"/>
          </a:xfrm>
        </p:grpSpPr>
        <p:sp>
          <p:nvSpPr>
            <p:cNvPr id="37" name="TextBox 36"/>
            <p:cNvSpPr txBox="1"/>
            <p:nvPr/>
          </p:nvSpPr>
          <p:spPr>
            <a:xfrm>
              <a:off x="638175" y="717122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 </a:t>
              </a:r>
            </a:p>
            <a:p>
              <a:pPr algn="ctr"/>
              <a:r>
                <a:rPr lang="en-US" sz="1300" dirty="0" smtClean="0">
                  <a:solidFill>
                    <a:schemeClr val="bg1"/>
                  </a:solidFill>
                </a:rPr>
                <a:t>Objective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38176" y="1191813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chemeClr val="bg1"/>
                  </a:solidFill>
                </a:rPr>
                <a:t>WHY?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838325" y="70306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 Scope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40062" y="71712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Approach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240213" y="71712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 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Timeline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411788" y="731635"/>
              <a:ext cx="14170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Project Roles </a:t>
              </a:r>
              <a:endParaRPr lang="en-US" sz="12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&amp; Organization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637337" y="717348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 Management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825308" y="1191813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WHAT?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040062" y="1196802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HOW?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250054" y="1190741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WHEN?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440364" y="1194031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WHO?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637337" y="1182626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CONTROL?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231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6" name="Group 9"/>
          <p:cNvGrpSpPr>
            <a:grpSpLocks noChangeAspect="1"/>
          </p:cNvGrpSpPr>
          <p:nvPr/>
        </p:nvGrpSpPr>
        <p:grpSpPr bwMode="auto">
          <a:xfrm>
            <a:off x="567785" y="1575958"/>
            <a:ext cx="2536825" cy="1119188"/>
            <a:chOff x="894" y="464"/>
            <a:chExt cx="1598" cy="705"/>
          </a:xfrm>
        </p:grpSpPr>
        <p:sp>
          <p:nvSpPr>
            <p:cNvPr id="490" name="Freeform 10"/>
            <p:cNvSpPr>
              <a:spLocks/>
            </p:cNvSpPr>
            <p:nvPr/>
          </p:nvSpPr>
          <p:spPr bwMode="auto">
            <a:xfrm>
              <a:off x="894" y="464"/>
              <a:ext cx="1598" cy="705"/>
            </a:xfrm>
            <a:custGeom>
              <a:avLst/>
              <a:gdLst>
                <a:gd name="T0" fmla="*/ 780 w 808"/>
                <a:gd name="T1" fmla="*/ 0 h 355"/>
                <a:gd name="T2" fmla="*/ 0 w 808"/>
                <a:gd name="T3" fmla="*/ 0 h 355"/>
                <a:gd name="T4" fmla="*/ 0 w 808"/>
                <a:gd name="T5" fmla="*/ 296 h 355"/>
                <a:gd name="T6" fmla="*/ 622 w 808"/>
                <a:gd name="T7" fmla="*/ 296 h 355"/>
                <a:gd name="T8" fmla="*/ 681 w 808"/>
                <a:gd name="T9" fmla="*/ 355 h 355"/>
                <a:gd name="T10" fmla="*/ 740 w 808"/>
                <a:gd name="T11" fmla="*/ 296 h 355"/>
                <a:gd name="T12" fmla="*/ 780 w 808"/>
                <a:gd name="T13" fmla="*/ 296 h 355"/>
                <a:gd name="T14" fmla="*/ 808 w 808"/>
                <a:gd name="T15" fmla="*/ 268 h 355"/>
                <a:gd name="T16" fmla="*/ 808 w 808"/>
                <a:gd name="T17" fmla="*/ 28 h 355"/>
                <a:gd name="T18" fmla="*/ 780 w 808"/>
                <a:gd name="T19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8" h="355">
                  <a:moveTo>
                    <a:pt x="78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622" y="296"/>
                    <a:pt x="622" y="296"/>
                    <a:pt x="622" y="296"/>
                  </a:cubicBezTo>
                  <a:cubicBezTo>
                    <a:pt x="681" y="355"/>
                    <a:pt x="681" y="355"/>
                    <a:pt x="681" y="355"/>
                  </a:cubicBezTo>
                  <a:cubicBezTo>
                    <a:pt x="740" y="296"/>
                    <a:pt x="740" y="296"/>
                    <a:pt x="740" y="296"/>
                  </a:cubicBezTo>
                  <a:cubicBezTo>
                    <a:pt x="780" y="296"/>
                    <a:pt x="780" y="296"/>
                    <a:pt x="780" y="296"/>
                  </a:cubicBezTo>
                  <a:cubicBezTo>
                    <a:pt x="795" y="296"/>
                    <a:pt x="808" y="283"/>
                    <a:pt x="808" y="268"/>
                  </a:cubicBezTo>
                  <a:cubicBezTo>
                    <a:pt x="808" y="28"/>
                    <a:pt x="808" y="28"/>
                    <a:pt x="808" y="28"/>
                  </a:cubicBezTo>
                  <a:cubicBezTo>
                    <a:pt x="808" y="13"/>
                    <a:pt x="795" y="0"/>
                    <a:pt x="780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" name="Rectangle 11"/>
            <p:cNvSpPr>
              <a:spLocks noChangeArrowheads="1"/>
            </p:cNvSpPr>
            <p:nvPr/>
          </p:nvSpPr>
          <p:spPr bwMode="auto">
            <a:xfrm>
              <a:off x="894" y="464"/>
              <a:ext cx="411" cy="588"/>
            </a:xfrm>
            <a:prstGeom prst="rect">
              <a:avLst/>
            </a:prstGeom>
            <a:solidFill>
              <a:srgbClr val="F9F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80" name="AutoShape 512"/>
          <p:cNvSpPr>
            <a:spLocks noChangeAspect="1" noChangeArrowheads="1" noTextEdit="1"/>
          </p:cNvSpPr>
          <p:nvPr/>
        </p:nvSpPr>
        <p:spPr bwMode="auto">
          <a:xfrm>
            <a:off x="146050" y="927100"/>
            <a:ext cx="2649538" cy="12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State of New Mexico – Department of Health (RFP 40-665-14-20701) Family Health Bureau - Case Management Application System (FHB-CMAS) Acro Service Corporation and State of New Mexico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497" name="Group 496"/>
          <p:cNvGrpSpPr/>
          <p:nvPr/>
        </p:nvGrpSpPr>
        <p:grpSpPr>
          <a:xfrm>
            <a:off x="573240" y="1535295"/>
            <a:ext cx="7999260" cy="4704258"/>
            <a:chOff x="306545" y="1287644"/>
            <a:chExt cx="8264685" cy="4860351"/>
          </a:xfrm>
        </p:grpSpPr>
        <p:grpSp>
          <p:nvGrpSpPr>
            <p:cNvPr id="496" name="Group 495"/>
            <p:cNvGrpSpPr/>
            <p:nvPr/>
          </p:nvGrpSpPr>
          <p:grpSpPr>
            <a:xfrm>
              <a:off x="306545" y="1434852"/>
              <a:ext cx="2649696" cy="4713143"/>
              <a:chOff x="306545" y="1434852"/>
              <a:chExt cx="2649696" cy="4713143"/>
            </a:xfrm>
          </p:grpSpPr>
          <p:grpSp>
            <p:nvGrpSpPr>
              <p:cNvPr id="489" name="Group 488"/>
              <p:cNvGrpSpPr/>
              <p:nvPr/>
            </p:nvGrpSpPr>
            <p:grpSpPr>
              <a:xfrm>
                <a:off x="329405" y="1434852"/>
                <a:ext cx="2288384" cy="707886"/>
                <a:chOff x="272255" y="1344682"/>
                <a:chExt cx="2288384" cy="707886"/>
              </a:xfrm>
            </p:grpSpPr>
            <p:sp>
              <p:nvSpPr>
                <p:cNvPr id="558" name="TextBox 557"/>
                <p:cNvSpPr txBox="1"/>
                <p:nvPr/>
              </p:nvSpPr>
              <p:spPr>
                <a:xfrm>
                  <a:off x="272255" y="1344682"/>
                  <a:ext cx="928688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sz="4000" dirty="0" smtClean="0">
                      <a:solidFill>
                        <a:srgbClr val="FFC000"/>
                      </a:solidFill>
                    </a:rPr>
                    <a:t>01</a:t>
                  </a:r>
                  <a:endParaRPr lang="en-US" sz="4000" dirty="0">
                    <a:solidFill>
                      <a:srgbClr val="FFC000"/>
                    </a:solidFill>
                  </a:endParaRPr>
                </a:p>
              </p:txBody>
            </p:sp>
            <p:sp>
              <p:nvSpPr>
                <p:cNvPr id="562" name="TextBox 561"/>
                <p:cNvSpPr txBox="1"/>
                <p:nvPr/>
              </p:nvSpPr>
              <p:spPr>
                <a:xfrm>
                  <a:off x="1023937" y="1408113"/>
                  <a:ext cx="15367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sz="1400" dirty="0">
                      <a:solidFill>
                        <a:schemeClr val="bg1"/>
                      </a:solidFill>
                    </a:rPr>
                    <a:t>Conduct Project Kick-off Session</a:t>
                  </a:r>
                </a:p>
              </p:txBody>
            </p:sp>
          </p:grpSp>
          <p:grpSp>
            <p:nvGrpSpPr>
              <p:cNvPr id="657" name="Group 656"/>
              <p:cNvGrpSpPr/>
              <p:nvPr/>
            </p:nvGrpSpPr>
            <p:grpSpPr>
              <a:xfrm>
                <a:off x="306545" y="2519678"/>
                <a:ext cx="2649538" cy="1166812"/>
                <a:chOff x="249237" y="1204913"/>
                <a:chExt cx="2649538" cy="1166812"/>
              </a:xfrm>
            </p:grpSpPr>
            <p:grpSp>
              <p:nvGrpSpPr>
                <p:cNvPr id="658" name="Group 657"/>
                <p:cNvGrpSpPr/>
                <p:nvPr/>
              </p:nvGrpSpPr>
              <p:grpSpPr>
                <a:xfrm>
                  <a:off x="249237" y="1204913"/>
                  <a:ext cx="2649538" cy="1166812"/>
                  <a:chOff x="249237" y="1204913"/>
                  <a:chExt cx="2649538" cy="1166812"/>
                </a:xfrm>
              </p:grpSpPr>
              <p:sp>
                <p:nvSpPr>
                  <p:cNvPr id="661" name="Freeform 514"/>
                  <p:cNvSpPr>
                    <a:spLocks/>
                  </p:cNvSpPr>
                  <p:nvPr/>
                </p:nvSpPr>
                <p:spPr bwMode="auto">
                  <a:xfrm>
                    <a:off x="249237" y="1204913"/>
                    <a:ext cx="2649538" cy="1166812"/>
                  </a:xfrm>
                  <a:custGeom>
                    <a:avLst/>
                    <a:gdLst>
                      <a:gd name="T0" fmla="*/ 1128 w 1176"/>
                      <a:gd name="T1" fmla="*/ 0 h 688"/>
                      <a:gd name="T2" fmla="*/ 48 w 1176"/>
                      <a:gd name="T3" fmla="*/ 0 h 688"/>
                      <a:gd name="T4" fmla="*/ 0 w 1176"/>
                      <a:gd name="T5" fmla="*/ 48 h 688"/>
                      <a:gd name="T6" fmla="*/ 0 w 1176"/>
                      <a:gd name="T7" fmla="*/ 528 h 688"/>
                      <a:gd name="T8" fmla="*/ 48 w 1176"/>
                      <a:gd name="T9" fmla="*/ 576 h 688"/>
                      <a:gd name="T10" fmla="*/ 913 w 1176"/>
                      <a:gd name="T11" fmla="*/ 576 h 688"/>
                      <a:gd name="T12" fmla="*/ 985 w 1176"/>
                      <a:gd name="T13" fmla="*/ 688 h 688"/>
                      <a:gd name="T14" fmla="*/ 1057 w 1176"/>
                      <a:gd name="T15" fmla="*/ 576 h 688"/>
                      <a:gd name="T16" fmla="*/ 1128 w 1176"/>
                      <a:gd name="T17" fmla="*/ 576 h 688"/>
                      <a:gd name="T18" fmla="*/ 1176 w 1176"/>
                      <a:gd name="T19" fmla="*/ 528 h 688"/>
                      <a:gd name="T20" fmla="*/ 1176 w 1176"/>
                      <a:gd name="T21" fmla="*/ 48 h 688"/>
                      <a:gd name="T22" fmla="*/ 1128 w 1176"/>
                      <a:gd name="T23" fmla="*/ 0 h 6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176" h="688">
                        <a:moveTo>
                          <a:pt x="1128" y="0"/>
                        </a:moveTo>
                        <a:cubicBezTo>
                          <a:pt x="48" y="0"/>
                          <a:pt x="48" y="0"/>
                          <a:pt x="48" y="0"/>
                        </a:cubicBezTo>
                        <a:cubicBezTo>
                          <a:pt x="22" y="0"/>
                          <a:pt x="0" y="22"/>
                          <a:pt x="0" y="48"/>
                        </a:cubicBezTo>
                        <a:cubicBezTo>
                          <a:pt x="0" y="528"/>
                          <a:pt x="0" y="528"/>
                          <a:pt x="0" y="528"/>
                        </a:cubicBezTo>
                        <a:cubicBezTo>
                          <a:pt x="0" y="554"/>
                          <a:pt x="22" y="576"/>
                          <a:pt x="48" y="576"/>
                        </a:cubicBezTo>
                        <a:cubicBezTo>
                          <a:pt x="913" y="576"/>
                          <a:pt x="913" y="576"/>
                          <a:pt x="913" y="576"/>
                        </a:cubicBezTo>
                        <a:cubicBezTo>
                          <a:pt x="985" y="688"/>
                          <a:pt x="985" y="688"/>
                          <a:pt x="985" y="688"/>
                        </a:cubicBezTo>
                        <a:cubicBezTo>
                          <a:pt x="1057" y="576"/>
                          <a:pt x="1057" y="576"/>
                          <a:pt x="1057" y="576"/>
                        </a:cubicBezTo>
                        <a:cubicBezTo>
                          <a:pt x="1128" y="576"/>
                          <a:pt x="1128" y="576"/>
                          <a:pt x="1128" y="576"/>
                        </a:cubicBezTo>
                        <a:cubicBezTo>
                          <a:pt x="1154" y="576"/>
                          <a:pt x="1176" y="554"/>
                          <a:pt x="1176" y="528"/>
                        </a:cubicBezTo>
                        <a:cubicBezTo>
                          <a:pt x="1176" y="48"/>
                          <a:pt x="1176" y="48"/>
                          <a:pt x="1176" y="48"/>
                        </a:cubicBezTo>
                        <a:cubicBezTo>
                          <a:pt x="1176" y="22"/>
                          <a:pt x="1154" y="0"/>
                          <a:pt x="1128" y="0"/>
                        </a:cubicBezTo>
                        <a:close/>
                      </a:path>
                    </a:pathLst>
                  </a:custGeom>
                  <a:solidFill>
                    <a:srgbClr val="00CC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62" name="Freeform 515"/>
                  <p:cNvSpPr>
                    <a:spLocks/>
                  </p:cNvSpPr>
                  <p:nvPr/>
                </p:nvSpPr>
                <p:spPr bwMode="auto">
                  <a:xfrm>
                    <a:off x="249237" y="1207294"/>
                    <a:ext cx="774700" cy="971550"/>
                  </a:xfrm>
                  <a:custGeom>
                    <a:avLst/>
                    <a:gdLst>
                      <a:gd name="T0" fmla="*/ 340 w 340"/>
                      <a:gd name="T1" fmla="*/ 576 h 576"/>
                      <a:gd name="T2" fmla="*/ 48 w 340"/>
                      <a:gd name="T3" fmla="*/ 576 h 576"/>
                      <a:gd name="T4" fmla="*/ 0 w 340"/>
                      <a:gd name="T5" fmla="*/ 528 h 576"/>
                      <a:gd name="T6" fmla="*/ 0 w 340"/>
                      <a:gd name="T7" fmla="*/ 48 h 576"/>
                      <a:gd name="T8" fmla="*/ 48 w 340"/>
                      <a:gd name="T9" fmla="*/ 0 h 576"/>
                      <a:gd name="T10" fmla="*/ 340 w 340"/>
                      <a:gd name="T11" fmla="*/ 0 h 576"/>
                      <a:gd name="T12" fmla="*/ 340 w 340"/>
                      <a:gd name="T13" fmla="*/ 576 h 5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40" h="576">
                        <a:moveTo>
                          <a:pt x="340" y="576"/>
                        </a:moveTo>
                        <a:cubicBezTo>
                          <a:pt x="48" y="576"/>
                          <a:pt x="48" y="576"/>
                          <a:pt x="48" y="576"/>
                        </a:cubicBezTo>
                        <a:cubicBezTo>
                          <a:pt x="22" y="576"/>
                          <a:pt x="0" y="554"/>
                          <a:pt x="0" y="52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22"/>
                          <a:pt x="22" y="0"/>
                          <a:pt x="48" y="0"/>
                        </a:cubicBezTo>
                        <a:cubicBezTo>
                          <a:pt x="340" y="0"/>
                          <a:pt x="340" y="0"/>
                          <a:pt x="340" y="0"/>
                        </a:cubicBezTo>
                        <a:lnTo>
                          <a:pt x="340" y="576"/>
                        </a:lnTo>
                        <a:close/>
                      </a:path>
                    </a:pathLst>
                  </a:custGeom>
                  <a:solidFill>
                    <a:srgbClr val="F9F1E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659" name="TextBox 658"/>
                <p:cNvSpPr txBox="1"/>
                <p:nvPr/>
              </p:nvSpPr>
              <p:spPr>
                <a:xfrm>
                  <a:off x="272255" y="1319282"/>
                  <a:ext cx="928688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sz="4000" dirty="0" smtClean="0">
                      <a:solidFill>
                        <a:srgbClr val="00CCCC"/>
                      </a:solidFill>
                    </a:rPr>
                    <a:t>02</a:t>
                  </a:r>
                  <a:endParaRPr lang="en-US" sz="4000" dirty="0">
                    <a:solidFill>
                      <a:srgbClr val="00CCCC"/>
                    </a:solidFill>
                  </a:endParaRPr>
                </a:p>
              </p:txBody>
            </p:sp>
            <p:sp>
              <p:nvSpPr>
                <p:cNvPr id="660" name="TextBox 659"/>
                <p:cNvSpPr txBox="1"/>
                <p:nvPr/>
              </p:nvSpPr>
              <p:spPr>
                <a:xfrm>
                  <a:off x="1023937" y="1342084"/>
                  <a:ext cx="187468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sz="1400" dirty="0">
                      <a:solidFill>
                        <a:schemeClr val="bg1"/>
                      </a:solidFill>
                    </a:rPr>
                    <a:t>Facilitate Requirement Gathering Workshops</a:t>
                  </a:r>
                </a:p>
              </p:txBody>
            </p:sp>
          </p:grpSp>
          <p:grpSp>
            <p:nvGrpSpPr>
              <p:cNvPr id="663" name="Group 662"/>
              <p:cNvGrpSpPr/>
              <p:nvPr/>
            </p:nvGrpSpPr>
            <p:grpSpPr>
              <a:xfrm>
                <a:off x="306703" y="3746498"/>
                <a:ext cx="2649538" cy="1166812"/>
                <a:chOff x="249237" y="1204913"/>
                <a:chExt cx="2649538" cy="1166812"/>
              </a:xfrm>
            </p:grpSpPr>
            <p:grpSp>
              <p:nvGrpSpPr>
                <p:cNvPr id="664" name="Group 663"/>
                <p:cNvGrpSpPr/>
                <p:nvPr/>
              </p:nvGrpSpPr>
              <p:grpSpPr>
                <a:xfrm>
                  <a:off x="249237" y="1204913"/>
                  <a:ext cx="2649538" cy="1166812"/>
                  <a:chOff x="249237" y="1204913"/>
                  <a:chExt cx="2649538" cy="1166812"/>
                </a:xfrm>
              </p:grpSpPr>
              <p:sp>
                <p:nvSpPr>
                  <p:cNvPr id="667" name="Freeform 514"/>
                  <p:cNvSpPr>
                    <a:spLocks/>
                  </p:cNvSpPr>
                  <p:nvPr/>
                </p:nvSpPr>
                <p:spPr bwMode="auto">
                  <a:xfrm>
                    <a:off x="249237" y="1204913"/>
                    <a:ext cx="2649538" cy="1166812"/>
                  </a:xfrm>
                  <a:custGeom>
                    <a:avLst/>
                    <a:gdLst>
                      <a:gd name="T0" fmla="*/ 1128 w 1176"/>
                      <a:gd name="T1" fmla="*/ 0 h 688"/>
                      <a:gd name="T2" fmla="*/ 48 w 1176"/>
                      <a:gd name="T3" fmla="*/ 0 h 688"/>
                      <a:gd name="T4" fmla="*/ 0 w 1176"/>
                      <a:gd name="T5" fmla="*/ 48 h 688"/>
                      <a:gd name="T6" fmla="*/ 0 w 1176"/>
                      <a:gd name="T7" fmla="*/ 528 h 688"/>
                      <a:gd name="T8" fmla="*/ 48 w 1176"/>
                      <a:gd name="T9" fmla="*/ 576 h 688"/>
                      <a:gd name="T10" fmla="*/ 913 w 1176"/>
                      <a:gd name="T11" fmla="*/ 576 h 688"/>
                      <a:gd name="T12" fmla="*/ 985 w 1176"/>
                      <a:gd name="T13" fmla="*/ 688 h 688"/>
                      <a:gd name="T14" fmla="*/ 1057 w 1176"/>
                      <a:gd name="T15" fmla="*/ 576 h 688"/>
                      <a:gd name="T16" fmla="*/ 1128 w 1176"/>
                      <a:gd name="T17" fmla="*/ 576 h 688"/>
                      <a:gd name="T18" fmla="*/ 1176 w 1176"/>
                      <a:gd name="T19" fmla="*/ 528 h 688"/>
                      <a:gd name="T20" fmla="*/ 1176 w 1176"/>
                      <a:gd name="T21" fmla="*/ 48 h 688"/>
                      <a:gd name="T22" fmla="*/ 1128 w 1176"/>
                      <a:gd name="T23" fmla="*/ 0 h 6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176" h="688">
                        <a:moveTo>
                          <a:pt x="1128" y="0"/>
                        </a:moveTo>
                        <a:cubicBezTo>
                          <a:pt x="48" y="0"/>
                          <a:pt x="48" y="0"/>
                          <a:pt x="48" y="0"/>
                        </a:cubicBezTo>
                        <a:cubicBezTo>
                          <a:pt x="22" y="0"/>
                          <a:pt x="0" y="22"/>
                          <a:pt x="0" y="48"/>
                        </a:cubicBezTo>
                        <a:cubicBezTo>
                          <a:pt x="0" y="528"/>
                          <a:pt x="0" y="528"/>
                          <a:pt x="0" y="528"/>
                        </a:cubicBezTo>
                        <a:cubicBezTo>
                          <a:pt x="0" y="554"/>
                          <a:pt x="22" y="576"/>
                          <a:pt x="48" y="576"/>
                        </a:cubicBezTo>
                        <a:cubicBezTo>
                          <a:pt x="913" y="576"/>
                          <a:pt x="913" y="576"/>
                          <a:pt x="913" y="576"/>
                        </a:cubicBezTo>
                        <a:cubicBezTo>
                          <a:pt x="985" y="688"/>
                          <a:pt x="985" y="688"/>
                          <a:pt x="985" y="688"/>
                        </a:cubicBezTo>
                        <a:cubicBezTo>
                          <a:pt x="1057" y="576"/>
                          <a:pt x="1057" y="576"/>
                          <a:pt x="1057" y="576"/>
                        </a:cubicBezTo>
                        <a:cubicBezTo>
                          <a:pt x="1128" y="576"/>
                          <a:pt x="1128" y="576"/>
                          <a:pt x="1128" y="576"/>
                        </a:cubicBezTo>
                        <a:cubicBezTo>
                          <a:pt x="1154" y="576"/>
                          <a:pt x="1176" y="554"/>
                          <a:pt x="1176" y="528"/>
                        </a:cubicBezTo>
                        <a:cubicBezTo>
                          <a:pt x="1176" y="48"/>
                          <a:pt x="1176" y="48"/>
                          <a:pt x="1176" y="48"/>
                        </a:cubicBezTo>
                        <a:cubicBezTo>
                          <a:pt x="1176" y="22"/>
                          <a:pt x="1154" y="0"/>
                          <a:pt x="1128" y="0"/>
                        </a:cubicBezTo>
                        <a:close/>
                      </a:path>
                    </a:pathLst>
                  </a:custGeom>
                  <a:solidFill>
                    <a:srgbClr val="3366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rgbClr val="336699"/>
                      </a:solidFill>
                    </a:endParaRPr>
                  </a:p>
                </p:txBody>
              </p:sp>
              <p:sp>
                <p:nvSpPr>
                  <p:cNvPr id="668" name="Freeform 515"/>
                  <p:cNvSpPr>
                    <a:spLocks/>
                  </p:cNvSpPr>
                  <p:nvPr/>
                </p:nvSpPr>
                <p:spPr bwMode="auto">
                  <a:xfrm>
                    <a:off x="249237" y="1207294"/>
                    <a:ext cx="774700" cy="971550"/>
                  </a:xfrm>
                  <a:custGeom>
                    <a:avLst/>
                    <a:gdLst>
                      <a:gd name="T0" fmla="*/ 340 w 340"/>
                      <a:gd name="T1" fmla="*/ 576 h 576"/>
                      <a:gd name="T2" fmla="*/ 48 w 340"/>
                      <a:gd name="T3" fmla="*/ 576 h 576"/>
                      <a:gd name="T4" fmla="*/ 0 w 340"/>
                      <a:gd name="T5" fmla="*/ 528 h 576"/>
                      <a:gd name="T6" fmla="*/ 0 w 340"/>
                      <a:gd name="T7" fmla="*/ 48 h 576"/>
                      <a:gd name="T8" fmla="*/ 48 w 340"/>
                      <a:gd name="T9" fmla="*/ 0 h 576"/>
                      <a:gd name="T10" fmla="*/ 340 w 340"/>
                      <a:gd name="T11" fmla="*/ 0 h 576"/>
                      <a:gd name="T12" fmla="*/ 340 w 340"/>
                      <a:gd name="T13" fmla="*/ 576 h 5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40" h="576">
                        <a:moveTo>
                          <a:pt x="340" y="576"/>
                        </a:moveTo>
                        <a:cubicBezTo>
                          <a:pt x="48" y="576"/>
                          <a:pt x="48" y="576"/>
                          <a:pt x="48" y="576"/>
                        </a:cubicBezTo>
                        <a:cubicBezTo>
                          <a:pt x="22" y="576"/>
                          <a:pt x="0" y="554"/>
                          <a:pt x="0" y="52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22"/>
                          <a:pt x="22" y="0"/>
                          <a:pt x="48" y="0"/>
                        </a:cubicBezTo>
                        <a:cubicBezTo>
                          <a:pt x="340" y="0"/>
                          <a:pt x="340" y="0"/>
                          <a:pt x="340" y="0"/>
                        </a:cubicBezTo>
                        <a:lnTo>
                          <a:pt x="340" y="576"/>
                        </a:lnTo>
                        <a:close/>
                      </a:path>
                    </a:pathLst>
                  </a:custGeom>
                  <a:solidFill>
                    <a:srgbClr val="F9F1E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665" name="TextBox 664"/>
                <p:cNvSpPr txBox="1"/>
                <p:nvPr/>
              </p:nvSpPr>
              <p:spPr>
                <a:xfrm>
                  <a:off x="272255" y="1344682"/>
                  <a:ext cx="928688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sz="4000" dirty="0" smtClean="0">
                      <a:solidFill>
                        <a:srgbClr val="336699"/>
                      </a:solidFill>
                    </a:rPr>
                    <a:t>03</a:t>
                  </a:r>
                  <a:endParaRPr lang="en-US" sz="4000" dirty="0">
                    <a:solidFill>
                      <a:srgbClr val="336699"/>
                    </a:solidFill>
                  </a:endParaRPr>
                </a:p>
              </p:txBody>
            </p:sp>
            <p:sp>
              <p:nvSpPr>
                <p:cNvPr id="666" name="TextBox 665"/>
                <p:cNvSpPr txBox="1"/>
                <p:nvPr/>
              </p:nvSpPr>
              <p:spPr>
                <a:xfrm>
                  <a:off x="1023937" y="1391290"/>
                  <a:ext cx="15367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sz="1400" dirty="0">
                      <a:solidFill>
                        <a:schemeClr val="bg1"/>
                      </a:solidFill>
                    </a:rPr>
                    <a:t>Business Workflow Design</a:t>
                  </a:r>
                </a:p>
              </p:txBody>
            </p:sp>
          </p:grpSp>
          <p:grpSp>
            <p:nvGrpSpPr>
              <p:cNvPr id="669" name="Group 668"/>
              <p:cNvGrpSpPr/>
              <p:nvPr/>
            </p:nvGrpSpPr>
            <p:grpSpPr>
              <a:xfrm>
                <a:off x="306545" y="4981183"/>
                <a:ext cx="2649696" cy="1166812"/>
                <a:chOff x="249237" y="1204913"/>
                <a:chExt cx="2649696" cy="1166812"/>
              </a:xfrm>
            </p:grpSpPr>
            <p:grpSp>
              <p:nvGrpSpPr>
                <p:cNvPr id="670" name="Group 669"/>
                <p:cNvGrpSpPr/>
                <p:nvPr/>
              </p:nvGrpSpPr>
              <p:grpSpPr>
                <a:xfrm>
                  <a:off x="249237" y="1204913"/>
                  <a:ext cx="2649538" cy="1166812"/>
                  <a:chOff x="249237" y="1204913"/>
                  <a:chExt cx="2649538" cy="1166812"/>
                </a:xfrm>
              </p:grpSpPr>
              <p:sp>
                <p:nvSpPr>
                  <p:cNvPr id="673" name="Freeform 514"/>
                  <p:cNvSpPr>
                    <a:spLocks/>
                  </p:cNvSpPr>
                  <p:nvPr/>
                </p:nvSpPr>
                <p:spPr bwMode="auto">
                  <a:xfrm>
                    <a:off x="249237" y="1204913"/>
                    <a:ext cx="2649538" cy="1166812"/>
                  </a:xfrm>
                  <a:custGeom>
                    <a:avLst/>
                    <a:gdLst>
                      <a:gd name="T0" fmla="*/ 1128 w 1176"/>
                      <a:gd name="T1" fmla="*/ 0 h 688"/>
                      <a:gd name="T2" fmla="*/ 48 w 1176"/>
                      <a:gd name="T3" fmla="*/ 0 h 688"/>
                      <a:gd name="T4" fmla="*/ 0 w 1176"/>
                      <a:gd name="T5" fmla="*/ 48 h 688"/>
                      <a:gd name="T6" fmla="*/ 0 w 1176"/>
                      <a:gd name="T7" fmla="*/ 528 h 688"/>
                      <a:gd name="T8" fmla="*/ 48 w 1176"/>
                      <a:gd name="T9" fmla="*/ 576 h 688"/>
                      <a:gd name="T10" fmla="*/ 913 w 1176"/>
                      <a:gd name="T11" fmla="*/ 576 h 688"/>
                      <a:gd name="T12" fmla="*/ 985 w 1176"/>
                      <a:gd name="T13" fmla="*/ 688 h 688"/>
                      <a:gd name="T14" fmla="*/ 1057 w 1176"/>
                      <a:gd name="T15" fmla="*/ 576 h 688"/>
                      <a:gd name="T16" fmla="*/ 1128 w 1176"/>
                      <a:gd name="T17" fmla="*/ 576 h 688"/>
                      <a:gd name="T18" fmla="*/ 1176 w 1176"/>
                      <a:gd name="T19" fmla="*/ 528 h 688"/>
                      <a:gd name="T20" fmla="*/ 1176 w 1176"/>
                      <a:gd name="T21" fmla="*/ 48 h 688"/>
                      <a:gd name="T22" fmla="*/ 1128 w 1176"/>
                      <a:gd name="T23" fmla="*/ 0 h 6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176" h="688">
                        <a:moveTo>
                          <a:pt x="1128" y="0"/>
                        </a:moveTo>
                        <a:cubicBezTo>
                          <a:pt x="48" y="0"/>
                          <a:pt x="48" y="0"/>
                          <a:pt x="48" y="0"/>
                        </a:cubicBezTo>
                        <a:cubicBezTo>
                          <a:pt x="22" y="0"/>
                          <a:pt x="0" y="22"/>
                          <a:pt x="0" y="48"/>
                        </a:cubicBezTo>
                        <a:cubicBezTo>
                          <a:pt x="0" y="528"/>
                          <a:pt x="0" y="528"/>
                          <a:pt x="0" y="528"/>
                        </a:cubicBezTo>
                        <a:cubicBezTo>
                          <a:pt x="0" y="554"/>
                          <a:pt x="22" y="576"/>
                          <a:pt x="48" y="576"/>
                        </a:cubicBezTo>
                        <a:cubicBezTo>
                          <a:pt x="913" y="576"/>
                          <a:pt x="913" y="576"/>
                          <a:pt x="913" y="576"/>
                        </a:cubicBezTo>
                        <a:cubicBezTo>
                          <a:pt x="985" y="688"/>
                          <a:pt x="985" y="688"/>
                          <a:pt x="985" y="688"/>
                        </a:cubicBezTo>
                        <a:cubicBezTo>
                          <a:pt x="1057" y="576"/>
                          <a:pt x="1057" y="576"/>
                          <a:pt x="1057" y="576"/>
                        </a:cubicBezTo>
                        <a:cubicBezTo>
                          <a:pt x="1128" y="576"/>
                          <a:pt x="1128" y="576"/>
                          <a:pt x="1128" y="576"/>
                        </a:cubicBezTo>
                        <a:cubicBezTo>
                          <a:pt x="1154" y="576"/>
                          <a:pt x="1176" y="554"/>
                          <a:pt x="1176" y="528"/>
                        </a:cubicBezTo>
                        <a:cubicBezTo>
                          <a:pt x="1176" y="48"/>
                          <a:pt x="1176" y="48"/>
                          <a:pt x="1176" y="48"/>
                        </a:cubicBezTo>
                        <a:cubicBezTo>
                          <a:pt x="1176" y="22"/>
                          <a:pt x="1154" y="0"/>
                          <a:pt x="1128" y="0"/>
                        </a:cubicBezTo>
                        <a:close/>
                      </a:path>
                    </a:pathLst>
                  </a:custGeom>
                  <a:solidFill>
                    <a:srgbClr val="FF78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74" name="Freeform 515"/>
                  <p:cNvSpPr>
                    <a:spLocks/>
                  </p:cNvSpPr>
                  <p:nvPr/>
                </p:nvSpPr>
                <p:spPr bwMode="auto">
                  <a:xfrm>
                    <a:off x="249237" y="1207294"/>
                    <a:ext cx="774700" cy="971550"/>
                  </a:xfrm>
                  <a:custGeom>
                    <a:avLst/>
                    <a:gdLst>
                      <a:gd name="T0" fmla="*/ 340 w 340"/>
                      <a:gd name="T1" fmla="*/ 576 h 576"/>
                      <a:gd name="T2" fmla="*/ 48 w 340"/>
                      <a:gd name="T3" fmla="*/ 576 h 576"/>
                      <a:gd name="T4" fmla="*/ 0 w 340"/>
                      <a:gd name="T5" fmla="*/ 528 h 576"/>
                      <a:gd name="T6" fmla="*/ 0 w 340"/>
                      <a:gd name="T7" fmla="*/ 48 h 576"/>
                      <a:gd name="T8" fmla="*/ 48 w 340"/>
                      <a:gd name="T9" fmla="*/ 0 h 576"/>
                      <a:gd name="T10" fmla="*/ 340 w 340"/>
                      <a:gd name="T11" fmla="*/ 0 h 576"/>
                      <a:gd name="T12" fmla="*/ 340 w 340"/>
                      <a:gd name="T13" fmla="*/ 576 h 5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40" h="576">
                        <a:moveTo>
                          <a:pt x="340" y="576"/>
                        </a:moveTo>
                        <a:cubicBezTo>
                          <a:pt x="48" y="576"/>
                          <a:pt x="48" y="576"/>
                          <a:pt x="48" y="576"/>
                        </a:cubicBezTo>
                        <a:cubicBezTo>
                          <a:pt x="22" y="576"/>
                          <a:pt x="0" y="554"/>
                          <a:pt x="0" y="52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22"/>
                          <a:pt x="22" y="0"/>
                          <a:pt x="48" y="0"/>
                        </a:cubicBezTo>
                        <a:cubicBezTo>
                          <a:pt x="340" y="0"/>
                          <a:pt x="340" y="0"/>
                          <a:pt x="340" y="0"/>
                        </a:cubicBezTo>
                        <a:lnTo>
                          <a:pt x="340" y="576"/>
                        </a:lnTo>
                        <a:close/>
                      </a:path>
                    </a:pathLst>
                  </a:custGeom>
                  <a:solidFill>
                    <a:srgbClr val="F9F1E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671" name="TextBox 670"/>
                <p:cNvSpPr txBox="1"/>
                <p:nvPr/>
              </p:nvSpPr>
              <p:spPr>
                <a:xfrm>
                  <a:off x="272255" y="1357382"/>
                  <a:ext cx="928688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sz="4000" dirty="0" smtClean="0">
                      <a:solidFill>
                        <a:srgbClr val="FF7833"/>
                      </a:solidFill>
                    </a:rPr>
                    <a:t>04</a:t>
                  </a:r>
                  <a:endParaRPr lang="en-US" sz="4000" dirty="0">
                    <a:solidFill>
                      <a:srgbClr val="FF7833"/>
                    </a:solidFill>
                  </a:endParaRPr>
                </a:p>
              </p:txBody>
            </p:sp>
            <p:sp>
              <p:nvSpPr>
                <p:cNvPr id="672" name="TextBox 671"/>
                <p:cNvSpPr txBox="1"/>
                <p:nvPr/>
              </p:nvSpPr>
              <p:spPr>
                <a:xfrm>
                  <a:off x="1023937" y="1296672"/>
                  <a:ext cx="1874996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sz="1400" dirty="0">
                      <a:solidFill>
                        <a:schemeClr val="bg1"/>
                      </a:solidFill>
                    </a:rPr>
                    <a:t>Document – Business and Technical Requirements</a:t>
                  </a:r>
                </a:p>
              </p:txBody>
            </p:sp>
          </p:grpSp>
        </p:grpSp>
        <p:grpSp>
          <p:nvGrpSpPr>
            <p:cNvPr id="493" name="Group 492"/>
            <p:cNvGrpSpPr/>
            <p:nvPr/>
          </p:nvGrpSpPr>
          <p:grpSpPr>
            <a:xfrm>
              <a:off x="3104198" y="1287644"/>
              <a:ext cx="2649854" cy="4852912"/>
              <a:chOff x="1289367" y="1287463"/>
              <a:chExt cx="2649854" cy="4852912"/>
            </a:xfrm>
          </p:grpSpPr>
          <p:grpSp>
            <p:nvGrpSpPr>
              <p:cNvPr id="675" name="Group 674"/>
              <p:cNvGrpSpPr/>
              <p:nvPr/>
            </p:nvGrpSpPr>
            <p:grpSpPr>
              <a:xfrm>
                <a:off x="1289367" y="1287463"/>
                <a:ext cx="2649538" cy="1166812"/>
                <a:chOff x="249237" y="1204913"/>
                <a:chExt cx="2649538" cy="1166812"/>
              </a:xfrm>
            </p:grpSpPr>
            <p:grpSp>
              <p:nvGrpSpPr>
                <p:cNvPr id="676" name="Group 675"/>
                <p:cNvGrpSpPr/>
                <p:nvPr/>
              </p:nvGrpSpPr>
              <p:grpSpPr>
                <a:xfrm>
                  <a:off x="249237" y="1204913"/>
                  <a:ext cx="2649538" cy="1166812"/>
                  <a:chOff x="249237" y="1204913"/>
                  <a:chExt cx="2649538" cy="1166812"/>
                </a:xfrm>
              </p:grpSpPr>
              <p:sp>
                <p:nvSpPr>
                  <p:cNvPr id="679" name="Freeform 514"/>
                  <p:cNvSpPr>
                    <a:spLocks/>
                  </p:cNvSpPr>
                  <p:nvPr/>
                </p:nvSpPr>
                <p:spPr bwMode="auto">
                  <a:xfrm>
                    <a:off x="249237" y="1204913"/>
                    <a:ext cx="2649538" cy="1166812"/>
                  </a:xfrm>
                  <a:custGeom>
                    <a:avLst/>
                    <a:gdLst>
                      <a:gd name="T0" fmla="*/ 1128 w 1176"/>
                      <a:gd name="T1" fmla="*/ 0 h 688"/>
                      <a:gd name="T2" fmla="*/ 48 w 1176"/>
                      <a:gd name="T3" fmla="*/ 0 h 688"/>
                      <a:gd name="T4" fmla="*/ 0 w 1176"/>
                      <a:gd name="T5" fmla="*/ 48 h 688"/>
                      <a:gd name="T6" fmla="*/ 0 w 1176"/>
                      <a:gd name="T7" fmla="*/ 528 h 688"/>
                      <a:gd name="T8" fmla="*/ 48 w 1176"/>
                      <a:gd name="T9" fmla="*/ 576 h 688"/>
                      <a:gd name="T10" fmla="*/ 913 w 1176"/>
                      <a:gd name="T11" fmla="*/ 576 h 688"/>
                      <a:gd name="T12" fmla="*/ 985 w 1176"/>
                      <a:gd name="T13" fmla="*/ 688 h 688"/>
                      <a:gd name="T14" fmla="*/ 1057 w 1176"/>
                      <a:gd name="T15" fmla="*/ 576 h 688"/>
                      <a:gd name="T16" fmla="*/ 1128 w 1176"/>
                      <a:gd name="T17" fmla="*/ 576 h 688"/>
                      <a:gd name="T18" fmla="*/ 1176 w 1176"/>
                      <a:gd name="T19" fmla="*/ 528 h 688"/>
                      <a:gd name="T20" fmla="*/ 1176 w 1176"/>
                      <a:gd name="T21" fmla="*/ 48 h 688"/>
                      <a:gd name="T22" fmla="*/ 1128 w 1176"/>
                      <a:gd name="T23" fmla="*/ 0 h 6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176" h="688">
                        <a:moveTo>
                          <a:pt x="1128" y="0"/>
                        </a:moveTo>
                        <a:cubicBezTo>
                          <a:pt x="48" y="0"/>
                          <a:pt x="48" y="0"/>
                          <a:pt x="48" y="0"/>
                        </a:cubicBezTo>
                        <a:cubicBezTo>
                          <a:pt x="22" y="0"/>
                          <a:pt x="0" y="22"/>
                          <a:pt x="0" y="48"/>
                        </a:cubicBezTo>
                        <a:cubicBezTo>
                          <a:pt x="0" y="528"/>
                          <a:pt x="0" y="528"/>
                          <a:pt x="0" y="528"/>
                        </a:cubicBezTo>
                        <a:cubicBezTo>
                          <a:pt x="0" y="554"/>
                          <a:pt x="22" y="576"/>
                          <a:pt x="48" y="576"/>
                        </a:cubicBezTo>
                        <a:cubicBezTo>
                          <a:pt x="913" y="576"/>
                          <a:pt x="913" y="576"/>
                          <a:pt x="913" y="576"/>
                        </a:cubicBezTo>
                        <a:cubicBezTo>
                          <a:pt x="985" y="688"/>
                          <a:pt x="985" y="688"/>
                          <a:pt x="985" y="688"/>
                        </a:cubicBezTo>
                        <a:cubicBezTo>
                          <a:pt x="1057" y="576"/>
                          <a:pt x="1057" y="576"/>
                          <a:pt x="1057" y="576"/>
                        </a:cubicBezTo>
                        <a:cubicBezTo>
                          <a:pt x="1128" y="576"/>
                          <a:pt x="1128" y="576"/>
                          <a:pt x="1128" y="576"/>
                        </a:cubicBezTo>
                        <a:cubicBezTo>
                          <a:pt x="1154" y="576"/>
                          <a:pt x="1176" y="554"/>
                          <a:pt x="1176" y="528"/>
                        </a:cubicBezTo>
                        <a:cubicBezTo>
                          <a:pt x="1176" y="48"/>
                          <a:pt x="1176" y="48"/>
                          <a:pt x="1176" y="48"/>
                        </a:cubicBezTo>
                        <a:cubicBezTo>
                          <a:pt x="1176" y="22"/>
                          <a:pt x="1154" y="0"/>
                          <a:pt x="1128" y="0"/>
                        </a:cubicBezTo>
                        <a:close/>
                      </a:path>
                    </a:pathLst>
                  </a:custGeom>
                  <a:solidFill>
                    <a:srgbClr val="99CC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80" name="Freeform 515"/>
                  <p:cNvSpPr>
                    <a:spLocks/>
                  </p:cNvSpPr>
                  <p:nvPr/>
                </p:nvSpPr>
                <p:spPr bwMode="auto">
                  <a:xfrm>
                    <a:off x="249237" y="1207294"/>
                    <a:ext cx="774700" cy="971550"/>
                  </a:xfrm>
                  <a:custGeom>
                    <a:avLst/>
                    <a:gdLst>
                      <a:gd name="T0" fmla="*/ 340 w 340"/>
                      <a:gd name="T1" fmla="*/ 576 h 576"/>
                      <a:gd name="T2" fmla="*/ 48 w 340"/>
                      <a:gd name="T3" fmla="*/ 576 h 576"/>
                      <a:gd name="T4" fmla="*/ 0 w 340"/>
                      <a:gd name="T5" fmla="*/ 528 h 576"/>
                      <a:gd name="T6" fmla="*/ 0 w 340"/>
                      <a:gd name="T7" fmla="*/ 48 h 576"/>
                      <a:gd name="T8" fmla="*/ 48 w 340"/>
                      <a:gd name="T9" fmla="*/ 0 h 576"/>
                      <a:gd name="T10" fmla="*/ 340 w 340"/>
                      <a:gd name="T11" fmla="*/ 0 h 576"/>
                      <a:gd name="T12" fmla="*/ 340 w 340"/>
                      <a:gd name="T13" fmla="*/ 576 h 5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40" h="576">
                        <a:moveTo>
                          <a:pt x="340" y="576"/>
                        </a:moveTo>
                        <a:cubicBezTo>
                          <a:pt x="48" y="576"/>
                          <a:pt x="48" y="576"/>
                          <a:pt x="48" y="576"/>
                        </a:cubicBezTo>
                        <a:cubicBezTo>
                          <a:pt x="22" y="576"/>
                          <a:pt x="0" y="554"/>
                          <a:pt x="0" y="52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22"/>
                          <a:pt x="22" y="0"/>
                          <a:pt x="48" y="0"/>
                        </a:cubicBezTo>
                        <a:cubicBezTo>
                          <a:pt x="340" y="0"/>
                          <a:pt x="340" y="0"/>
                          <a:pt x="340" y="0"/>
                        </a:cubicBezTo>
                        <a:lnTo>
                          <a:pt x="340" y="576"/>
                        </a:lnTo>
                        <a:close/>
                      </a:path>
                    </a:pathLst>
                  </a:custGeom>
                  <a:solidFill>
                    <a:srgbClr val="F9F1E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677" name="TextBox 676"/>
                <p:cNvSpPr txBox="1"/>
                <p:nvPr/>
              </p:nvSpPr>
              <p:spPr>
                <a:xfrm>
                  <a:off x="272255" y="1382782"/>
                  <a:ext cx="928688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sz="4000" dirty="0" smtClean="0">
                      <a:solidFill>
                        <a:srgbClr val="99CC00"/>
                      </a:solidFill>
                    </a:rPr>
                    <a:t>05</a:t>
                  </a:r>
                  <a:endParaRPr lang="en-US" sz="4000" dirty="0">
                    <a:solidFill>
                      <a:srgbClr val="99CC00"/>
                    </a:solidFill>
                  </a:endParaRPr>
                </a:p>
              </p:txBody>
            </p:sp>
            <p:sp>
              <p:nvSpPr>
                <p:cNvPr id="678" name="TextBox 677"/>
                <p:cNvSpPr txBox="1"/>
                <p:nvPr/>
              </p:nvSpPr>
              <p:spPr>
                <a:xfrm>
                  <a:off x="1023937" y="1420813"/>
                  <a:ext cx="15367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sz="1400" dirty="0">
                      <a:solidFill>
                        <a:schemeClr val="bg1"/>
                      </a:solidFill>
                    </a:rPr>
                    <a:t>Define Reporting Requirements</a:t>
                  </a:r>
                </a:p>
              </p:txBody>
            </p:sp>
          </p:grpSp>
          <p:grpSp>
            <p:nvGrpSpPr>
              <p:cNvPr id="681" name="Group 680"/>
              <p:cNvGrpSpPr/>
              <p:nvPr/>
            </p:nvGrpSpPr>
            <p:grpSpPr>
              <a:xfrm>
                <a:off x="1289525" y="2512058"/>
                <a:ext cx="2649538" cy="1166812"/>
                <a:chOff x="249237" y="1204913"/>
                <a:chExt cx="2649538" cy="1166812"/>
              </a:xfrm>
            </p:grpSpPr>
            <p:grpSp>
              <p:nvGrpSpPr>
                <p:cNvPr id="682" name="Group 681"/>
                <p:cNvGrpSpPr/>
                <p:nvPr/>
              </p:nvGrpSpPr>
              <p:grpSpPr>
                <a:xfrm>
                  <a:off x="249237" y="1204913"/>
                  <a:ext cx="2649538" cy="1166812"/>
                  <a:chOff x="249237" y="1204913"/>
                  <a:chExt cx="2649538" cy="1166812"/>
                </a:xfrm>
              </p:grpSpPr>
              <p:sp>
                <p:nvSpPr>
                  <p:cNvPr id="685" name="Freeform 514"/>
                  <p:cNvSpPr>
                    <a:spLocks/>
                  </p:cNvSpPr>
                  <p:nvPr/>
                </p:nvSpPr>
                <p:spPr bwMode="auto">
                  <a:xfrm>
                    <a:off x="249237" y="1204913"/>
                    <a:ext cx="2649538" cy="1166812"/>
                  </a:xfrm>
                  <a:custGeom>
                    <a:avLst/>
                    <a:gdLst>
                      <a:gd name="T0" fmla="*/ 1128 w 1176"/>
                      <a:gd name="T1" fmla="*/ 0 h 688"/>
                      <a:gd name="T2" fmla="*/ 48 w 1176"/>
                      <a:gd name="T3" fmla="*/ 0 h 688"/>
                      <a:gd name="T4" fmla="*/ 0 w 1176"/>
                      <a:gd name="T5" fmla="*/ 48 h 688"/>
                      <a:gd name="T6" fmla="*/ 0 w 1176"/>
                      <a:gd name="T7" fmla="*/ 528 h 688"/>
                      <a:gd name="T8" fmla="*/ 48 w 1176"/>
                      <a:gd name="T9" fmla="*/ 576 h 688"/>
                      <a:gd name="T10" fmla="*/ 913 w 1176"/>
                      <a:gd name="T11" fmla="*/ 576 h 688"/>
                      <a:gd name="T12" fmla="*/ 985 w 1176"/>
                      <a:gd name="T13" fmla="*/ 688 h 688"/>
                      <a:gd name="T14" fmla="*/ 1057 w 1176"/>
                      <a:gd name="T15" fmla="*/ 576 h 688"/>
                      <a:gd name="T16" fmla="*/ 1128 w 1176"/>
                      <a:gd name="T17" fmla="*/ 576 h 688"/>
                      <a:gd name="T18" fmla="*/ 1176 w 1176"/>
                      <a:gd name="T19" fmla="*/ 528 h 688"/>
                      <a:gd name="T20" fmla="*/ 1176 w 1176"/>
                      <a:gd name="T21" fmla="*/ 48 h 688"/>
                      <a:gd name="T22" fmla="*/ 1128 w 1176"/>
                      <a:gd name="T23" fmla="*/ 0 h 6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176" h="688">
                        <a:moveTo>
                          <a:pt x="1128" y="0"/>
                        </a:moveTo>
                        <a:cubicBezTo>
                          <a:pt x="48" y="0"/>
                          <a:pt x="48" y="0"/>
                          <a:pt x="48" y="0"/>
                        </a:cubicBezTo>
                        <a:cubicBezTo>
                          <a:pt x="22" y="0"/>
                          <a:pt x="0" y="22"/>
                          <a:pt x="0" y="48"/>
                        </a:cubicBezTo>
                        <a:cubicBezTo>
                          <a:pt x="0" y="528"/>
                          <a:pt x="0" y="528"/>
                          <a:pt x="0" y="528"/>
                        </a:cubicBezTo>
                        <a:cubicBezTo>
                          <a:pt x="0" y="554"/>
                          <a:pt x="22" y="576"/>
                          <a:pt x="48" y="576"/>
                        </a:cubicBezTo>
                        <a:cubicBezTo>
                          <a:pt x="913" y="576"/>
                          <a:pt x="913" y="576"/>
                          <a:pt x="913" y="576"/>
                        </a:cubicBezTo>
                        <a:cubicBezTo>
                          <a:pt x="985" y="688"/>
                          <a:pt x="985" y="688"/>
                          <a:pt x="985" y="688"/>
                        </a:cubicBezTo>
                        <a:cubicBezTo>
                          <a:pt x="1057" y="576"/>
                          <a:pt x="1057" y="576"/>
                          <a:pt x="1057" y="576"/>
                        </a:cubicBezTo>
                        <a:cubicBezTo>
                          <a:pt x="1128" y="576"/>
                          <a:pt x="1128" y="576"/>
                          <a:pt x="1128" y="576"/>
                        </a:cubicBezTo>
                        <a:cubicBezTo>
                          <a:pt x="1154" y="576"/>
                          <a:pt x="1176" y="554"/>
                          <a:pt x="1176" y="528"/>
                        </a:cubicBezTo>
                        <a:cubicBezTo>
                          <a:pt x="1176" y="48"/>
                          <a:pt x="1176" y="48"/>
                          <a:pt x="1176" y="48"/>
                        </a:cubicBezTo>
                        <a:cubicBezTo>
                          <a:pt x="1176" y="22"/>
                          <a:pt x="1154" y="0"/>
                          <a:pt x="1128" y="0"/>
                        </a:cubicBezTo>
                        <a:close/>
                      </a:path>
                    </a:pathLst>
                  </a:custGeom>
                  <a:solidFill>
                    <a:srgbClr val="D4479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86" name="Freeform 515"/>
                  <p:cNvSpPr>
                    <a:spLocks/>
                  </p:cNvSpPr>
                  <p:nvPr/>
                </p:nvSpPr>
                <p:spPr bwMode="auto">
                  <a:xfrm>
                    <a:off x="249237" y="1207294"/>
                    <a:ext cx="774700" cy="971550"/>
                  </a:xfrm>
                  <a:custGeom>
                    <a:avLst/>
                    <a:gdLst>
                      <a:gd name="T0" fmla="*/ 340 w 340"/>
                      <a:gd name="T1" fmla="*/ 576 h 576"/>
                      <a:gd name="T2" fmla="*/ 48 w 340"/>
                      <a:gd name="T3" fmla="*/ 576 h 576"/>
                      <a:gd name="T4" fmla="*/ 0 w 340"/>
                      <a:gd name="T5" fmla="*/ 528 h 576"/>
                      <a:gd name="T6" fmla="*/ 0 w 340"/>
                      <a:gd name="T7" fmla="*/ 48 h 576"/>
                      <a:gd name="T8" fmla="*/ 48 w 340"/>
                      <a:gd name="T9" fmla="*/ 0 h 576"/>
                      <a:gd name="T10" fmla="*/ 340 w 340"/>
                      <a:gd name="T11" fmla="*/ 0 h 576"/>
                      <a:gd name="T12" fmla="*/ 340 w 340"/>
                      <a:gd name="T13" fmla="*/ 576 h 5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40" h="576">
                        <a:moveTo>
                          <a:pt x="340" y="576"/>
                        </a:moveTo>
                        <a:cubicBezTo>
                          <a:pt x="48" y="576"/>
                          <a:pt x="48" y="576"/>
                          <a:pt x="48" y="576"/>
                        </a:cubicBezTo>
                        <a:cubicBezTo>
                          <a:pt x="22" y="576"/>
                          <a:pt x="0" y="554"/>
                          <a:pt x="0" y="52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22"/>
                          <a:pt x="22" y="0"/>
                          <a:pt x="48" y="0"/>
                        </a:cubicBezTo>
                        <a:cubicBezTo>
                          <a:pt x="340" y="0"/>
                          <a:pt x="340" y="0"/>
                          <a:pt x="340" y="0"/>
                        </a:cubicBezTo>
                        <a:lnTo>
                          <a:pt x="340" y="576"/>
                        </a:lnTo>
                        <a:close/>
                      </a:path>
                    </a:pathLst>
                  </a:custGeom>
                  <a:solidFill>
                    <a:srgbClr val="F9F1E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683" name="TextBox 682"/>
                <p:cNvSpPr txBox="1"/>
                <p:nvPr/>
              </p:nvSpPr>
              <p:spPr>
                <a:xfrm>
                  <a:off x="272255" y="1382782"/>
                  <a:ext cx="928688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sz="4000" dirty="0" smtClean="0">
                      <a:solidFill>
                        <a:srgbClr val="D44793"/>
                      </a:solidFill>
                    </a:rPr>
                    <a:t>06</a:t>
                  </a:r>
                  <a:endParaRPr lang="en-US" sz="4000" dirty="0">
                    <a:solidFill>
                      <a:srgbClr val="D44793"/>
                    </a:solidFill>
                  </a:endParaRPr>
                </a:p>
              </p:txBody>
            </p:sp>
            <p:sp>
              <p:nvSpPr>
                <p:cNvPr id="684" name="TextBox 683"/>
                <p:cNvSpPr txBox="1"/>
                <p:nvPr/>
              </p:nvSpPr>
              <p:spPr>
                <a:xfrm>
                  <a:off x="1023937" y="1306513"/>
                  <a:ext cx="1874680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sz="1400" dirty="0">
                      <a:solidFill>
                        <a:schemeClr val="bg1"/>
                      </a:solidFill>
                    </a:rPr>
                    <a:t>Configure, Customize and Deploy Case Management System </a:t>
                  </a:r>
                </a:p>
              </p:txBody>
            </p:sp>
          </p:grpSp>
          <p:grpSp>
            <p:nvGrpSpPr>
              <p:cNvPr id="687" name="Group 686"/>
              <p:cNvGrpSpPr/>
              <p:nvPr/>
            </p:nvGrpSpPr>
            <p:grpSpPr>
              <a:xfrm>
                <a:off x="1289683" y="3738878"/>
                <a:ext cx="2649538" cy="1166812"/>
                <a:chOff x="249237" y="1204913"/>
                <a:chExt cx="2649538" cy="1166812"/>
              </a:xfrm>
            </p:grpSpPr>
            <p:grpSp>
              <p:nvGrpSpPr>
                <p:cNvPr id="688" name="Group 687"/>
                <p:cNvGrpSpPr/>
                <p:nvPr/>
              </p:nvGrpSpPr>
              <p:grpSpPr>
                <a:xfrm>
                  <a:off x="249237" y="1204913"/>
                  <a:ext cx="2649538" cy="1166812"/>
                  <a:chOff x="249237" y="1204913"/>
                  <a:chExt cx="2649538" cy="1166812"/>
                </a:xfrm>
              </p:grpSpPr>
              <p:sp>
                <p:nvSpPr>
                  <p:cNvPr id="691" name="Freeform 514"/>
                  <p:cNvSpPr>
                    <a:spLocks/>
                  </p:cNvSpPr>
                  <p:nvPr/>
                </p:nvSpPr>
                <p:spPr bwMode="auto">
                  <a:xfrm>
                    <a:off x="249237" y="1204913"/>
                    <a:ext cx="2649538" cy="1166812"/>
                  </a:xfrm>
                  <a:custGeom>
                    <a:avLst/>
                    <a:gdLst>
                      <a:gd name="T0" fmla="*/ 1128 w 1176"/>
                      <a:gd name="T1" fmla="*/ 0 h 688"/>
                      <a:gd name="T2" fmla="*/ 48 w 1176"/>
                      <a:gd name="T3" fmla="*/ 0 h 688"/>
                      <a:gd name="T4" fmla="*/ 0 w 1176"/>
                      <a:gd name="T5" fmla="*/ 48 h 688"/>
                      <a:gd name="T6" fmla="*/ 0 w 1176"/>
                      <a:gd name="T7" fmla="*/ 528 h 688"/>
                      <a:gd name="T8" fmla="*/ 48 w 1176"/>
                      <a:gd name="T9" fmla="*/ 576 h 688"/>
                      <a:gd name="T10" fmla="*/ 913 w 1176"/>
                      <a:gd name="T11" fmla="*/ 576 h 688"/>
                      <a:gd name="T12" fmla="*/ 985 w 1176"/>
                      <a:gd name="T13" fmla="*/ 688 h 688"/>
                      <a:gd name="T14" fmla="*/ 1057 w 1176"/>
                      <a:gd name="T15" fmla="*/ 576 h 688"/>
                      <a:gd name="T16" fmla="*/ 1128 w 1176"/>
                      <a:gd name="T17" fmla="*/ 576 h 688"/>
                      <a:gd name="T18" fmla="*/ 1176 w 1176"/>
                      <a:gd name="T19" fmla="*/ 528 h 688"/>
                      <a:gd name="T20" fmla="*/ 1176 w 1176"/>
                      <a:gd name="T21" fmla="*/ 48 h 688"/>
                      <a:gd name="T22" fmla="*/ 1128 w 1176"/>
                      <a:gd name="T23" fmla="*/ 0 h 6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176" h="688">
                        <a:moveTo>
                          <a:pt x="1128" y="0"/>
                        </a:moveTo>
                        <a:cubicBezTo>
                          <a:pt x="48" y="0"/>
                          <a:pt x="48" y="0"/>
                          <a:pt x="48" y="0"/>
                        </a:cubicBezTo>
                        <a:cubicBezTo>
                          <a:pt x="22" y="0"/>
                          <a:pt x="0" y="22"/>
                          <a:pt x="0" y="48"/>
                        </a:cubicBezTo>
                        <a:cubicBezTo>
                          <a:pt x="0" y="528"/>
                          <a:pt x="0" y="528"/>
                          <a:pt x="0" y="528"/>
                        </a:cubicBezTo>
                        <a:cubicBezTo>
                          <a:pt x="0" y="554"/>
                          <a:pt x="22" y="576"/>
                          <a:pt x="48" y="576"/>
                        </a:cubicBezTo>
                        <a:cubicBezTo>
                          <a:pt x="913" y="576"/>
                          <a:pt x="913" y="576"/>
                          <a:pt x="913" y="576"/>
                        </a:cubicBezTo>
                        <a:cubicBezTo>
                          <a:pt x="985" y="688"/>
                          <a:pt x="985" y="688"/>
                          <a:pt x="985" y="688"/>
                        </a:cubicBezTo>
                        <a:cubicBezTo>
                          <a:pt x="1057" y="576"/>
                          <a:pt x="1057" y="576"/>
                          <a:pt x="1057" y="576"/>
                        </a:cubicBezTo>
                        <a:cubicBezTo>
                          <a:pt x="1128" y="576"/>
                          <a:pt x="1128" y="576"/>
                          <a:pt x="1128" y="576"/>
                        </a:cubicBezTo>
                        <a:cubicBezTo>
                          <a:pt x="1154" y="576"/>
                          <a:pt x="1176" y="554"/>
                          <a:pt x="1176" y="528"/>
                        </a:cubicBezTo>
                        <a:cubicBezTo>
                          <a:pt x="1176" y="48"/>
                          <a:pt x="1176" y="48"/>
                          <a:pt x="1176" y="48"/>
                        </a:cubicBezTo>
                        <a:cubicBezTo>
                          <a:pt x="1176" y="22"/>
                          <a:pt x="1154" y="0"/>
                          <a:pt x="1128" y="0"/>
                        </a:cubicBezTo>
                        <a:close/>
                      </a:path>
                    </a:pathLst>
                  </a:custGeom>
                  <a:solidFill>
                    <a:srgbClr val="FF66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2" name="Freeform 515"/>
                  <p:cNvSpPr>
                    <a:spLocks/>
                  </p:cNvSpPr>
                  <p:nvPr/>
                </p:nvSpPr>
                <p:spPr bwMode="auto">
                  <a:xfrm>
                    <a:off x="249237" y="1207294"/>
                    <a:ext cx="774700" cy="971550"/>
                  </a:xfrm>
                  <a:custGeom>
                    <a:avLst/>
                    <a:gdLst>
                      <a:gd name="T0" fmla="*/ 340 w 340"/>
                      <a:gd name="T1" fmla="*/ 576 h 576"/>
                      <a:gd name="T2" fmla="*/ 48 w 340"/>
                      <a:gd name="T3" fmla="*/ 576 h 576"/>
                      <a:gd name="T4" fmla="*/ 0 w 340"/>
                      <a:gd name="T5" fmla="*/ 528 h 576"/>
                      <a:gd name="T6" fmla="*/ 0 w 340"/>
                      <a:gd name="T7" fmla="*/ 48 h 576"/>
                      <a:gd name="T8" fmla="*/ 48 w 340"/>
                      <a:gd name="T9" fmla="*/ 0 h 576"/>
                      <a:gd name="T10" fmla="*/ 340 w 340"/>
                      <a:gd name="T11" fmla="*/ 0 h 576"/>
                      <a:gd name="T12" fmla="*/ 340 w 340"/>
                      <a:gd name="T13" fmla="*/ 576 h 5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40" h="576">
                        <a:moveTo>
                          <a:pt x="340" y="576"/>
                        </a:moveTo>
                        <a:cubicBezTo>
                          <a:pt x="48" y="576"/>
                          <a:pt x="48" y="576"/>
                          <a:pt x="48" y="576"/>
                        </a:cubicBezTo>
                        <a:cubicBezTo>
                          <a:pt x="22" y="576"/>
                          <a:pt x="0" y="554"/>
                          <a:pt x="0" y="52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22"/>
                          <a:pt x="22" y="0"/>
                          <a:pt x="48" y="0"/>
                        </a:cubicBezTo>
                        <a:cubicBezTo>
                          <a:pt x="340" y="0"/>
                          <a:pt x="340" y="0"/>
                          <a:pt x="340" y="0"/>
                        </a:cubicBezTo>
                        <a:lnTo>
                          <a:pt x="340" y="576"/>
                        </a:lnTo>
                        <a:close/>
                      </a:path>
                    </a:pathLst>
                  </a:custGeom>
                  <a:solidFill>
                    <a:srgbClr val="F9F1E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689" name="TextBox 688"/>
                <p:cNvSpPr txBox="1"/>
                <p:nvPr/>
              </p:nvSpPr>
              <p:spPr>
                <a:xfrm>
                  <a:off x="272255" y="1331982"/>
                  <a:ext cx="928688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sz="4000" dirty="0" smtClean="0">
                      <a:solidFill>
                        <a:srgbClr val="C00000"/>
                      </a:solidFill>
                    </a:rPr>
                    <a:t>07</a:t>
                  </a:r>
                  <a:endParaRPr lang="en-US" sz="400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690" name="TextBox 689"/>
                <p:cNvSpPr txBox="1"/>
                <p:nvPr/>
              </p:nvSpPr>
              <p:spPr>
                <a:xfrm>
                  <a:off x="1023937" y="1426530"/>
                  <a:ext cx="187452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sz="1400" dirty="0">
                      <a:solidFill>
                        <a:schemeClr val="bg1"/>
                      </a:solidFill>
                    </a:rPr>
                    <a:t>Conduct User Acceptance Testing</a:t>
                  </a:r>
                </a:p>
              </p:txBody>
            </p:sp>
          </p:grpSp>
          <p:grpSp>
            <p:nvGrpSpPr>
              <p:cNvPr id="693" name="Group 692"/>
              <p:cNvGrpSpPr/>
              <p:nvPr/>
            </p:nvGrpSpPr>
            <p:grpSpPr>
              <a:xfrm>
                <a:off x="1289525" y="4973563"/>
                <a:ext cx="2649538" cy="1166812"/>
                <a:chOff x="249237" y="1204913"/>
                <a:chExt cx="2649538" cy="1166812"/>
              </a:xfrm>
            </p:grpSpPr>
            <p:grpSp>
              <p:nvGrpSpPr>
                <p:cNvPr id="694" name="Group 693"/>
                <p:cNvGrpSpPr/>
                <p:nvPr/>
              </p:nvGrpSpPr>
              <p:grpSpPr>
                <a:xfrm>
                  <a:off x="249237" y="1204913"/>
                  <a:ext cx="2649538" cy="1166812"/>
                  <a:chOff x="249237" y="1204913"/>
                  <a:chExt cx="2649538" cy="1166812"/>
                </a:xfrm>
              </p:grpSpPr>
              <p:sp>
                <p:nvSpPr>
                  <p:cNvPr id="697" name="Freeform 514"/>
                  <p:cNvSpPr>
                    <a:spLocks/>
                  </p:cNvSpPr>
                  <p:nvPr/>
                </p:nvSpPr>
                <p:spPr bwMode="auto">
                  <a:xfrm>
                    <a:off x="249237" y="1204913"/>
                    <a:ext cx="2649538" cy="1166812"/>
                  </a:xfrm>
                  <a:custGeom>
                    <a:avLst/>
                    <a:gdLst>
                      <a:gd name="T0" fmla="*/ 1128 w 1176"/>
                      <a:gd name="T1" fmla="*/ 0 h 688"/>
                      <a:gd name="T2" fmla="*/ 48 w 1176"/>
                      <a:gd name="T3" fmla="*/ 0 h 688"/>
                      <a:gd name="T4" fmla="*/ 0 w 1176"/>
                      <a:gd name="T5" fmla="*/ 48 h 688"/>
                      <a:gd name="T6" fmla="*/ 0 w 1176"/>
                      <a:gd name="T7" fmla="*/ 528 h 688"/>
                      <a:gd name="T8" fmla="*/ 48 w 1176"/>
                      <a:gd name="T9" fmla="*/ 576 h 688"/>
                      <a:gd name="T10" fmla="*/ 913 w 1176"/>
                      <a:gd name="T11" fmla="*/ 576 h 688"/>
                      <a:gd name="T12" fmla="*/ 985 w 1176"/>
                      <a:gd name="T13" fmla="*/ 688 h 688"/>
                      <a:gd name="T14" fmla="*/ 1057 w 1176"/>
                      <a:gd name="T15" fmla="*/ 576 h 688"/>
                      <a:gd name="T16" fmla="*/ 1128 w 1176"/>
                      <a:gd name="T17" fmla="*/ 576 h 688"/>
                      <a:gd name="T18" fmla="*/ 1176 w 1176"/>
                      <a:gd name="T19" fmla="*/ 528 h 688"/>
                      <a:gd name="T20" fmla="*/ 1176 w 1176"/>
                      <a:gd name="T21" fmla="*/ 48 h 688"/>
                      <a:gd name="T22" fmla="*/ 1128 w 1176"/>
                      <a:gd name="T23" fmla="*/ 0 h 6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176" h="688">
                        <a:moveTo>
                          <a:pt x="1128" y="0"/>
                        </a:moveTo>
                        <a:cubicBezTo>
                          <a:pt x="48" y="0"/>
                          <a:pt x="48" y="0"/>
                          <a:pt x="48" y="0"/>
                        </a:cubicBezTo>
                        <a:cubicBezTo>
                          <a:pt x="22" y="0"/>
                          <a:pt x="0" y="22"/>
                          <a:pt x="0" y="48"/>
                        </a:cubicBezTo>
                        <a:cubicBezTo>
                          <a:pt x="0" y="528"/>
                          <a:pt x="0" y="528"/>
                          <a:pt x="0" y="528"/>
                        </a:cubicBezTo>
                        <a:cubicBezTo>
                          <a:pt x="0" y="554"/>
                          <a:pt x="22" y="576"/>
                          <a:pt x="48" y="576"/>
                        </a:cubicBezTo>
                        <a:cubicBezTo>
                          <a:pt x="913" y="576"/>
                          <a:pt x="913" y="576"/>
                          <a:pt x="913" y="576"/>
                        </a:cubicBezTo>
                        <a:cubicBezTo>
                          <a:pt x="985" y="688"/>
                          <a:pt x="985" y="688"/>
                          <a:pt x="985" y="688"/>
                        </a:cubicBezTo>
                        <a:cubicBezTo>
                          <a:pt x="1057" y="576"/>
                          <a:pt x="1057" y="576"/>
                          <a:pt x="1057" y="576"/>
                        </a:cubicBezTo>
                        <a:cubicBezTo>
                          <a:pt x="1128" y="576"/>
                          <a:pt x="1128" y="576"/>
                          <a:pt x="1128" y="576"/>
                        </a:cubicBezTo>
                        <a:cubicBezTo>
                          <a:pt x="1154" y="576"/>
                          <a:pt x="1176" y="554"/>
                          <a:pt x="1176" y="528"/>
                        </a:cubicBezTo>
                        <a:cubicBezTo>
                          <a:pt x="1176" y="48"/>
                          <a:pt x="1176" y="48"/>
                          <a:pt x="1176" y="48"/>
                        </a:cubicBezTo>
                        <a:cubicBezTo>
                          <a:pt x="1176" y="22"/>
                          <a:pt x="1154" y="0"/>
                          <a:pt x="1128" y="0"/>
                        </a:cubicBezTo>
                        <a:close/>
                      </a:path>
                    </a:pathLst>
                  </a:custGeom>
                  <a:solidFill>
                    <a:srgbClr val="FFB2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8" name="Freeform 515"/>
                  <p:cNvSpPr>
                    <a:spLocks/>
                  </p:cNvSpPr>
                  <p:nvPr/>
                </p:nvSpPr>
                <p:spPr bwMode="auto">
                  <a:xfrm>
                    <a:off x="249237" y="1207294"/>
                    <a:ext cx="774700" cy="971550"/>
                  </a:xfrm>
                  <a:custGeom>
                    <a:avLst/>
                    <a:gdLst>
                      <a:gd name="T0" fmla="*/ 340 w 340"/>
                      <a:gd name="T1" fmla="*/ 576 h 576"/>
                      <a:gd name="T2" fmla="*/ 48 w 340"/>
                      <a:gd name="T3" fmla="*/ 576 h 576"/>
                      <a:gd name="T4" fmla="*/ 0 w 340"/>
                      <a:gd name="T5" fmla="*/ 528 h 576"/>
                      <a:gd name="T6" fmla="*/ 0 w 340"/>
                      <a:gd name="T7" fmla="*/ 48 h 576"/>
                      <a:gd name="T8" fmla="*/ 48 w 340"/>
                      <a:gd name="T9" fmla="*/ 0 h 576"/>
                      <a:gd name="T10" fmla="*/ 340 w 340"/>
                      <a:gd name="T11" fmla="*/ 0 h 576"/>
                      <a:gd name="T12" fmla="*/ 340 w 340"/>
                      <a:gd name="T13" fmla="*/ 576 h 5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40" h="576">
                        <a:moveTo>
                          <a:pt x="340" y="576"/>
                        </a:moveTo>
                        <a:cubicBezTo>
                          <a:pt x="48" y="576"/>
                          <a:pt x="48" y="576"/>
                          <a:pt x="48" y="576"/>
                        </a:cubicBezTo>
                        <a:cubicBezTo>
                          <a:pt x="22" y="576"/>
                          <a:pt x="0" y="554"/>
                          <a:pt x="0" y="52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22"/>
                          <a:pt x="22" y="0"/>
                          <a:pt x="48" y="0"/>
                        </a:cubicBezTo>
                        <a:cubicBezTo>
                          <a:pt x="340" y="0"/>
                          <a:pt x="340" y="0"/>
                          <a:pt x="340" y="0"/>
                        </a:cubicBezTo>
                        <a:lnTo>
                          <a:pt x="340" y="576"/>
                        </a:lnTo>
                        <a:close/>
                      </a:path>
                    </a:pathLst>
                  </a:custGeom>
                  <a:solidFill>
                    <a:srgbClr val="F9F1E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695" name="TextBox 694"/>
                <p:cNvSpPr txBox="1"/>
                <p:nvPr/>
              </p:nvSpPr>
              <p:spPr>
                <a:xfrm>
                  <a:off x="272255" y="1382782"/>
                  <a:ext cx="928688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sz="4000" dirty="0" smtClean="0">
                      <a:solidFill>
                        <a:srgbClr val="FFC000"/>
                      </a:solidFill>
                    </a:rPr>
                    <a:t>08</a:t>
                  </a:r>
                  <a:endParaRPr lang="en-US" sz="4000" dirty="0">
                    <a:solidFill>
                      <a:srgbClr val="FFC000"/>
                    </a:solidFill>
                  </a:endParaRPr>
                </a:p>
              </p:txBody>
            </p:sp>
            <p:sp>
              <p:nvSpPr>
                <p:cNvPr id="696" name="TextBox 695"/>
                <p:cNvSpPr txBox="1"/>
                <p:nvPr/>
              </p:nvSpPr>
              <p:spPr>
                <a:xfrm>
                  <a:off x="1023937" y="1299531"/>
                  <a:ext cx="1874680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sz="1400" dirty="0">
                      <a:solidFill>
                        <a:schemeClr val="bg1"/>
                      </a:solidFill>
                    </a:rPr>
                    <a:t>Develop and Deliver Training and Support Materials</a:t>
                  </a:r>
                </a:p>
              </p:txBody>
            </p:sp>
          </p:grpSp>
        </p:grpSp>
        <p:grpSp>
          <p:nvGrpSpPr>
            <p:cNvPr id="700" name="Group 699"/>
            <p:cNvGrpSpPr/>
            <p:nvPr/>
          </p:nvGrpSpPr>
          <p:grpSpPr>
            <a:xfrm>
              <a:off x="5921376" y="1290025"/>
              <a:ext cx="2649854" cy="3618227"/>
              <a:chOff x="1289367" y="1287463"/>
              <a:chExt cx="2649854" cy="3618227"/>
            </a:xfrm>
          </p:grpSpPr>
          <p:grpSp>
            <p:nvGrpSpPr>
              <p:cNvPr id="701" name="Group 700"/>
              <p:cNvGrpSpPr/>
              <p:nvPr/>
            </p:nvGrpSpPr>
            <p:grpSpPr>
              <a:xfrm>
                <a:off x="1289367" y="1287463"/>
                <a:ext cx="2649538" cy="1166812"/>
                <a:chOff x="249237" y="1204913"/>
                <a:chExt cx="2649538" cy="1166812"/>
              </a:xfrm>
            </p:grpSpPr>
            <p:grpSp>
              <p:nvGrpSpPr>
                <p:cNvPr id="720" name="Group 719"/>
                <p:cNvGrpSpPr/>
                <p:nvPr/>
              </p:nvGrpSpPr>
              <p:grpSpPr>
                <a:xfrm>
                  <a:off x="249237" y="1204913"/>
                  <a:ext cx="2649538" cy="1166812"/>
                  <a:chOff x="249237" y="1204913"/>
                  <a:chExt cx="2649538" cy="1166812"/>
                </a:xfrm>
              </p:grpSpPr>
              <p:sp>
                <p:nvSpPr>
                  <p:cNvPr id="723" name="Freeform 514"/>
                  <p:cNvSpPr>
                    <a:spLocks/>
                  </p:cNvSpPr>
                  <p:nvPr/>
                </p:nvSpPr>
                <p:spPr bwMode="auto">
                  <a:xfrm>
                    <a:off x="249237" y="1204913"/>
                    <a:ext cx="2649538" cy="1166812"/>
                  </a:xfrm>
                  <a:custGeom>
                    <a:avLst/>
                    <a:gdLst>
                      <a:gd name="T0" fmla="*/ 1128 w 1176"/>
                      <a:gd name="T1" fmla="*/ 0 h 688"/>
                      <a:gd name="T2" fmla="*/ 48 w 1176"/>
                      <a:gd name="T3" fmla="*/ 0 h 688"/>
                      <a:gd name="T4" fmla="*/ 0 w 1176"/>
                      <a:gd name="T5" fmla="*/ 48 h 688"/>
                      <a:gd name="T6" fmla="*/ 0 w 1176"/>
                      <a:gd name="T7" fmla="*/ 528 h 688"/>
                      <a:gd name="T8" fmla="*/ 48 w 1176"/>
                      <a:gd name="T9" fmla="*/ 576 h 688"/>
                      <a:gd name="T10" fmla="*/ 913 w 1176"/>
                      <a:gd name="T11" fmla="*/ 576 h 688"/>
                      <a:gd name="T12" fmla="*/ 985 w 1176"/>
                      <a:gd name="T13" fmla="*/ 688 h 688"/>
                      <a:gd name="T14" fmla="*/ 1057 w 1176"/>
                      <a:gd name="T15" fmla="*/ 576 h 688"/>
                      <a:gd name="T16" fmla="*/ 1128 w 1176"/>
                      <a:gd name="T17" fmla="*/ 576 h 688"/>
                      <a:gd name="T18" fmla="*/ 1176 w 1176"/>
                      <a:gd name="T19" fmla="*/ 528 h 688"/>
                      <a:gd name="T20" fmla="*/ 1176 w 1176"/>
                      <a:gd name="T21" fmla="*/ 48 h 688"/>
                      <a:gd name="T22" fmla="*/ 1128 w 1176"/>
                      <a:gd name="T23" fmla="*/ 0 h 6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176" h="688">
                        <a:moveTo>
                          <a:pt x="1128" y="0"/>
                        </a:moveTo>
                        <a:cubicBezTo>
                          <a:pt x="48" y="0"/>
                          <a:pt x="48" y="0"/>
                          <a:pt x="48" y="0"/>
                        </a:cubicBezTo>
                        <a:cubicBezTo>
                          <a:pt x="22" y="0"/>
                          <a:pt x="0" y="22"/>
                          <a:pt x="0" y="48"/>
                        </a:cubicBezTo>
                        <a:cubicBezTo>
                          <a:pt x="0" y="528"/>
                          <a:pt x="0" y="528"/>
                          <a:pt x="0" y="528"/>
                        </a:cubicBezTo>
                        <a:cubicBezTo>
                          <a:pt x="0" y="554"/>
                          <a:pt x="22" y="576"/>
                          <a:pt x="48" y="576"/>
                        </a:cubicBezTo>
                        <a:cubicBezTo>
                          <a:pt x="913" y="576"/>
                          <a:pt x="913" y="576"/>
                          <a:pt x="913" y="576"/>
                        </a:cubicBezTo>
                        <a:cubicBezTo>
                          <a:pt x="985" y="688"/>
                          <a:pt x="985" y="688"/>
                          <a:pt x="985" y="688"/>
                        </a:cubicBezTo>
                        <a:cubicBezTo>
                          <a:pt x="1057" y="576"/>
                          <a:pt x="1057" y="576"/>
                          <a:pt x="1057" y="576"/>
                        </a:cubicBezTo>
                        <a:cubicBezTo>
                          <a:pt x="1128" y="576"/>
                          <a:pt x="1128" y="576"/>
                          <a:pt x="1128" y="576"/>
                        </a:cubicBezTo>
                        <a:cubicBezTo>
                          <a:pt x="1154" y="576"/>
                          <a:pt x="1176" y="554"/>
                          <a:pt x="1176" y="528"/>
                        </a:cubicBezTo>
                        <a:cubicBezTo>
                          <a:pt x="1176" y="48"/>
                          <a:pt x="1176" y="48"/>
                          <a:pt x="1176" y="48"/>
                        </a:cubicBezTo>
                        <a:cubicBezTo>
                          <a:pt x="1176" y="22"/>
                          <a:pt x="1154" y="0"/>
                          <a:pt x="1128" y="0"/>
                        </a:cubicBezTo>
                        <a:close/>
                      </a:path>
                    </a:pathLst>
                  </a:custGeom>
                  <a:solidFill>
                    <a:srgbClr val="703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4" name="Freeform 515"/>
                  <p:cNvSpPr>
                    <a:spLocks/>
                  </p:cNvSpPr>
                  <p:nvPr/>
                </p:nvSpPr>
                <p:spPr bwMode="auto">
                  <a:xfrm>
                    <a:off x="249237" y="1207294"/>
                    <a:ext cx="774700" cy="971550"/>
                  </a:xfrm>
                  <a:custGeom>
                    <a:avLst/>
                    <a:gdLst>
                      <a:gd name="T0" fmla="*/ 340 w 340"/>
                      <a:gd name="T1" fmla="*/ 576 h 576"/>
                      <a:gd name="T2" fmla="*/ 48 w 340"/>
                      <a:gd name="T3" fmla="*/ 576 h 576"/>
                      <a:gd name="T4" fmla="*/ 0 w 340"/>
                      <a:gd name="T5" fmla="*/ 528 h 576"/>
                      <a:gd name="T6" fmla="*/ 0 w 340"/>
                      <a:gd name="T7" fmla="*/ 48 h 576"/>
                      <a:gd name="T8" fmla="*/ 48 w 340"/>
                      <a:gd name="T9" fmla="*/ 0 h 576"/>
                      <a:gd name="T10" fmla="*/ 340 w 340"/>
                      <a:gd name="T11" fmla="*/ 0 h 576"/>
                      <a:gd name="T12" fmla="*/ 340 w 340"/>
                      <a:gd name="T13" fmla="*/ 576 h 5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40" h="576">
                        <a:moveTo>
                          <a:pt x="340" y="576"/>
                        </a:moveTo>
                        <a:cubicBezTo>
                          <a:pt x="48" y="576"/>
                          <a:pt x="48" y="576"/>
                          <a:pt x="48" y="576"/>
                        </a:cubicBezTo>
                        <a:cubicBezTo>
                          <a:pt x="22" y="576"/>
                          <a:pt x="0" y="554"/>
                          <a:pt x="0" y="52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22"/>
                          <a:pt x="22" y="0"/>
                          <a:pt x="48" y="0"/>
                        </a:cubicBezTo>
                        <a:cubicBezTo>
                          <a:pt x="340" y="0"/>
                          <a:pt x="340" y="0"/>
                          <a:pt x="340" y="0"/>
                        </a:cubicBezTo>
                        <a:lnTo>
                          <a:pt x="340" y="576"/>
                        </a:lnTo>
                        <a:close/>
                      </a:path>
                    </a:pathLst>
                  </a:custGeom>
                  <a:solidFill>
                    <a:srgbClr val="F9F1E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721" name="TextBox 720"/>
                <p:cNvSpPr txBox="1"/>
                <p:nvPr/>
              </p:nvSpPr>
              <p:spPr>
                <a:xfrm>
                  <a:off x="272255" y="1382782"/>
                  <a:ext cx="928688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sz="4000" dirty="0" smtClean="0">
                      <a:solidFill>
                        <a:srgbClr val="7030A0"/>
                      </a:solidFill>
                    </a:rPr>
                    <a:t>09</a:t>
                  </a:r>
                  <a:endParaRPr lang="en-US" sz="4000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722" name="TextBox 721"/>
                <p:cNvSpPr txBox="1"/>
                <p:nvPr/>
              </p:nvSpPr>
              <p:spPr>
                <a:xfrm>
                  <a:off x="1023937" y="1331913"/>
                  <a:ext cx="1874838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sz="1400" dirty="0">
                      <a:solidFill>
                        <a:schemeClr val="bg1"/>
                      </a:solidFill>
                    </a:rPr>
                    <a:t>Data Migration – INPHORM and </a:t>
                  </a:r>
                  <a:r>
                    <a:rPr lang="en-US" sz="1400" dirty="0" err="1">
                      <a:solidFill>
                        <a:schemeClr val="bg1"/>
                      </a:solidFill>
                    </a:rPr>
                    <a:t>ChallengerSoftTM</a:t>
                  </a:r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702" name="Group 701"/>
              <p:cNvGrpSpPr/>
              <p:nvPr/>
            </p:nvGrpSpPr>
            <p:grpSpPr>
              <a:xfrm>
                <a:off x="1289525" y="2512058"/>
                <a:ext cx="2649696" cy="1166812"/>
                <a:chOff x="249237" y="1204913"/>
                <a:chExt cx="2649696" cy="1166812"/>
              </a:xfrm>
            </p:grpSpPr>
            <p:grpSp>
              <p:nvGrpSpPr>
                <p:cNvPr id="715" name="Group 714"/>
                <p:cNvGrpSpPr/>
                <p:nvPr/>
              </p:nvGrpSpPr>
              <p:grpSpPr>
                <a:xfrm>
                  <a:off x="249237" y="1204913"/>
                  <a:ext cx="2649538" cy="1166812"/>
                  <a:chOff x="249237" y="1204913"/>
                  <a:chExt cx="2649538" cy="1166812"/>
                </a:xfrm>
              </p:grpSpPr>
              <p:sp>
                <p:nvSpPr>
                  <p:cNvPr id="718" name="Freeform 514"/>
                  <p:cNvSpPr>
                    <a:spLocks/>
                  </p:cNvSpPr>
                  <p:nvPr/>
                </p:nvSpPr>
                <p:spPr bwMode="auto">
                  <a:xfrm>
                    <a:off x="249237" y="1204913"/>
                    <a:ext cx="2649538" cy="1166812"/>
                  </a:xfrm>
                  <a:custGeom>
                    <a:avLst/>
                    <a:gdLst>
                      <a:gd name="T0" fmla="*/ 1128 w 1176"/>
                      <a:gd name="T1" fmla="*/ 0 h 688"/>
                      <a:gd name="T2" fmla="*/ 48 w 1176"/>
                      <a:gd name="T3" fmla="*/ 0 h 688"/>
                      <a:gd name="T4" fmla="*/ 0 w 1176"/>
                      <a:gd name="T5" fmla="*/ 48 h 688"/>
                      <a:gd name="T6" fmla="*/ 0 w 1176"/>
                      <a:gd name="T7" fmla="*/ 528 h 688"/>
                      <a:gd name="T8" fmla="*/ 48 w 1176"/>
                      <a:gd name="T9" fmla="*/ 576 h 688"/>
                      <a:gd name="T10" fmla="*/ 913 w 1176"/>
                      <a:gd name="T11" fmla="*/ 576 h 688"/>
                      <a:gd name="T12" fmla="*/ 985 w 1176"/>
                      <a:gd name="T13" fmla="*/ 688 h 688"/>
                      <a:gd name="T14" fmla="*/ 1057 w 1176"/>
                      <a:gd name="T15" fmla="*/ 576 h 688"/>
                      <a:gd name="T16" fmla="*/ 1128 w 1176"/>
                      <a:gd name="T17" fmla="*/ 576 h 688"/>
                      <a:gd name="T18" fmla="*/ 1176 w 1176"/>
                      <a:gd name="T19" fmla="*/ 528 h 688"/>
                      <a:gd name="T20" fmla="*/ 1176 w 1176"/>
                      <a:gd name="T21" fmla="*/ 48 h 688"/>
                      <a:gd name="T22" fmla="*/ 1128 w 1176"/>
                      <a:gd name="T23" fmla="*/ 0 h 6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176" h="688">
                        <a:moveTo>
                          <a:pt x="1128" y="0"/>
                        </a:moveTo>
                        <a:cubicBezTo>
                          <a:pt x="48" y="0"/>
                          <a:pt x="48" y="0"/>
                          <a:pt x="48" y="0"/>
                        </a:cubicBezTo>
                        <a:cubicBezTo>
                          <a:pt x="22" y="0"/>
                          <a:pt x="0" y="22"/>
                          <a:pt x="0" y="48"/>
                        </a:cubicBezTo>
                        <a:cubicBezTo>
                          <a:pt x="0" y="528"/>
                          <a:pt x="0" y="528"/>
                          <a:pt x="0" y="528"/>
                        </a:cubicBezTo>
                        <a:cubicBezTo>
                          <a:pt x="0" y="554"/>
                          <a:pt x="22" y="576"/>
                          <a:pt x="48" y="576"/>
                        </a:cubicBezTo>
                        <a:cubicBezTo>
                          <a:pt x="913" y="576"/>
                          <a:pt x="913" y="576"/>
                          <a:pt x="913" y="576"/>
                        </a:cubicBezTo>
                        <a:cubicBezTo>
                          <a:pt x="985" y="688"/>
                          <a:pt x="985" y="688"/>
                          <a:pt x="985" y="688"/>
                        </a:cubicBezTo>
                        <a:cubicBezTo>
                          <a:pt x="1057" y="576"/>
                          <a:pt x="1057" y="576"/>
                          <a:pt x="1057" y="576"/>
                        </a:cubicBezTo>
                        <a:cubicBezTo>
                          <a:pt x="1128" y="576"/>
                          <a:pt x="1128" y="576"/>
                          <a:pt x="1128" y="576"/>
                        </a:cubicBezTo>
                        <a:cubicBezTo>
                          <a:pt x="1154" y="576"/>
                          <a:pt x="1176" y="554"/>
                          <a:pt x="1176" y="528"/>
                        </a:cubicBezTo>
                        <a:cubicBezTo>
                          <a:pt x="1176" y="48"/>
                          <a:pt x="1176" y="48"/>
                          <a:pt x="1176" y="48"/>
                        </a:cubicBezTo>
                        <a:cubicBezTo>
                          <a:pt x="1176" y="22"/>
                          <a:pt x="1154" y="0"/>
                          <a:pt x="1128" y="0"/>
                        </a:cubicBezTo>
                        <a:close/>
                      </a:path>
                    </a:pathLst>
                  </a:custGeom>
                  <a:solidFill>
                    <a:srgbClr val="00B05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19" name="Freeform 515"/>
                  <p:cNvSpPr>
                    <a:spLocks/>
                  </p:cNvSpPr>
                  <p:nvPr/>
                </p:nvSpPr>
                <p:spPr bwMode="auto">
                  <a:xfrm>
                    <a:off x="249237" y="1207294"/>
                    <a:ext cx="774700" cy="971550"/>
                  </a:xfrm>
                  <a:custGeom>
                    <a:avLst/>
                    <a:gdLst>
                      <a:gd name="T0" fmla="*/ 340 w 340"/>
                      <a:gd name="T1" fmla="*/ 576 h 576"/>
                      <a:gd name="T2" fmla="*/ 48 w 340"/>
                      <a:gd name="T3" fmla="*/ 576 h 576"/>
                      <a:gd name="T4" fmla="*/ 0 w 340"/>
                      <a:gd name="T5" fmla="*/ 528 h 576"/>
                      <a:gd name="T6" fmla="*/ 0 w 340"/>
                      <a:gd name="T7" fmla="*/ 48 h 576"/>
                      <a:gd name="T8" fmla="*/ 48 w 340"/>
                      <a:gd name="T9" fmla="*/ 0 h 576"/>
                      <a:gd name="T10" fmla="*/ 340 w 340"/>
                      <a:gd name="T11" fmla="*/ 0 h 576"/>
                      <a:gd name="T12" fmla="*/ 340 w 340"/>
                      <a:gd name="T13" fmla="*/ 576 h 5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40" h="576">
                        <a:moveTo>
                          <a:pt x="340" y="576"/>
                        </a:moveTo>
                        <a:cubicBezTo>
                          <a:pt x="48" y="576"/>
                          <a:pt x="48" y="576"/>
                          <a:pt x="48" y="576"/>
                        </a:cubicBezTo>
                        <a:cubicBezTo>
                          <a:pt x="22" y="576"/>
                          <a:pt x="0" y="554"/>
                          <a:pt x="0" y="52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22"/>
                          <a:pt x="22" y="0"/>
                          <a:pt x="48" y="0"/>
                        </a:cubicBezTo>
                        <a:cubicBezTo>
                          <a:pt x="340" y="0"/>
                          <a:pt x="340" y="0"/>
                          <a:pt x="340" y="0"/>
                        </a:cubicBezTo>
                        <a:lnTo>
                          <a:pt x="340" y="576"/>
                        </a:lnTo>
                        <a:close/>
                      </a:path>
                    </a:pathLst>
                  </a:custGeom>
                  <a:solidFill>
                    <a:srgbClr val="F9F1E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716" name="TextBox 715"/>
                <p:cNvSpPr txBox="1"/>
                <p:nvPr/>
              </p:nvSpPr>
              <p:spPr>
                <a:xfrm>
                  <a:off x="272255" y="1357382"/>
                  <a:ext cx="928688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sz="4000" dirty="0" smtClean="0">
                      <a:solidFill>
                        <a:srgbClr val="00B050"/>
                      </a:solidFill>
                    </a:rPr>
                    <a:t>10</a:t>
                  </a:r>
                  <a:endParaRPr lang="en-US" sz="400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717" name="TextBox 716"/>
                <p:cNvSpPr txBox="1"/>
                <p:nvPr/>
              </p:nvSpPr>
              <p:spPr>
                <a:xfrm>
                  <a:off x="1023937" y="1204913"/>
                  <a:ext cx="1874996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sz="1400" dirty="0">
                      <a:solidFill>
                        <a:schemeClr val="bg1"/>
                      </a:solidFill>
                    </a:rPr>
                    <a:t>Manage Project – Communication, Quality, Issues, Risk and Change</a:t>
                  </a:r>
                </a:p>
              </p:txBody>
            </p:sp>
          </p:grpSp>
          <p:grpSp>
            <p:nvGrpSpPr>
              <p:cNvPr id="703" name="Group 702"/>
              <p:cNvGrpSpPr/>
              <p:nvPr/>
            </p:nvGrpSpPr>
            <p:grpSpPr>
              <a:xfrm>
                <a:off x="1289683" y="3738878"/>
                <a:ext cx="2649538" cy="1166812"/>
                <a:chOff x="249237" y="1204913"/>
                <a:chExt cx="2649538" cy="1166812"/>
              </a:xfrm>
            </p:grpSpPr>
            <p:grpSp>
              <p:nvGrpSpPr>
                <p:cNvPr id="710" name="Group 709"/>
                <p:cNvGrpSpPr/>
                <p:nvPr/>
              </p:nvGrpSpPr>
              <p:grpSpPr>
                <a:xfrm>
                  <a:off x="249237" y="1204913"/>
                  <a:ext cx="2649538" cy="1166812"/>
                  <a:chOff x="249237" y="1204913"/>
                  <a:chExt cx="2649538" cy="1166812"/>
                </a:xfrm>
              </p:grpSpPr>
              <p:sp>
                <p:nvSpPr>
                  <p:cNvPr id="713" name="Freeform 514"/>
                  <p:cNvSpPr>
                    <a:spLocks/>
                  </p:cNvSpPr>
                  <p:nvPr/>
                </p:nvSpPr>
                <p:spPr bwMode="auto">
                  <a:xfrm>
                    <a:off x="249237" y="1204913"/>
                    <a:ext cx="2649538" cy="1166812"/>
                  </a:xfrm>
                  <a:custGeom>
                    <a:avLst/>
                    <a:gdLst>
                      <a:gd name="T0" fmla="*/ 1128 w 1176"/>
                      <a:gd name="T1" fmla="*/ 0 h 688"/>
                      <a:gd name="T2" fmla="*/ 48 w 1176"/>
                      <a:gd name="T3" fmla="*/ 0 h 688"/>
                      <a:gd name="T4" fmla="*/ 0 w 1176"/>
                      <a:gd name="T5" fmla="*/ 48 h 688"/>
                      <a:gd name="T6" fmla="*/ 0 w 1176"/>
                      <a:gd name="T7" fmla="*/ 528 h 688"/>
                      <a:gd name="T8" fmla="*/ 48 w 1176"/>
                      <a:gd name="T9" fmla="*/ 576 h 688"/>
                      <a:gd name="T10" fmla="*/ 913 w 1176"/>
                      <a:gd name="T11" fmla="*/ 576 h 688"/>
                      <a:gd name="T12" fmla="*/ 985 w 1176"/>
                      <a:gd name="T13" fmla="*/ 688 h 688"/>
                      <a:gd name="T14" fmla="*/ 1057 w 1176"/>
                      <a:gd name="T15" fmla="*/ 576 h 688"/>
                      <a:gd name="T16" fmla="*/ 1128 w 1176"/>
                      <a:gd name="T17" fmla="*/ 576 h 688"/>
                      <a:gd name="T18" fmla="*/ 1176 w 1176"/>
                      <a:gd name="T19" fmla="*/ 528 h 688"/>
                      <a:gd name="T20" fmla="*/ 1176 w 1176"/>
                      <a:gd name="T21" fmla="*/ 48 h 688"/>
                      <a:gd name="T22" fmla="*/ 1128 w 1176"/>
                      <a:gd name="T23" fmla="*/ 0 h 6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176" h="688">
                        <a:moveTo>
                          <a:pt x="1128" y="0"/>
                        </a:moveTo>
                        <a:cubicBezTo>
                          <a:pt x="48" y="0"/>
                          <a:pt x="48" y="0"/>
                          <a:pt x="48" y="0"/>
                        </a:cubicBezTo>
                        <a:cubicBezTo>
                          <a:pt x="22" y="0"/>
                          <a:pt x="0" y="22"/>
                          <a:pt x="0" y="48"/>
                        </a:cubicBezTo>
                        <a:cubicBezTo>
                          <a:pt x="0" y="528"/>
                          <a:pt x="0" y="528"/>
                          <a:pt x="0" y="528"/>
                        </a:cubicBezTo>
                        <a:cubicBezTo>
                          <a:pt x="0" y="554"/>
                          <a:pt x="22" y="576"/>
                          <a:pt x="48" y="576"/>
                        </a:cubicBezTo>
                        <a:cubicBezTo>
                          <a:pt x="913" y="576"/>
                          <a:pt x="913" y="576"/>
                          <a:pt x="913" y="576"/>
                        </a:cubicBezTo>
                        <a:cubicBezTo>
                          <a:pt x="985" y="688"/>
                          <a:pt x="985" y="688"/>
                          <a:pt x="985" y="688"/>
                        </a:cubicBezTo>
                        <a:cubicBezTo>
                          <a:pt x="1057" y="576"/>
                          <a:pt x="1057" y="576"/>
                          <a:pt x="1057" y="576"/>
                        </a:cubicBezTo>
                        <a:cubicBezTo>
                          <a:pt x="1128" y="576"/>
                          <a:pt x="1128" y="576"/>
                          <a:pt x="1128" y="576"/>
                        </a:cubicBezTo>
                        <a:cubicBezTo>
                          <a:pt x="1154" y="576"/>
                          <a:pt x="1176" y="554"/>
                          <a:pt x="1176" y="528"/>
                        </a:cubicBezTo>
                        <a:cubicBezTo>
                          <a:pt x="1176" y="48"/>
                          <a:pt x="1176" y="48"/>
                          <a:pt x="1176" y="48"/>
                        </a:cubicBezTo>
                        <a:cubicBezTo>
                          <a:pt x="1176" y="22"/>
                          <a:pt x="1154" y="0"/>
                          <a:pt x="1128" y="0"/>
                        </a:cubicBezTo>
                        <a:close/>
                      </a:path>
                    </a:pathLst>
                  </a:custGeom>
                  <a:solidFill>
                    <a:srgbClr val="007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14" name="Freeform 515"/>
                  <p:cNvSpPr>
                    <a:spLocks/>
                  </p:cNvSpPr>
                  <p:nvPr/>
                </p:nvSpPr>
                <p:spPr bwMode="auto">
                  <a:xfrm>
                    <a:off x="249237" y="1207294"/>
                    <a:ext cx="774700" cy="971550"/>
                  </a:xfrm>
                  <a:custGeom>
                    <a:avLst/>
                    <a:gdLst>
                      <a:gd name="T0" fmla="*/ 340 w 340"/>
                      <a:gd name="T1" fmla="*/ 576 h 576"/>
                      <a:gd name="T2" fmla="*/ 48 w 340"/>
                      <a:gd name="T3" fmla="*/ 576 h 576"/>
                      <a:gd name="T4" fmla="*/ 0 w 340"/>
                      <a:gd name="T5" fmla="*/ 528 h 576"/>
                      <a:gd name="T6" fmla="*/ 0 w 340"/>
                      <a:gd name="T7" fmla="*/ 48 h 576"/>
                      <a:gd name="T8" fmla="*/ 48 w 340"/>
                      <a:gd name="T9" fmla="*/ 0 h 576"/>
                      <a:gd name="T10" fmla="*/ 340 w 340"/>
                      <a:gd name="T11" fmla="*/ 0 h 576"/>
                      <a:gd name="T12" fmla="*/ 340 w 340"/>
                      <a:gd name="T13" fmla="*/ 576 h 5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40" h="576">
                        <a:moveTo>
                          <a:pt x="340" y="576"/>
                        </a:moveTo>
                        <a:cubicBezTo>
                          <a:pt x="48" y="576"/>
                          <a:pt x="48" y="576"/>
                          <a:pt x="48" y="576"/>
                        </a:cubicBezTo>
                        <a:cubicBezTo>
                          <a:pt x="22" y="576"/>
                          <a:pt x="0" y="554"/>
                          <a:pt x="0" y="52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22"/>
                          <a:pt x="22" y="0"/>
                          <a:pt x="48" y="0"/>
                        </a:cubicBezTo>
                        <a:cubicBezTo>
                          <a:pt x="340" y="0"/>
                          <a:pt x="340" y="0"/>
                          <a:pt x="340" y="0"/>
                        </a:cubicBezTo>
                        <a:lnTo>
                          <a:pt x="340" y="576"/>
                        </a:lnTo>
                        <a:close/>
                      </a:path>
                    </a:pathLst>
                  </a:custGeom>
                  <a:solidFill>
                    <a:srgbClr val="F9F1E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711" name="TextBox 710"/>
                <p:cNvSpPr txBox="1"/>
                <p:nvPr/>
              </p:nvSpPr>
              <p:spPr>
                <a:xfrm>
                  <a:off x="272255" y="1331982"/>
                  <a:ext cx="928688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sz="4000" dirty="0" smtClean="0">
                      <a:solidFill>
                        <a:srgbClr val="0070C0"/>
                      </a:solidFill>
                    </a:rPr>
                    <a:t>11</a:t>
                  </a:r>
                  <a:endParaRPr lang="en-US" sz="4000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712" name="TextBox 711"/>
                <p:cNvSpPr txBox="1"/>
                <p:nvPr/>
              </p:nvSpPr>
              <p:spPr>
                <a:xfrm>
                  <a:off x="1023937" y="1452262"/>
                  <a:ext cx="187452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sz="1400" dirty="0">
                      <a:solidFill>
                        <a:schemeClr val="bg1"/>
                      </a:solidFill>
                    </a:rPr>
                    <a:t>Share Lessons Learned</a:t>
                  </a:r>
                </a:p>
              </p:txBody>
            </p:sp>
          </p:grpSp>
        </p:grpSp>
      </p:grp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558800" y="738188"/>
            <a:ext cx="7496175" cy="701675"/>
            <a:chOff x="352" y="465"/>
            <a:chExt cx="4722" cy="442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352" y="465"/>
              <a:ext cx="472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Freeform 5"/>
            <p:cNvSpPr>
              <a:spLocks/>
            </p:cNvSpPr>
            <p:nvPr/>
          </p:nvSpPr>
          <p:spPr bwMode="auto">
            <a:xfrm>
              <a:off x="350" y="465"/>
              <a:ext cx="945" cy="440"/>
            </a:xfrm>
            <a:custGeom>
              <a:avLst/>
              <a:gdLst>
                <a:gd name="T0" fmla="*/ 730 w 945"/>
                <a:gd name="T1" fmla="*/ 440 h 440"/>
                <a:gd name="T2" fmla="*/ 945 w 945"/>
                <a:gd name="T3" fmla="*/ 278 h 440"/>
                <a:gd name="T4" fmla="*/ 730 w 945"/>
                <a:gd name="T5" fmla="*/ 0 h 440"/>
                <a:gd name="T6" fmla="*/ 0 w 945"/>
                <a:gd name="T7" fmla="*/ 0 h 440"/>
                <a:gd name="T8" fmla="*/ 216 w 945"/>
                <a:gd name="T9" fmla="*/ 278 h 440"/>
                <a:gd name="T10" fmla="*/ 0 w 945"/>
                <a:gd name="T11" fmla="*/ 440 h 440"/>
                <a:gd name="T12" fmla="*/ 730 w 945"/>
                <a:gd name="T13" fmla="*/ 44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40">
                  <a:moveTo>
                    <a:pt x="730" y="440"/>
                  </a:moveTo>
                  <a:lnTo>
                    <a:pt x="945" y="278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8"/>
                  </a:lnTo>
                  <a:lnTo>
                    <a:pt x="0" y="440"/>
                  </a:lnTo>
                  <a:lnTo>
                    <a:pt x="730" y="44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0" y="465"/>
              <a:ext cx="945" cy="440"/>
            </a:xfrm>
            <a:custGeom>
              <a:avLst/>
              <a:gdLst>
                <a:gd name="T0" fmla="*/ 730 w 945"/>
                <a:gd name="T1" fmla="*/ 440 h 440"/>
                <a:gd name="T2" fmla="*/ 945 w 945"/>
                <a:gd name="T3" fmla="*/ 278 h 440"/>
                <a:gd name="T4" fmla="*/ 730 w 945"/>
                <a:gd name="T5" fmla="*/ 0 h 440"/>
                <a:gd name="T6" fmla="*/ 0 w 945"/>
                <a:gd name="T7" fmla="*/ 0 h 440"/>
                <a:gd name="T8" fmla="*/ 216 w 945"/>
                <a:gd name="T9" fmla="*/ 278 h 440"/>
                <a:gd name="T10" fmla="*/ 0 w 945"/>
                <a:gd name="T11" fmla="*/ 440 h 440"/>
                <a:gd name="T12" fmla="*/ 730 w 945"/>
                <a:gd name="T13" fmla="*/ 44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40">
                  <a:moveTo>
                    <a:pt x="730" y="440"/>
                  </a:moveTo>
                  <a:lnTo>
                    <a:pt x="945" y="278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8"/>
                  </a:lnTo>
                  <a:lnTo>
                    <a:pt x="0" y="440"/>
                  </a:lnTo>
                  <a:lnTo>
                    <a:pt x="730" y="4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0" y="743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350" y="743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1106" y="465"/>
              <a:ext cx="945" cy="440"/>
            </a:xfrm>
            <a:custGeom>
              <a:avLst/>
              <a:gdLst>
                <a:gd name="T0" fmla="*/ 730 w 945"/>
                <a:gd name="T1" fmla="*/ 440 h 440"/>
                <a:gd name="T2" fmla="*/ 945 w 945"/>
                <a:gd name="T3" fmla="*/ 278 h 440"/>
                <a:gd name="T4" fmla="*/ 730 w 945"/>
                <a:gd name="T5" fmla="*/ 0 h 440"/>
                <a:gd name="T6" fmla="*/ 0 w 945"/>
                <a:gd name="T7" fmla="*/ 0 h 440"/>
                <a:gd name="T8" fmla="*/ 216 w 945"/>
                <a:gd name="T9" fmla="*/ 278 h 440"/>
                <a:gd name="T10" fmla="*/ 0 w 945"/>
                <a:gd name="T11" fmla="*/ 440 h 440"/>
                <a:gd name="T12" fmla="*/ 730 w 945"/>
                <a:gd name="T13" fmla="*/ 44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40">
                  <a:moveTo>
                    <a:pt x="730" y="440"/>
                  </a:moveTo>
                  <a:lnTo>
                    <a:pt x="945" y="278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8"/>
                  </a:lnTo>
                  <a:lnTo>
                    <a:pt x="0" y="440"/>
                  </a:lnTo>
                  <a:lnTo>
                    <a:pt x="730" y="440"/>
                  </a:lnTo>
                  <a:close/>
                </a:path>
              </a:pathLst>
            </a:custGeom>
            <a:solidFill>
              <a:srgbClr val="00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1106" y="465"/>
              <a:ext cx="945" cy="440"/>
            </a:xfrm>
            <a:custGeom>
              <a:avLst/>
              <a:gdLst>
                <a:gd name="T0" fmla="*/ 730 w 945"/>
                <a:gd name="T1" fmla="*/ 440 h 440"/>
                <a:gd name="T2" fmla="*/ 945 w 945"/>
                <a:gd name="T3" fmla="*/ 278 h 440"/>
                <a:gd name="T4" fmla="*/ 730 w 945"/>
                <a:gd name="T5" fmla="*/ 0 h 440"/>
                <a:gd name="T6" fmla="*/ 0 w 945"/>
                <a:gd name="T7" fmla="*/ 0 h 440"/>
                <a:gd name="T8" fmla="*/ 216 w 945"/>
                <a:gd name="T9" fmla="*/ 278 h 440"/>
                <a:gd name="T10" fmla="*/ 0 w 945"/>
                <a:gd name="T11" fmla="*/ 440 h 440"/>
                <a:gd name="T12" fmla="*/ 730 w 945"/>
                <a:gd name="T13" fmla="*/ 44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40">
                  <a:moveTo>
                    <a:pt x="730" y="440"/>
                  </a:moveTo>
                  <a:lnTo>
                    <a:pt x="945" y="278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8"/>
                  </a:lnTo>
                  <a:lnTo>
                    <a:pt x="0" y="440"/>
                  </a:lnTo>
                  <a:lnTo>
                    <a:pt x="730" y="4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1106" y="743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rgbClr val="00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1106" y="743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1862" y="465"/>
              <a:ext cx="946" cy="440"/>
            </a:xfrm>
            <a:custGeom>
              <a:avLst/>
              <a:gdLst>
                <a:gd name="T0" fmla="*/ 730 w 946"/>
                <a:gd name="T1" fmla="*/ 440 h 440"/>
                <a:gd name="T2" fmla="*/ 946 w 946"/>
                <a:gd name="T3" fmla="*/ 278 h 440"/>
                <a:gd name="T4" fmla="*/ 730 w 946"/>
                <a:gd name="T5" fmla="*/ 0 h 440"/>
                <a:gd name="T6" fmla="*/ 0 w 946"/>
                <a:gd name="T7" fmla="*/ 0 h 440"/>
                <a:gd name="T8" fmla="*/ 216 w 946"/>
                <a:gd name="T9" fmla="*/ 278 h 440"/>
                <a:gd name="T10" fmla="*/ 0 w 946"/>
                <a:gd name="T11" fmla="*/ 440 h 440"/>
                <a:gd name="T12" fmla="*/ 730 w 946"/>
                <a:gd name="T13" fmla="*/ 44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6" h="440">
                  <a:moveTo>
                    <a:pt x="730" y="440"/>
                  </a:moveTo>
                  <a:lnTo>
                    <a:pt x="946" y="278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8"/>
                  </a:lnTo>
                  <a:lnTo>
                    <a:pt x="0" y="440"/>
                  </a:lnTo>
                  <a:lnTo>
                    <a:pt x="730" y="44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1862" y="465"/>
              <a:ext cx="946" cy="440"/>
            </a:xfrm>
            <a:custGeom>
              <a:avLst/>
              <a:gdLst>
                <a:gd name="T0" fmla="*/ 730 w 946"/>
                <a:gd name="T1" fmla="*/ 440 h 440"/>
                <a:gd name="T2" fmla="*/ 946 w 946"/>
                <a:gd name="T3" fmla="*/ 278 h 440"/>
                <a:gd name="T4" fmla="*/ 730 w 946"/>
                <a:gd name="T5" fmla="*/ 0 h 440"/>
                <a:gd name="T6" fmla="*/ 0 w 946"/>
                <a:gd name="T7" fmla="*/ 0 h 440"/>
                <a:gd name="T8" fmla="*/ 216 w 946"/>
                <a:gd name="T9" fmla="*/ 278 h 440"/>
                <a:gd name="T10" fmla="*/ 0 w 946"/>
                <a:gd name="T11" fmla="*/ 440 h 440"/>
                <a:gd name="T12" fmla="*/ 730 w 946"/>
                <a:gd name="T13" fmla="*/ 44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6" h="440">
                  <a:moveTo>
                    <a:pt x="730" y="440"/>
                  </a:moveTo>
                  <a:lnTo>
                    <a:pt x="946" y="278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8"/>
                  </a:lnTo>
                  <a:lnTo>
                    <a:pt x="0" y="440"/>
                  </a:lnTo>
                  <a:lnTo>
                    <a:pt x="730" y="4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1862" y="743"/>
              <a:ext cx="946" cy="162"/>
            </a:xfrm>
            <a:custGeom>
              <a:avLst/>
              <a:gdLst>
                <a:gd name="T0" fmla="*/ 946 w 946"/>
                <a:gd name="T1" fmla="*/ 0 h 162"/>
                <a:gd name="T2" fmla="*/ 216 w 946"/>
                <a:gd name="T3" fmla="*/ 0 h 162"/>
                <a:gd name="T4" fmla="*/ 0 w 946"/>
                <a:gd name="T5" fmla="*/ 162 h 162"/>
                <a:gd name="T6" fmla="*/ 730 w 946"/>
                <a:gd name="T7" fmla="*/ 162 h 162"/>
                <a:gd name="T8" fmla="*/ 946 w 946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6" h="162">
                  <a:moveTo>
                    <a:pt x="946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1862" y="743"/>
              <a:ext cx="946" cy="162"/>
            </a:xfrm>
            <a:custGeom>
              <a:avLst/>
              <a:gdLst>
                <a:gd name="T0" fmla="*/ 946 w 946"/>
                <a:gd name="T1" fmla="*/ 0 h 162"/>
                <a:gd name="T2" fmla="*/ 216 w 946"/>
                <a:gd name="T3" fmla="*/ 0 h 162"/>
                <a:gd name="T4" fmla="*/ 0 w 946"/>
                <a:gd name="T5" fmla="*/ 162 h 162"/>
                <a:gd name="T6" fmla="*/ 730 w 946"/>
                <a:gd name="T7" fmla="*/ 162 h 162"/>
                <a:gd name="T8" fmla="*/ 946 w 946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6" h="162">
                  <a:moveTo>
                    <a:pt x="946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2619" y="465"/>
              <a:ext cx="945" cy="440"/>
            </a:xfrm>
            <a:custGeom>
              <a:avLst/>
              <a:gdLst>
                <a:gd name="T0" fmla="*/ 729 w 945"/>
                <a:gd name="T1" fmla="*/ 440 h 440"/>
                <a:gd name="T2" fmla="*/ 945 w 945"/>
                <a:gd name="T3" fmla="*/ 278 h 440"/>
                <a:gd name="T4" fmla="*/ 729 w 945"/>
                <a:gd name="T5" fmla="*/ 0 h 440"/>
                <a:gd name="T6" fmla="*/ 0 w 945"/>
                <a:gd name="T7" fmla="*/ 0 h 440"/>
                <a:gd name="T8" fmla="*/ 215 w 945"/>
                <a:gd name="T9" fmla="*/ 278 h 440"/>
                <a:gd name="T10" fmla="*/ 0 w 945"/>
                <a:gd name="T11" fmla="*/ 440 h 440"/>
                <a:gd name="T12" fmla="*/ 729 w 945"/>
                <a:gd name="T13" fmla="*/ 44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40">
                  <a:moveTo>
                    <a:pt x="729" y="440"/>
                  </a:moveTo>
                  <a:lnTo>
                    <a:pt x="945" y="278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8"/>
                  </a:lnTo>
                  <a:lnTo>
                    <a:pt x="0" y="440"/>
                  </a:lnTo>
                  <a:lnTo>
                    <a:pt x="729" y="44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2619" y="465"/>
              <a:ext cx="945" cy="440"/>
            </a:xfrm>
            <a:custGeom>
              <a:avLst/>
              <a:gdLst>
                <a:gd name="T0" fmla="*/ 729 w 945"/>
                <a:gd name="T1" fmla="*/ 440 h 440"/>
                <a:gd name="T2" fmla="*/ 945 w 945"/>
                <a:gd name="T3" fmla="*/ 278 h 440"/>
                <a:gd name="T4" fmla="*/ 729 w 945"/>
                <a:gd name="T5" fmla="*/ 0 h 440"/>
                <a:gd name="T6" fmla="*/ 0 w 945"/>
                <a:gd name="T7" fmla="*/ 0 h 440"/>
                <a:gd name="T8" fmla="*/ 215 w 945"/>
                <a:gd name="T9" fmla="*/ 278 h 440"/>
                <a:gd name="T10" fmla="*/ 0 w 945"/>
                <a:gd name="T11" fmla="*/ 440 h 440"/>
                <a:gd name="T12" fmla="*/ 729 w 945"/>
                <a:gd name="T13" fmla="*/ 44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40">
                  <a:moveTo>
                    <a:pt x="729" y="440"/>
                  </a:moveTo>
                  <a:lnTo>
                    <a:pt x="945" y="278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8"/>
                  </a:lnTo>
                  <a:lnTo>
                    <a:pt x="0" y="440"/>
                  </a:lnTo>
                  <a:lnTo>
                    <a:pt x="729" y="4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2619" y="743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2619" y="743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3375" y="465"/>
              <a:ext cx="945" cy="440"/>
            </a:xfrm>
            <a:custGeom>
              <a:avLst/>
              <a:gdLst>
                <a:gd name="T0" fmla="*/ 729 w 945"/>
                <a:gd name="T1" fmla="*/ 440 h 440"/>
                <a:gd name="T2" fmla="*/ 945 w 945"/>
                <a:gd name="T3" fmla="*/ 278 h 440"/>
                <a:gd name="T4" fmla="*/ 729 w 945"/>
                <a:gd name="T5" fmla="*/ 0 h 440"/>
                <a:gd name="T6" fmla="*/ 0 w 945"/>
                <a:gd name="T7" fmla="*/ 0 h 440"/>
                <a:gd name="T8" fmla="*/ 215 w 945"/>
                <a:gd name="T9" fmla="*/ 278 h 440"/>
                <a:gd name="T10" fmla="*/ 0 w 945"/>
                <a:gd name="T11" fmla="*/ 440 h 440"/>
                <a:gd name="T12" fmla="*/ 729 w 945"/>
                <a:gd name="T13" fmla="*/ 44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40">
                  <a:moveTo>
                    <a:pt x="729" y="440"/>
                  </a:moveTo>
                  <a:lnTo>
                    <a:pt x="945" y="278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8"/>
                  </a:lnTo>
                  <a:lnTo>
                    <a:pt x="0" y="440"/>
                  </a:lnTo>
                  <a:lnTo>
                    <a:pt x="729" y="44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3375" y="465"/>
              <a:ext cx="945" cy="440"/>
            </a:xfrm>
            <a:custGeom>
              <a:avLst/>
              <a:gdLst>
                <a:gd name="T0" fmla="*/ 729 w 945"/>
                <a:gd name="T1" fmla="*/ 440 h 440"/>
                <a:gd name="T2" fmla="*/ 945 w 945"/>
                <a:gd name="T3" fmla="*/ 278 h 440"/>
                <a:gd name="T4" fmla="*/ 729 w 945"/>
                <a:gd name="T5" fmla="*/ 0 h 440"/>
                <a:gd name="T6" fmla="*/ 0 w 945"/>
                <a:gd name="T7" fmla="*/ 0 h 440"/>
                <a:gd name="T8" fmla="*/ 215 w 945"/>
                <a:gd name="T9" fmla="*/ 278 h 440"/>
                <a:gd name="T10" fmla="*/ 0 w 945"/>
                <a:gd name="T11" fmla="*/ 440 h 440"/>
                <a:gd name="T12" fmla="*/ 729 w 945"/>
                <a:gd name="T13" fmla="*/ 44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40">
                  <a:moveTo>
                    <a:pt x="729" y="440"/>
                  </a:moveTo>
                  <a:lnTo>
                    <a:pt x="945" y="278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8"/>
                  </a:lnTo>
                  <a:lnTo>
                    <a:pt x="0" y="440"/>
                  </a:lnTo>
                  <a:lnTo>
                    <a:pt x="729" y="4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3375" y="743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3375" y="743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4131" y="465"/>
              <a:ext cx="945" cy="440"/>
            </a:xfrm>
            <a:custGeom>
              <a:avLst/>
              <a:gdLst>
                <a:gd name="T0" fmla="*/ 729 w 945"/>
                <a:gd name="T1" fmla="*/ 440 h 440"/>
                <a:gd name="T2" fmla="*/ 945 w 945"/>
                <a:gd name="T3" fmla="*/ 278 h 440"/>
                <a:gd name="T4" fmla="*/ 729 w 945"/>
                <a:gd name="T5" fmla="*/ 0 h 440"/>
                <a:gd name="T6" fmla="*/ 0 w 945"/>
                <a:gd name="T7" fmla="*/ 0 h 440"/>
                <a:gd name="T8" fmla="*/ 215 w 945"/>
                <a:gd name="T9" fmla="*/ 278 h 440"/>
                <a:gd name="T10" fmla="*/ 0 w 945"/>
                <a:gd name="T11" fmla="*/ 440 h 440"/>
                <a:gd name="T12" fmla="*/ 729 w 945"/>
                <a:gd name="T13" fmla="*/ 44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40">
                  <a:moveTo>
                    <a:pt x="729" y="440"/>
                  </a:moveTo>
                  <a:lnTo>
                    <a:pt x="945" y="278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8"/>
                  </a:lnTo>
                  <a:lnTo>
                    <a:pt x="0" y="440"/>
                  </a:lnTo>
                  <a:lnTo>
                    <a:pt x="729" y="44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4131" y="465"/>
              <a:ext cx="945" cy="440"/>
            </a:xfrm>
            <a:custGeom>
              <a:avLst/>
              <a:gdLst>
                <a:gd name="T0" fmla="*/ 729 w 945"/>
                <a:gd name="T1" fmla="*/ 440 h 440"/>
                <a:gd name="T2" fmla="*/ 945 w 945"/>
                <a:gd name="T3" fmla="*/ 278 h 440"/>
                <a:gd name="T4" fmla="*/ 729 w 945"/>
                <a:gd name="T5" fmla="*/ 0 h 440"/>
                <a:gd name="T6" fmla="*/ 0 w 945"/>
                <a:gd name="T7" fmla="*/ 0 h 440"/>
                <a:gd name="T8" fmla="*/ 215 w 945"/>
                <a:gd name="T9" fmla="*/ 278 h 440"/>
                <a:gd name="T10" fmla="*/ 0 w 945"/>
                <a:gd name="T11" fmla="*/ 440 h 440"/>
                <a:gd name="T12" fmla="*/ 729 w 945"/>
                <a:gd name="T13" fmla="*/ 44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40">
                  <a:moveTo>
                    <a:pt x="729" y="440"/>
                  </a:moveTo>
                  <a:lnTo>
                    <a:pt x="945" y="278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8"/>
                  </a:lnTo>
                  <a:lnTo>
                    <a:pt x="0" y="440"/>
                  </a:lnTo>
                  <a:lnTo>
                    <a:pt x="729" y="4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4131" y="743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4131" y="743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638175" y="703061"/>
            <a:ext cx="7416165" cy="786129"/>
            <a:chOff x="638175" y="703061"/>
            <a:chExt cx="7416165" cy="786129"/>
          </a:xfrm>
        </p:grpSpPr>
        <p:sp>
          <p:nvSpPr>
            <p:cNvPr id="117" name="TextBox 116"/>
            <p:cNvSpPr txBox="1"/>
            <p:nvPr/>
          </p:nvSpPr>
          <p:spPr>
            <a:xfrm>
              <a:off x="638175" y="717122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 </a:t>
              </a:r>
            </a:p>
            <a:p>
              <a:pPr algn="ctr"/>
              <a:r>
                <a:rPr lang="en-US" sz="1300" dirty="0" smtClean="0">
                  <a:solidFill>
                    <a:schemeClr val="bg1"/>
                  </a:solidFill>
                </a:rPr>
                <a:t>Objective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38176" y="1191813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chemeClr val="bg1"/>
                  </a:solidFill>
                </a:rPr>
                <a:t>WHY?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838325" y="703061"/>
              <a:ext cx="147832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 Scope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040062" y="71712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Approach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240213" y="71712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 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Timeline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411788" y="731635"/>
              <a:ext cx="14170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Project Roles </a:t>
              </a:r>
              <a:endParaRPr lang="en-US" sz="12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&amp; Organization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6637337" y="717348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 Management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825308" y="1191812"/>
              <a:ext cx="147832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WHAT?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040062" y="1196802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HOW?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250054" y="1190741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WHEN?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440364" y="1194031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WHO?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6637337" y="1182626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CONTROL?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729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 flipH="1">
            <a:off x="457200" y="1682453"/>
            <a:ext cx="8153400" cy="4885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/>
          <a:lstStyle/>
          <a:p>
            <a:pPr marL="342862" indent="-342862" algn="just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1600" b="1" dirty="0">
                <a:latin typeface="+mn-lt"/>
                <a:ea typeface="Calibri" panose="020F0502020204030204" pitchFamily="34" charset="0"/>
              </a:rPr>
              <a:t>Integrate</a:t>
            </a:r>
            <a:r>
              <a:rPr lang="en-US" sz="1600" dirty="0"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b="1" dirty="0">
                <a:latin typeface="+mn-lt"/>
                <a:ea typeface="Calibri" panose="020F0502020204030204" pitchFamily="34" charset="0"/>
              </a:rPr>
              <a:t>people</a:t>
            </a:r>
            <a:r>
              <a:rPr lang="en-US" sz="1600" dirty="0">
                <a:latin typeface="+mn-lt"/>
                <a:ea typeface="Calibri" panose="020F0502020204030204" pitchFamily="34" charset="0"/>
              </a:rPr>
              <a:t>, processes, and technology to provide a balanced service level</a:t>
            </a:r>
          </a:p>
          <a:p>
            <a:pPr marL="742868" lvl="1" indent="-285718" algn="just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latin typeface="+mn-lt"/>
                <a:ea typeface="Calibri" panose="020F0502020204030204" pitchFamily="34" charset="0"/>
              </a:rPr>
              <a:t>Create a collaborative environment to enhance flexibility, data definition, data stewardship, reporting &amp; monitoring and increasing security </a:t>
            </a:r>
          </a:p>
          <a:p>
            <a:pPr marL="342862" indent="-342862" algn="just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1600" b="1" dirty="0">
                <a:latin typeface="+mn-lt"/>
                <a:ea typeface="Calibri" panose="020F0502020204030204" pitchFamily="34" charset="0"/>
              </a:rPr>
              <a:t>Leverage resources</a:t>
            </a:r>
            <a:r>
              <a:rPr lang="en-US" sz="1600" dirty="0">
                <a:latin typeface="+mn-lt"/>
                <a:ea typeface="Calibri" panose="020F0502020204030204" pitchFamily="34" charset="0"/>
              </a:rPr>
              <a:t>, institutional knowledge, skill sets, and technology to continuously improve service and productivity throughput for DoH</a:t>
            </a:r>
          </a:p>
          <a:p>
            <a:pPr marL="742868" lvl="1" indent="-285718" algn="just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latin typeface="+mn-lt"/>
                <a:ea typeface="Calibri" panose="020F0502020204030204" pitchFamily="34" charset="0"/>
              </a:rPr>
              <a:t>Increase the ability to be more responsive to family demands</a:t>
            </a:r>
          </a:p>
          <a:p>
            <a:pPr marL="742868" lvl="1" indent="-285718" algn="just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latin typeface="+mn-lt"/>
                <a:ea typeface="Calibri" panose="020F0502020204030204" pitchFamily="34" charset="0"/>
              </a:rPr>
              <a:t>Promote the creation of a faster, more accurate, and proactive technological environment</a:t>
            </a:r>
          </a:p>
          <a:p>
            <a:pPr marL="342862" indent="-342862" algn="just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1600" b="1" dirty="0">
                <a:latin typeface="+mn-lt"/>
                <a:ea typeface="Calibri" panose="020F0502020204030204" pitchFamily="34" charset="0"/>
              </a:rPr>
              <a:t>Mitigate Risk</a:t>
            </a:r>
            <a:r>
              <a:rPr lang="en-US" sz="1600" dirty="0">
                <a:latin typeface="+mn-lt"/>
                <a:ea typeface="Calibri" panose="020F0502020204030204" pitchFamily="34" charset="0"/>
              </a:rPr>
              <a:t> by focusing on compliance requirements and understanding the impact these requirements have on productivity and customer service</a:t>
            </a:r>
          </a:p>
          <a:p>
            <a:pPr marL="1657166" lvl="3" indent="-285718" algn="just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latin typeface="+mn-lt"/>
                <a:ea typeface="Calibri" panose="020F0502020204030204" pitchFamily="34" charset="0"/>
              </a:rPr>
              <a:t>Develop an integrated structure that will promote the consistent enforcement of policies, procedures and regulations throughout the State</a:t>
            </a:r>
          </a:p>
          <a:p>
            <a:pPr marL="1657166" lvl="3" indent="-285718" algn="just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latin typeface="+mn-lt"/>
                <a:ea typeface="Calibri" panose="020F0502020204030204" pitchFamily="34" charset="0"/>
              </a:rPr>
              <a:t>Design an environment that eliminates redundant technological solutions and encourages solutions that maximize the goals and objectives of State – accomplished through the use of creative design, timely issue resolution, thoughtful decision making, and consistent project management.</a:t>
            </a:r>
          </a:p>
          <a:p>
            <a:pPr marL="800011" lvl="1" indent="-342862" algn="just" eaLnBrk="1" hangingPunct="1">
              <a:spcBef>
                <a:spcPts val="0"/>
              </a:spcBef>
              <a:spcAft>
                <a:spcPts val="0"/>
              </a:spcAft>
              <a:buClr>
                <a:srgbClr val="8C1919"/>
              </a:buClr>
              <a:buFont typeface="Arial" panose="020B0604020202020204" pitchFamily="34" charset="0"/>
              <a:buChar char="•"/>
              <a:defRPr/>
            </a:pPr>
            <a:endParaRPr lang="en-US" sz="1600" kern="0" dirty="0">
              <a:latin typeface="+mn-lt"/>
            </a:endParaRPr>
          </a:p>
          <a:p>
            <a:pPr marL="342862" indent="-342862" algn="just" eaLnBrk="1" hangingPunct="1">
              <a:spcBef>
                <a:spcPts val="0"/>
              </a:spcBef>
              <a:spcAft>
                <a:spcPts val="0"/>
              </a:spcAft>
              <a:buClr>
                <a:srgbClr val="8C1919"/>
              </a:buClr>
              <a:buFont typeface="Wingdings" pitchFamily="2" charset="2"/>
              <a:buChar char="§"/>
              <a:defRPr/>
            </a:pPr>
            <a:endParaRPr lang="en-US" sz="1600" kern="0" dirty="0">
              <a:latin typeface="+mn-lt"/>
            </a:endParaRPr>
          </a:p>
          <a:p>
            <a:pPr marL="342862" indent="-342862" algn="just" eaLnBrk="1" hangingPunct="1">
              <a:spcBef>
                <a:spcPts val="0"/>
              </a:spcBef>
              <a:spcAft>
                <a:spcPts val="0"/>
              </a:spcAft>
              <a:buClr>
                <a:srgbClr val="8C1919"/>
              </a:buClr>
              <a:buFontTx/>
              <a:buChar char="•"/>
              <a:defRPr/>
            </a:pPr>
            <a:endParaRPr lang="en-US" sz="1600" kern="0" dirty="0">
              <a:latin typeface="+mn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4594963"/>
            <a:ext cx="2286000" cy="1578759"/>
            <a:chOff x="2981738" y="1139686"/>
            <a:chExt cx="6119504" cy="551290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0383" t="14472" r="20555" b="14585"/>
            <a:stretch/>
          </p:blipFill>
          <p:spPr>
            <a:xfrm>
              <a:off x="2981738" y="1139686"/>
              <a:ext cx="6119504" cy="5512905"/>
            </a:xfrm>
            <a:prstGeom prst="rect">
              <a:avLst/>
            </a:prstGeom>
          </p:spPr>
        </p:pic>
        <p:sp>
          <p:nvSpPr>
            <p:cNvPr id="10" name="Oval 9"/>
            <p:cNvSpPr/>
            <p:nvPr/>
          </p:nvSpPr>
          <p:spPr>
            <a:xfrm>
              <a:off x="4512924" y="1491791"/>
              <a:ext cx="3057132" cy="296664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484293" y="4215114"/>
              <a:ext cx="1898238" cy="1842051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6748064" y="4215114"/>
              <a:ext cx="1898238" cy="1842051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103147" y="2320668"/>
              <a:ext cx="1876683" cy="1397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latin typeface="+mj-lt"/>
                </a:rPr>
                <a:t>Integrate Process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84290" y="4402179"/>
              <a:ext cx="1876683" cy="1397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latin typeface="+mj-lt"/>
                </a:rPr>
                <a:t>Leverage</a:t>
              </a:r>
            </a:p>
            <a:p>
              <a:pPr algn="ctr"/>
              <a:r>
                <a:rPr lang="en-US" sz="1000" b="1" dirty="0">
                  <a:latin typeface="+mj-lt"/>
                </a:rPr>
                <a:t>resources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769617" y="4461814"/>
              <a:ext cx="1876683" cy="1397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latin typeface="+mj-lt"/>
                </a:rPr>
                <a:t>Mitigate Risk</a:t>
              </a:r>
            </a:p>
          </p:txBody>
        </p:sp>
      </p:grpSp>
      <p:grpSp>
        <p:nvGrpSpPr>
          <p:cNvPr id="16" name="Group 110"/>
          <p:cNvGrpSpPr>
            <a:grpSpLocks noChangeAspect="1"/>
          </p:cNvGrpSpPr>
          <p:nvPr/>
        </p:nvGrpSpPr>
        <p:grpSpPr bwMode="auto">
          <a:xfrm>
            <a:off x="354013" y="757238"/>
            <a:ext cx="7496175" cy="700087"/>
            <a:chOff x="223" y="477"/>
            <a:chExt cx="4722" cy="441"/>
          </a:xfrm>
        </p:grpSpPr>
        <p:sp>
          <p:nvSpPr>
            <p:cNvPr id="17" name="AutoShape 109"/>
            <p:cNvSpPr>
              <a:spLocks noChangeAspect="1" noChangeArrowheads="1" noTextEdit="1"/>
            </p:cNvSpPr>
            <p:nvPr/>
          </p:nvSpPr>
          <p:spPr bwMode="auto">
            <a:xfrm>
              <a:off x="223" y="477"/>
              <a:ext cx="4722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1"/>
            <p:cNvSpPr>
              <a:spLocks/>
            </p:cNvSpPr>
            <p:nvPr/>
          </p:nvSpPr>
          <p:spPr bwMode="auto">
            <a:xfrm>
              <a:off x="221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2"/>
            <p:cNvSpPr>
              <a:spLocks/>
            </p:cNvSpPr>
            <p:nvPr/>
          </p:nvSpPr>
          <p:spPr bwMode="auto">
            <a:xfrm>
              <a:off x="221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3"/>
            <p:cNvSpPr>
              <a:spLocks/>
            </p:cNvSpPr>
            <p:nvPr/>
          </p:nvSpPr>
          <p:spPr bwMode="auto">
            <a:xfrm>
              <a:off x="221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4"/>
            <p:cNvSpPr>
              <a:spLocks/>
            </p:cNvSpPr>
            <p:nvPr/>
          </p:nvSpPr>
          <p:spPr bwMode="auto">
            <a:xfrm>
              <a:off x="221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15"/>
            <p:cNvSpPr>
              <a:spLocks/>
            </p:cNvSpPr>
            <p:nvPr/>
          </p:nvSpPr>
          <p:spPr bwMode="auto">
            <a:xfrm>
              <a:off x="977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6"/>
            <p:cNvSpPr>
              <a:spLocks/>
            </p:cNvSpPr>
            <p:nvPr/>
          </p:nvSpPr>
          <p:spPr bwMode="auto">
            <a:xfrm>
              <a:off x="977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17"/>
            <p:cNvSpPr>
              <a:spLocks/>
            </p:cNvSpPr>
            <p:nvPr/>
          </p:nvSpPr>
          <p:spPr bwMode="auto">
            <a:xfrm>
              <a:off x="977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18"/>
            <p:cNvSpPr>
              <a:spLocks/>
            </p:cNvSpPr>
            <p:nvPr/>
          </p:nvSpPr>
          <p:spPr bwMode="auto">
            <a:xfrm>
              <a:off x="977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19"/>
            <p:cNvSpPr>
              <a:spLocks/>
            </p:cNvSpPr>
            <p:nvPr/>
          </p:nvSpPr>
          <p:spPr bwMode="auto">
            <a:xfrm>
              <a:off x="1733" y="477"/>
              <a:ext cx="946" cy="439"/>
            </a:xfrm>
            <a:custGeom>
              <a:avLst/>
              <a:gdLst>
                <a:gd name="T0" fmla="*/ 730 w 946"/>
                <a:gd name="T1" fmla="*/ 439 h 439"/>
                <a:gd name="T2" fmla="*/ 946 w 946"/>
                <a:gd name="T3" fmla="*/ 277 h 439"/>
                <a:gd name="T4" fmla="*/ 730 w 946"/>
                <a:gd name="T5" fmla="*/ 0 h 439"/>
                <a:gd name="T6" fmla="*/ 0 w 946"/>
                <a:gd name="T7" fmla="*/ 0 h 439"/>
                <a:gd name="T8" fmla="*/ 216 w 946"/>
                <a:gd name="T9" fmla="*/ 277 h 439"/>
                <a:gd name="T10" fmla="*/ 0 w 946"/>
                <a:gd name="T11" fmla="*/ 439 h 439"/>
                <a:gd name="T12" fmla="*/ 730 w 946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6" h="439">
                  <a:moveTo>
                    <a:pt x="730" y="439"/>
                  </a:moveTo>
                  <a:lnTo>
                    <a:pt x="946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  <a:close/>
                </a:path>
              </a:pathLst>
            </a:cu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20"/>
            <p:cNvSpPr>
              <a:spLocks/>
            </p:cNvSpPr>
            <p:nvPr/>
          </p:nvSpPr>
          <p:spPr bwMode="auto">
            <a:xfrm>
              <a:off x="1733" y="477"/>
              <a:ext cx="946" cy="439"/>
            </a:xfrm>
            <a:custGeom>
              <a:avLst/>
              <a:gdLst>
                <a:gd name="T0" fmla="*/ 730 w 946"/>
                <a:gd name="T1" fmla="*/ 439 h 439"/>
                <a:gd name="T2" fmla="*/ 946 w 946"/>
                <a:gd name="T3" fmla="*/ 277 h 439"/>
                <a:gd name="T4" fmla="*/ 730 w 946"/>
                <a:gd name="T5" fmla="*/ 0 h 439"/>
                <a:gd name="T6" fmla="*/ 0 w 946"/>
                <a:gd name="T7" fmla="*/ 0 h 439"/>
                <a:gd name="T8" fmla="*/ 216 w 946"/>
                <a:gd name="T9" fmla="*/ 277 h 439"/>
                <a:gd name="T10" fmla="*/ 0 w 946"/>
                <a:gd name="T11" fmla="*/ 439 h 439"/>
                <a:gd name="T12" fmla="*/ 730 w 946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6" h="439">
                  <a:moveTo>
                    <a:pt x="730" y="439"/>
                  </a:moveTo>
                  <a:lnTo>
                    <a:pt x="946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1"/>
            <p:cNvSpPr>
              <a:spLocks/>
            </p:cNvSpPr>
            <p:nvPr/>
          </p:nvSpPr>
          <p:spPr bwMode="auto">
            <a:xfrm>
              <a:off x="1733" y="754"/>
              <a:ext cx="946" cy="162"/>
            </a:xfrm>
            <a:custGeom>
              <a:avLst/>
              <a:gdLst>
                <a:gd name="T0" fmla="*/ 946 w 946"/>
                <a:gd name="T1" fmla="*/ 0 h 162"/>
                <a:gd name="T2" fmla="*/ 216 w 946"/>
                <a:gd name="T3" fmla="*/ 0 h 162"/>
                <a:gd name="T4" fmla="*/ 0 w 946"/>
                <a:gd name="T5" fmla="*/ 162 h 162"/>
                <a:gd name="T6" fmla="*/ 730 w 946"/>
                <a:gd name="T7" fmla="*/ 162 h 162"/>
                <a:gd name="T8" fmla="*/ 946 w 946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6" h="162">
                  <a:moveTo>
                    <a:pt x="946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2C5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22"/>
            <p:cNvSpPr>
              <a:spLocks/>
            </p:cNvSpPr>
            <p:nvPr/>
          </p:nvSpPr>
          <p:spPr bwMode="auto">
            <a:xfrm>
              <a:off x="1733" y="754"/>
              <a:ext cx="946" cy="162"/>
            </a:xfrm>
            <a:custGeom>
              <a:avLst/>
              <a:gdLst>
                <a:gd name="T0" fmla="*/ 946 w 946"/>
                <a:gd name="T1" fmla="*/ 0 h 162"/>
                <a:gd name="T2" fmla="*/ 216 w 946"/>
                <a:gd name="T3" fmla="*/ 0 h 162"/>
                <a:gd name="T4" fmla="*/ 0 w 946"/>
                <a:gd name="T5" fmla="*/ 162 h 162"/>
                <a:gd name="T6" fmla="*/ 730 w 946"/>
                <a:gd name="T7" fmla="*/ 162 h 162"/>
                <a:gd name="T8" fmla="*/ 946 w 946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6" h="162">
                  <a:moveTo>
                    <a:pt x="946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3"/>
            <p:cNvSpPr>
              <a:spLocks/>
            </p:cNvSpPr>
            <p:nvPr/>
          </p:nvSpPr>
          <p:spPr bwMode="auto">
            <a:xfrm>
              <a:off x="2490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24"/>
            <p:cNvSpPr>
              <a:spLocks/>
            </p:cNvSpPr>
            <p:nvPr/>
          </p:nvSpPr>
          <p:spPr bwMode="auto">
            <a:xfrm>
              <a:off x="2490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5"/>
            <p:cNvSpPr>
              <a:spLocks/>
            </p:cNvSpPr>
            <p:nvPr/>
          </p:nvSpPr>
          <p:spPr bwMode="auto">
            <a:xfrm>
              <a:off x="2490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26"/>
            <p:cNvSpPr>
              <a:spLocks/>
            </p:cNvSpPr>
            <p:nvPr/>
          </p:nvSpPr>
          <p:spPr bwMode="auto">
            <a:xfrm>
              <a:off x="2490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27"/>
            <p:cNvSpPr>
              <a:spLocks/>
            </p:cNvSpPr>
            <p:nvPr/>
          </p:nvSpPr>
          <p:spPr bwMode="auto">
            <a:xfrm>
              <a:off x="3246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28"/>
            <p:cNvSpPr>
              <a:spLocks/>
            </p:cNvSpPr>
            <p:nvPr/>
          </p:nvSpPr>
          <p:spPr bwMode="auto">
            <a:xfrm>
              <a:off x="3246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29"/>
            <p:cNvSpPr>
              <a:spLocks/>
            </p:cNvSpPr>
            <p:nvPr/>
          </p:nvSpPr>
          <p:spPr bwMode="auto">
            <a:xfrm>
              <a:off x="3246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30"/>
            <p:cNvSpPr>
              <a:spLocks/>
            </p:cNvSpPr>
            <p:nvPr/>
          </p:nvSpPr>
          <p:spPr bwMode="auto">
            <a:xfrm>
              <a:off x="3246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31"/>
            <p:cNvSpPr>
              <a:spLocks/>
            </p:cNvSpPr>
            <p:nvPr/>
          </p:nvSpPr>
          <p:spPr bwMode="auto">
            <a:xfrm>
              <a:off x="4002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32"/>
            <p:cNvSpPr>
              <a:spLocks/>
            </p:cNvSpPr>
            <p:nvPr/>
          </p:nvSpPr>
          <p:spPr bwMode="auto">
            <a:xfrm>
              <a:off x="4002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33"/>
            <p:cNvSpPr>
              <a:spLocks/>
            </p:cNvSpPr>
            <p:nvPr/>
          </p:nvSpPr>
          <p:spPr bwMode="auto">
            <a:xfrm>
              <a:off x="4002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34"/>
            <p:cNvSpPr>
              <a:spLocks/>
            </p:cNvSpPr>
            <p:nvPr/>
          </p:nvSpPr>
          <p:spPr bwMode="auto">
            <a:xfrm>
              <a:off x="4002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28625" y="703061"/>
            <a:ext cx="7416165" cy="786129"/>
            <a:chOff x="638175" y="703061"/>
            <a:chExt cx="7416165" cy="786129"/>
          </a:xfrm>
        </p:grpSpPr>
        <p:sp>
          <p:nvSpPr>
            <p:cNvPr id="82" name="TextBox 81"/>
            <p:cNvSpPr txBox="1"/>
            <p:nvPr/>
          </p:nvSpPr>
          <p:spPr>
            <a:xfrm>
              <a:off x="638175" y="717122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 </a:t>
              </a:r>
            </a:p>
            <a:p>
              <a:pPr algn="ctr"/>
              <a:r>
                <a:rPr lang="en-US" sz="1300" dirty="0" smtClean="0">
                  <a:solidFill>
                    <a:schemeClr val="bg1"/>
                  </a:solidFill>
                </a:rPr>
                <a:t>Objective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38176" y="1191813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chemeClr val="bg1"/>
                  </a:solidFill>
                </a:rPr>
                <a:t>WHY?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838325" y="70306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 Scope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040062" y="71712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Approach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240213" y="71712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 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Timeline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411788" y="731635"/>
              <a:ext cx="14170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Project Roles </a:t>
              </a:r>
              <a:endParaRPr lang="en-US" sz="12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&amp; Organization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637337" y="717348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 Management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825308" y="1191813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WHAT?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040062" y="1196802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HOW?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250054" y="1190741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WHEN?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440364" y="1194031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WHO?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637337" y="1182626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CONTROL?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7" y="769867"/>
            <a:ext cx="7493951" cy="70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69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47726104"/>
              </p:ext>
            </p:extLst>
          </p:nvPr>
        </p:nvGraphicFramePr>
        <p:xfrm>
          <a:off x="700602" y="3345745"/>
          <a:ext cx="7906827" cy="2780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angle 9"/>
          <p:cNvSpPr/>
          <p:nvPr/>
        </p:nvSpPr>
        <p:spPr>
          <a:xfrm>
            <a:off x="470939" y="1552442"/>
            <a:ext cx="8253963" cy="1723539"/>
          </a:xfrm>
          <a:prstGeom prst="rect">
            <a:avLst/>
          </a:prstGeom>
        </p:spPr>
        <p:txBody>
          <a:bodyPr wrap="square" lIns="91430" tIns="45715" rIns="91430" bIns="45715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1600" dirty="0"/>
              <a:t>Acro will deliver this solution using an Onsite and Offsite team delivery model.  </a:t>
            </a:r>
          </a:p>
          <a:p>
            <a:pPr marL="285718" indent="-285718" algn="just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1600" dirty="0"/>
              <a:t>Key members of the team will be </a:t>
            </a:r>
            <a:r>
              <a:rPr lang="en-US" sz="1600" b="1" dirty="0"/>
              <a:t>Onsite</a:t>
            </a:r>
            <a:r>
              <a:rPr lang="en-US" sz="1600" dirty="0"/>
              <a:t> (in Jackson, MS) collocated with the Department of Health’s Subject Matter Experts (SMEs) – during the key phases of Requirements Gathering, and Review, Training and UAT, and Deployment.  </a:t>
            </a:r>
          </a:p>
          <a:p>
            <a:pPr marL="285718" indent="-285718" algn="just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1600" dirty="0"/>
              <a:t>Development team will work </a:t>
            </a:r>
            <a:r>
              <a:rPr lang="en-US" sz="1600" b="1" dirty="0"/>
              <a:t>Offsite</a:t>
            </a:r>
            <a:r>
              <a:rPr lang="en-US" sz="1600" dirty="0"/>
              <a:t> from Acro’s Application Delivery Center located in Livonia, MI – during the Design, Development and Unit Testing phases.  </a:t>
            </a:r>
          </a:p>
        </p:txBody>
      </p:sp>
      <p:grpSp>
        <p:nvGrpSpPr>
          <p:cNvPr id="6" name="Group 110"/>
          <p:cNvGrpSpPr>
            <a:grpSpLocks noChangeAspect="1"/>
          </p:cNvGrpSpPr>
          <p:nvPr/>
        </p:nvGrpSpPr>
        <p:grpSpPr bwMode="auto">
          <a:xfrm>
            <a:off x="354013" y="757238"/>
            <a:ext cx="7496175" cy="700087"/>
            <a:chOff x="223" y="477"/>
            <a:chExt cx="4722" cy="441"/>
          </a:xfrm>
        </p:grpSpPr>
        <p:sp>
          <p:nvSpPr>
            <p:cNvPr id="7" name="AutoShape 109"/>
            <p:cNvSpPr>
              <a:spLocks noChangeAspect="1" noChangeArrowheads="1" noTextEdit="1"/>
            </p:cNvSpPr>
            <p:nvPr/>
          </p:nvSpPr>
          <p:spPr bwMode="auto">
            <a:xfrm>
              <a:off x="223" y="477"/>
              <a:ext cx="4722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11"/>
            <p:cNvSpPr>
              <a:spLocks/>
            </p:cNvSpPr>
            <p:nvPr/>
          </p:nvSpPr>
          <p:spPr bwMode="auto">
            <a:xfrm>
              <a:off x="221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2"/>
            <p:cNvSpPr>
              <a:spLocks/>
            </p:cNvSpPr>
            <p:nvPr/>
          </p:nvSpPr>
          <p:spPr bwMode="auto">
            <a:xfrm>
              <a:off x="221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3"/>
            <p:cNvSpPr>
              <a:spLocks/>
            </p:cNvSpPr>
            <p:nvPr/>
          </p:nvSpPr>
          <p:spPr bwMode="auto">
            <a:xfrm>
              <a:off x="221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4"/>
            <p:cNvSpPr>
              <a:spLocks/>
            </p:cNvSpPr>
            <p:nvPr/>
          </p:nvSpPr>
          <p:spPr bwMode="auto">
            <a:xfrm>
              <a:off x="221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5"/>
            <p:cNvSpPr>
              <a:spLocks/>
            </p:cNvSpPr>
            <p:nvPr/>
          </p:nvSpPr>
          <p:spPr bwMode="auto">
            <a:xfrm>
              <a:off x="977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6"/>
            <p:cNvSpPr>
              <a:spLocks/>
            </p:cNvSpPr>
            <p:nvPr/>
          </p:nvSpPr>
          <p:spPr bwMode="auto">
            <a:xfrm>
              <a:off x="977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7"/>
            <p:cNvSpPr>
              <a:spLocks/>
            </p:cNvSpPr>
            <p:nvPr/>
          </p:nvSpPr>
          <p:spPr bwMode="auto">
            <a:xfrm>
              <a:off x="977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8"/>
            <p:cNvSpPr>
              <a:spLocks/>
            </p:cNvSpPr>
            <p:nvPr/>
          </p:nvSpPr>
          <p:spPr bwMode="auto">
            <a:xfrm>
              <a:off x="977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9"/>
            <p:cNvSpPr>
              <a:spLocks/>
            </p:cNvSpPr>
            <p:nvPr/>
          </p:nvSpPr>
          <p:spPr bwMode="auto">
            <a:xfrm>
              <a:off x="1733" y="477"/>
              <a:ext cx="946" cy="439"/>
            </a:xfrm>
            <a:custGeom>
              <a:avLst/>
              <a:gdLst>
                <a:gd name="T0" fmla="*/ 730 w 946"/>
                <a:gd name="T1" fmla="*/ 439 h 439"/>
                <a:gd name="T2" fmla="*/ 946 w 946"/>
                <a:gd name="T3" fmla="*/ 277 h 439"/>
                <a:gd name="T4" fmla="*/ 730 w 946"/>
                <a:gd name="T5" fmla="*/ 0 h 439"/>
                <a:gd name="T6" fmla="*/ 0 w 946"/>
                <a:gd name="T7" fmla="*/ 0 h 439"/>
                <a:gd name="T8" fmla="*/ 216 w 946"/>
                <a:gd name="T9" fmla="*/ 277 h 439"/>
                <a:gd name="T10" fmla="*/ 0 w 946"/>
                <a:gd name="T11" fmla="*/ 439 h 439"/>
                <a:gd name="T12" fmla="*/ 730 w 946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6" h="439">
                  <a:moveTo>
                    <a:pt x="730" y="439"/>
                  </a:moveTo>
                  <a:lnTo>
                    <a:pt x="946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  <a:close/>
                </a:path>
              </a:pathLst>
            </a:cu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0"/>
            <p:cNvSpPr>
              <a:spLocks/>
            </p:cNvSpPr>
            <p:nvPr/>
          </p:nvSpPr>
          <p:spPr bwMode="auto">
            <a:xfrm>
              <a:off x="1733" y="477"/>
              <a:ext cx="946" cy="439"/>
            </a:xfrm>
            <a:custGeom>
              <a:avLst/>
              <a:gdLst>
                <a:gd name="T0" fmla="*/ 730 w 946"/>
                <a:gd name="T1" fmla="*/ 439 h 439"/>
                <a:gd name="T2" fmla="*/ 946 w 946"/>
                <a:gd name="T3" fmla="*/ 277 h 439"/>
                <a:gd name="T4" fmla="*/ 730 w 946"/>
                <a:gd name="T5" fmla="*/ 0 h 439"/>
                <a:gd name="T6" fmla="*/ 0 w 946"/>
                <a:gd name="T7" fmla="*/ 0 h 439"/>
                <a:gd name="T8" fmla="*/ 216 w 946"/>
                <a:gd name="T9" fmla="*/ 277 h 439"/>
                <a:gd name="T10" fmla="*/ 0 w 946"/>
                <a:gd name="T11" fmla="*/ 439 h 439"/>
                <a:gd name="T12" fmla="*/ 730 w 946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6" h="439">
                  <a:moveTo>
                    <a:pt x="730" y="439"/>
                  </a:moveTo>
                  <a:lnTo>
                    <a:pt x="946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1"/>
            <p:cNvSpPr>
              <a:spLocks/>
            </p:cNvSpPr>
            <p:nvPr/>
          </p:nvSpPr>
          <p:spPr bwMode="auto">
            <a:xfrm>
              <a:off x="1733" y="754"/>
              <a:ext cx="946" cy="162"/>
            </a:xfrm>
            <a:custGeom>
              <a:avLst/>
              <a:gdLst>
                <a:gd name="T0" fmla="*/ 946 w 946"/>
                <a:gd name="T1" fmla="*/ 0 h 162"/>
                <a:gd name="T2" fmla="*/ 216 w 946"/>
                <a:gd name="T3" fmla="*/ 0 h 162"/>
                <a:gd name="T4" fmla="*/ 0 w 946"/>
                <a:gd name="T5" fmla="*/ 162 h 162"/>
                <a:gd name="T6" fmla="*/ 730 w 946"/>
                <a:gd name="T7" fmla="*/ 162 h 162"/>
                <a:gd name="T8" fmla="*/ 946 w 946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6" h="162">
                  <a:moveTo>
                    <a:pt x="946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2C5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2"/>
            <p:cNvSpPr>
              <a:spLocks/>
            </p:cNvSpPr>
            <p:nvPr/>
          </p:nvSpPr>
          <p:spPr bwMode="auto">
            <a:xfrm>
              <a:off x="1733" y="754"/>
              <a:ext cx="946" cy="162"/>
            </a:xfrm>
            <a:custGeom>
              <a:avLst/>
              <a:gdLst>
                <a:gd name="T0" fmla="*/ 946 w 946"/>
                <a:gd name="T1" fmla="*/ 0 h 162"/>
                <a:gd name="T2" fmla="*/ 216 w 946"/>
                <a:gd name="T3" fmla="*/ 0 h 162"/>
                <a:gd name="T4" fmla="*/ 0 w 946"/>
                <a:gd name="T5" fmla="*/ 162 h 162"/>
                <a:gd name="T6" fmla="*/ 730 w 946"/>
                <a:gd name="T7" fmla="*/ 162 h 162"/>
                <a:gd name="T8" fmla="*/ 946 w 946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6" h="162">
                  <a:moveTo>
                    <a:pt x="946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3"/>
            <p:cNvSpPr>
              <a:spLocks/>
            </p:cNvSpPr>
            <p:nvPr/>
          </p:nvSpPr>
          <p:spPr bwMode="auto">
            <a:xfrm>
              <a:off x="2490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24"/>
            <p:cNvSpPr>
              <a:spLocks/>
            </p:cNvSpPr>
            <p:nvPr/>
          </p:nvSpPr>
          <p:spPr bwMode="auto">
            <a:xfrm>
              <a:off x="2490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5"/>
            <p:cNvSpPr>
              <a:spLocks/>
            </p:cNvSpPr>
            <p:nvPr/>
          </p:nvSpPr>
          <p:spPr bwMode="auto">
            <a:xfrm>
              <a:off x="2490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26"/>
            <p:cNvSpPr>
              <a:spLocks/>
            </p:cNvSpPr>
            <p:nvPr/>
          </p:nvSpPr>
          <p:spPr bwMode="auto">
            <a:xfrm>
              <a:off x="2490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27"/>
            <p:cNvSpPr>
              <a:spLocks/>
            </p:cNvSpPr>
            <p:nvPr/>
          </p:nvSpPr>
          <p:spPr bwMode="auto">
            <a:xfrm>
              <a:off x="3246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28"/>
            <p:cNvSpPr>
              <a:spLocks/>
            </p:cNvSpPr>
            <p:nvPr/>
          </p:nvSpPr>
          <p:spPr bwMode="auto">
            <a:xfrm>
              <a:off x="3246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9"/>
            <p:cNvSpPr>
              <a:spLocks/>
            </p:cNvSpPr>
            <p:nvPr/>
          </p:nvSpPr>
          <p:spPr bwMode="auto">
            <a:xfrm>
              <a:off x="3246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30"/>
            <p:cNvSpPr>
              <a:spLocks/>
            </p:cNvSpPr>
            <p:nvPr/>
          </p:nvSpPr>
          <p:spPr bwMode="auto">
            <a:xfrm>
              <a:off x="3246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31"/>
            <p:cNvSpPr>
              <a:spLocks/>
            </p:cNvSpPr>
            <p:nvPr/>
          </p:nvSpPr>
          <p:spPr bwMode="auto">
            <a:xfrm>
              <a:off x="4002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32"/>
            <p:cNvSpPr>
              <a:spLocks/>
            </p:cNvSpPr>
            <p:nvPr/>
          </p:nvSpPr>
          <p:spPr bwMode="auto">
            <a:xfrm>
              <a:off x="4002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33"/>
            <p:cNvSpPr>
              <a:spLocks/>
            </p:cNvSpPr>
            <p:nvPr/>
          </p:nvSpPr>
          <p:spPr bwMode="auto">
            <a:xfrm>
              <a:off x="4002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34"/>
            <p:cNvSpPr>
              <a:spLocks/>
            </p:cNvSpPr>
            <p:nvPr/>
          </p:nvSpPr>
          <p:spPr bwMode="auto">
            <a:xfrm>
              <a:off x="4002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28625" y="703061"/>
            <a:ext cx="7416165" cy="786129"/>
            <a:chOff x="638175" y="703061"/>
            <a:chExt cx="7416165" cy="786129"/>
          </a:xfrm>
        </p:grpSpPr>
        <p:sp>
          <p:nvSpPr>
            <p:cNvPr id="35" name="TextBox 34"/>
            <p:cNvSpPr txBox="1"/>
            <p:nvPr/>
          </p:nvSpPr>
          <p:spPr>
            <a:xfrm>
              <a:off x="638175" y="717122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 </a:t>
              </a:r>
            </a:p>
            <a:p>
              <a:pPr algn="ctr"/>
              <a:r>
                <a:rPr lang="en-US" sz="1300" dirty="0" smtClean="0">
                  <a:solidFill>
                    <a:schemeClr val="bg1"/>
                  </a:solidFill>
                </a:rPr>
                <a:t>Objective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38176" y="1191813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chemeClr val="bg1"/>
                  </a:solidFill>
                </a:rPr>
                <a:t>WHY?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838325" y="70306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 Scope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040062" y="71712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Approach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40213" y="71712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 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Timeline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411788" y="731635"/>
              <a:ext cx="14170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Project Roles </a:t>
              </a:r>
              <a:endParaRPr lang="en-US" sz="12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&amp; Organization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637337" y="717348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 Management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825308" y="1191813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WHAT?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040062" y="1196802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HOW?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250054" y="1190741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WHEN?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440364" y="1194031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WHO?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37337" y="1182626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CONTROL?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506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7951F7DE-E8EF-4337-A19F-8506A8BC110E}"/>
              </a:ext>
            </a:extLst>
          </p:cNvPr>
          <p:cNvSpPr txBox="1">
            <a:spLocks/>
          </p:cNvSpPr>
          <p:nvPr/>
        </p:nvSpPr>
        <p:spPr bwMode="auto">
          <a:xfrm>
            <a:off x="529591" y="3363413"/>
            <a:ext cx="8138160" cy="598851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Place holder for the timeline.</a:t>
            </a:r>
          </a:p>
        </p:txBody>
      </p:sp>
      <p:grpSp>
        <p:nvGrpSpPr>
          <p:cNvPr id="7" name="Group 110"/>
          <p:cNvGrpSpPr>
            <a:grpSpLocks noChangeAspect="1"/>
          </p:cNvGrpSpPr>
          <p:nvPr/>
        </p:nvGrpSpPr>
        <p:grpSpPr bwMode="auto">
          <a:xfrm>
            <a:off x="558165" y="755877"/>
            <a:ext cx="7496175" cy="700087"/>
            <a:chOff x="223" y="477"/>
            <a:chExt cx="4722" cy="441"/>
          </a:xfrm>
        </p:grpSpPr>
        <p:sp>
          <p:nvSpPr>
            <p:cNvPr id="8" name="AutoShape 109"/>
            <p:cNvSpPr>
              <a:spLocks noChangeAspect="1" noChangeArrowheads="1" noTextEdit="1"/>
            </p:cNvSpPr>
            <p:nvPr/>
          </p:nvSpPr>
          <p:spPr bwMode="auto">
            <a:xfrm>
              <a:off x="223" y="477"/>
              <a:ext cx="4722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11"/>
            <p:cNvSpPr>
              <a:spLocks/>
            </p:cNvSpPr>
            <p:nvPr/>
          </p:nvSpPr>
          <p:spPr bwMode="auto">
            <a:xfrm>
              <a:off x="221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12"/>
            <p:cNvSpPr>
              <a:spLocks/>
            </p:cNvSpPr>
            <p:nvPr/>
          </p:nvSpPr>
          <p:spPr bwMode="auto">
            <a:xfrm>
              <a:off x="221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3"/>
            <p:cNvSpPr>
              <a:spLocks/>
            </p:cNvSpPr>
            <p:nvPr/>
          </p:nvSpPr>
          <p:spPr bwMode="auto">
            <a:xfrm>
              <a:off x="221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4"/>
            <p:cNvSpPr>
              <a:spLocks/>
            </p:cNvSpPr>
            <p:nvPr/>
          </p:nvSpPr>
          <p:spPr bwMode="auto">
            <a:xfrm>
              <a:off x="221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5"/>
            <p:cNvSpPr>
              <a:spLocks/>
            </p:cNvSpPr>
            <p:nvPr/>
          </p:nvSpPr>
          <p:spPr bwMode="auto">
            <a:xfrm>
              <a:off x="977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6"/>
            <p:cNvSpPr>
              <a:spLocks/>
            </p:cNvSpPr>
            <p:nvPr/>
          </p:nvSpPr>
          <p:spPr bwMode="auto">
            <a:xfrm>
              <a:off x="977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7"/>
            <p:cNvSpPr>
              <a:spLocks/>
            </p:cNvSpPr>
            <p:nvPr/>
          </p:nvSpPr>
          <p:spPr bwMode="auto">
            <a:xfrm>
              <a:off x="977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8"/>
            <p:cNvSpPr>
              <a:spLocks/>
            </p:cNvSpPr>
            <p:nvPr/>
          </p:nvSpPr>
          <p:spPr bwMode="auto">
            <a:xfrm>
              <a:off x="977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9"/>
            <p:cNvSpPr>
              <a:spLocks/>
            </p:cNvSpPr>
            <p:nvPr/>
          </p:nvSpPr>
          <p:spPr bwMode="auto">
            <a:xfrm>
              <a:off x="1733" y="477"/>
              <a:ext cx="946" cy="439"/>
            </a:xfrm>
            <a:custGeom>
              <a:avLst/>
              <a:gdLst>
                <a:gd name="T0" fmla="*/ 730 w 946"/>
                <a:gd name="T1" fmla="*/ 439 h 439"/>
                <a:gd name="T2" fmla="*/ 946 w 946"/>
                <a:gd name="T3" fmla="*/ 277 h 439"/>
                <a:gd name="T4" fmla="*/ 730 w 946"/>
                <a:gd name="T5" fmla="*/ 0 h 439"/>
                <a:gd name="T6" fmla="*/ 0 w 946"/>
                <a:gd name="T7" fmla="*/ 0 h 439"/>
                <a:gd name="T8" fmla="*/ 216 w 946"/>
                <a:gd name="T9" fmla="*/ 277 h 439"/>
                <a:gd name="T10" fmla="*/ 0 w 946"/>
                <a:gd name="T11" fmla="*/ 439 h 439"/>
                <a:gd name="T12" fmla="*/ 730 w 946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6" h="439">
                  <a:moveTo>
                    <a:pt x="730" y="439"/>
                  </a:moveTo>
                  <a:lnTo>
                    <a:pt x="946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0"/>
            <p:cNvSpPr>
              <a:spLocks/>
            </p:cNvSpPr>
            <p:nvPr/>
          </p:nvSpPr>
          <p:spPr bwMode="auto">
            <a:xfrm>
              <a:off x="1733" y="477"/>
              <a:ext cx="946" cy="439"/>
            </a:xfrm>
            <a:custGeom>
              <a:avLst/>
              <a:gdLst>
                <a:gd name="T0" fmla="*/ 730 w 946"/>
                <a:gd name="T1" fmla="*/ 439 h 439"/>
                <a:gd name="T2" fmla="*/ 946 w 946"/>
                <a:gd name="T3" fmla="*/ 277 h 439"/>
                <a:gd name="T4" fmla="*/ 730 w 946"/>
                <a:gd name="T5" fmla="*/ 0 h 439"/>
                <a:gd name="T6" fmla="*/ 0 w 946"/>
                <a:gd name="T7" fmla="*/ 0 h 439"/>
                <a:gd name="T8" fmla="*/ 216 w 946"/>
                <a:gd name="T9" fmla="*/ 277 h 439"/>
                <a:gd name="T10" fmla="*/ 0 w 946"/>
                <a:gd name="T11" fmla="*/ 439 h 439"/>
                <a:gd name="T12" fmla="*/ 730 w 946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6" h="439">
                  <a:moveTo>
                    <a:pt x="730" y="439"/>
                  </a:moveTo>
                  <a:lnTo>
                    <a:pt x="946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1"/>
            <p:cNvSpPr>
              <a:spLocks/>
            </p:cNvSpPr>
            <p:nvPr/>
          </p:nvSpPr>
          <p:spPr bwMode="auto">
            <a:xfrm>
              <a:off x="1733" y="754"/>
              <a:ext cx="946" cy="162"/>
            </a:xfrm>
            <a:custGeom>
              <a:avLst/>
              <a:gdLst>
                <a:gd name="T0" fmla="*/ 946 w 946"/>
                <a:gd name="T1" fmla="*/ 0 h 162"/>
                <a:gd name="T2" fmla="*/ 216 w 946"/>
                <a:gd name="T3" fmla="*/ 0 h 162"/>
                <a:gd name="T4" fmla="*/ 0 w 946"/>
                <a:gd name="T5" fmla="*/ 162 h 162"/>
                <a:gd name="T6" fmla="*/ 730 w 946"/>
                <a:gd name="T7" fmla="*/ 162 h 162"/>
                <a:gd name="T8" fmla="*/ 946 w 946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6" h="162">
                  <a:moveTo>
                    <a:pt x="946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2"/>
            <p:cNvSpPr>
              <a:spLocks/>
            </p:cNvSpPr>
            <p:nvPr/>
          </p:nvSpPr>
          <p:spPr bwMode="auto">
            <a:xfrm>
              <a:off x="1733" y="754"/>
              <a:ext cx="946" cy="162"/>
            </a:xfrm>
            <a:custGeom>
              <a:avLst/>
              <a:gdLst>
                <a:gd name="T0" fmla="*/ 946 w 946"/>
                <a:gd name="T1" fmla="*/ 0 h 162"/>
                <a:gd name="T2" fmla="*/ 216 w 946"/>
                <a:gd name="T3" fmla="*/ 0 h 162"/>
                <a:gd name="T4" fmla="*/ 0 w 946"/>
                <a:gd name="T5" fmla="*/ 162 h 162"/>
                <a:gd name="T6" fmla="*/ 730 w 946"/>
                <a:gd name="T7" fmla="*/ 162 h 162"/>
                <a:gd name="T8" fmla="*/ 946 w 946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6" h="162">
                  <a:moveTo>
                    <a:pt x="946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3"/>
            <p:cNvSpPr>
              <a:spLocks/>
            </p:cNvSpPr>
            <p:nvPr/>
          </p:nvSpPr>
          <p:spPr bwMode="auto">
            <a:xfrm>
              <a:off x="2490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  <a:close/>
                </a:path>
              </a:pathLst>
            </a:custGeom>
            <a:solidFill>
              <a:srgbClr val="CC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4"/>
            <p:cNvSpPr>
              <a:spLocks/>
            </p:cNvSpPr>
            <p:nvPr/>
          </p:nvSpPr>
          <p:spPr bwMode="auto">
            <a:xfrm>
              <a:off x="2490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25"/>
            <p:cNvSpPr>
              <a:spLocks/>
            </p:cNvSpPr>
            <p:nvPr/>
          </p:nvSpPr>
          <p:spPr bwMode="auto">
            <a:xfrm>
              <a:off x="2490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rgbClr val="AF2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6"/>
            <p:cNvSpPr>
              <a:spLocks/>
            </p:cNvSpPr>
            <p:nvPr/>
          </p:nvSpPr>
          <p:spPr bwMode="auto">
            <a:xfrm>
              <a:off x="2490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27"/>
            <p:cNvSpPr>
              <a:spLocks/>
            </p:cNvSpPr>
            <p:nvPr/>
          </p:nvSpPr>
          <p:spPr bwMode="auto">
            <a:xfrm>
              <a:off x="3246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28"/>
            <p:cNvSpPr>
              <a:spLocks/>
            </p:cNvSpPr>
            <p:nvPr/>
          </p:nvSpPr>
          <p:spPr bwMode="auto">
            <a:xfrm>
              <a:off x="3246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29"/>
            <p:cNvSpPr>
              <a:spLocks/>
            </p:cNvSpPr>
            <p:nvPr/>
          </p:nvSpPr>
          <p:spPr bwMode="auto">
            <a:xfrm>
              <a:off x="3246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30"/>
            <p:cNvSpPr>
              <a:spLocks/>
            </p:cNvSpPr>
            <p:nvPr/>
          </p:nvSpPr>
          <p:spPr bwMode="auto">
            <a:xfrm>
              <a:off x="3246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31"/>
            <p:cNvSpPr>
              <a:spLocks/>
            </p:cNvSpPr>
            <p:nvPr/>
          </p:nvSpPr>
          <p:spPr bwMode="auto">
            <a:xfrm>
              <a:off x="4002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32"/>
            <p:cNvSpPr>
              <a:spLocks/>
            </p:cNvSpPr>
            <p:nvPr/>
          </p:nvSpPr>
          <p:spPr bwMode="auto">
            <a:xfrm>
              <a:off x="4002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33"/>
            <p:cNvSpPr>
              <a:spLocks/>
            </p:cNvSpPr>
            <p:nvPr/>
          </p:nvSpPr>
          <p:spPr bwMode="auto">
            <a:xfrm>
              <a:off x="4002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34"/>
            <p:cNvSpPr>
              <a:spLocks/>
            </p:cNvSpPr>
            <p:nvPr/>
          </p:nvSpPr>
          <p:spPr bwMode="auto">
            <a:xfrm>
              <a:off x="4002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47700" y="703061"/>
            <a:ext cx="7416165" cy="786129"/>
            <a:chOff x="638175" y="703061"/>
            <a:chExt cx="7416165" cy="786129"/>
          </a:xfrm>
        </p:grpSpPr>
        <p:sp>
          <p:nvSpPr>
            <p:cNvPr id="53" name="TextBox 52"/>
            <p:cNvSpPr txBox="1"/>
            <p:nvPr/>
          </p:nvSpPr>
          <p:spPr>
            <a:xfrm>
              <a:off x="638175" y="717122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 </a:t>
              </a:r>
            </a:p>
            <a:p>
              <a:pPr algn="ctr"/>
              <a:r>
                <a:rPr lang="en-US" sz="1300" dirty="0" smtClean="0">
                  <a:solidFill>
                    <a:schemeClr val="bg1"/>
                  </a:solidFill>
                </a:rPr>
                <a:t>Objective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8176" y="1191813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chemeClr val="bg1"/>
                  </a:solidFill>
                </a:rPr>
                <a:t>WHY?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838325" y="70306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 Scope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040062" y="71712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Approach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240213" y="71712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 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Timeline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411788" y="731635"/>
              <a:ext cx="14170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Project Roles </a:t>
              </a:r>
              <a:endParaRPr lang="en-US" sz="12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&amp; Organization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637337" y="717348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 Management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825308" y="1191813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WHAT?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040062" y="1196802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HOW?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250054" y="1190741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WHEN?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440364" y="1194031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WHO?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637337" y="1182626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CONTROL?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437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067344" y="1206819"/>
            <a:ext cx="184710" cy="369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30" tIns="45715" rIns="91430" bIns="45715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2770" name="Picture 2" descr="C:\Users\siddharths\Desktop\21-9-2018\ProjectRoleDigrame-ver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1693810"/>
            <a:ext cx="6238874" cy="43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5" name="Group 110"/>
          <p:cNvGrpSpPr>
            <a:grpSpLocks noChangeAspect="1"/>
          </p:cNvGrpSpPr>
          <p:nvPr/>
        </p:nvGrpSpPr>
        <p:grpSpPr bwMode="auto">
          <a:xfrm>
            <a:off x="558165" y="755877"/>
            <a:ext cx="7496175" cy="700087"/>
            <a:chOff x="223" y="477"/>
            <a:chExt cx="4722" cy="441"/>
          </a:xfrm>
        </p:grpSpPr>
        <p:sp>
          <p:nvSpPr>
            <p:cNvPr id="46" name="AutoShape 109"/>
            <p:cNvSpPr>
              <a:spLocks noChangeAspect="1" noChangeArrowheads="1" noTextEdit="1"/>
            </p:cNvSpPr>
            <p:nvPr/>
          </p:nvSpPr>
          <p:spPr bwMode="auto">
            <a:xfrm>
              <a:off x="223" y="477"/>
              <a:ext cx="4722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1"/>
            <p:cNvSpPr>
              <a:spLocks/>
            </p:cNvSpPr>
            <p:nvPr/>
          </p:nvSpPr>
          <p:spPr bwMode="auto">
            <a:xfrm>
              <a:off x="221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2"/>
            <p:cNvSpPr>
              <a:spLocks/>
            </p:cNvSpPr>
            <p:nvPr/>
          </p:nvSpPr>
          <p:spPr bwMode="auto">
            <a:xfrm>
              <a:off x="221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3"/>
            <p:cNvSpPr>
              <a:spLocks/>
            </p:cNvSpPr>
            <p:nvPr/>
          </p:nvSpPr>
          <p:spPr bwMode="auto">
            <a:xfrm>
              <a:off x="221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14"/>
            <p:cNvSpPr>
              <a:spLocks/>
            </p:cNvSpPr>
            <p:nvPr/>
          </p:nvSpPr>
          <p:spPr bwMode="auto">
            <a:xfrm>
              <a:off x="221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15"/>
            <p:cNvSpPr>
              <a:spLocks/>
            </p:cNvSpPr>
            <p:nvPr/>
          </p:nvSpPr>
          <p:spPr bwMode="auto">
            <a:xfrm>
              <a:off x="977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16"/>
            <p:cNvSpPr>
              <a:spLocks/>
            </p:cNvSpPr>
            <p:nvPr/>
          </p:nvSpPr>
          <p:spPr bwMode="auto">
            <a:xfrm>
              <a:off x="977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17"/>
            <p:cNvSpPr>
              <a:spLocks/>
            </p:cNvSpPr>
            <p:nvPr/>
          </p:nvSpPr>
          <p:spPr bwMode="auto">
            <a:xfrm>
              <a:off x="977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18"/>
            <p:cNvSpPr>
              <a:spLocks/>
            </p:cNvSpPr>
            <p:nvPr/>
          </p:nvSpPr>
          <p:spPr bwMode="auto">
            <a:xfrm>
              <a:off x="977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19"/>
            <p:cNvSpPr>
              <a:spLocks/>
            </p:cNvSpPr>
            <p:nvPr/>
          </p:nvSpPr>
          <p:spPr bwMode="auto">
            <a:xfrm>
              <a:off x="1733" y="477"/>
              <a:ext cx="946" cy="439"/>
            </a:xfrm>
            <a:custGeom>
              <a:avLst/>
              <a:gdLst>
                <a:gd name="T0" fmla="*/ 730 w 946"/>
                <a:gd name="T1" fmla="*/ 439 h 439"/>
                <a:gd name="T2" fmla="*/ 946 w 946"/>
                <a:gd name="T3" fmla="*/ 277 h 439"/>
                <a:gd name="T4" fmla="*/ 730 w 946"/>
                <a:gd name="T5" fmla="*/ 0 h 439"/>
                <a:gd name="T6" fmla="*/ 0 w 946"/>
                <a:gd name="T7" fmla="*/ 0 h 439"/>
                <a:gd name="T8" fmla="*/ 216 w 946"/>
                <a:gd name="T9" fmla="*/ 277 h 439"/>
                <a:gd name="T10" fmla="*/ 0 w 946"/>
                <a:gd name="T11" fmla="*/ 439 h 439"/>
                <a:gd name="T12" fmla="*/ 730 w 946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6" h="439">
                  <a:moveTo>
                    <a:pt x="730" y="439"/>
                  </a:moveTo>
                  <a:lnTo>
                    <a:pt x="946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20"/>
            <p:cNvSpPr>
              <a:spLocks/>
            </p:cNvSpPr>
            <p:nvPr/>
          </p:nvSpPr>
          <p:spPr bwMode="auto">
            <a:xfrm>
              <a:off x="1733" y="477"/>
              <a:ext cx="946" cy="439"/>
            </a:xfrm>
            <a:custGeom>
              <a:avLst/>
              <a:gdLst>
                <a:gd name="T0" fmla="*/ 730 w 946"/>
                <a:gd name="T1" fmla="*/ 439 h 439"/>
                <a:gd name="T2" fmla="*/ 946 w 946"/>
                <a:gd name="T3" fmla="*/ 277 h 439"/>
                <a:gd name="T4" fmla="*/ 730 w 946"/>
                <a:gd name="T5" fmla="*/ 0 h 439"/>
                <a:gd name="T6" fmla="*/ 0 w 946"/>
                <a:gd name="T7" fmla="*/ 0 h 439"/>
                <a:gd name="T8" fmla="*/ 216 w 946"/>
                <a:gd name="T9" fmla="*/ 277 h 439"/>
                <a:gd name="T10" fmla="*/ 0 w 946"/>
                <a:gd name="T11" fmla="*/ 439 h 439"/>
                <a:gd name="T12" fmla="*/ 730 w 946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6" h="439">
                  <a:moveTo>
                    <a:pt x="730" y="439"/>
                  </a:moveTo>
                  <a:lnTo>
                    <a:pt x="946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21"/>
            <p:cNvSpPr>
              <a:spLocks/>
            </p:cNvSpPr>
            <p:nvPr/>
          </p:nvSpPr>
          <p:spPr bwMode="auto">
            <a:xfrm>
              <a:off x="1733" y="754"/>
              <a:ext cx="946" cy="162"/>
            </a:xfrm>
            <a:custGeom>
              <a:avLst/>
              <a:gdLst>
                <a:gd name="T0" fmla="*/ 946 w 946"/>
                <a:gd name="T1" fmla="*/ 0 h 162"/>
                <a:gd name="T2" fmla="*/ 216 w 946"/>
                <a:gd name="T3" fmla="*/ 0 h 162"/>
                <a:gd name="T4" fmla="*/ 0 w 946"/>
                <a:gd name="T5" fmla="*/ 162 h 162"/>
                <a:gd name="T6" fmla="*/ 730 w 946"/>
                <a:gd name="T7" fmla="*/ 162 h 162"/>
                <a:gd name="T8" fmla="*/ 946 w 946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6" h="162">
                  <a:moveTo>
                    <a:pt x="946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22"/>
            <p:cNvSpPr>
              <a:spLocks/>
            </p:cNvSpPr>
            <p:nvPr/>
          </p:nvSpPr>
          <p:spPr bwMode="auto">
            <a:xfrm>
              <a:off x="1733" y="754"/>
              <a:ext cx="946" cy="162"/>
            </a:xfrm>
            <a:custGeom>
              <a:avLst/>
              <a:gdLst>
                <a:gd name="T0" fmla="*/ 946 w 946"/>
                <a:gd name="T1" fmla="*/ 0 h 162"/>
                <a:gd name="T2" fmla="*/ 216 w 946"/>
                <a:gd name="T3" fmla="*/ 0 h 162"/>
                <a:gd name="T4" fmla="*/ 0 w 946"/>
                <a:gd name="T5" fmla="*/ 162 h 162"/>
                <a:gd name="T6" fmla="*/ 730 w 946"/>
                <a:gd name="T7" fmla="*/ 162 h 162"/>
                <a:gd name="T8" fmla="*/ 946 w 946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6" h="162">
                  <a:moveTo>
                    <a:pt x="946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23"/>
            <p:cNvSpPr>
              <a:spLocks/>
            </p:cNvSpPr>
            <p:nvPr/>
          </p:nvSpPr>
          <p:spPr bwMode="auto">
            <a:xfrm>
              <a:off x="2490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24"/>
            <p:cNvSpPr>
              <a:spLocks/>
            </p:cNvSpPr>
            <p:nvPr/>
          </p:nvSpPr>
          <p:spPr bwMode="auto">
            <a:xfrm>
              <a:off x="2490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25"/>
            <p:cNvSpPr>
              <a:spLocks/>
            </p:cNvSpPr>
            <p:nvPr/>
          </p:nvSpPr>
          <p:spPr bwMode="auto">
            <a:xfrm>
              <a:off x="2490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26"/>
            <p:cNvSpPr>
              <a:spLocks/>
            </p:cNvSpPr>
            <p:nvPr/>
          </p:nvSpPr>
          <p:spPr bwMode="auto">
            <a:xfrm>
              <a:off x="2490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27"/>
            <p:cNvSpPr>
              <a:spLocks/>
            </p:cNvSpPr>
            <p:nvPr/>
          </p:nvSpPr>
          <p:spPr bwMode="auto">
            <a:xfrm>
              <a:off x="3246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  <a:close/>
                </a:path>
              </a:pathLst>
            </a:cu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28"/>
            <p:cNvSpPr>
              <a:spLocks/>
            </p:cNvSpPr>
            <p:nvPr/>
          </p:nvSpPr>
          <p:spPr bwMode="auto">
            <a:xfrm>
              <a:off x="3246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29"/>
            <p:cNvSpPr>
              <a:spLocks/>
            </p:cNvSpPr>
            <p:nvPr/>
          </p:nvSpPr>
          <p:spPr bwMode="auto">
            <a:xfrm>
              <a:off x="3246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rgbClr val="83A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30"/>
            <p:cNvSpPr>
              <a:spLocks/>
            </p:cNvSpPr>
            <p:nvPr/>
          </p:nvSpPr>
          <p:spPr bwMode="auto">
            <a:xfrm>
              <a:off x="3246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31"/>
            <p:cNvSpPr>
              <a:spLocks/>
            </p:cNvSpPr>
            <p:nvPr/>
          </p:nvSpPr>
          <p:spPr bwMode="auto">
            <a:xfrm>
              <a:off x="4002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32"/>
            <p:cNvSpPr>
              <a:spLocks/>
            </p:cNvSpPr>
            <p:nvPr/>
          </p:nvSpPr>
          <p:spPr bwMode="auto">
            <a:xfrm>
              <a:off x="4002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33"/>
            <p:cNvSpPr>
              <a:spLocks/>
            </p:cNvSpPr>
            <p:nvPr/>
          </p:nvSpPr>
          <p:spPr bwMode="auto">
            <a:xfrm>
              <a:off x="4002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34"/>
            <p:cNvSpPr>
              <a:spLocks/>
            </p:cNvSpPr>
            <p:nvPr/>
          </p:nvSpPr>
          <p:spPr bwMode="auto">
            <a:xfrm>
              <a:off x="4002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638175" y="703061"/>
            <a:ext cx="7416165" cy="786129"/>
            <a:chOff x="638175" y="703061"/>
            <a:chExt cx="7416165" cy="786129"/>
          </a:xfrm>
        </p:grpSpPr>
        <p:sp>
          <p:nvSpPr>
            <p:cNvPr id="72" name="TextBox 71"/>
            <p:cNvSpPr txBox="1"/>
            <p:nvPr/>
          </p:nvSpPr>
          <p:spPr>
            <a:xfrm>
              <a:off x="638175" y="717122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 </a:t>
              </a:r>
            </a:p>
            <a:p>
              <a:pPr algn="ctr"/>
              <a:r>
                <a:rPr lang="en-US" sz="1300" dirty="0" smtClean="0">
                  <a:solidFill>
                    <a:schemeClr val="bg1"/>
                  </a:solidFill>
                </a:rPr>
                <a:t>Objective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38176" y="1191813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chemeClr val="bg1"/>
                  </a:solidFill>
                </a:rPr>
                <a:t>WHY?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838325" y="70306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 Scope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040062" y="71712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Approach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240213" y="71712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 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Timeline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411788" y="731635"/>
              <a:ext cx="14170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Project Roles </a:t>
              </a:r>
              <a:endParaRPr lang="en-US" sz="12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&amp; Organization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637337" y="717348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 Management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825308" y="1191813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WHAT?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040062" y="1196802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HOW?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250054" y="1190741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WHEN?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440364" y="1194031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WHO?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637337" y="1182626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CONTROL?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715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rocorp Presentation Template Da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crocorp Presentation Template Dark.potx" id="{737FD3A6-14C1-4AB4-B695-0C606917DE4A}" vid="{9E1A5FD3-A530-4901-8885-0C58C6B6CA19}"/>
    </a:ext>
  </a:extLst>
</a:theme>
</file>

<file path=ppt/theme/theme2.xml><?xml version="1.0" encoding="utf-8"?>
<a:theme xmlns:a="http://schemas.openxmlformats.org/drawingml/2006/main" name="1_Acrocorp Presentation Template Da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crocorp Presentation Template Dark.potx" id="{737FD3A6-14C1-4AB4-B695-0C606917DE4A}" vid="{9E1A5FD3-A530-4901-8885-0C58C6B6CA1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crocorp Presentation Template Dark.potx" id="{737FD3A6-14C1-4AB4-B695-0C606917DE4A}" vid="{9E1A5FD3-A530-4901-8885-0C58C6B6CA19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Acrocorp Presentation Template Dark</Template>
  <TotalTime>19028</TotalTime>
  <Words>1664</Words>
  <Application>Microsoft Office PowerPoint</Application>
  <PresentationFormat>On-screen Show (4:3)</PresentationFormat>
  <Paragraphs>469</Paragraphs>
  <Slides>21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Acrocorp Presentation Template Dark</vt:lpstr>
      <vt:lpstr>1_Acrocorp Presentation Template Dark</vt:lpstr>
      <vt:lpstr>Office Theme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  www.AcroCorp.com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Kshiteej Bhosale</dc:creator>
  <cp:lastModifiedBy>SIDDHARTH SHARMA</cp:lastModifiedBy>
  <cp:revision>584</cp:revision>
  <cp:lastPrinted>2014-07-28T15:03:59Z</cp:lastPrinted>
  <dcterms:created xsi:type="dcterms:W3CDTF">2013-10-14T12:48:21Z</dcterms:created>
  <dcterms:modified xsi:type="dcterms:W3CDTF">2018-09-24T14:13:39Z</dcterms:modified>
</cp:coreProperties>
</file>