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0" r:id="rId5"/>
    <p:sldId id="261" r:id="rId6"/>
    <p:sldId id="263" r:id="rId7"/>
    <p:sldId id="264" r:id="rId8"/>
    <p:sldId id="266"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07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685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93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3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70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0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44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46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9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64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93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03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098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79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92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32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87399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ohitrox/healthcare-provider-fraud-detection-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smtClean="0"/>
              <a:t>DETECTION OF FRAUD IN MEDICARE INPATIENT CLAIM DATA</a:t>
            </a:r>
            <a:endParaRPr lang="en-US" sz="3200" b="1" dirty="0"/>
          </a:p>
        </p:txBody>
      </p:sp>
      <p:sp>
        <p:nvSpPr>
          <p:cNvPr id="3" name="Subtitle 2"/>
          <p:cNvSpPr>
            <a:spLocks noGrp="1"/>
          </p:cNvSpPr>
          <p:nvPr>
            <p:ph type="subTitle" idx="1"/>
          </p:nvPr>
        </p:nvSpPr>
        <p:spPr/>
        <p:txBody>
          <a:bodyPr>
            <a:normAutofit fontScale="77500" lnSpcReduction="20000"/>
          </a:bodyPr>
          <a:lstStyle/>
          <a:p>
            <a:r>
              <a:rPr lang="en-US" dirty="0" smtClean="0"/>
              <a:t>Project: EAS 574/474 INTRO TO ML(SPRING 2020)</a:t>
            </a:r>
          </a:p>
          <a:p>
            <a:r>
              <a:rPr lang="en-US" sz="2000" dirty="0" smtClean="0"/>
              <a:t>INSTRUCTOR</a:t>
            </a:r>
            <a:r>
              <a:rPr lang="en-US" dirty="0"/>
              <a:t>: Dr. Sreyasee </a:t>
            </a:r>
            <a:r>
              <a:rPr lang="en-US" dirty="0" smtClean="0"/>
              <a:t>Das Bhattacharjee</a:t>
            </a:r>
          </a:p>
          <a:p>
            <a:endParaRPr lang="en-US" dirty="0"/>
          </a:p>
          <a:p>
            <a:r>
              <a:rPr lang="en-US" dirty="0" smtClean="0"/>
              <a:t>By: </a:t>
            </a:r>
            <a:r>
              <a:rPr lang="en-US" dirty="0" err="1" smtClean="0"/>
              <a:t>Siddharth</a:t>
            </a:r>
            <a:r>
              <a:rPr lang="en-US" dirty="0" smtClean="0"/>
              <a:t> Satyakam (UB Number 50293092,s59@buffalo.edu)</a:t>
            </a:r>
            <a:endParaRPr lang="en-US" dirty="0"/>
          </a:p>
        </p:txBody>
      </p:sp>
    </p:spTree>
    <p:extLst>
      <p:ext uri="{BB962C8B-B14F-4D97-AF65-F5344CB8AC3E}">
        <p14:creationId xmlns:p14="http://schemas.microsoft.com/office/powerpoint/2010/main" val="3581923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0" y="792480"/>
            <a:ext cx="10216896" cy="5242560"/>
          </a:xfrm>
        </p:spPr>
        <p:txBody>
          <a:bodyPr>
            <a:normAutofit fontScale="92500" lnSpcReduction="20000"/>
          </a:bodyPr>
          <a:lstStyle/>
          <a:p>
            <a:pPr lvl="0"/>
            <a:r>
              <a:rPr lang="en-US" sz="1900" dirty="0" smtClean="0"/>
              <a:t>The f1 scores so obtained were:</a:t>
            </a:r>
            <a:r>
              <a:rPr lang="en-US" dirty="0"/>
              <a:t> </a:t>
            </a:r>
            <a:endParaRPr lang="en-US" dirty="0" smtClean="0"/>
          </a:p>
          <a:p>
            <a:pPr lvl="1"/>
            <a:r>
              <a:rPr lang="en-US" sz="1500" b="1" dirty="0" smtClean="0"/>
              <a:t>Fischer </a:t>
            </a:r>
            <a:r>
              <a:rPr lang="en-US" sz="1500" b="1" dirty="0"/>
              <a:t>Discriminant Classifier: 0.8552</a:t>
            </a:r>
          </a:p>
          <a:p>
            <a:pPr lvl="1"/>
            <a:r>
              <a:rPr lang="en-US" sz="1500" b="1" dirty="0"/>
              <a:t>Logistic Regression: </a:t>
            </a:r>
            <a:r>
              <a:rPr lang="en-US" sz="1500" b="1" dirty="0" smtClean="0"/>
              <a:t>0.892</a:t>
            </a:r>
          </a:p>
          <a:p>
            <a:pPr lvl="1"/>
            <a:r>
              <a:rPr lang="en-US" sz="1500" b="1" dirty="0" smtClean="0"/>
              <a:t>Naïve </a:t>
            </a:r>
            <a:r>
              <a:rPr lang="en-US" sz="1500" b="1" dirty="0"/>
              <a:t>Bayes: </a:t>
            </a:r>
            <a:r>
              <a:rPr lang="en-US" sz="1500" b="1" dirty="0" smtClean="0"/>
              <a:t>0.72</a:t>
            </a:r>
            <a:endParaRPr lang="en-US" sz="1500" b="1" dirty="0"/>
          </a:p>
          <a:p>
            <a:pPr lvl="1"/>
            <a:r>
              <a:rPr lang="en-US" sz="1500" b="1" dirty="0" smtClean="0">
                <a:solidFill>
                  <a:srgbClr val="FF0000"/>
                </a:solidFill>
              </a:rPr>
              <a:t>Random Forest: 0.99961</a:t>
            </a:r>
          </a:p>
          <a:p>
            <a:pPr lvl="1"/>
            <a:r>
              <a:rPr lang="en-US" sz="1500" b="1" dirty="0" err="1" smtClean="0"/>
              <a:t>ExtraRegressorTrees</a:t>
            </a:r>
            <a:r>
              <a:rPr lang="en-US" sz="1500" b="1" dirty="0"/>
              <a:t>: </a:t>
            </a:r>
            <a:r>
              <a:rPr lang="en-US" sz="1500" b="1" dirty="0" smtClean="0"/>
              <a:t>0.99926</a:t>
            </a:r>
          </a:p>
          <a:p>
            <a:r>
              <a:rPr lang="en-US" sz="1900" dirty="0" smtClean="0"/>
              <a:t>The various other insights that we were able to find in the Fraud analysis is that we need to make special investigations in the cases with the following features:</a:t>
            </a:r>
          </a:p>
          <a:p>
            <a:pPr lvl="1"/>
            <a:r>
              <a:rPr lang="en-US" sz="1500" b="1" i="1" u="sng" dirty="0" smtClean="0">
                <a:solidFill>
                  <a:srgbClr val="FF0000"/>
                </a:solidFill>
              </a:rPr>
              <a:t>Renal Disease /</a:t>
            </a:r>
            <a:r>
              <a:rPr lang="en-US" sz="1500" b="1" i="1" u="sng" dirty="0" err="1" smtClean="0">
                <a:solidFill>
                  <a:srgbClr val="FF0000"/>
                </a:solidFill>
              </a:rPr>
              <a:t>ChronicCond_Kidney</a:t>
            </a:r>
            <a:r>
              <a:rPr lang="en-US" sz="1500" b="1" i="1" u="sng" dirty="0" smtClean="0">
                <a:solidFill>
                  <a:srgbClr val="FF0000"/>
                </a:solidFill>
              </a:rPr>
              <a:t> Diseases</a:t>
            </a:r>
          </a:p>
          <a:p>
            <a:pPr lvl="1"/>
            <a:r>
              <a:rPr lang="en-US" sz="1500" b="1" i="1" u="sng" dirty="0" err="1" smtClean="0">
                <a:solidFill>
                  <a:srgbClr val="FF0000"/>
                </a:solidFill>
              </a:rPr>
              <a:t>ChronicCond</a:t>
            </a:r>
            <a:r>
              <a:rPr lang="en-US" sz="1500" b="1" i="1" u="sng" dirty="0" smtClean="0">
                <a:solidFill>
                  <a:srgbClr val="FF0000"/>
                </a:solidFill>
              </a:rPr>
              <a:t>- Pulmonary obstructions, Stroke, Alzheimer, Heart Failure</a:t>
            </a:r>
          </a:p>
          <a:p>
            <a:pPr lvl="1"/>
            <a:r>
              <a:rPr lang="en-US" sz="1500" b="1" i="1" u="sng" dirty="0" smtClean="0">
                <a:solidFill>
                  <a:srgbClr val="FF0000"/>
                </a:solidFill>
              </a:rPr>
              <a:t>High IP Annual Reimbursements,  High Insurance Claim amounts especially with Kidney Diseases.</a:t>
            </a:r>
          </a:p>
          <a:p>
            <a:pPr lvl="1"/>
            <a:r>
              <a:rPr lang="en-US" sz="1500" b="1" i="1" u="sng" dirty="0" smtClean="0">
                <a:solidFill>
                  <a:srgbClr val="FF0000"/>
                </a:solidFill>
              </a:rPr>
              <a:t>And the procedures ClmProcedure_1 and ClmProcedure_2</a:t>
            </a:r>
          </a:p>
          <a:p>
            <a:r>
              <a:rPr lang="en-US" sz="1800" dirty="0" smtClean="0"/>
              <a:t>With </a:t>
            </a:r>
            <a:r>
              <a:rPr lang="en-US" sz="1800" dirty="0"/>
              <a:t>the given available computational power we I </a:t>
            </a:r>
            <a:r>
              <a:rPr lang="en-US" sz="1800" dirty="0" smtClean="0"/>
              <a:t>was </a:t>
            </a:r>
            <a:r>
              <a:rPr lang="en-US" sz="1800" dirty="0"/>
              <a:t>able to design the model with </a:t>
            </a:r>
            <a:r>
              <a:rPr lang="en-US" sz="1800" dirty="0" err="1"/>
              <a:t>GridSearch</a:t>
            </a:r>
            <a:r>
              <a:rPr lang="en-US" sz="1800" dirty="0"/>
              <a:t>() Random Forest model (</a:t>
            </a:r>
            <a:r>
              <a:rPr lang="en-US" sz="1800" dirty="0" err="1"/>
              <a:t>random_Forest_model.pkl</a:t>
            </a:r>
            <a:r>
              <a:rPr lang="en-US" sz="1800" dirty="0"/>
              <a:t>) giving the best results with </a:t>
            </a:r>
            <a:r>
              <a:rPr lang="en-US" sz="1800" dirty="0" err="1"/>
              <a:t>standardScaler</a:t>
            </a:r>
            <a:r>
              <a:rPr lang="en-US" sz="1800" dirty="0"/>
              <a:t>(), for the given dataset.(IN Models Folder)</a:t>
            </a:r>
          </a:p>
          <a:p>
            <a:r>
              <a:rPr lang="en-US" sz="1800" dirty="0"/>
              <a:t>The model along with the required Scaler and an python script (</a:t>
            </a:r>
            <a:r>
              <a:rPr lang="en-US" sz="1800" dirty="0" err="1"/>
              <a:t>NewDataModNB</a:t>
            </a:r>
            <a:r>
              <a:rPr lang="en-US" sz="1800" dirty="0"/>
              <a:t> : In UI folder) that can accept any new dataset,  and convert it to the required transformed data it that and when fed to scaler and model in same order will give us the required results. </a:t>
            </a:r>
            <a:endParaRPr lang="en-US" sz="1800" dirty="0" smtClean="0"/>
          </a:p>
          <a:p>
            <a:endParaRPr lang="en-US" sz="1800" dirty="0"/>
          </a:p>
        </p:txBody>
      </p:sp>
    </p:spTree>
    <p:extLst>
      <p:ext uri="{BB962C8B-B14F-4D97-AF65-F5344CB8AC3E}">
        <p14:creationId xmlns:p14="http://schemas.microsoft.com/office/powerpoint/2010/main" val="1993197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058" y="2652436"/>
            <a:ext cx="9601196" cy="1303867"/>
          </a:xfrm>
        </p:spPr>
        <p:txBody>
          <a:bodyPr/>
          <a:lstStyle/>
          <a:p>
            <a:r>
              <a:rPr lang="en-US" dirty="0" smtClean="0"/>
              <a:t>Thank You!!!!!</a:t>
            </a:r>
            <a:endParaRPr lang="en-US" dirty="0"/>
          </a:p>
        </p:txBody>
      </p:sp>
    </p:spTree>
    <p:extLst>
      <p:ext uri="{BB962C8B-B14F-4D97-AF65-F5344CB8AC3E}">
        <p14:creationId xmlns:p14="http://schemas.microsoft.com/office/powerpoint/2010/main" val="388728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rmAutofit fontScale="90000"/>
          </a:bodyPr>
          <a:lstStyle/>
          <a:p>
            <a:pPr algn="l"/>
            <a:r>
              <a:rPr lang="en-US" sz="2300" b="1" dirty="0" smtClean="0"/>
              <a:t>OBJECTIVE</a:t>
            </a:r>
            <a:r>
              <a:rPr lang="en-US" sz="2100" b="1" dirty="0" smtClean="0"/>
              <a:t>:</a:t>
            </a:r>
            <a:endParaRPr lang="en-US" sz="2100" b="1" dirty="0"/>
          </a:p>
        </p:txBody>
      </p:sp>
      <p:sp>
        <p:nvSpPr>
          <p:cNvPr id="3" name="Content Placeholder 2"/>
          <p:cNvSpPr>
            <a:spLocks noGrp="1"/>
          </p:cNvSpPr>
          <p:nvPr>
            <p:ph idx="1"/>
          </p:nvPr>
        </p:nvSpPr>
        <p:spPr>
          <a:xfrm>
            <a:off x="1295402" y="1365505"/>
            <a:ext cx="9601196" cy="4498171"/>
          </a:xfrm>
        </p:spPr>
        <p:txBody>
          <a:bodyPr>
            <a:normAutofit/>
          </a:bodyPr>
          <a:lstStyle/>
          <a:p>
            <a:r>
              <a:rPr lang="en-US" sz="1900" dirty="0" smtClean="0"/>
              <a:t>With growing digitization and soft transactions, Medicare have become necessity rather than choice, with everything ranging from regular checkup to surgery is done based on the Medicare covers.</a:t>
            </a:r>
          </a:p>
          <a:p>
            <a:r>
              <a:rPr lang="en-US" sz="1900" dirty="0" smtClean="0"/>
              <a:t>But recently there has been significant growth in the Medicare spending, even though other parameters in terms of patients and hospitals have remained consistent.							The reason is  FR</a:t>
            </a:r>
            <a:r>
              <a:rPr lang="en-US" sz="1900" dirty="0"/>
              <a:t>AUDULENT</a:t>
            </a:r>
            <a:r>
              <a:rPr lang="en-US" sz="1900" dirty="0" smtClean="0"/>
              <a:t> CLAIMs. E.g. With schemes leading to 205 millions as seen in the case od </a:t>
            </a:r>
            <a:r>
              <a:rPr lang="en-US" sz="1900" dirty="0"/>
              <a:t>American Therapeutic Corporation (</a:t>
            </a:r>
            <a:r>
              <a:rPr lang="en-US" sz="1900" dirty="0" smtClean="0"/>
              <a:t>ATC), as stated in </a:t>
            </a:r>
            <a:r>
              <a:rPr lang="en-US" sz="1900" dirty="0"/>
              <a:t>Medicare Fraudulent Billing Scheme — Justice </a:t>
            </a:r>
            <a:r>
              <a:rPr lang="en-US" sz="1900" dirty="0" smtClean="0"/>
              <a:t>News.</a:t>
            </a:r>
          </a:p>
          <a:p>
            <a:r>
              <a:rPr lang="en-US" sz="1900" dirty="0" smtClean="0"/>
              <a:t>The reason of such schemes being successful especially in inpatient claims, is our narrow perspective that we get at any specific stage of approval, as claims are multi domain(finance, medicine, law etc.)</a:t>
            </a:r>
          </a:p>
          <a:p>
            <a:r>
              <a:rPr lang="en-US" sz="1900" dirty="0" smtClean="0"/>
              <a:t>Hence </a:t>
            </a:r>
            <a:r>
              <a:rPr lang="en-US" sz="1900" dirty="0" smtClean="0"/>
              <a:t>our objective in this project will be to analyze the inpatient Medicare data and provide a modelling solution to the detection of fraud using MACHINE LEARNING ALGORITHMS</a:t>
            </a:r>
            <a:endParaRPr lang="en-US" sz="1900" dirty="0"/>
          </a:p>
        </p:txBody>
      </p:sp>
    </p:spTree>
    <p:extLst>
      <p:ext uri="{BB962C8B-B14F-4D97-AF65-F5344CB8AC3E}">
        <p14:creationId xmlns:p14="http://schemas.microsoft.com/office/powerpoint/2010/main" val="108053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rmAutofit fontScale="90000"/>
          </a:bodyPr>
          <a:lstStyle/>
          <a:p>
            <a:pPr algn="l"/>
            <a:r>
              <a:rPr lang="en-US" sz="2300" b="1" dirty="0" smtClean="0"/>
              <a:t>OVERVIEW</a:t>
            </a:r>
            <a:r>
              <a:rPr lang="en-US" sz="2100" b="1" dirty="0" smtClean="0"/>
              <a:t>:</a:t>
            </a:r>
            <a:endParaRPr lang="en-US" sz="2100" b="1" dirty="0"/>
          </a:p>
        </p:txBody>
      </p:sp>
      <p:sp>
        <p:nvSpPr>
          <p:cNvPr id="3" name="Content Placeholder 2"/>
          <p:cNvSpPr>
            <a:spLocks noGrp="1"/>
          </p:cNvSpPr>
          <p:nvPr>
            <p:ph idx="1"/>
          </p:nvPr>
        </p:nvSpPr>
        <p:spPr>
          <a:xfrm>
            <a:off x="1295402" y="1365505"/>
            <a:ext cx="9601196" cy="4498171"/>
          </a:xfrm>
        </p:spPr>
        <p:txBody>
          <a:bodyPr>
            <a:normAutofit lnSpcReduction="10000"/>
          </a:bodyPr>
          <a:lstStyle/>
          <a:p>
            <a:r>
              <a:rPr lang="en-US" sz="1900" dirty="0" smtClean="0"/>
              <a:t>Here in this project we would be using the data set provided in the </a:t>
            </a:r>
            <a:r>
              <a:rPr lang="en-US" sz="1900" b="1" dirty="0" smtClean="0"/>
              <a:t>Kaggle</a:t>
            </a:r>
            <a:r>
              <a:rPr lang="en-US" sz="1900" dirty="0" smtClean="0"/>
              <a:t> dataset repository: </a:t>
            </a:r>
            <a:r>
              <a:rPr lang="en-US" sz="1800" u="sng" dirty="0">
                <a:solidFill>
                  <a:srgbClr val="0070C0"/>
                </a:solidFill>
                <a:hlinkClick r:id="rId2"/>
              </a:rPr>
              <a:t>https://www.kaggle.com/rohitrox/healthcare-provider-fraud-detection-analysis</a:t>
            </a:r>
            <a:r>
              <a:rPr lang="en-US" sz="1800" dirty="0">
                <a:solidFill>
                  <a:srgbClr val="0070C0"/>
                </a:solidFill>
              </a:rPr>
              <a:t> </a:t>
            </a:r>
            <a:endParaRPr lang="en-US" sz="1800" dirty="0" smtClean="0">
              <a:solidFill>
                <a:srgbClr val="0070C0"/>
              </a:solidFill>
            </a:endParaRPr>
          </a:p>
          <a:p>
            <a:pPr lvl="0"/>
            <a:r>
              <a:rPr lang="en-US" sz="1900" dirty="0"/>
              <a:t>The </a:t>
            </a:r>
            <a:r>
              <a:rPr lang="en-US" sz="1900" dirty="0" smtClean="0"/>
              <a:t>datasets that will be used are:</a:t>
            </a:r>
          </a:p>
          <a:p>
            <a:pPr marL="457200" lvl="1" indent="0">
              <a:buNone/>
            </a:pPr>
            <a:r>
              <a:rPr lang="en-US" sz="1400" b="1" dirty="0" smtClean="0"/>
              <a:t>Train_Beneficiarydata-1542865627584</a:t>
            </a:r>
            <a:r>
              <a:rPr lang="en-US" sz="1400" dirty="0"/>
              <a:t>: Comprising of the beneficiary data with details such as state, county, chronic health conditions etc., which was used to train the model</a:t>
            </a:r>
            <a:r>
              <a:rPr lang="en-US" sz="1400" dirty="0" smtClean="0"/>
              <a:t>.(Personal Details like Country, State, Chronic Conditions, Kind of cover taken)</a:t>
            </a:r>
            <a:endParaRPr lang="en-US" sz="1400" dirty="0"/>
          </a:p>
          <a:p>
            <a:pPr marL="457200" lvl="1" indent="0">
              <a:buNone/>
            </a:pPr>
            <a:r>
              <a:rPr lang="en-US" sz="1400" b="1" dirty="0"/>
              <a:t>Train_Inpatientdata-1542865627584</a:t>
            </a:r>
            <a:r>
              <a:rPr lang="en-US" sz="1400" dirty="0"/>
              <a:t>: Comprising of in-patient data with details such as insurance cover, physicians, providers, procedures carried out, conditions of hospitalization and claim</a:t>
            </a:r>
            <a:r>
              <a:rPr lang="en-US" sz="1400" dirty="0" smtClean="0"/>
              <a:t>.(More specific details of the claims made like tests, physicians, Amount claimed etc.)</a:t>
            </a:r>
            <a:endParaRPr lang="en-US" sz="1400" dirty="0"/>
          </a:p>
          <a:p>
            <a:pPr marL="457200" lvl="1" indent="0">
              <a:buNone/>
            </a:pPr>
            <a:r>
              <a:rPr lang="en-US" sz="1400" b="1" dirty="0"/>
              <a:t>Train-1542865627584</a:t>
            </a:r>
            <a:r>
              <a:rPr lang="en-US" sz="1400" dirty="0"/>
              <a:t>: Comprising of training tags of potential Frauds and Providers. </a:t>
            </a:r>
            <a:r>
              <a:rPr lang="en-US" sz="1400" dirty="0" smtClean="0"/>
              <a:t>(All the tags for analysis)</a:t>
            </a:r>
          </a:p>
          <a:p>
            <a:pPr lvl="0">
              <a:lnSpc>
                <a:spcPts val="1680"/>
              </a:lnSpc>
            </a:pPr>
            <a:r>
              <a:rPr lang="en-US" sz="1800" dirty="0" smtClean="0"/>
              <a:t>Resources Used:																	</a:t>
            </a:r>
            <a:r>
              <a:rPr lang="en-US" sz="1900" dirty="0" smtClean="0"/>
              <a:t>	</a:t>
            </a:r>
            <a:r>
              <a:rPr lang="en-US" sz="1400" b="1" dirty="0"/>
              <a:t>Microsoft Excel (for data visualization) </a:t>
            </a:r>
          </a:p>
          <a:p>
            <a:pPr marL="0" lvl="0" indent="0">
              <a:lnSpc>
                <a:spcPts val="1280"/>
              </a:lnSpc>
              <a:buNone/>
            </a:pPr>
            <a:r>
              <a:rPr lang="en-US" sz="1400" b="1" dirty="0" smtClean="0"/>
              <a:t>	Google </a:t>
            </a:r>
            <a:r>
              <a:rPr lang="en-US" sz="1400" b="1" dirty="0"/>
              <a:t>COLAB PRO (25.51 GB RAM and 64GB ROM Storage)</a:t>
            </a:r>
          </a:p>
          <a:p>
            <a:pPr marL="0" lvl="0" indent="0">
              <a:lnSpc>
                <a:spcPts val="1280"/>
              </a:lnSpc>
              <a:buNone/>
            </a:pPr>
            <a:r>
              <a:rPr lang="en-US" sz="1400" b="1" dirty="0" smtClean="0"/>
              <a:t>	Notepad</a:t>
            </a:r>
            <a:r>
              <a:rPr lang="en-US" sz="1400" b="1" dirty="0"/>
              <a:t>++.</a:t>
            </a:r>
          </a:p>
          <a:p>
            <a:pPr marL="0" lvl="0" indent="0">
              <a:lnSpc>
                <a:spcPts val="1280"/>
              </a:lnSpc>
              <a:buNone/>
            </a:pPr>
            <a:r>
              <a:rPr lang="en-US" sz="1400" b="1" dirty="0" smtClean="0"/>
              <a:t>	Anaconda </a:t>
            </a:r>
            <a:r>
              <a:rPr lang="en-US" sz="1400" b="1" dirty="0" err="1"/>
              <a:t>Spyder</a:t>
            </a:r>
            <a:r>
              <a:rPr lang="en-US" sz="1400" dirty="0" smtClean="0"/>
              <a:t>.</a:t>
            </a:r>
          </a:p>
          <a:p>
            <a:r>
              <a:rPr lang="en-US" sz="1900" dirty="0" smtClean="0"/>
              <a:t>Now lets dive into the actual project………………..</a:t>
            </a:r>
            <a:endParaRPr lang="en-US" sz="1900" dirty="0"/>
          </a:p>
          <a:p>
            <a:endParaRPr lang="en-US" dirty="0">
              <a:solidFill>
                <a:schemeClr val="tx1"/>
              </a:solidFill>
            </a:endParaRPr>
          </a:p>
          <a:p>
            <a:pPr lvl="0"/>
            <a:endParaRPr lang="en-US" sz="1900" dirty="0" smtClean="0"/>
          </a:p>
          <a:p>
            <a:pPr marL="1600200" lvl="3" indent="-228600">
              <a:buFont typeface="+mj-lt"/>
              <a:buAutoNum type="arabicPeriod"/>
            </a:pPr>
            <a:endParaRPr lang="en-US" sz="1100" dirty="0" smtClean="0"/>
          </a:p>
          <a:p>
            <a:endParaRPr lang="en-US" sz="1900" dirty="0" smtClean="0"/>
          </a:p>
          <a:p>
            <a:endParaRPr lang="en-US" sz="1900" dirty="0" smtClean="0"/>
          </a:p>
          <a:p>
            <a:endParaRPr lang="en-US" sz="1900" dirty="0"/>
          </a:p>
        </p:txBody>
      </p:sp>
    </p:spTree>
    <p:extLst>
      <p:ext uri="{BB962C8B-B14F-4D97-AF65-F5344CB8AC3E}">
        <p14:creationId xmlns:p14="http://schemas.microsoft.com/office/powerpoint/2010/main" val="4113951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35829"/>
            <a:ext cx="9601196" cy="383372"/>
          </a:xfrm>
        </p:spPr>
        <p:txBody>
          <a:bodyPr>
            <a:normAutofit fontScale="90000"/>
          </a:bodyPr>
          <a:lstStyle/>
          <a:p>
            <a:pPr algn="l"/>
            <a:r>
              <a:rPr lang="en-US" sz="2100" b="1" dirty="0" smtClean="0"/>
              <a:t>STEPS OF ANALYSIS:</a:t>
            </a:r>
            <a:endParaRPr lang="en-US" sz="2100" b="1" dirty="0"/>
          </a:p>
        </p:txBody>
      </p:sp>
      <p:sp>
        <p:nvSpPr>
          <p:cNvPr id="3" name="Content Placeholder 2"/>
          <p:cNvSpPr>
            <a:spLocks noGrp="1"/>
          </p:cNvSpPr>
          <p:nvPr>
            <p:ph idx="1"/>
          </p:nvPr>
        </p:nvSpPr>
        <p:spPr>
          <a:xfrm>
            <a:off x="1295402" y="1365505"/>
            <a:ext cx="9601196" cy="4498171"/>
          </a:xfrm>
        </p:spPr>
        <p:txBody>
          <a:bodyPr>
            <a:normAutofit/>
          </a:bodyPr>
          <a:lstStyle/>
          <a:p>
            <a:pPr lvl="0">
              <a:lnSpc>
                <a:spcPct val="250000"/>
              </a:lnSpc>
            </a:pPr>
            <a:r>
              <a:rPr lang="en-US" sz="1900" b="1" u="sng" dirty="0" smtClean="0">
                <a:effectLst>
                  <a:outerShdw blurRad="38100" dist="38100" dir="2700000" algn="tl">
                    <a:srgbClr val="000000">
                      <a:alpha val="43137"/>
                    </a:srgbClr>
                  </a:outerShdw>
                </a:effectLst>
              </a:rPr>
              <a:t>DATA TRANSFORMATION AND CLEANING.</a:t>
            </a:r>
          </a:p>
          <a:p>
            <a:pPr lvl="0">
              <a:lnSpc>
                <a:spcPct val="250000"/>
              </a:lnSpc>
            </a:pPr>
            <a:r>
              <a:rPr lang="en-US" sz="1900" b="1" u="sng" dirty="0" smtClean="0">
                <a:effectLst>
                  <a:outerShdw blurRad="38100" dist="38100" dir="2700000" algn="tl">
                    <a:srgbClr val="000000">
                      <a:alpha val="43137"/>
                    </a:srgbClr>
                  </a:outerShdw>
                </a:effectLst>
              </a:rPr>
              <a:t>DATA BALANCING</a:t>
            </a:r>
          </a:p>
          <a:p>
            <a:pPr lvl="0">
              <a:lnSpc>
                <a:spcPct val="250000"/>
              </a:lnSpc>
            </a:pPr>
            <a:r>
              <a:rPr lang="en-US" sz="1900" b="1" u="sng" dirty="0" smtClean="0">
                <a:effectLst>
                  <a:outerShdw blurRad="38100" dist="38100" dir="2700000" algn="tl">
                    <a:srgbClr val="000000">
                      <a:alpha val="43137"/>
                    </a:srgbClr>
                  </a:outerShdw>
                </a:effectLst>
              </a:rPr>
              <a:t>DATA INSIGHTS</a:t>
            </a:r>
          </a:p>
          <a:p>
            <a:pPr lvl="0">
              <a:lnSpc>
                <a:spcPct val="250000"/>
              </a:lnSpc>
            </a:pPr>
            <a:r>
              <a:rPr lang="en-US" sz="1900" b="1" u="sng" dirty="0" smtClean="0">
                <a:effectLst>
                  <a:outerShdw blurRad="38100" dist="38100" dir="2700000" algn="tl">
                    <a:srgbClr val="000000">
                      <a:alpha val="43137"/>
                    </a:srgbClr>
                  </a:outerShdw>
                </a:effectLst>
              </a:rPr>
              <a:t>DATASTANDARDIZATION AND MODELLING</a:t>
            </a:r>
          </a:p>
          <a:p>
            <a:pPr lvl="0">
              <a:lnSpc>
                <a:spcPct val="250000"/>
              </a:lnSpc>
            </a:pPr>
            <a:r>
              <a:rPr lang="en-US" sz="1900" b="1" u="sng" dirty="0" smtClean="0">
                <a:effectLst>
                  <a:outerShdw blurRad="38100" dist="38100" dir="2700000" algn="tl">
                    <a:srgbClr val="000000">
                      <a:alpha val="43137"/>
                    </a:srgbClr>
                  </a:outerShdw>
                </a:effectLst>
              </a:rPr>
              <a:t>CONCLUSION</a:t>
            </a:r>
            <a:endParaRPr lang="en-US" sz="1900" b="1" u="sng" dirty="0" smtClean="0">
              <a:effectLst>
                <a:outerShdw blurRad="38100" dist="38100" dir="2700000" algn="tl">
                  <a:srgbClr val="000000">
                    <a:alpha val="43137"/>
                  </a:srgbClr>
                </a:outerShdw>
              </a:effectLst>
            </a:endParaRPr>
          </a:p>
          <a:p>
            <a:pPr marL="1600200" lvl="3" indent="-228600">
              <a:buFont typeface="+mj-lt"/>
              <a:buAutoNum type="arabicPeriod"/>
            </a:pPr>
            <a:endParaRPr lang="en-US" sz="1100" dirty="0" smtClean="0"/>
          </a:p>
          <a:p>
            <a:endParaRPr lang="en-US" sz="1900" dirty="0" smtClean="0"/>
          </a:p>
          <a:p>
            <a:endParaRPr lang="en-US" sz="1900" dirty="0" smtClean="0"/>
          </a:p>
          <a:p>
            <a:endParaRPr lang="en-US" sz="1900" dirty="0"/>
          </a:p>
        </p:txBody>
      </p:sp>
    </p:spTree>
    <p:extLst>
      <p:ext uri="{BB962C8B-B14F-4D97-AF65-F5344CB8AC3E}">
        <p14:creationId xmlns:p14="http://schemas.microsoft.com/office/powerpoint/2010/main" val="2417939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Autofit/>
          </a:bodyPr>
          <a:lstStyle/>
          <a:p>
            <a:pPr algn="l"/>
            <a:r>
              <a:rPr lang="en-US" sz="2100" b="1" dirty="0" smtClean="0"/>
              <a:t>DATA CLEANING AND TRANSFORMATION:</a:t>
            </a:r>
            <a:endParaRPr lang="en-US" sz="2100" b="1" dirty="0"/>
          </a:p>
        </p:txBody>
      </p:sp>
      <p:sp>
        <p:nvSpPr>
          <p:cNvPr id="3" name="Content Placeholder 2"/>
          <p:cNvSpPr>
            <a:spLocks noGrp="1"/>
          </p:cNvSpPr>
          <p:nvPr>
            <p:ph idx="1"/>
          </p:nvPr>
        </p:nvSpPr>
        <p:spPr>
          <a:xfrm>
            <a:off x="1295402" y="1365505"/>
            <a:ext cx="9601196" cy="4498171"/>
          </a:xfrm>
        </p:spPr>
        <p:txBody>
          <a:bodyPr>
            <a:normAutofit/>
          </a:bodyPr>
          <a:lstStyle/>
          <a:p>
            <a:r>
              <a:rPr lang="en-US" sz="1900" dirty="0" smtClean="0">
                <a:solidFill>
                  <a:schemeClr val="tx1"/>
                </a:solidFill>
              </a:rPr>
              <a:t>Though the data was very large and provided numerous relevant features, however the data got from the source was not well documented, with no description on the tags, and sparse in most of the rows, it proved to be quite a task bring the data to a state where any analysis could be done.</a:t>
            </a:r>
          </a:p>
          <a:p>
            <a:r>
              <a:rPr lang="en-US" sz="1900" dirty="0" smtClean="0">
                <a:solidFill>
                  <a:schemeClr val="tx1"/>
                </a:solidFill>
              </a:rPr>
              <a:t>NOTE: The BeneID and Provider columns in the datasets are not meddled or removed as they are the connecting keys between the datasets,</a:t>
            </a:r>
          </a:p>
          <a:p>
            <a:r>
              <a:rPr lang="en-US" sz="1900" dirty="0" smtClean="0">
                <a:solidFill>
                  <a:schemeClr val="tx1"/>
                </a:solidFill>
              </a:rPr>
              <a:t>Now lets jump into the codes to understand the changes made to the data:</a:t>
            </a:r>
            <a:endParaRPr lang="en-US" sz="1900" dirty="0">
              <a:solidFill>
                <a:schemeClr val="tx1"/>
              </a:solidFill>
            </a:endParaRPr>
          </a:p>
          <a:p>
            <a:pPr lvl="0"/>
            <a:endParaRPr lang="en-US" sz="1900" dirty="0" smtClean="0"/>
          </a:p>
          <a:p>
            <a:pPr marL="1600200" lvl="3" indent="-228600">
              <a:buFont typeface="+mj-lt"/>
              <a:buAutoNum type="arabicPeriod"/>
            </a:pPr>
            <a:endParaRPr lang="en-US" sz="1100" dirty="0" smtClean="0"/>
          </a:p>
          <a:p>
            <a:endParaRPr lang="en-US" sz="1900" dirty="0" smtClean="0"/>
          </a:p>
          <a:p>
            <a:endParaRPr lang="en-US" sz="1900" dirty="0" smtClean="0"/>
          </a:p>
          <a:p>
            <a:endParaRPr lang="en-US" sz="1900" dirty="0"/>
          </a:p>
        </p:txBody>
      </p:sp>
    </p:spTree>
    <p:extLst>
      <p:ext uri="{BB962C8B-B14F-4D97-AF65-F5344CB8AC3E}">
        <p14:creationId xmlns:p14="http://schemas.microsoft.com/office/powerpoint/2010/main" val="153182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Autofit/>
          </a:bodyPr>
          <a:lstStyle/>
          <a:p>
            <a:pPr algn="l"/>
            <a:r>
              <a:rPr lang="en-US" sz="2100" b="1" dirty="0" smtClean="0"/>
              <a:t>DATA BALANCING:</a:t>
            </a:r>
            <a:endParaRPr lang="en-US" sz="2100" b="1" dirty="0"/>
          </a:p>
        </p:txBody>
      </p:sp>
      <p:sp>
        <p:nvSpPr>
          <p:cNvPr id="3" name="Content Placeholder 2"/>
          <p:cNvSpPr>
            <a:spLocks noGrp="1"/>
          </p:cNvSpPr>
          <p:nvPr>
            <p:ph idx="1"/>
          </p:nvPr>
        </p:nvSpPr>
        <p:spPr>
          <a:xfrm>
            <a:off x="1295402" y="1365505"/>
            <a:ext cx="9601196" cy="4498171"/>
          </a:xfrm>
        </p:spPr>
        <p:txBody>
          <a:bodyPr>
            <a:normAutofit/>
          </a:bodyPr>
          <a:lstStyle/>
          <a:p>
            <a:r>
              <a:rPr lang="en-US" sz="1900" dirty="0" smtClean="0">
                <a:solidFill>
                  <a:schemeClr val="tx1"/>
                </a:solidFill>
              </a:rPr>
              <a:t>Here it was seen that the data was very unevenly distributed with counts as:</a:t>
            </a:r>
          </a:p>
          <a:p>
            <a:pPr marL="457200" lvl="1" indent="0">
              <a:lnSpc>
                <a:spcPct val="107000"/>
              </a:lnSpc>
              <a:spcBef>
                <a:spcPts val="0"/>
              </a:spcBef>
              <a:spcAft>
                <a:spcPts val="0"/>
              </a:spcAft>
              <a:buNone/>
            </a:pPr>
            <a:r>
              <a:rPr lang="en-US" sz="1500" dirty="0" smtClean="0">
                <a:solidFill>
                  <a:srgbClr val="212121"/>
                </a:solidFill>
                <a:latin typeface="Courier New" panose="02070309020205020404" pitchFamily="49" charset="0"/>
                <a:ea typeface="Times New Roman" panose="02020603050405020304" pitchFamily="18" charset="0"/>
              </a:rPr>
              <a:t>1    3839343</a:t>
            </a:r>
            <a:endParaRPr lang="en-US" sz="1500" dirty="0" smtClean="0">
              <a:solidFill>
                <a:srgbClr val="000000"/>
              </a:solidFill>
              <a:latin typeface="Calibri" panose="020F0502020204030204" pitchFamily="34" charset="0"/>
              <a:ea typeface="Calibri" panose="020F0502020204030204" pitchFamily="34" charset="0"/>
            </a:endParaRPr>
          </a:p>
          <a:p>
            <a:pPr marL="457200" lvl="1" indent="0">
              <a:lnSpc>
                <a:spcPct val="107000"/>
              </a:lnSpc>
              <a:spcBef>
                <a:spcPts val="0"/>
              </a:spcBef>
              <a:spcAft>
                <a:spcPts val="0"/>
              </a:spcAft>
              <a:buNone/>
            </a:pPr>
            <a:r>
              <a:rPr lang="en-US" sz="1500" dirty="0" smtClean="0">
                <a:solidFill>
                  <a:srgbClr val="212121"/>
                </a:solidFill>
                <a:latin typeface="Courier New" panose="02070309020205020404" pitchFamily="49" charset="0"/>
                <a:ea typeface="Times New Roman" panose="02020603050405020304" pitchFamily="18" charset="0"/>
              </a:rPr>
              <a:t>0    1913967</a:t>
            </a:r>
            <a:endParaRPr lang="en-US" sz="1500" dirty="0" smtClean="0">
              <a:solidFill>
                <a:srgbClr val="000000"/>
              </a:solidFill>
              <a:latin typeface="Calibri" panose="020F0502020204030204" pitchFamily="34" charset="0"/>
              <a:ea typeface="Calibri" panose="020F0502020204030204" pitchFamily="34" charset="0"/>
            </a:endParaRPr>
          </a:p>
          <a:p>
            <a:pPr marL="457200" marR="83820" lvl="1" indent="0">
              <a:lnSpc>
                <a:spcPct val="107000"/>
              </a:lnSpc>
              <a:spcBef>
                <a:spcPts val="0"/>
              </a:spcBef>
              <a:spcAft>
                <a:spcPts val="785"/>
              </a:spcAft>
              <a:buNone/>
            </a:pPr>
            <a:r>
              <a:rPr lang="en-US" sz="1500" dirty="0" smtClean="0">
                <a:solidFill>
                  <a:srgbClr val="212121"/>
                </a:solidFill>
                <a:latin typeface="Courier New" panose="02070309020205020404" pitchFamily="49" charset="0"/>
                <a:ea typeface="Times New Roman" panose="02020603050405020304" pitchFamily="18" charset="0"/>
              </a:rPr>
              <a:t>Name: </a:t>
            </a:r>
            <a:r>
              <a:rPr lang="en-US" sz="1500" dirty="0" err="1" smtClean="0">
                <a:solidFill>
                  <a:srgbClr val="212121"/>
                </a:solidFill>
                <a:latin typeface="Courier New" panose="02070309020205020404" pitchFamily="49" charset="0"/>
                <a:ea typeface="Times New Roman" panose="02020603050405020304" pitchFamily="18" charset="0"/>
              </a:rPr>
              <a:t>PotentialFraud</a:t>
            </a:r>
            <a:r>
              <a:rPr lang="en-US" sz="1500" dirty="0" smtClean="0">
                <a:solidFill>
                  <a:srgbClr val="212121"/>
                </a:solidFill>
                <a:latin typeface="Courier New" panose="02070309020205020404" pitchFamily="49" charset="0"/>
                <a:ea typeface="Times New Roman" panose="02020603050405020304" pitchFamily="18" charset="0"/>
              </a:rPr>
              <a:t>, </a:t>
            </a:r>
            <a:r>
              <a:rPr lang="en-US" sz="1500" dirty="0" err="1" smtClean="0">
                <a:solidFill>
                  <a:srgbClr val="212121"/>
                </a:solidFill>
                <a:latin typeface="Courier New" panose="02070309020205020404" pitchFamily="49" charset="0"/>
                <a:ea typeface="Times New Roman" panose="02020603050405020304" pitchFamily="18" charset="0"/>
              </a:rPr>
              <a:t>dtype</a:t>
            </a:r>
            <a:r>
              <a:rPr lang="en-US" sz="1500" dirty="0" smtClean="0">
                <a:solidFill>
                  <a:srgbClr val="212121"/>
                </a:solidFill>
                <a:latin typeface="Courier New" panose="02070309020205020404" pitchFamily="49" charset="0"/>
                <a:ea typeface="Times New Roman" panose="02020603050405020304" pitchFamily="18" charset="0"/>
              </a:rPr>
              <a:t>: int64</a:t>
            </a:r>
          </a:p>
          <a:p>
            <a:r>
              <a:rPr lang="en-US" sz="1900" dirty="0" smtClean="0">
                <a:solidFill>
                  <a:schemeClr val="tx1"/>
                </a:solidFill>
              </a:rPr>
              <a:t>Now there are various methods like the </a:t>
            </a:r>
            <a:r>
              <a:rPr lang="en-US" sz="1900" dirty="0" err="1" smtClean="0">
                <a:solidFill>
                  <a:schemeClr val="tx1"/>
                </a:solidFill>
              </a:rPr>
              <a:t>UnderSampling</a:t>
            </a:r>
            <a:r>
              <a:rPr lang="en-US" sz="1900" dirty="0" smtClean="0">
                <a:solidFill>
                  <a:schemeClr val="tx1"/>
                </a:solidFill>
              </a:rPr>
              <a:t>, </a:t>
            </a:r>
            <a:r>
              <a:rPr lang="en-US" sz="1900" dirty="0" err="1" smtClean="0">
                <a:solidFill>
                  <a:schemeClr val="tx1"/>
                </a:solidFill>
              </a:rPr>
              <a:t>Oversamplying</a:t>
            </a:r>
            <a:r>
              <a:rPr lang="en-US" sz="1900" dirty="0" smtClean="0">
                <a:solidFill>
                  <a:schemeClr val="tx1"/>
                </a:solidFill>
              </a:rPr>
              <a:t>, SMOTE, Ensemble with data proportions etc., but each results to either deletion or synthetic </a:t>
            </a:r>
            <a:r>
              <a:rPr lang="en-US" sz="1900" dirty="0" err="1" smtClean="0">
                <a:solidFill>
                  <a:schemeClr val="tx1"/>
                </a:solidFill>
              </a:rPr>
              <a:t>datas</a:t>
            </a:r>
            <a:endParaRPr lang="en-US" sz="1900" dirty="0" smtClean="0">
              <a:solidFill>
                <a:schemeClr val="tx1"/>
              </a:solidFill>
            </a:endParaRPr>
          </a:p>
          <a:p>
            <a:r>
              <a:rPr lang="en-US" sz="1900" dirty="0" smtClean="0">
                <a:solidFill>
                  <a:schemeClr val="tx1"/>
                </a:solidFill>
              </a:rPr>
              <a:t>To deal with the same we decided to not opt for above problems but stick to </a:t>
            </a:r>
            <a:r>
              <a:rPr lang="en-US" sz="1900" b="1" dirty="0" smtClean="0">
                <a:solidFill>
                  <a:schemeClr val="tx1"/>
                </a:solidFill>
              </a:rPr>
              <a:t>F1 score of each model</a:t>
            </a:r>
            <a:endParaRPr lang="en-US" sz="1900" b="1" dirty="0">
              <a:solidFill>
                <a:schemeClr val="tx1"/>
              </a:solidFill>
            </a:endParaRPr>
          </a:p>
          <a:p>
            <a:pPr lvl="0"/>
            <a:endParaRPr lang="en-US" sz="1900" dirty="0" smtClean="0"/>
          </a:p>
          <a:p>
            <a:pPr marL="1600200" lvl="3" indent="-228600">
              <a:buFont typeface="+mj-lt"/>
              <a:buAutoNum type="arabicPeriod"/>
            </a:pPr>
            <a:endParaRPr lang="en-US" sz="1100" dirty="0" smtClean="0"/>
          </a:p>
          <a:p>
            <a:endParaRPr lang="en-US" sz="1900" dirty="0" smtClean="0"/>
          </a:p>
          <a:p>
            <a:endParaRPr lang="en-US" sz="1900" dirty="0" smtClean="0"/>
          </a:p>
          <a:p>
            <a:endParaRPr lang="en-US" sz="1900" dirty="0"/>
          </a:p>
        </p:txBody>
      </p:sp>
    </p:spTree>
    <p:extLst>
      <p:ext uri="{BB962C8B-B14F-4D97-AF65-F5344CB8AC3E}">
        <p14:creationId xmlns:p14="http://schemas.microsoft.com/office/powerpoint/2010/main" val="94231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Autofit/>
          </a:bodyPr>
          <a:lstStyle/>
          <a:p>
            <a:pPr algn="l"/>
            <a:r>
              <a:rPr lang="en-US" sz="2100" b="1" dirty="0" smtClean="0"/>
              <a:t>DATA INSIGHTS:</a:t>
            </a:r>
            <a:endParaRPr lang="en-US" sz="2100" b="1" dirty="0"/>
          </a:p>
        </p:txBody>
      </p:sp>
      <p:sp>
        <p:nvSpPr>
          <p:cNvPr id="3" name="Content Placeholder 2"/>
          <p:cNvSpPr>
            <a:spLocks noGrp="1"/>
          </p:cNvSpPr>
          <p:nvPr>
            <p:ph idx="1"/>
          </p:nvPr>
        </p:nvSpPr>
        <p:spPr>
          <a:xfrm>
            <a:off x="1295402" y="1365505"/>
            <a:ext cx="9601196" cy="4498171"/>
          </a:xfrm>
        </p:spPr>
        <p:txBody>
          <a:bodyPr>
            <a:normAutofit/>
          </a:bodyPr>
          <a:lstStyle/>
          <a:p>
            <a:pPr lvl="0"/>
            <a:r>
              <a:rPr lang="en-US" sz="1900" dirty="0" smtClean="0"/>
              <a:t>Here to get some valuable insights from the data for some valid actions and investigations as well as to have an idea as to the kind of models that we can opt for we drew a heatmap()</a:t>
            </a:r>
          </a:p>
          <a:p>
            <a:pPr lvl="0">
              <a:lnSpc>
                <a:spcPct val="250000"/>
              </a:lnSpc>
            </a:pPr>
            <a:r>
              <a:rPr lang="en-US" sz="1900" dirty="0" smtClean="0"/>
              <a:t>From heatmap() there were numerous insights which well mentioned in the report</a:t>
            </a:r>
          </a:p>
          <a:p>
            <a:pPr lvl="0">
              <a:lnSpc>
                <a:spcPct val="250000"/>
              </a:lnSpc>
            </a:pPr>
            <a:r>
              <a:rPr lang="en-US" sz="1900" dirty="0" smtClean="0"/>
              <a:t>Lets move to the UI for a more close preview of the Insights……………………..</a:t>
            </a:r>
          </a:p>
          <a:p>
            <a:pPr marL="1600200" lvl="3" indent="-228600">
              <a:buFont typeface="+mj-lt"/>
              <a:buAutoNum type="arabicPeriod"/>
            </a:pPr>
            <a:endParaRPr lang="en-US" sz="1100" dirty="0" smtClean="0"/>
          </a:p>
          <a:p>
            <a:endParaRPr lang="en-US" sz="1900" dirty="0" smtClean="0"/>
          </a:p>
          <a:p>
            <a:endParaRPr lang="en-US" sz="1900" dirty="0" smtClean="0"/>
          </a:p>
          <a:p>
            <a:endParaRPr lang="en-US" sz="1900" dirty="0"/>
          </a:p>
        </p:txBody>
      </p:sp>
    </p:spTree>
    <p:extLst>
      <p:ext uri="{BB962C8B-B14F-4D97-AF65-F5344CB8AC3E}">
        <p14:creationId xmlns:p14="http://schemas.microsoft.com/office/powerpoint/2010/main" val="2922862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Autofit/>
          </a:bodyPr>
          <a:lstStyle/>
          <a:p>
            <a:pPr algn="l"/>
            <a:r>
              <a:rPr lang="en-US" sz="2100" b="1" dirty="0"/>
              <a:t>DATA STANDARDIZATION AND MODELS:</a:t>
            </a:r>
          </a:p>
        </p:txBody>
      </p:sp>
      <p:sp>
        <p:nvSpPr>
          <p:cNvPr id="3" name="Content Placeholder 2"/>
          <p:cNvSpPr>
            <a:spLocks noGrp="1"/>
          </p:cNvSpPr>
          <p:nvPr>
            <p:ph idx="1"/>
          </p:nvPr>
        </p:nvSpPr>
        <p:spPr>
          <a:xfrm>
            <a:off x="1295402" y="1365505"/>
            <a:ext cx="9601196" cy="4498171"/>
          </a:xfrm>
        </p:spPr>
        <p:txBody>
          <a:bodyPr>
            <a:normAutofit/>
          </a:bodyPr>
          <a:lstStyle/>
          <a:p>
            <a:pPr marL="457200" indent="-342900"/>
            <a:r>
              <a:rPr lang="en-US" sz="1900" dirty="0" smtClean="0"/>
              <a:t>There were various models done with the different standardization requirements:</a:t>
            </a:r>
          </a:p>
          <a:p>
            <a:pPr marL="457200" indent="-342900"/>
            <a:r>
              <a:rPr lang="en-US" sz="1900" dirty="0" smtClean="0"/>
              <a:t>MODELS:</a:t>
            </a:r>
          </a:p>
          <a:p>
            <a:pPr marL="914400" lvl="1" indent="-342900"/>
            <a:r>
              <a:rPr lang="en-US" sz="1600" dirty="0" smtClean="0"/>
              <a:t>FISCHER DICRIMINANT CLASSIFIER- STANDARD SCLAER</a:t>
            </a:r>
          </a:p>
          <a:p>
            <a:pPr marL="914400" lvl="1" indent="-342900"/>
            <a:r>
              <a:rPr lang="en-US" sz="1600" dirty="0" smtClean="0"/>
              <a:t>LOGISTIC REGRESSION –ROBUST SCALER</a:t>
            </a:r>
          </a:p>
          <a:p>
            <a:pPr marL="914400" lvl="1" indent="-342900"/>
            <a:r>
              <a:rPr lang="en-US" sz="1600" dirty="0" smtClean="0"/>
              <a:t>NAÏVE BAYES CLASSIFIER-NO SCALER</a:t>
            </a:r>
          </a:p>
          <a:p>
            <a:pPr marL="914400" lvl="1" indent="-342900"/>
            <a:r>
              <a:rPr lang="en-US" sz="1600" dirty="0" smtClean="0"/>
              <a:t>RANDOM FOREST</a:t>
            </a:r>
          </a:p>
          <a:p>
            <a:pPr marL="914400" lvl="1" indent="-342900"/>
            <a:r>
              <a:rPr lang="en-US" sz="1600" dirty="0" smtClean="0"/>
              <a:t>EXTRA REGRESSOR TREES</a:t>
            </a:r>
          </a:p>
          <a:p>
            <a:pPr marL="457200" indent="-342900"/>
            <a:r>
              <a:rPr lang="en-US" sz="2000" dirty="0" smtClean="0"/>
              <a:t>All the models as stated above were tested with GRIDSEARCHCV(), 3 fold cross validation and AUC-ROC Scoring.</a:t>
            </a:r>
          </a:p>
          <a:p>
            <a:pPr marL="457200" indent="-342900"/>
            <a:r>
              <a:rPr lang="en-US" sz="2000" dirty="0" smtClean="0"/>
              <a:t>SO LETS GO OVER THE CODES OF MODELS………………………..</a:t>
            </a:r>
          </a:p>
        </p:txBody>
      </p:sp>
    </p:spTree>
    <p:extLst>
      <p:ext uri="{BB962C8B-B14F-4D97-AF65-F5344CB8AC3E}">
        <p14:creationId xmlns:p14="http://schemas.microsoft.com/office/powerpoint/2010/main" val="2229851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83372"/>
          </a:xfrm>
        </p:spPr>
        <p:txBody>
          <a:bodyPr>
            <a:noAutofit/>
          </a:bodyPr>
          <a:lstStyle/>
          <a:p>
            <a:pPr algn="l"/>
            <a:r>
              <a:rPr lang="en-US" sz="2100" b="1" dirty="0" smtClean="0"/>
              <a:t>CONCLUSIONS</a:t>
            </a:r>
            <a:r>
              <a:rPr lang="en-US" sz="2100" b="1" dirty="0"/>
              <a:t>:</a:t>
            </a:r>
          </a:p>
        </p:txBody>
      </p:sp>
      <p:sp>
        <p:nvSpPr>
          <p:cNvPr id="3" name="Content Placeholder 2"/>
          <p:cNvSpPr>
            <a:spLocks noGrp="1"/>
          </p:cNvSpPr>
          <p:nvPr>
            <p:ph idx="1"/>
          </p:nvPr>
        </p:nvSpPr>
        <p:spPr>
          <a:xfrm>
            <a:off x="1295402" y="1365505"/>
            <a:ext cx="9601196" cy="4498171"/>
          </a:xfrm>
        </p:spPr>
        <p:txBody>
          <a:bodyPr>
            <a:normAutofit/>
          </a:bodyPr>
          <a:lstStyle/>
          <a:p>
            <a:pPr marL="457200" indent="-342900"/>
            <a:r>
              <a:rPr lang="en-US" sz="2000" dirty="0" smtClean="0"/>
              <a:t>The best model was found to be Random Forest with the specifications as:</a:t>
            </a:r>
            <a:endParaRPr lang="en-US" sz="2000" dirty="0"/>
          </a:p>
          <a:p>
            <a:pPr marL="1371600" lvl="3" indent="0">
              <a:lnSpc>
                <a:spcPts val="1200"/>
              </a:lnSpc>
              <a:buNone/>
            </a:pPr>
            <a:r>
              <a:rPr lang="en-US" sz="1300" b="1" dirty="0" err="1">
                <a:effectLst>
                  <a:outerShdw blurRad="38100" dist="38100" dir="2700000" algn="tl">
                    <a:srgbClr val="000000">
                      <a:alpha val="43137"/>
                    </a:srgbClr>
                  </a:outerShdw>
                </a:effectLst>
              </a:rPr>
              <a:t>RandomForestClassifier</a:t>
            </a:r>
            <a:r>
              <a:rPr lang="en-US" sz="1300" b="1" dirty="0">
                <a:effectLst>
                  <a:outerShdw blurRad="38100" dist="38100" dir="2700000" algn="tl">
                    <a:srgbClr val="000000">
                      <a:alpha val="43137"/>
                    </a:srgbClr>
                  </a:outerShdw>
                </a:effectLst>
              </a:rPr>
              <a:t>(bootstrap=True, </a:t>
            </a:r>
            <a:r>
              <a:rPr lang="en-US" sz="1300" b="1" dirty="0" err="1">
                <a:effectLst>
                  <a:outerShdw blurRad="38100" dist="38100" dir="2700000" algn="tl">
                    <a:srgbClr val="000000">
                      <a:alpha val="43137"/>
                    </a:srgbClr>
                  </a:outerShdw>
                </a:effectLst>
              </a:rPr>
              <a:t>ccp_alpha</a:t>
            </a:r>
            <a:r>
              <a:rPr lang="en-US" sz="1300" b="1" dirty="0">
                <a:effectLst>
                  <a:outerShdw blurRad="38100" dist="38100" dir="2700000" algn="tl">
                    <a:srgbClr val="000000">
                      <a:alpha val="43137"/>
                    </a:srgbClr>
                  </a:outerShdw>
                </a:effectLst>
              </a:rPr>
              <a:t>=0.0, </a:t>
            </a:r>
            <a:r>
              <a:rPr lang="en-US" sz="1300" b="1" dirty="0" err="1">
                <a:effectLst>
                  <a:outerShdw blurRad="38100" dist="38100" dir="2700000" algn="tl">
                    <a:srgbClr val="000000">
                      <a:alpha val="43137"/>
                    </a:srgbClr>
                  </a:outerShdw>
                </a:effectLst>
              </a:rPr>
              <a:t>class_weight</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a:effectLst>
                  <a:outerShdw blurRad="38100" dist="38100" dir="2700000" algn="tl">
                    <a:srgbClr val="000000">
                      <a:alpha val="43137"/>
                    </a:srgbClr>
                  </a:outerShdw>
                </a:effectLst>
              </a:rPr>
              <a:t>criterion='</a:t>
            </a:r>
            <a:r>
              <a:rPr lang="en-US" sz="1300" b="1" dirty="0" err="1">
                <a:effectLst>
                  <a:outerShdw blurRad="38100" dist="38100" dir="2700000" algn="tl">
                    <a:srgbClr val="000000">
                      <a:alpha val="43137"/>
                    </a:srgbClr>
                  </a:outerShdw>
                </a:effectLst>
              </a:rPr>
              <a:t>gini</a:t>
            </a:r>
            <a:r>
              <a:rPr lang="en-US" sz="1300" b="1" dirty="0">
                <a:effectLst>
                  <a:outerShdw blurRad="38100" dist="38100" dir="2700000" algn="tl">
                    <a:srgbClr val="000000">
                      <a:alpha val="43137"/>
                    </a:srgbClr>
                  </a:outerShdw>
                </a:effectLst>
              </a:rPr>
              <a:t>', </a:t>
            </a:r>
            <a:r>
              <a:rPr lang="en-US" sz="1300" b="1" dirty="0" err="1">
                <a:effectLst>
                  <a:outerShdw blurRad="38100" dist="38100" dir="2700000" algn="tl">
                    <a:srgbClr val="000000">
                      <a:alpha val="43137"/>
                    </a:srgbClr>
                  </a:outerShdw>
                </a:effectLst>
              </a:rPr>
              <a:t>max_depth</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err="1">
                <a:effectLst>
                  <a:outerShdw blurRad="38100" dist="38100" dir="2700000" algn="tl">
                    <a:srgbClr val="000000">
                      <a:alpha val="43137"/>
                    </a:srgbClr>
                  </a:outerShdw>
                </a:effectLst>
              </a:rPr>
              <a:t>max_features</a:t>
            </a:r>
            <a:r>
              <a:rPr lang="en-US" sz="1300" b="1" dirty="0">
                <a:effectLst>
                  <a:outerShdw blurRad="38100" dist="38100" dir="2700000" algn="tl">
                    <a:srgbClr val="000000">
                      <a:alpha val="43137"/>
                    </a:srgbClr>
                  </a:outerShdw>
                </a:effectLst>
              </a:rPr>
              <a:t>='auto', </a:t>
            </a:r>
            <a:r>
              <a:rPr lang="en-US" sz="1300" b="1" dirty="0" err="1">
                <a:effectLst>
                  <a:outerShdw blurRad="38100" dist="38100" dir="2700000" algn="tl">
                    <a:srgbClr val="000000">
                      <a:alpha val="43137"/>
                    </a:srgbClr>
                  </a:outerShdw>
                </a:effectLst>
              </a:rPr>
              <a:t>max_leaf_nodes</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err="1">
                <a:effectLst>
                  <a:outerShdw blurRad="38100" dist="38100" dir="2700000" algn="tl">
                    <a:srgbClr val="000000">
                      <a:alpha val="43137"/>
                    </a:srgbClr>
                  </a:outerShdw>
                </a:effectLst>
              </a:rPr>
              <a:t>max_samples</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err="1">
                <a:effectLst>
                  <a:outerShdw blurRad="38100" dist="38100" dir="2700000" algn="tl">
                    <a:srgbClr val="000000">
                      <a:alpha val="43137"/>
                    </a:srgbClr>
                  </a:outerShdw>
                </a:effectLst>
              </a:rPr>
              <a:t>min_impurity_decrease</a:t>
            </a:r>
            <a:r>
              <a:rPr lang="en-US" sz="1300" b="1" dirty="0">
                <a:effectLst>
                  <a:outerShdw blurRad="38100" dist="38100" dir="2700000" algn="tl">
                    <a:srgbClr val="000000">
                      <a:alpha val="43137"/>
                    </a:srgbClr>
                  </a:outerShdw>
                </a:effectLst>
              </a:rPr>
              <a:t>=0.0,</a:t>
            </a:r>
          </a:p>
          <a:p>
            <a:pPr marL="1371600" lvl="3" indent="0">
              <a:lnSpc>
                <a:spcPts val="1200"/>
              </a:lnSpc>
              <a:buNone/>
            </a:pPr>
            <a:r>
              <a:rPr lang="en-US" sz="1300" b="1" dirty="0" err="1">
                <a:effectLst>
                  <a:outerShdw blurRad="38100" dist="38100" dir="2700000" algn="tl">
                    <a:srgbClr val="000000">
                      <a:alpha val="43137"/>
                    </a:srgbClr>
                  </a:outerShdw>
                </a:effectLst>
              </a:rPr>
              <a:t>min_impurity_split</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err="1">
                <a:effectLst>
                  <a:outerShdw blurRad="38100" dist="38100" dir="2700000" algn="tl">
                    <a:srgbClr val="000000">
                      <a:alpha val="43137"/>
                    </a:srgbClr>
                  </a:outerShdw>
                </a:effectLst>
              </a:rPr>
              <a:t>min_samples_leaf</a:t>
            </a:r>
            <a:r>
              <a:rPr lang="en-US" sz="1300" b="1" dirty="0">
                <a:effectLst>
                  <a:outerShdw blurRad="38100" dist="38100" dir="2700000" algn="tl">
                    <a:srgbClr val="000000">
                      <a:alpha val="43137"/>
                    </a:srgbClr>
                  </a:outerShdw>
                </a:effectLst>
              </a:rPr>
              <a:t>=1,</a:t>
            </a:r>
          </a:p>
          <a:p>
            <a:pPr marL="1371600" lvl="3" indent="0">
              <a:lnSpc>
                <a:spcPts val="1200"/>
              </a:lnSpc>
              <a:buNone/>
            </a:pPr>
            <a:r>
              <a:rPr lang="en-US" sz="1300" b="1" dirty="0" err="1">
                <a:effectLst>
                  <a:outerShdw blurRad="38100" dist="38100" dir="2700000" algn="tl">
                    <a:srgbClr val="000000">
                      <a:alpha val="43137"/>
                    </a:srgbClr>
                  </a:outerShdw>
                </a:effectLst>
              </a:rPr>
              <a:t>min_samples_split</a:t>
            </a:r>
            <a:r>
              <a:rPr lang="en-US" sz="1300" b="1" dirty="0">
                <a:effectLst>
                  <a:outerShdw blurRad="38100" dist="38100" dir="2700000" algn="tl">
                    <a:srgbClr val="000000">
                      <a:alpha val="43137"/>
                    </a:srgbClr>
                  </a:outerShdw>
                </a:effectLst>
              </a:rPr>
              <a:t>=2,</a:t>
            </a:r>
          </a:p>
          <a:p>
            <a:pPr marL="1371600" lvl="3" indent="0">
              <a:lnSpc>
                <a:spcPts val="1200"/>
              </a:lnSpc>
              <a:buNone/>
            </a:pPr>
            <a:r>
              <a:rPr lang="en-US" sz="1300" b="1" dirty="0" err="1">
                <a:effectLst>
                  <a:outerShdw blurRad="38100" dist="38100" dir="2700000" algn="tl">
                    <a:srgbClr val="000000">
                      <a:alpha val="43137"/>
                    </a:srgbClr>
                  </a:outerShdw>
                </a:effectLst>
              </a:rPr>
              <a:t>min_weight_fraction_leaf</a:t>
            </a:r>
            <a:r>
              <a:rPr lang="en-US" sz="1300" b="1" dirty="0">
                <a:effectLst>
                  <a:outerShdw blurRad="38100" dist="38100" dir="2700000" algn="tl">
                    <a:srgbClr val="000000">
                      <a:alpha val="43137"/>
                    </a:srgbClr>
                  </a:outerShdw>
                </a:effectLst>
              </a:rPr>
              <a:t>=0.0,</a:t>
            </a:r>
          </a:p>
          <a:p>
            <a:pPr marL="1371600" lvl="3" indent="0">
              <a:lnSpc>
                <a:spcPts val="1200"/>
              </a:lnSpc>
              <a:buNone/>
            </a:pPr>
            <a:r>
              <a:rPr lang="en-US" sz="1300" b="1" dirty="0" err="1">
                <a:effectLst>
                  <a:outerShdw blurRad="38100" dist="38100" dir="2700000" algn="tl">
                    <a:srgbClr val="000000">
                      <a:alpha val="43137"/>
                    </a:srgbClr>
                  </a:outerShdw>
                </a:effectLst>
              </a:rPr>
              <a:t>n_estimators</a:t>
            </a:r>
            <a:r>
              <a:rPr lang="en-US" sz="1300" b="1" dirty="0">
                <a:effectLst>
                  <a:outerShdw blurRad="38100" dist="38100" dir="2700000" algn="tl">
                    <a:srgbClr val="000000">
                      <a:alpha val="43137"/>
                    </a:srgbClr>
                  </a:outerShdw>
                </a:effectLst>
              </a:rPr>
              <a:t>=50, </a:t>
            </a:r>
            <a:r>
              <a:rPr lang="en-US" sz="1300" b="1" dirty="0" err="1">
                <a:effectLst>
                  <a:outerShdw blurRad="38100" dist="38100" dir="2700000" algn="tl">
                    <a:srgbClr val="000000">
                      <a:alpha val="43137"/>
                    </a:srgbClr>
                  </a:outerShdw>
                </a:effectLst>
              </a:rPr>
              <a:t>n_jobs</a:t>
            </a:r>
            <a:r>
              <a:rPr lang="en-US" sz="1300" b="1" dirty="0">
                <a:effectLst>
                  <a:outerShdw blurRad="38100" dist="38100" dir="2700000" algn="tl">
                    <a:srgbClr val="000000">
                      <a:alpha val="43137"/>
                    </a:srgbClr>
                  </a:outerShdw>
                </a:effectLst>
              </a:rPr>
              <a:t>=-1,</a:t>
            </a:r>
          </a:p>
          <a:p>
            <a:pPr marL="1371600" lvl="3" indent="0">
              <a:lnSpc>
                <a:spcPts val="1200"/>
              </a:lnSpc>
              <a:buNone/>
            </a:pPr>
            <a:r>
              <a:rPr lang="en-US" sz="1300" b="1" dirty="0" err="1">
                <a:effectLst>
                  <a:outerShdw blurRad="38100" dist="38100" dir="2700000" algn="tl">
                    <a:srgbClr val="000000">
                      <a:alpha val="43137"/>
                    </a:srgbClr>
                  </a:outerShdw>
                </a:effectLst>
              </a:rPr>
              <a:t>oob_score</a:t>
            </a:r>
            <a:r>
              <a:rPr lang="en-US" sz="1300" b="1" dirty="0">
                <a:effectLst>
                  <a:outerShdw blurRad="38100" dist="38100" dir="2700000" algn="tl">
                    <a:srgbClr val="000000">
                      <a:alpha val="43137"/>
                    </a:srgbClr>
                  </a:outerShdw>
                </a:effectLst>
              </a:rPr>
              <a:t>=True, </a:t>
            </a:r>
            <a:r>
              <a:rPr lang="en-US" sz="1300" b="1" dirty="0" err="1">
                <a:effectLst>
                  <a:outerShdw blurRad="38100" dist="38100" dir="2700000" algn="tl">
                    <a:srgbClr val="000000">
                      <a:alpha val="43137"/>
                    </a:srgbClr>
                  </a:outerShdw>
                </a:effectLst>
              </a:rPr>
              <a:t>random_state</a:t>
            </a:r>
            <a:r>
              <a:rPr lang="en-US" sz="1300" b="1" dirty="0">
                <a:effectLst>
                  <a:outerShdw blurRad="38100" dist="38100" dir="2700000" algn="tl">
                    <a:srgbClr val="000000">
                      <a:alpha val="43137"/>
                    </a:srgbClr>
                  </a:outerShdw>
                </a:effectLst>
              </a:rPr>
              <a:t>=None,</a:t>
            </a:r>
          </a:p>
          <a:p>
            <a:pPr marL="1371600" lvl="3" indent="0">
              <a:lnSpc>
                <a:spcPts val="1200"/>
              </a:lnSpc>
              <a:buNone/>
            </a:pPr>
            <a:r>
              <a:rPr lang="en-US" sz="1300" b="1" dirty="0">
                <a:effectLst>
                  <a:outerShdw blurRad="38100" dist="38100" dir="2700000" algn="tl">
                    <a:srgbClr val="000000">
                      <a:alpha val="43137"/>
                    </a:srgbClr>
                  </a:outerShdw>
                </a:effectLst>
              </a:rPr>
              <a:t>verbose=0, </a:t>
            </a:r>
            <a:r>
              <a:rPr lang="en-US" sz="1300" b="1" dirty="0" err="1" smtClean="0">
                <a:effectLst>
                  <a:outerShdw blurRad="38100" dist="38100" dir="2700000" algn="tl">
                    <a:srgbClr val="000000">
                      <a:alpha val="43137"/>
                    </a:srgbClr>
                  </a:outerShdw>
                </a:effectLst>
              </a:rPr>
              <a:t>warm_start</a:t>
            </a:r>
            <a:r>
              <a:rPr lang="en-US" sz="1300" b="1" dirty="0" smtClean="0">
                <a:effectLst>
                  <a:outerShdw blurRad="38100" dist="38100" dir="2700000" algn="tl">
                    <a:srgbClr val="000000">
                      <a:alpha val="43137"/>
                    </a:srgbClr>
                  </a:outerShdw>
                </a:effectLst>
              </a:rPr>
              <a:t>=False</a:t>
            </a:r>
            <a:endParaRPr lang="en-US" sz="1200" dirty="0"/>
          </a:p>
          <a:p>
            <a:pPr marL="457200" indent="-342900"/>
            <a:r>
              <a:rPr lang="en-US" sz="1900" dirty="0" smtClean="0"/>
              <a:t>This stated that the parameters given are able to give the detection just based on binary questions and mutual information(summation on the log2Probability)</a:t>
            </a:r>
          </a:p>
        </p:txBody>
      </p:sp>
    </p:spTree>
    <p:extLst>
      <p:ext uri="{BB962C8B-B14F-4D97-AF65-F5344CB8AC3E}">
        <p14:creationId xmlns:p14="http://schemas.microsoft.com/office/powerpoint/2010/main" val="3891451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461</TotalTime>
  <Words>805</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Garamond</vt:lpstr>
      <vt:lpstr>Times New Roman</vt:lpstr>
      <vt:lpstr>Organic</vt:lpstr>
      <vt:lpstr>DETECTION OF FRAUD IN MEDICARE INPATIENT CLAIM DATA</vt:lpstr>
      <vt:lpstr>OBJECTIVE:</vt:lpstr>
      <vt:lpstr>OVERVIEW:</vt:lpstr>
      <vt:lpstr>STEPS OF ANALYSIS:</vt:lpstr>
      <vt:lpstr>DATA CLEANING AND TRANSFORMATION:</vt:lpstr>
      <vt:lpstr>DATA BALANCING:</vt:lpstr>
      <vt:lpstr>DATA INSIGHTS:</vt:lpstr>
      <vt:lpstr>DATA STANDARDIZATION AND MODELS:</vt:lpstr>
      <vt:lpstr>CONCLUSIONS:</vt:lpstr>
      <vt:lpstr>PowerPoint Presentation</vt:lpstr>
      <vt:lpstr>Thank You!!!!!</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SATYAKAM</dc:creator>
  <cp:lastModifiedBy>SIDDHARTH SATYAKAM</cp:lastModifiedBy>
  <cp:revision>32</cp:revision>
  <dcterms:created xsi:type="dcterms:W3CDTF">2020-05-04T17:44:14Z</dcterms:created>
  <dcterms:modified xsi:type="dcterms:W3CDTF">2020-05-05T03:02:19Z</dcterms:modified>
</cp:coreProperties>
</file>