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475" y="1376434"/>
            <a:ext cx="449643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5" y="1428401"/>
            <a:ext cx="7542649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487800"/>
              <a:ext cx="9144000" cy="4655820"/>
            </a:xfrm>
            <a:custGeom>
              <a:avLst/>
              <a:gdLst/>
              <a:ahLst/>
              <a:cxnLst/>
              <a:rect l="l" t="t" r="r" b="b"/>
              <a:pathLst>
                <a:path w="9144000" h="4655820">
                  <a:moveTo>
                    <a:pt x="0" y="4655699"/>
                  </a:moveTo>
                  <a:lnTo>
                    <a:pt x="9143999" y="46556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655699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488315"/>
            </a:xfrm>
            <a:custGeom>
              <a:avLst/>
              <a:gdLst/>
              <a:ahLst/>
              <a:cxnLst/>
              <a:rect l="l" t="t" r="r" b="b"/>
              <a:pathLst>
                <a:path w="9144000" h="488315">
                  <a:moveTo>
                    <a:pt x="9143999" y="487799"/>
                  </a:moveTo>
                  <a:lnTo>
                    <a:pt x="0" y="487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87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6900" y="1384400"/>
              <a:ext cx="4537098" cy="28223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02475" y="1375155"/>
            <a:ext cx="3383279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80" dirty="0">
                <a:solidFill>
                  <a:srgbClr val="1A1A1A"/>
                </a:solidFill>
                <a:latin typeface="Trebuchet MS"/>
                <a:cs typeface="Trebuchet MS"/>
              </a:rPr>
              <a:t>Conversion</a:t>
            </a:r>
            <a:r>
              <a:rPr sz="4000" b="1" spc="-22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4000" b="1" spc="45" dirty="0">
                <a:solidFill>
                  <a:srgbClr val="1A1A1A"/>
                </a:solidFill>
                <a:latin typeface="Trebuchet MS"/>
                <a:cs typeface="Trebuchet MS"/>
              </a:rPr>
              <a:t>of </a:t>
            </a:r>
            <a:r>
              <a:rPr sz="4000" b="1" spc="170" dirty="0">
                <a:solidFill>
                  <a:srgbClr val="1A1A1A"/>
                </a:solidFill>
                <a:latin typeface="Trebuchet MS"/>
                <a:cs typeface="Trebuchet MS"/>
              </a:rPr>
              <a:t>Sign </a:t>
            </a:r>
            <a:r>
              <a:rPr sz="4000" b="1" spc="215" dirty="0">
                <a:solidFill>
                  <a:srgbClr val="1A1A1A"/>
                </a:solidFill>
                <a:latin typeface="Trebuchet MS"/>
                <a:cs typeface="Trebuchet MS"/>
              </a:rPr>
              <a:t>Language</a:t>
            </a:r>
            <a:r>
              <a:rPr sz="4000" b="1" spc="-22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4000" b="1" spc="-25" dirty="0">
                <a:solidFill>
                  <a:srgbClr val="1A1A1A"/>
                </a:solidFill>
                <a:latin typeface="Trebuchet MS"/>
                <a:cs typeface="Trebuchet MS"/>
              </a:rPr>
              <a:t>to </a:t>
            </a:r>
            <a:r>
              <a:rPr sz="4000" b="1" spc="-20" dirty="0">
                <a:solidFill>
                  <a:srgbClr val="1A1A1A"/>
                </a:solidFill>
                <a:latin typeface="Trebuchet MS"/>
                <a:cs typeface="Trebuchet MS"/>
              </a:rPr>
              <a:t>Text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2599" y="1896624"/>
            <a:ext cx="3445250" cy="15589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100" y="1667236"/>
            <a:ext cx="482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FFFFFF"/>
                </a:solidFill>
              </a:rPr>
              <a:t>Gesture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Classification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7750" y="2771139"/>
            <a:ext cx="121420" cy="1206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436247" y="1958862"/>
            <a:ext cx="2521585" cy="2028825"/>
          </a:xfrm>
          <a:custGeom>
            <a:avLst/>
            <a:gdLst/>
            <a:ahLst/>
            <a:cxnLst/>
            <a:rect l="l" t="t" r="r" b="b"/>
            <a:pathLst>
              <a:path w="2521584" h="2028825">
                <a:moveTo>
                  <a:pt x="2161238" y="2028394"/>
                </a:moveTo>
                <a:lnTo>
                  <a:pt x="0" y="2028394"/>
                </a:lnTo>
                <a:lnTo>
                  <a:pt x="0" y="360323"/>
                </a:lnTo>
                <a:lnTo>
                  <a:pt x="3289" y="311430"/>
                </a:lnTo>
                <a:lnTo>
                  <a:pt x="12871" y="264535"/>
                </a:lnTo>
                <a:lnTo>
                  <a:pt x="28315" y="220069"/>
                </a:lnTo>
                <a:lnTo>
                  <a:pt x="49194" y="178461"/>
                </a:lnTo>
                <a:lnTo>
                  <a:pt x="75077" y="140140"/>
                </a:lnTo>
                <a:lnTo>
                  <a:pt x="105536" y="105536"/>
                </a:lnTo>
                <a:lnTo>
                  <a:pt x="140140" y="75078"/>
                </a:lnTo>
                <a:lnTo>
                  <a:pt x="178461" y="49194"/>
                </a:lnTo>
                <a:lnTo>
                  <a:pt x="220069" y="28316"/>
                </a:lnTo>
                <a:lnTo>
                  <a:pt x="264535" y="12871"/>
                </a:lnTo>
                <a:lnTo>
                  <a:pt x="311430" y="3289"/>
                </a:lnTo>
                <a:lnTo>
                  <a:pt x="360323" y="0"/>
                </a:lnTo>
                <a:lnTo>
                  <a:pt x="2521562" y="0"/>
                </a:lnTo>
                <a:lnTo>
                  <a:pt x="2521562" y="1668069"/>
                </a:lnTo>
                <a:lnTo>
                  <a:pt x="2518438" y="1715432"/>
                </a:lnTo>
                <a:lnTo>
                  <a:pt x="2509218" y="1761582"/>
                </a:lnTo>
                <a:lnTo>
                  <a:pt x="2494134" y="1805960"/>
                </a:lnTo>
                <a:lnTo>
                  <a:pt x="2473420" y="1848005"/>
                </a:lnTo>
                <a:lnTo>
                  <a:pt x="2447307" y="1887157"/>
                </a:lnTo>
                <a:lnTo>
                  <a:pt x="2416026" y="1922857"/>
                </a:lnTo>
                <a:lnTo>
                  <a:pt x="2380326" y="1954138"/>
                </a:lnTo>
                <a:lnTo>
                  <a:pt x="2341173" y="1980251"/>
                </a:lnTo>
                <a:lnTo>
                  <a:pt x="2299128" y="2000966"/>
                </a:lnTo>
                <a:lnTo>
                  <a:pt x="2254751" y="2016049"/>
                </a:lnTo>
                <a:lnTo>
                  <a:pt x="2208601" y="2025269"/>
                </a:lnTo>
                <a:lnTo>
                  <a:pt x="2161238" y="2028394"/>
                </a:lnTo>
                <a:close/>
              </a:path>
            </a:pathLst>
          </a:custGeom>
          <a:solidFill>
            <a:srgbClr val="0D5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28842" y="2164517"/>
            <a:ext cx="1648460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FFFF"/>
                </a:solidFill>
                <a:latin typeface="Roboto"/>
                <a:cs typeface="Roboto"/>
              </a:rPr>
              <a:t>Layer</a:t>
            </a:r>
            <a:r>
              <a:rPr sz="30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spc="-50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  <a:spcBef>
                <a:spcPts val="1665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Classify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between</a:t>
            </a:r>
            <a:r>
              <a:rPr sz="18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Similar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Symbols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2823" y="1958781"/>
            <a:ext cx="2515870" cy="2028825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2515728" y="2028550"/>
                </a:moveTo>
                <a:lnTo>
                  <a:pt x="360351" y="2028550"/>
                </a:lnTo>
                <a:lnTo>
                  <a:pt x="311454" y="2025261"/>
                </a:lnTo>
                <a:lnTo>
                  <a:pt x="264555" y="2015678"/>
                </a:lnTo>
                <a:lnTo>
                  <a:pt x="220086" y="2000232"/>
                </a:lnTo>
                <a:lnTo>
                  <a:pt x="178475" y="1979352"/>
                </a:lnTo>
                <a:lnTo>
                  <a:pt x="140151" y="1953467"/>
                </a:lnTo>
                <a:lnTo>
                  <a:pt x="105544" y="1923006"/>
                </a:lnTo>
                <a:lnTo>
                  <a:pt x="75083" y="1888399"/>
                </a:lnTo>
                <a:lnTo>
                  <a:pt x="49198" y="1850075"/>
                </a:lnTo>
                <a:lnTo>
                  <a:pt x="28318" y="1808464"/>
                </a:lnTo>
                <a:lnTo>
                  <a:pt x="12872" y="1763995"/>
                </a:lnTo>
                <a:lnTo>
                  <a:pt x="3289" y="1717097"/>
                </a:lnTo>
                <a:lnTo>
                  <a:pt x="0" y="1668199"/>
                </a:lnTo>
                <a:lnTo>
                  <a:pt x="0" y="0"/>
                </a:lnTo>
                <a:lnTo>
                  <a:pt x="2155376" y="0"/>
                </a:lnTo>
                <a:lnTo>
                  <a:pt x="2202743" y="3125"/>
                </a:lnTo>
                <a:lnTo>
                  <a:pt x="2248896" y="12345"/>
                </a:lnTo>
                <a:lnTo>
                  <a:pt x="2293277" y="27430"/>
                </a:lnTo>
                <a:lnTo>
                  <a:pt x="2335326" y="48146"/>
                </a:lnTo>
                <a:lnTo>
                  <a:pt x="2374481" y="74261"/>
                </a:lnTo>
                <a:lnTo>
                  <a:pt x="2410184" y="105544"/>
                </a:lnTo>
                <a:lnTo>
                  <a:pt x="2441467" y="141247"/>
                </a:lnTo>
                <a:lnTo>
                  <a:pt x="2467582" y="180402"/>
                </a:lnTo>
                <a:lnTo>
                  <a:pt x="2488298" y="222451"/>
                </a:lnTo>
                <a:lnTo>
                  <a:pt x="2503383" y="266832"/>
                </a:lnTo>
                <a:lnTo>
                  <a:pt x="2512603" y="312985"/>
                </a:lnTo>
                <a:lnTo>
                  <a:pt x="2515728" y="360351"/>
                </a:lnTo>
                <a:lnTo>
                  <a:pt x="2515728" y="2028550"/>
                </a:lnTo>
                <a:close/>
              </a:path>
            </a:pathLst>
          </a:custGeom>
          <a:solidFill>
            <a:srgbClr val="307A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0433" y="2164511"/>
            <a:ext cx="1284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Roboto"/>
                <a:cs typeface="Roboto"/>
              </a:rPr>
              <a:t>Layer</a:t>
            </a:r>
            <a:r>
              <a:rPr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pc="-50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80441" y="2947339"/>
            <a:ext cx="120142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Classify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between</a:t>
            </a:r>
            <a:r>
              <a:rPr sz="18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27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Symbols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3975" y="2701318"/>
            <a:ext cx="731520" cy="543560"/>
            <a:chOff x="1913975" y="2701318"/>
            <a:chExt cx="731520" cy="543560"/>
          </a:xfrm>
        </p:grpSpPr>
        <p:sp>
          <p:nvSpPr>
            <p:cNvPr id="9" name="object 9"/>
            <p:cNvSpPr/>
            <p:nvPr/>
          </p:nvSpPr>
          <p:spPr>
            <a:xfrm>
              <a:off x="1917305" y="2701318"/>
              <a:ext cx="727710" cy="543560"/>
            </a:xfrm>
            <a:custGeom>
              <a:avLst/>
              <a:gdLst/>
              <a:ahLst/>
              <a:cxnLst/>
              <a:rect l="l" t="t" r="r" b="b"/>
              <a:pathLst>
                <a:path w="727710" h="543560">
                  <a:moveTo>
                    <a:pt x="363856" y="543564"/>
                  </a:moveTo>
                  <a:lnTo>
                    <a:pt x="310088" y="540617"/>
                  </a:lnTo>
                  <a:lnTo>
                    <a:pt x="258769" y="532057"/>
                  </a:lnTo>
                  <a:lnTo>
                    <a:pt x="210463" y="518304"/>
                  </a:lnTo>
                  <a:lnTo>
                    <a:pt x="165732" y="499778"/>
                  </a:lnTo>
                  <a:lnTo>
                    <a:pt x="125139" y="476900"/>
                  </a:lnTo>
                  <a:lnTo>
                    <a:pt x="89247" y="450091"/>
                  </a:lnTo>
                  <a:lnTo>
                    <a:pt x="58619" y="419770"/>
                  </a:lnTo>
                  <a:lnTo>
                    <a:pt x="33817" y="386358"/>
                  </a:lnTo>
                  <a:lnTo>
                    <a:pt x="15405" y="350276"/>
                  </a:lnTo>
                  <a:lnTo>
                    <a:pt x="3945" y="311943"/>
                  </a:lnTo>
                  <a:lnTo>
                    <a:pt x="0" y="271782"/>
                  </a:lnTo>
                  <a:lnTo>
                    <a:pt x="3945" y="231620"/>
                  </a:lnTo>
                  <a:lnTo>
                    <a:pt x="15405" y="193287"/>
                  </a:lnTo>
                  <a:lnTo>
                    <a:pt x="33817" y="157205"/>
                  </a:lnTo>
                  <a:lnTo>
                    <a:pt x="58619" y="123793"/>
                  </a:lnTo>
                  <a:lnTo>
                    <a:pt x="89247" y="93473"/>
                  </a:lnTo>
                  <a:lnTo>
                    <a:pt x="125139" y="66663"/>
                  </a:lnTo>
                  <a:lnTo>
                    <a:pt x="165732" y="43785"/>
                  </a:lnTo>
                  <a:lnTo>
                    <a:pt x="210463" y="25260"/>
                  </a:lnTo>
                  <a:lnTo>
                    <a:pt x="258769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2" y="11506"/>
                  </a:lnTo>
                  <a:lnTo>
                    <a:pt x="517249" y="25260"/>
                  </a:lnTo>
                  <a:lnTo>
                    <a:pt x="561980" y="43785"/>
                  </a:lnTo>
                  <a:lnTo>
                    <a:pt x="602572" y="66663"/>
                  </a:lnTo>
                  <a:lnTo>
                    <a:pt x="638465" y="93473"/>
                  </a:lnTo>
                  <a:lnTo>
                    <a:pt x="669093" y="123793"/>
                  </a:lnTo>
                  <a:lnTo>
                    <a:pt x="693895" y="157205"/>
                  </a:lnTo>
                  <a:lnTo>
                    <a:pt x="712307" y="193287"/>
                  </a:lnTo>
                  <a:lnTo>
                    <a:pt x="723767" y="231620"/>
                  </a:lnTo>
                  <a:lnTo>
                    <a:pt x="727712" y="271782"/>
                  </a:lnTo>
                  <a:lnTo>
                    <a:pt x="723767" y="311943"/>
                  </a:lnTo>
                  <a:lnTo>
                    <a:pt x="712307" y="350276"/>
                  </a:lnTo>
                  <a:lnTo>
                    <a:pt x="693895" y="386358"/>
                  </a:lnTo>
                  <a:lnTo>
                    <a:pt x="669093" y="419770"/>
                  </a:lnTo>
                  <a:lnTo>
                    <a:pt x="638465" y="450091"/>
                  </a:lnTo>
                  <a:lnTo>
                    <a:pt x="602572" y="476900"/>
                  </a:lnTo>
                  <a:lnTo>
                    <a:pt x="561980" y="499778"/>
                  </a:lnTo>
                  <a:lnTo>
                    <a:pt x="517249" y="518304"/>
                  </a:lnTo>
                  <a:lnTo>
                    <a:pt x="468942" y="532057"/>
                  </a:lnTo>
                  <a:lnTo>
                    <a:pt x="417624" y="540617"/>
                  </a:lnTo>
                  <a:lnTo>
                    <a:pt x="363856" y="5435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3975" y="2887566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0" y="170834"/>
                  </a:moveTo>
                  <a:lnTo>
                    <a:pt x="437960" y="112767"/>
                  </a:lnTo>
                  <a:lnTo>
                    <a:pt x="0" y="112767"/>
                  </a:lnTo>
                  <a:lnTo>
                    <a:pt x="0" y="58066"/>
                  </a:lnTo>
                  <a:lnTo>
                    <a:pt x="437960" y="58066"/>
                  </a:lnTo>
                  <a:lnTo>
                    <a:pt x="437960" y="0"/>
                  </a:lnTo>
                  <a:lnTo>
                    <a:pt x="552368" y="85417"/>
                  </a:lnTo>
                  <a:lnTo>
                    <a:pt x="437960" y="170834"/>
                  </a:lnTo>
                  <a:close/>
                </a:path>
              </a:pathLst>
            </a:custGeom>
            <a:solidFill>
              <a:srgbClr val="0D5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55248" y="2644554"/>
            <a:ext cx="968375" cy="657225"/>
            <a:chOff x="5555248" y="2644554"/>
            <a:chExt cx="968375" cy="657225"/>
          </a:xfrm>
        </p:grpSpPr>
        <p:sp>
          <p:nvSpPr>
            <p:cNvPr id="12" name="object 12"/>
            <p:cNvSpPr/>
            <p:nvPr/>
          </p:nvSpPr>
          <p:spPr>
            <a:xfrm>
              <a:off x="5559659" y="2644554"/>
              <a:ext cx="963930" cy="657225"/>
            </a:xfrm>
            <a:custGeom>
              <a:avLst/>
              <a:gdLst/>
              <a:ahLst/>
              <a:cxnLst/>
              <a:rect l="l" t="t" r="r" b="b"/>
              <a:pathLst>
                <a:path w="963929" h="657225">
                  <a:moveTo>
                    <a:pt x="481933" y="657026"/>
                  </a:moveTo>
                  <a:lnTo>
                    <a:pt x="425730" y="654816"/>
                  </a:lnTo>
                  <a:lnTo>
                    <a:pt x="371430" y="648350"/>
                  </a:lnTo>
                  <a:lnTo>
                    <a:pt x="319397" y="637875"/>
                  </a:lnTo>
                  <a:lnTo>
                    <a:pt x="269991" y="623636"/>
                  </a:lnTo>
                  <a:lnTo>
                    <a:pt x="223574" y="605881"/>
                  </a:lnTo>
                  <a:lnTo>
                    <a:pt x="180508" y="584856"/>
                  </a:lnTo>
                  <a:lnTo>
                    <a:pt x="141155" y="560807"/>
                  </a:lnTo>
                  <a:lnTo>
                    <a:pt x="105875" y="533981"/>
                  </a:lnTo>
                  <a:lnTo>
                    <a:pt x="75031" y="504625"/>
                  </a:lnTo>
                  <a:lnTo>
                    <a:pt x="48984" y="472985"/>
                  </a:lnTo>
                  <a:lnTo>
                    <a:pt x="28096" y="439307"/>
                  </a:lnTo>
                  <a:lnTo>
                    <a:pt x="12728" y="403838"/>
                  </a:lnTo>
                  <a:lnTo>
                    <a:pt x="3242" y="366825"/>
                  </a:lnTo>
                  <a:lnTo>
                    <a:pt x="0" y="328513"/>
                  </a:lnTo>
                  <a:lnTo>
                    <a:pt x="3242" y="290201"/>
                  </a:lnTo>
                  <a:lnTo>
                    <a:pt x="12728" y="253188"/>
                  </a:lnTo>
                  <a:lnTo>
                    <a:pt x="28096" y="217719"/>
                  </a:lnTo>
                  <a:lnTo>
                    <a:pt x="48984" y="184041"/>
                  </a:lnTo>
                  <a:lnTo>
                    <a:pt x="75031" y="152401"/>
                  </a:lnTo>
                  <a:lnTo>
                    <a:pt x="105875" y="123045"/>
                  </a:lnTo>
                  <a:lnTo>
                    <a:pt x="141155" y="96219"/>
                  </a:lnTo>
                  <a:lnTo>
                    <a:pt x="180508" y="72170"/>
                  </a:lnTo>
                  <a:lnTo>
                    <a:pt x="223574" y="51145"/>
                  </a:lnTo>
                  <a:lnTo>
                    <a:pt x="269991" y="33390"/>
                  </a:lnTo>
                  <a:lnTo>
                    <a:pt x="319397" y="19151"/>
                  </a:lnTo>
                  <a:lnTo>
                    <a:pt x="371430" y="8676"/>
                  </a:lnTo>
                  <a:lnTo>
                    <a:pt x="425730" y="2210"/>
                  </a:lnTo>
                  <a:lnTo>
                    <a:pt x="481933" y="0"/>
                  </a:lnTo>
                  <a:lnTo>
                    <a:pt x="538137" y="2210"/>
                  </a:lnTo>
                  <a:lnTo>
                    <a:pt x="592437" y="8676"/>
                  </a:lnTo>
                  <a:lnTo>
                    <a:pt x="644470" y="19151"/>
                  </a:lnTo>
                  <a:lnTo>
                    <a:pt x="693876" y="33390"/>
                  </a:lnTo>
                  <a:lnTo>
                    <a:pt x="740293" y="51145"/>
                  </a:lnTo>
                  <a:lnTo>
                    <a:pt x="783359" y="72170"/>
                  </a:lnTo>
                  <a:lnTo>
                    <a:pt x="822712" y="96219"/>
                  </a:lnTo>
                  <a:lnTo>
                    <a:pt x="857992" y="123045"/>
                  </a:lnTo>
                  <a:lnTo>
                    <a:pt x="888836" y="152401"/>
                  </a:lnTo>
                  <a:lnTo>
                    <a:pt x="914883" y="184041"/>
                  </a:lnTo>
                  <a:lnTo>
                    <a:pt x="935772" y="217719"/>
                  </a:lnTo>
                  <a:lnTo>
                    <a:pt x="951140" y="253188"/>
                  </a:lnTo>
                  <a:lnTo>
                    <a:pt x="960625" y="290201"/>
                  </a:lnTo>
                  <a:lnTo>
                    <a:pt x="963868" y="328513"/>
                  </a:lnTo>
                  <a:lnTo>
                    <a:pt x="960625" y="366825"/>
                  </a:lnTo>
                  <a:lnTo>
                    <a:pt x="951140" y="403838"/>
                  </a:lnTo>
                  <a:lnTo>
                    <a:pt x="935772" y="439307"/>
                  </a:lnTo>
                  <a:lnTo>
                    <a:pt x="914883" y="472985"/>
                  </a:lnTo>
                  <a:lnTo>
                    <a:pt x="888836" y="504625"/>
                  </a:lnTo>
                  <a:lnTo>
                    <a:pt x="857992" y="533981"/>
                  </a:lnTo>
                  <a:lnTo>
                    <a:pt x="822712" y="560807"/>
                  </a:lnTo>
                  <a:lnTo>
                    <a:pt x="783359" y="584856"/>
                  </a:lnTo>
                  <a:lnTo>
                    <a:pt x="740293" y="605881"/>
                  </a:lnTo>
                  <a:lnTo>
                    <a:pt x="693876" y="623636"/>
                  </a:lnTo>
                  <a:lnTo>
                    <a:pt x="644470" y="637875"/>
                  </a:lnTo>
                  <a:lnTo>
                    <a:pt x="592437" y="648350"/>
                  </a:lnTo>
                  <a:lnTo>
                    <a:pt x="538137" y="654816"/>
                  </a:lnTo>
                  <a:lnTo>
                    <a:pt x="481933" y="657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5248" y="2869679"/>
              <a:ext cx="732155" cy="207010"/>
            </a:xfrm>
            <a:custGeom>
              <a:avLst/>
              <a:gdLst/>
              <a:ahLst/>
              <a:cxnLst/>
              <a:rect l="l" t="t" r="r" b="b"/>
              <a:pathLst>
                <a:path w="732154" h="207010">
                  <a:moveTo>
                    <a:pt x="593332" y="206494"/>
                  </a:moveTo>
                  <a:lnTo>
                    <a:pt x="593332" y="136306"/>
                  </a:lnTo>
                  <a:lnTo>
                    <a:pt x="0" y="136306"/>
                  </a:lnTo>
                  <a:lnTo>
                    <a:pt x="0" y="70187"/>
                  </a:lnTo>
                  <a:lnTo>
                    <a:pt x="593332" y="70187"/>
                  </a:lnTo>
                  <a:lnTo>
                    <a:pt x="593332" y="0"/>
                  </a:lnTo>
                  <a:lnTo>
                    <a:pt x="731622" y="103247"/>
                  </a:lnTo>
                  <a:lnTo>
                    <a:pt x="593332" y="206494"/>
                  </a:lnTo>
                  <a:close/>
                </a:path>
              </a:pathLst>
            </a:custGeom>
            <a:solidFill>
              <a:srgbClr val="0D5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431" y="2307850"/>
            <a:ext cx="1254708" cy="15034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58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Algorithm</a:t>
            </a:r>
            <a:r>
              <a:rPr sz="2000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Layer</a:t>
            </a:r>
            <a:r>
              <a:rPr sz="2000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925" y="1896776"/>
            <a:ext cx="707707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Apply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gaussian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blur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filter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threshold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frame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opencv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get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extraction.</a:t>
            </a:r>
            <a:endParaRPr sz="1800">
              <a:latin typeface="Times New Roman"/>
              <a:cs typeface="Times New Roman"/>
            </a:endParaRPr>
          </a:p>
          <a:p>
            <a:pPr marL="298450" marR="126364" indent="-285750">
              <a:lnSpc>
                <a:spcPct val="1076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passed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CNN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	</a:t>
            </a:r>
            <a:r>
              <a:rPr sz="1800" dirty="0">
                <a:latin typeface="Times New Roman"/>
                <a:cs typeface="Times New Roman"/>
              </a:rPr>
              <a:t>letter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50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frames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letter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	</a:t>
            </a:r>
            <a:r>
              <a:rPr sz="1800" dirty="0">
                <a:latin typeface="Times New Roman"/>
                <a:cs typeface="Times New Roman"/>
              </a:rPr>
              <a:t>taken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consideration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word.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Space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considered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blank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symbol.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Algorithm</a:t>
            </a:r>
            <a:r>
              <a:rPr sz="2000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Layer</a:t>
            </a:r>
            <a:r>
              <a:rPr sz="2000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CC0000"/>
                </a:solidFill>
                <a:latin typeface="Times New Roman"/>
                <a:cs typeface="Times New Roman"/>
              </a:rPr>
              <a:t>2: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449" y="1896776"/>
            <a:ext cx="7614284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6350" indent="-367030">
              <a:lnSpc>
                <a:spcPct val="107600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various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sets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symbols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show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similar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getting detected.</a:t>
            </a:r>
            <a:endParaRPr sz="18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165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classify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those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classifiers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those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only.</a:t>
            </a:r>
            <a:endParaRPr sz="1800">
              <a:latin typeface="Times New Roman"/>
              <a:cs typeface="Times New Roman"/>
            </a:endParaRPr>
          </a:p>
          <a:p>
            <a:pPr marL="379095" marR="5080" indent="-367030">
              <a:lnSpc>
                <a:spcPct val="107600"/>
              </a:lnSpc>
              <a:buFont typeface="Microsoft Sans Serif"/>
              <a:buChar char="●"/>
              <a:tabLst>
                <a:tab pos="379095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testing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found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symbols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showing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were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symbols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275" y="3373151"/>
            <a:ext cx="965835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12115" indent="-399415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12115" algn="l"/>
              </a:tabLst>
            </a:pP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412115" indent="-399415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</a:tabLst>
            </a:pP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412115" indent="-399415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</a:tabLst>
            </a:pP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412115" indent="-399415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</a:tabLst>
            </a:pP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725" y="3373151"/>
            <a:ext cx="136525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58160"/>
            <a:ext cx="5777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Convolutional</a:t>
            </a:r>
            <a:r>
              <a:rPr spc="-150" dirty="0"/>
              <a:t> </a:t>
            </a:r>
            <a:r>
              <a:rPr spc="75" dirty="0"/>
              <a:t>Neural</a:t>
            </a:r>
            <a:r>
              <a:rPr spc="-150" dirty="0"/>
              <a:t> </a:t>
            </a:r>
            <a:r>
              <a:rPr spc="7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199" y="1465075"/>
            <a:ext cx="459613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0005" indent="-367030">
              <a:lnSpc>
                <a:spcPct val="114599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spc="105" dirty="0">
                <a:solidFill>
                  <a:srgbClr val="595959"/>
                </a:solidFill>
                <a:latin typeface="Tahoma"/>
                <a:cs typeface="Tahoma"/>
              </a:rPr>
              <a:t>CNNs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consist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multiple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convolutional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layers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layer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containing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numerous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“filters”</a:t>
            </a:r>
            <a:r>
              <a:rPr sz="18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which</a:t>
            </a:r>
            <a:r>
              <a:rPr sz="18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perform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feature</a:t>
            </a:r>
            <a:r>
              <a:rPr sz="18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extraction.</a:t>
            </a:r>
            <a:endParaRPr sz="1800">
              <a:latin typeface="Tahoma"/>
              <a:cs typeface="Tahoma"/>
            </a:endParaRPr>
          </a:p>
          <a:p>
            <a:pPr marL="379095" marR="5080" indent="-367030">
              <a:lnSpc>
                <a:spcPct val="114599"/>
              </a:lnSpc>
              <a:buFont typeface="Microsoft Sans Serif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Initially</a:t>
            </a:r>
            <a:r>
              <a:rPr sz="18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8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“filters”</a:t>
            </a:r>
            <a:r>
              <a:rPr sz="18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8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random</a:t>
            </a:r>
            <a:r>
              <a:rPr sz="18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80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by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training,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feature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extraction</a:t>
            </a:r>
            <a:r>
              <a:rPr sz="18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gets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better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18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better.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It’s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primarily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used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image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classification.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3325" y="1607475"/>
            <a:ext cx="2247214" cy="29848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100" y="1667236"/>
            <a:ext cx="558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Our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300" dirty="0">
                <a:solidFill>
                  <a:srgbClr val="FFFFFF"/>
                </a:solidFill>
              </a:rPr>
              <a:t>CNN</a:t>
            </a:r>
            <a:r>
              <a:rPr sz="3600" spc="-2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Classifier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165" dirty="0">
                <a:solidFill>
                  <a:srgbClr val="FFFFFF"/>
                </a:solidFill>
              </a:rPr>
              <a:t>Model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300" y="628650"/>
            <a:ext cx="7376849" cy="45148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5" y="1328137"/>
            <a:ext cx="554482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dirty="0">
                <a:solidFill>
                  <a:srgbClr val="FFFFFF"/>
                </a:solidFill>
              </a:rPr>
              <a:t>Finger</a:t>
            </a:r>
            <a:r>
              <a:rPr sz="3600" spc="-114" dirty="0">
                <a:solidFill>
                  <a:srgbClr val="FFFFFF"/>
                </a:solidFill>
              </a:rPr>
              <a:t> </a:t>
            </a:r>
            <a:r>
              <a:rPr sz="3600" spc="130" dirty="0">
                <a:solidFill>
                  <a:srgbClr val="FFFFFF"/>
                </a:solidFill>
              </a:rPr>
              <a:t>Spelling</a:t>
            </a:r>
            <a:r>
              <a:rPr sz="3600" spc="-110" dirty="0">
                <a:solidFill>
                  <a:srgbClr val="FFFFFF"/>
                </a:solidFill>
              </a:rPr>
              <a:t> </a:t>
            </a:r>
            <a:r>
              <a:rPr sz="3600" spc="85" dirty="0">
                <a:solidFill>
                  <a:srgbClr val="FFFFFF"/>
                </a:solidFill>
              </a:rPr>
              <a:t>Sentence </a:t>
            </a:r>
            <a:r>
              <a:rPr sz="3600" spc="-10" dirty="0">
                <a:solidFill>
                  <a:srgbClr val="FFFFFF"/>
                </a:solidFill>
              </a:rPr>
              <a:t>Formation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2" y="656335"/>
            <a:ext cx="296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000000"/>
                </a:solidFill>
              </a:rPr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7825" y="1344551"/>
            <a:ext cx="8101330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marR="5080" indent="-400050" algn="just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412750" algn="l"/>
              </a:tabLst>
            </a:pPr>
            <a:r>
              <a:rPr sz="1800" dirty="0">
                <a:latin typeface="Times New Roman"/>
                <a:cs typeface="Times New Roman"/>
              </a:rPr>
              <a:t>Whenever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letter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exceeds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letter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close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threshold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letter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string(In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our </a:t>
            </a: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kept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50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difference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threshold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20).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marL="355600" marR="596265" indent="-342900">
              <a:lnSpc>
                <a:spcPct val="107600"/>
              </a:lnSpc>
              <a:buAutoNum type="arabicPeriod"/>
              <a:tabLst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Otherwise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clear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dictionary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detections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present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symbol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avoid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probability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wrong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letter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getting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predicted.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marL="354965" marR="1192530" indent="-342265">
              <a:lnSpc>
                <a:spcPct val="107600"/>
              </a:lnSpc>
              <a:buAutoNum type="arabicPeriod"/>
              <a:tabLst>
                <a:tab pos="412750" algn="l"/>
              </a:tabLst>
            </a:pPr>
            <a:r>
              <a:rPr sz="1800" dirty="0">
                <a:latin typeface="Times New Roman"/>
                <a:cs typeface="Times New Roman"/>
              </a:rPr>
              <a:t>Whenever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blank(plain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background)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exceeds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	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buffer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spaces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marL="355600" marR="893444" indent="-342900">
              <a:lnSpc>
                <a:spcPct val="1076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space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current </a:t>
            </a:r>
            <a:r>
              <a:rPr sz="1800" dirty="0">
                <a:latin typeface="Times New Roman"/>
                <a:cs typeface="Times New Roman"/>
              </a:rPr>
              <a:t>gets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sentence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622060"/>
            <a:ext cx="3661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Autocorrect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feature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075" y="1693676"/>
            <a:ext cx="754062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6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library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Hunspell_suggest</a:t>
            </a:r>
            <a:r>
              <a:rPr sz="1800" b="1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suggest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correct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alternatives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(incorrect)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input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words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matching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current </a:t>
            </a:r>
            <a:r>
              <a:rPr sz="1800" dirty="0">
                <a:latin typeface="Times New Roman"/>
                <a:cs typeface="Times New Roman"/>
              </a:rPr>
              <a:t>word in which the user can select a word to append it to the current </a:t>
            </a:r>
            <a:r>
              <a:rPr sz="1800" spc="-10" dirty="0">
                <a:latin typeface="Times New Roman"/>
                <a:cs typeface="Times New Roman"/>
              </a:rPr>
              <a:t>sentence.This </a:t>
            </a:r>
            <a:r>
              <a:rPr sz="1800" dirty="0">
                <a:latin typeface="Times New Roman"/>
                <a:cs typeface="Times New Roman"/>
              </a:rPr>
              <a:t>helps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reducing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mistakes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committed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spellings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assists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predicting </a:t>
            </a:r>
            <a:r>
              <a:rPr sz="1800" dirty="0">
                <a:latin typeface="Times New Roman"/>
                <a:cs typeface="Times New Roman"/>
              </a:rPr>
              <a:t>complex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words.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-49"/>
            <a:ext cx="4572000" cy="5144135"/>
            <a:chOff x="1" y="-49"/>
            <a:chExt cx="4572000" cy="5144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-49"/>
              <a:ext cx="4571999" cy="514350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0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68699" y="0"/>
                  </a:lnTo>
                  <a:lnTo>
                    <a:pt x="4568699" y="5143499"/>
                  </a:lnTo>
                  <a:close/>
                </a:path>
              </a:pathLst>
            </a:custGeom>
            <a:solidFill>
              <a:srgbClr val="178D7D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34"/>
                  </a:lnTo>
                  <a:lnTo>
                    <a:pt x="372897" y="45834"/>
                  </a:lnTo>
                  <a:lnTo>
                    <a:pt x="376008" y="45834"/>
                  </a:lnTo>
                  <a:lnTo>
                    <a:pt x="745756" y="45834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5" y="1361195"/>
            <a:ext cx="3147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5" dirty="0">
                <a:solidFill>
                  <a:srgbClr val="FFFFFF"/>
                </a:solidFill>
              </a:rPr>
              <a:t>Abstract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5362750" y="616439"/>
            <a:ext cx="3275329" cy="261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aims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computer application and </a:t>
            </a:r>
            <a:r>
              <a:rPr sz="2000" spc="-10" dirty="0">
                <a:latin typeface="Times New Roman"/>
                <a:cs typeface="Times New Roman"/>
              </a:rPr>
              <a:t>train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real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video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gestures </a:t>
            </a:r>
            <a:r>
              <a:rPr sz="2000" dirty="0">
                <a:latin typeface="Times New Roman"/>
                <a:cs typeface="Times New Roman"/>
              </a:rPr>
              <a:t>of American Sign </a:t>
            </a:r>
            <a:r>
              <a:rPr sz="2000" spc="-10" dirty="0">
                <a:latin typeface="Times New Roman"/>
                <a:cs typeface="Times New Roman"/>
              </a:rPr>
              <a:t>Language </a:t>
            </a:r>
            <a:r>
              <a:rPr sz="2000" dirty="0">
                <a:latin typeface="Times New Roman"/>
                <a:cs typeface="Times New Roman"/>
              </a:rPr>
              <a:t>shows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particular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text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screen.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44909"/>
            <a:ext cx="3312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Challenges</a:t>
            </a:r>
            <a:r>
              <a:rPr spc="-185" dirty="0"/>
              <a:t> </a:t>
            </a:r>
            <a:r>
              <a:rPr spc="80" dirty="0"/>
              <a:t>Faced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72720" indent="-457200">
              <a:lnSpc>
                <a:spcPct val="114599"/>
              </a:lnSpc>
              <a:spcBef>
                <a:spcPts val="100"/>
              </a:spcBef>
              <a:buFont typeface="MS PGothic"/>
              <a:buChar char="➢"/>
              <a:tabLst>
                <a:tab pos="469900" algn="l"/>
              </a:tabLst>
            </a:pPr>
            <a:r>
              <a:rPr spc="90" dirty="0"/>
              <a:t>We</a:t>
            </a:r>
            <a:r>
              <a:rPr spc="-175" dirty="0"/>
              <a:t> </a:t>
            </a:r>
            <a:r>
              <a:rPr dirty="0"/>
              <a:t>couldn’t</a:t>
            </a:r>
            <a:r>
              <a:rPr spc="-170" dirty="0"/>
              <a:t> </a:t>
            </a:r>
            <a:r>
              <a:rPr dirty="0"/>
              <a:t>find</a:t>
            </a:r>
            <a:r>
              <a:rPr spc="-175" dirty="0"/>
              <a:t> </a:t>
            </a:r>
            <a:r>
              <a:rPr spc="-45" dirty="0"/>
              <a:t>a</a:t>
            </a:r>
            <a:r>
              <a:rPr spc="-170" dirty="0"/>
              <a:t> </a:t>
            </a:r>
            <a:r>
              <a:rPr dirty="0"/>
              <a:t>dataset</a:t>
            </a:r>
            <a:r>
              <a:rPr spc="-175" dirty="0"/>
              <a:t> </a:t>
            </a:r>
            <a:r>
              <a:rPr dirty="0"/>
              <a:t>with</a:t>
            </a:r>
            <a:r>
              <a:rPr spc="-175" dirty="0"/>
              <a:t> </a:t>
            </a:r>
            <a:r>
              <a:rPr dirty="0"/>
              <a:t>raw</a:t>
            </a:r>
            <a:r>
              <a:rPr spc="-170" dirty="0"/>
              <a:t> </a:t>
            </a:r>
            <a:r>
              <a:rPr spc="-35" dirty="0"/>
              <a:t>images</a:t>
            </a:r>
            <a:r>
              <a:rPr spc="-175" dirty="0"/>
              <a:t> </a:t>
            </a:r>
            <a:r>
              <a:rPr dirty="0"/>
              <a:t>of</a:t>
            </a:r>
            <a:r>
              <a:rPr spc="-170" dirty="0"/>
              <a:t> </a:t>
            </a:r>
            <a:r>
              <a:rPr dirty="0"/>
              <a:t>all</a:t>
            </a:r>
            <a:r>
              <a:rPr spc="-175" dirty="0"/>
              <a:t> </a:t>
            </a:r>
            <a:r>
              <a:rPr dirty="0"/>
              <a:t>the</a:t>
            </a:r>
            <a:r>
              <a:rPr spc="-170" dirty="0"/>
              <a:t> </a:t>
            </a:r>
            <a:r>
              <a:rPr spc="-10" dirty="0"/>
              <a:t>asl</a:t>
            </a:r>
            <a:r>
              <a:rPr spc="-175" dirty="0"/>
              <a:t> </a:t>
            </a:r>
            <a:r>
              <a:rPr dirty="0"/>
              <a:t>characters</a:t>
            </a:r>
            <a:r>
              <a:rPr spc="229" dirty="0"/>
              <a:t> </a:t>
            </a:r>
            <a:r>
              <a:rPr spc="-25" dirty="0"/>
              <a:t>so </a:t>
            </a:r>
            <a:r>
              <a:rPr dirty="0"/>
              <a:t>we</a:t>
            </a:r>
            <a:r>
              <a:rPr spc="-175" dirty="0"/>
              <a:t> </a:t>
            </a:r>
            <a:r>
              <a:rPr spc="-30" dirty="0"/>
              <a:t>made</a:t>
            </a:r>
            <a:r>
              <a:rPr spc="-170" dirty="0"/>
              <a:t> </a:t>
            </a:r>
            <a:r>
              <a:rPr dirty="0"/>
              <a:t>our</a:t>
            </a:r>
            <a:r>
              <a:rPr spc="-170" dirty="0"/>
              <a:t> </a:t>
            </a:r>
            <a:r>
              <a:rPr dirty="0"/>
              <a:t>own</a:t>
            </a:r>
            <a:r>
              <a:rPr spc="-170" dirty="0"/>
              <a:t> </a:t>
            </a:r>
            <a:r>
              <a:rPr spc="-10" dirty="0"/>
              <a:t>dataset.</a:t>
            </a:r>
          </a:p>
          <a:p>
            <a:pPr marL="469900" marR="5080" indent="-457200">
              <a:lnSpc>
                <a:spcPct val="114599"/>
              </a:lnSpc>
              <a:buChar char="➢"/>
              <a:tabLst>
                <a:tab pos="469900" algn="l"/>
                <a:tab pos="513715" algn="l"/>
              </a:tabLst>
            </a:pPr>
            <a:r>
              <a:rPr dirty="0">
                <a:latin typeface="MS PGothic"/>
                <a:cs typeface="MS PGothic"/>
              </a:rPr>
              <a:t>	</a:t>
            </a:r>
            <a:r>
              <a:rPr spc="-10" dirty="0"/>
              <a:t>Second</a:t>
            </a:r>
            <a:r>
              <a:rPr spc="-150" dirty="0"/>
              <a:t> </a:t>
            </a:r>
            <a:r>
              <a:rPr dirty="0"/>
              <a:t>issue</a:t>
            </a:r>
            <a:r>
              <a:rPr spc="-145" dirty="0"/>
              <a:t> </a:t>
            </a:r>
            <a:r>
              <a:rPr spc="-20" dirty="0"/>
              <a:t>was</a:t>
            </a:r>
            <a:r>
              <a:rPr spc="-150" dirty="0"/>
              <a:t> </a:t>
            </a:r>
            <a:r>
              <a:rPr dirty="0"/>
              <a:t>to</a:t>
            </a:r>
            <a:r>
              <a:rPr spc="-145" dirty="0"/>
              <a:t> </a:t>
            </a:r>
            <a:r>
              <a:rPr dirty="0"/>
              <a:t>select</a:t>
            </a:r>
            <a:r>
              <a:rPr spc="-145" dirty="0"/>
              <a:t> </a:t>
            </a:r>
            <a:r>
              <a:rPr spc="-45" dirty="0"/>
              <a:t>a</a:t>
            </a:r>
            <a:r>
              <a:rPr spc="-150" dirty="0"/>
              <a:t> </a:t>
            </a:r>
            <a:r>
              <a:rPr dirty="0"/>
              <a:t>filter</a:t>
            </a:r>
            <a:r>
              <a:rPr spc="-145" dirty="0"/>
              <a:t> </a:t>
            </a:r>
            <a:r>
              <a:rPr dirty="0"/>
              <a:t>for</a:t>
            </a:r>
            <a:r>
              <a:rPr spc="-145" dirty="0"/>
              <a:t> </a:t>
            </a:r>
            <a:r>
              <a:rPr dirty="0"/>
              <a:t>feature</a:t>
            </a:r>
            <a:r>
              <a:rPr spc="-150" dirty="0"/>
              <a:t> </a:t>
            </a:r>
            <a:r>
              <a:rPr dirty="0"/>
              <a:t>extraction.</a:t>
            </a:r>
            <a:r>
              <a:rPr spc="-145" dirty="0"/>
              <a:t> </a:t>
            </a:r>
            <a:r>
              <a:rPr spc="90" dirty="0"/>
              <a:t>We</a:t>
            </a:r>
            <a:r>
              <a:rPr spc="-145" dirty="0"/>
              <a:t> </a:t>
            </a:r>
            <a:r>
              <a:rPr spc="-10" dirty="0"/>
              <a:t>tried </a:t>
            </a:r>
            <a:r>
              <a:rPr dirty="0"/>
              <a:t>various</a:t>
            </a:r>
            <a:r>
              <a:rPr spc="-145" dirty="0"/>
              <a:t> </a:t>
            </a:r>
            <a:r>
              <a:rPr dirty="0"/>
              <a:t>filter</a:t>
            </a:r>
            <a:r>
              <a:rPr spc="-140" dirty="0"/>
              <a:t> </a:t>
            </a:r>
            <a:r>
              <a:rPr dirty="0"/>
              <a:t>including</a:t>
            </a:r>
            <a:r>
              <a:rPr spc="-140" dirty="0"/>
              <a:t> </a:t>
            </a:r>
            <a:r>
              <a:rPr dirty="0"/>
              <a:t>binary</a:t>
            </a:r>
            <a:r>
              <a:rPr spc="-140" dirty="0"/>
              <a:t> </a:t>
            </a:r>
            <a:r>
              <a:rPr dirty="0"/>
              <a:t>threshold,</a:t>
            </a:r>
            <a:r>
              <a:rPr spc="-140" dirty="0"/>
              <a:t> </a:t>
            </a:r>
            <a:r>
              <a:rPr dirty="0"/>
              <a:t>canny</a:t>
            </a:r>
            <a:r>
              <a:rPr spc="-140" dirty="0"/>
              <a:t> </a:t>
            </a:r>
            <a:r>
              <a:rPr spc="-35" dirty="0"/>
              <a:t>edge</a:t>
            </a:r>
            <a:r>
              <a:rPr spc="-140" dirty="0"/>
              <a:t> </a:t>
            </a:r>
            <a:r>
              <a:rPr spc="-10" dirty="0"/>
              <a:t>detection,</a:t>
            </a:r>
            <a:r>
              <a:rPr spc="500" dirty="0"/>
              <a:t> </a:t>
            </a:r>
            <a:r>
              <a:rPr spc="-35" dirty="0"/>
              <a:t>gaussian</a:t>
            </a:r>
            <a:r>
              <a:rPr spc="-130" dirty="0"/>
              <a:t> </a:t>
            </a:r>
            <a:r>
              <a:rPr dirty="0"/>
              <a:t>blur</a:t>
            </a:r>
            <a:r>
              <a:rPr spc="-130" dirty="0"/>
              <a:t> </a:t>
            </a:r>
            <a:r>
              <a:rPr spc="-35" dirty="0"/>
              <a:t>etc.</a:t>
            </a:r>
            <a:r>
              <a:rPr spc="-125" dirty="0"/>
              <a:t> </a:t>
            </a:r>
            <a:r>
              <a:rPr spc="-50" dirty="0"/>
              <a:t>,of</a:t>
            </a:r>
            <a:r>
              <a:rPr spc="-130" dirty="0"/>
              <a:t> </a:t>
            </a:r>
            <a:r>
              <a:rPr dirty="0"/>
              <a:t>which</a:t>
            </a:r>
            <a:r>
              <a:rPr spc="-125" dirty="0"/>
              <a:t> </a:t>
            </a:r>
            <a:r>
              <a:rPr spc="-35" dirty="0"/>
              <a:t>gaussian</a:t>
            </a:r>
            <a:r>
              <a:rPr spc="-130" dirty="0"/>
              <a:t> </a:t>
            </a:r>
            <a:r>
              <a:rPr dirty="0"/>
              <a:t>blur</a:t>
            </a:r>
            <a:r>
              <a:rPr spc="-130" dirty="0"/>
              <a:t> </a:t>
            </a:r>
            <a:r>
              <a:rPr dirty="0"/>
              <a:t>filter</a:t>
            </a:r>
            <a:r>
              <a:rPr spc="-125" dirty="0"/>
              <a:t> </a:t>
            </a:r>
            <a:r>
              <a:rPr spc="-20" dirty="0"/>
              <a:t>was</a:t>
            </a:r>
            <a:r>
              <a:rPr spc="-130" dirty="0"/>
              <a:t> </a:t>
            </a:r>
            <a:r>
              <a:rPr spc="-10" dirty="0"/>
              <a:t>giving</a:t>
            </a:r>
            <a:r>
              <a:rPr spc="-125" dirty="0"/>
              <a:t> </a:t>
            </a:r>
            <a:r>
              <a:rPr dirty="0"/>
              <a:t>better</a:t>
            </a:r>
            <a:r>
              <a:rPr spc="-130" dirty="0"/>
              <a:t> </a:t>
            </a:r>
            <a:r>
              <a:rPr spc="-10" dirty="0"/>
              <a:t>results.</a:t>
            </a:r>
          </a:p>
          <a:p>
            <a:pPr marL="469900" marR="294640" indent="-457200" algn="just">
              <a:lnSpc>
                <a:spcPct val="114599"/>
              </a:lnSpc>
              <a:buFont typeface="MS PGothic"/>
              <a:buChar char="➢"/>
              <a:tabLst>
                <a:tab pos="469900" algn="l"/>
              </a:tabLst>
            </a:pPr>
            <a:r>
              <a:rPr spc="-65" dirty="0"/>
              <a:t>Issues</a:t>
            </a:r>
            <a:r>
              <a:rPr spc="-80" dirty="0"/>
              <a:t> </a:t>
            </a:r>
            <a:r>
              <a:rPr spc="-10" dirty="0"/>
              <a:t>were</a:t>
            </a:r>
            <a:r>
              <a:rPr spc="-125" dirty="0"/>
              <a:t> </a:t>
            </a:r>
            <a:r>
              <a:rPr spc="-25" dirty="0"/>
              <a:t>faced</a:t>
            </a:r>
            <a:r>
              <a:rPr spc="-95" dirty="0"/>
              <a:t> </a:t>
            </a:r>
            <a:r>
              <a:rPr dirty="0"/>
              <a:t>relating</a:t>
            </a:r>
            <a:r>
              <a:rPr spc="-90" dirty="0"/>
              <a:t> </a:t>
            </a:r>
            <a:r>
              <a:rPr dirty="0"/>
              <a:t>to</a:t>
            </a:r>
            <a:r>
              <a:rPr spc="-95" dirty="0"/>
              <a:t> </a:t>
            </a:r>
            <a:r>
              <a:rPr spc="-20" dirty="0"/>
              <a:t>the</a:t>
            </a:r>
            <a:r>
              <a:rPr spc="-95" dirty="0"/>
              <a:t> </a:t>
            </a:r>
            <a:r>
              <a:rPr spc="-10" dirty="0"/>
              <a:t>accuracy</a:t>
            </a:r>
            <a:r>
              <a:rPr spc="-95" dirty="0"/>
              <a:t> </a:t>
            </a:r>
            <a:r>
              <a:rPr spc="-35" dirty="0"/>
              <a:t>of</a:t>
            </a:r>
            <a:r>
              <a:rPr spc="-90" dirty="0"/>
              <a:t> </a:t>
            </a:r>
            <a:r>
              <a:rPr spc="-20" dirty="0"/>
              <a:t>the</a:t>
            </a:r>
            <a:r>
              <a:rPr spc="-95" dirty="0"/>
              <a:t> </a:t>
            </a:r>
            <a:r>
              <a:rPr spc="-25" dirty="0"/>
              <a:t>model</a:t>
            </a:r>
            <a:r>
              <a:rPr spc="-95" dirty="0"/>
              <a:t> </a:t>
            </a:r>
            <a:r>
              <a:rPr spc="-60" dirty="0"/>
              <a:t>we</a:t>
            </a:r>
            <a:r>
              <a:rPr spc="-80" dirty="0"/>
              <a:t> </a:t>
            </a:r>
            <a:r>
              <a:rPr dirty="0"/>
              <a:t>trained</a:t>
            </a:r>
            <a:r>
              <a:rPr spc="-95" dirty="0"/>
              <a:t> </a:t>
            </a:r>
            <a:r>
              <a:rPr spc="-25" dirty="0"/>
              <a:t>in </a:t>
            </a:r>
            <a:r>
              <a:rPr dirty="0"/>
              <a:t>earlier</a:t>
            </a:r>
            <a:r>
              <a:rPr spc="-110" dirty="0"/>
              <a:t> </a:t>
            </a:r>
            <a:r>
              <a:rPr spc="-40" dirty="0"/>
              <a:t>phases</a:t>
            </a:r>
            <a:r>
              <a:rPr spc="-90" dirty="0"/>
              <a:t> </a:t>
            </a:r>
            <a:r>
              <a:rPr dirty="0"/>
              <a:t>which</a:t>
            </a:r>
            <a:r>
              <a:rPr spc="-85" dirty="0"/>
              <a:t> </a:t>
            </a:r>
            <a:r>
              <a:rPr spc="-60" dirty="0"/>
              <a:t>we</a:t>
            </a:r>
            <a:r>
              <a:rPr spc="-80" dirty="0"/>
              <a:t> </a:t>
            </a:r>
            <a:r>
              <a:rPr dirty="0"/>
              <a:t>eventually</a:t>
            </a:r>
            <a:r>
              <a:rPr spc="-90" dirty="0"/>
              <a:t> </a:t>
            </a:r>
            <a:r>
              <a:rPr spc="-10" dirty="0"/>
              <a:t>improved</a:t>
            </a:r>
            <a:r>
              <a:rPr spc="-85" dirty="0"/>
              <a:t> </a:t>
            </a:r>
            <a:r>
              <a:rPr spc="-65" dirty="0"/>
              <a:t>by</a:t>
            </a:r>
            <a:r>
              <a:rPr spc="-80" dirty="0"/>
              <a:t> </a:t>
            </a:r>
            <a:r>
              <a:rPr spc="-10" dirty="0"/>
              <a:t>increasing</a:t>
            </a:r>
            <a:r>
              <a:rPr spc="-85" dirty="0"/>
              <a:t> </a:t>
            </a:r>
            <a:r>
              <a:rPr spc="-20" dirty="0"/>
              <a:t>the</a:t>
            </a:r>
            <a:r>
              <a:rPr spc="-90" dirty="0"/>
              <a:t> </a:t>
            </a:r>
            <a:r>
              <a:rPr spc="-10" dirty="0"/>
              <a:t>input </a:t>
            </a:r>
            <a:r>
              <a:rPr spc="-35" dirty="0"/>
              <a:t>image</a:t>
            </a:r>
            <a:r>
              <a:rPr spc="-190" dirty="0"/>
              <a:t> </a:t>
            </a:r>
            <a:r>
              <a:rPr dirty="0"/>
              <a:t>size</a:t>
            </a:r>
            <a:r>
              <a:rPr spc="-190" dirty="0"/>
              <a:t> </a:t>
            </a:r>
            <a:r>
              <a:rPr spc="-25" dirty="0"/>
              <a:t>and</a:t>
            </a:r>
            <a:r>
              <a:rPr spc="-185" dirty="0"/>
              <a:t> </a:t>
            </a:r>
            <a:r>
              <a:rPr dirty="0"/>
              <a:t>also</a:t>
            </a:r>
            <a:r>
              <a:rPr spc="-190" dirty="0"/>
              <a:t> </a:t>
            </a:r>
            <a:r>
              <a:rPr dirty="0"/>
              <a:t>by</a:t>
            </a:r>
            <a:r>
              <a:rPr spc="-185" dirty="0"/>
              <a:t> </a:t>
            </a:r>
            <a:r>
              <a:rPr dirty="0"/>
              <a:t>improving</a:t>
            </a:r>
            <a:r>
              <a:rPr spc="-190" dirty="0"/>
              <a:t> </a:t>
            </a:r>
            <a:r>
              <a:rPr dirty="0"/>
              <a:t>the</a:t>
            </a:r>
            <a:r>
              <a:rPr spc="-190" dirty="0"/>
              <a:t> </a:t>
            </a:r>
            <a:r>
              <a:rPr spc="-10" dirty="0"/>
              <a:t>dataset.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Software</a:t>
            </a:r>
            <a:r>
              <a:rPr spc="-165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999" y="2102751"/>
            <a:ext cx="2074545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dirty="0">
                <a:latin typeface="Times New Roman"/>
                <a:cs typeface="Times New Roman"/>
              </a:rPr>
              <a:t>Python </a:t>
            </a:r>
            <a:r>
              <a:rPr sz="1800" spc="-10" dirty="0">
                <a:latin typeface="Times New Roman"/>
                <a:cs typeface="Times New Roman"/>
              </a:rPr>
              <a:t>3.6.6</a:t>
            </a:r>
            <a:endParaRPr sz="18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spc="-10" dirty="0">
                <a:latin typeface="Times New Roman"/>
                <a:cs typeface="Times New Roman"/>
              </a:rPr>
              <a:t>Tensorflow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1.11.0</a:t>
            </a:r>
            <a:endParaRPr sz="18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dirty="0">
                <a:latin typeface="Times New Roman"/>
                <a:cs typeface="Times New Roman"/>
              </a:rPr>
              <a:t>OpenCV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3.4.3.18</a:t>
            </a:r>
            <a:endParaRPr sz="18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dirty="0">
                <a:latin typeface="Times New Roman"/>
                <a:cs typeface="Times New Roman"/>
              </a:rPr>
              <a:t>NumPy </a:t>
            </a:r>
            <a:r>
              <a:rPr sz="1800" spc="-10" dirty="0">
                <a:latin typeface="Times New Roman"/>
                <a:cs typeface="Times New Roman"/>
              </a:rPr>
              <a:t>1.15.3</a:t>
            </a:r>
            <a:endParaRPr sz="18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dirty="0">
                <a:latin typeface="Times New Roman"/>
                <a:cs typeface="Times New Roman"/>
              </a:rPr>
              <a:t>Matplotlib </a:t>
            </a:r>
            <a:r>
              <a:rPr sz="1800" spc="-10" dirty="0">
                <a:latin typeface="Times New Roman"/>
                <a:cs typeface="Times New Roman"/>
              </a:rPr>
              <a:t>3.0.0</a:t>
            </a:r>
            <a:endParaRPr sz="18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dirty="0">
                <a:latin typeface="Times New Roman"/>
                <a:cs typeface="Times New Roman"/>
              </a:rPr>
              <a:t>Hunspell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2.0.2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299" y="2102751"/>
            <a:ext cx="143954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dirty="0">
                <a:latin typeface="Times New Roman"/>
                <a:cs typeface="Times New Roman"/>
              </a:rPr>
              <a:t>Keras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2.2.1</a:t>
            </a:r>
            <a:endParaRPr sz="18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dirty="0">
                <a:latin typeface="Times New Roman"/>
                <a:cs typeface="Times New Roman"/>
              </a:rPr>
              <a:t>PIL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5.3.0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Limitations</a:t>
            </a:r>
            <a:r>
              <a:rPr spc="-120" dirty="0"/>
              <a:t> </a:t>
            </a:r>
            <a:r>
              <a:rPr spc="55" dirty="0"/>
              <a:t>of</a:t>
            </a:r>
            <a:r>
              <a:rPr spc="-114" dirty="0"/>
              <a:t> </a:t>
            </a:r>
            <a:r>
              <a:rPr dirty="0"/>
              <a:t>our</a:t>
            </a:r>
            <a:r>
              <a:rPr spc="-114" dirty="0"/>
              <a:t> </a:t>
            </a:r>
            <a:r>
              <a:rPr spc="1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717" y="2095565"/>
            <a:ext cx="6560184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94335" algn="l"/>
              </a:tabLst>
            </a:pPr>
            <a:r>
              <a:rPr sz="2000" dirty="0">
                <a:latin typeface="Tahoma"/>
                <a:cs typeface="Tahoma"/>
              </a:rPr>
              <a:t>The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model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works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well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only</a:t>
            </a:r>
            <a:r>
              <a:rPr sz="2000" spc="-1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254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good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lighting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conditions.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9"/>
              </a:spcBef>
              <a:buFont typeface="Microsoft Sans Serif"/>
              <a:buChar char="●"/>
            </a:pPr>
            <a:endParaRPr sz="2000">
              <a:latin typeface="Tahoma"/>
              <a:cs typeface="Tahoma"/>
            </a:endParaRPr>
          </a:p>
          <a:p>
            <a:pPr marL="394335" marR="5080" indent="-382270">
              <a:lnSpc>
                <a:spcPct val="165600"/>
              </a:lnSpc>
              <a:buFont typeface="Microsoft Sans Serif"/>
              <a:buChar char="●"/>
              <a:tabLst>
                <a:tab pos="394335" algn="l"/>
              </a:tabLst>
            </a:pPr>
            <a:r>
              <a:rPr sz="2000" dirty="0">
                <a:latin typeface="Tahoma"/>
                <a:cs typeface="Tahoma"/>
              </a:rPr>
              <a:t>Plain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background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needed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model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detect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with </a:t>
            </a:r>
            <a:r>
              <a:rPr sz="2000" spc="-10" dirty="0">
                <a:latin typeface="Tahoma"/>
                <a:cs typeface="Tahoma"/>
              </a:rPr>
              <a:t>accuracy.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999" y="2102751"/>
            <a:ext cx="744982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7620" indent="-367030">
              <a:lnSpc>
                <a:spcPct val="114599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report,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functional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vision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american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language </a:t>
            </a:r>
            <a:r>
              <a:rPr sz="1800" dirty="0">
                <a:latin typeface="Times New Roman"/>
                <a:cs typeface="Times New Roman"/>
              </a:rPr>
              <a:t>recognition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D&amp;M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people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alphabets.</a:t>
            </a:r>
            <a:endParaRPr sz="18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achieved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accuracy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95.7%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dataset.</a:t>
            </a:r>
            <a:endParaRPr sz="1800">
              <a:latin typeface="Times New Roman"/>
              <a:cs typeface="Times New Roman"/>
            </a:endParaRPr>
          </a:p>
          <a:p>
            <a:pPr marL="379095" marR="5080" indent="-367030">
              <a:lnSpc>
                <a:spcPct val="114599"/>
              </a:lnSpc>
              <a:buFont typeface="Microsoft Sans Serif"/>
              <a:buChar char="●"/>
              <a:tabLst>
                <a:tab pos="379095" algn="l"/>
              </a:tabLst>
            </a:pPr>
            <a:r>
              <a:rPr sz="1800" dirty="0">
                <a:latin typeface="Times New Roman"/>
                <a:cs typeface="Times New Roman"/>
              </a:rPr>
              <a:t>Prediction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improved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implementing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layers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algorithms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verify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symbols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similar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other.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spc="-185" dirty="0"/>
              <a:t> </a:t>
            </a:r>
            <a:r>
              <a:rPr spc="135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02751"/>
            <a:ext cx="753872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SimSun-ExtB"/>
              <a:buChar char="❖"/>
              <a:tabLst>
                <a:tab pos="469900" algn="l"/>
                <a:tab pos="914400" algn="l"/>
                <a:tab pos="1321435" algn="l"/>
                <a:tab pos="2249805" algn="l"/>
                <a:tab pos="2555875" algn="l"/>
                <a:tab pos="3380740" algn="l"/>
                <a:tab pos="4092575" algn="l"/>
                <a:tab pos="5033010" algn="l"/>
                <a:tab pos="5593080" algn="l"/>
                <a:tab pos="5898515" algn="l"/>
                <a:tab pos="6419850" algn="l"/>
                <a:tab pos="6738620" algn="l"/>
              </a:tabLst>
            </a:pPr>
            <a:r>
              <a:rPr sz="1800" spc="-25" dirty="0">
                <a:latin typeface="Times New Roman"/>
                <a:cs typeface="Times New Roman"/>
              </a:rPr>
              <a:t>We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are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planning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achieve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higher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accuracy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even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case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of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complex backgrounds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trying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various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background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subtraction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algorithms.</a:t>
            </a:r>
            <a:endParaRPr sz="1800">
              <a:latin typeface="Times New Roman"/>
              <a:cs typeface="Times New Roman"/>
            </a:endParaRPr>
          </a:p>
          <a:p>
            <a:pPr marL="469900" marR="5715" indent="-457200">
              <a:lnSpc>
                <a:spcPct val="114599"/>
              </a:lnSpc>
              <a:buFont typeface="SimSun-ExtB"/>
              <a:buChar char="❖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thinking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improving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preprocessing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gestures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low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light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accuracy.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-49"/>
            <a:ext cx="4572000" cy="5144135"/>
            <a:chOff x="1" y="-49"/>
            <a:chExt cx="4572000" cy="5144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-49"/>
              <a:ext cx="4571999" cy="514350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0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68699" y="0"/>
                  </a:lnTo>
                  <a:lnTo>
                    <a:pt x="4568699" y="5143499"/>
                  </a:lnTo>
                  <a:close/>
                </a:path>
              </a:pathLst>
            </a:custGeom>
            <a:solidFill>
              <a:srgbClr val="178D7D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34"/>
                  </a:lnTo>
                  <a:lnTo>
                    <a:pt x="372897" y="45834"/>
                  </a:lnTo>
                  <a:lnTo>
                    <a:pt x="376008" y="45834"/>
                  </a:lnTo>
                  <a:lnTo>
                    <a:pt x="745756" y="45834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3025" y="1379483"/>
            <a:ext cx="2740025" cy="14770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636905">
              <a:lnSpc>
                <a:spcPts val="2850"/>
              </a:lnSpc>
              <a:spcBef>
                <a:spcPts val="220"/>
              </a:spcBef>
            </a:pP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24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40" dirty="0">
                <a:solidFill>
                  <a:srgbClr val="FFFFFF"/>
                </a:solidFill>
                <a:latin typeface="Trebuchet MS"/>
                <a:cs typeface="Trebuchet MS"/>
              </a:rPr>
              <a:t>Under 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Supervision</a:t>
            </a:r>
            <a:r>
              <a:rPr sz="2400" b="1" spc="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2400" b="1" spc="-100" dirty="0">
                <a:solidFill>
                  <a:srgbClr val="FFFFFF"/>
                </a:solidFill>
                <a:latin typeface="Trebuchet MS"/>
                <a:cs typeface="Trebuchet MS"/>
              </a:rPr>
              <a:t>Dr.</a:t>
            </a:r>
            <a:r>
              <a:rPr sz="24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Mani</a:t>
            </a: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85" dirty="0">
                <a:solidFill>
                  <a:srgbClr val="FFFFFF"/>
                </a:solidFill>
                <a:latin typeface="Trebuchet MS"/>
                <a:cs typeface="Trebuchet MS"/>
              </a:rPr>
              <a:t>Singh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34824" y="1022358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Efforts </a:t>
            </a:r>
            <a:r>
              <a:rPr sz="2400" spc="55" dirty="0">
                <a:solidFill>
                  <a:srgbClr val="000000"/>
                </a:solidFill>
              </a:rPr>
              <a:t>by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134824" y="1808488"/>
            <a:ext cx="3551976" cy="1077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latin typeface="Times New Roman"/>
                <a:cs typeface="Times New Roman"/>
              </a:rPr>
              <a:t>Siddharth Shekhar - 10321210058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214299"/>
              </a:lnSpc>
            </a:pPr>
            <a:r>
              <a:rPr lang="en-US" sz="1400" b="1" spc="-15" dirty="0">
                <a:latin typeface="Times New Roman"/>
                <a:cs typeface="Times New Roman"/>
              </a:rPr>
              <a:t>Akshay Chaturvedi</a:t>
            </a:r>
            <a:r>
              <a:rPr lang="en-IN" sz="1400" b="1" spc="-15" dirty="0">
                <a:latin typeface="Times New Roman"/>
                <a:cs typeface="Times New Roman"/>
              </a:rPr>
              <a:t> - 10321210074</a:t>
            </a:r>
            <a:r>
              <a:rPr lang="en-IN" sz="1400" b="1" spc="-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br>
              <a:rPr lang="en-US" sz="1400" b="1" spc="-10" dirty="0">
                <a:latin typeface="Times New Roman"/>
                <a:cs typeface="Times New Roman"/>
              </a:rPr>
            </a:br>
            <a:r>
              <a:rPr lang="en-US" sz="1400" b="1" spc="-10" dirty="0" err="1">
                <a:latin typeface="Times New Roman"/>
                <a:cs typeface="Times New Roman"/>
              </a:rPr>
              <a:t>Praval</a:t>
            </a:r>
            <a:r>
              <a:rPr lang="en-US" sz="1400" b="1" spc="-10" dirty="0">
                <a:latin typeface="Times New Roman"/>
                <a:cs typeface="Times New Roman"/>
              </a:rPr>
              <a:t> Pratap Singh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lang="en-US" sz="1400" b="1" spc="-10" dirty="0">
                <a:latin typeface="Times New Roman"/>
                <a:cs typeface="Times New Roman"/>
              </a:rPr>
              <a:t>10321210053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389" y="4169130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5" y="1856420"/>
            <a:ext cx="431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5" dirty="0">
                <a:solidFill>
                  <a:srgbClr val="FFFFFF"/>
                </a:solidFill>
              </a:rPr>
              <a:t>Thank</a:t>
            </a:r>
            <a:r>
              <a:rPr sz="6000" spc="-360" dirty="0">
                <a:solidFill>
                  <a:srgbClr val="FFFFFF"/>
                </a:solidFill>
              </a:rPr>
              <a:t> </a:t>
            </a:r>
            <a:r>
              <a:rPr sz="6000" spc="210" dirty="0">
                <a:solidFill>
                  <a:srgbClr val="FFFFFF"/>
                </a:solidFill>
              </a:rPr>
              <a:t>You</a:t>
            </a:r>
            <a:r>
              <a:rPr sz="6000" spc="-355" dirty="0">
                <a:solidFill>
                  <a:srgbClr val="FFFFFF"/>
                </a:solidFill>
              </a:rPr>
              <a:t> </a:t>
            </a:r>
            <a:r>
              <a:rPr sz="6000" spc="-425" dirty="0">
                <a:solidFill>
                  <a:srgbClr val="FFFFFF"/>
                </a:solidFill>
              </a:rPr>
              <a:t>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4575810" cy="5143500"/>
            <a:chOff x="-74" y="0"/>
            <a:chExt cx="457581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524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74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178D7D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34"/>
                  </a:lnTo>
                  <a:lnTo>
                    <a:pt x="372897" y="45834"/>
                  </a:lnTo>
                  <a:lnTo>
                    <a:pt x="376008" y="45834"/>
                  </a:lnTo>
                  <a:lnTo>
                    <a:pt x="745756" y="45834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024" y="1388692"/>
            <a:ext cx="311848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  <a:tabLst>
                <a:tab pos="800735" algn="l"/>
                <a:tab pos="1015365" algn="l"/>
                <a:tab pos="1348740" algn="l"/>
                <a:tab pos="1792605" algn="l"/>
                <a:tab pos="2108835" algn="l"/>
                <a:tab pos="2334895" algn="l"/>
                <a:tab pos="2549525" algn="l"/>
                <a:tab pos="2710180" algn="l"/>
              </a:tabLst>
            </a:pPr>
            <a:r>
              <a:rPr sz="2400" spc="105" dirty="0">
                <a:solidFill>
                  <a:srgbClr val="FFFFFF"/>
                </a:solidFill>
              </a:rPr>
              <a:t>Sign</a:t>
            </a:r>
            <a:r>
              <a:rPr sz="2400" dirty="0">
                <a:solidFill>
                  <a:srgbClr val="FFFFFF"/>
                </a:solidFill>
              </a:rPr>
              <a:t>	</a:t>
            </a:r>
            <a:r>
              <a:rPr sz="2400" spc="110" dirty="0">
                <a:solidFill>
                  <a:srgbClr val="FFFFFF"/>
                </a:solidFill>
              </a:rPr>
              <a:t>language</a:t>
            </a:r>
            <a:r>
              <a:rPr sz="2400" dirty="0">
                <a:solidFill>
                  <a:srgbClr val="FFFFFF"/>
                </a:solidFill>
              </a:rPr>
              <a:t>	</a:t>
            </a:r>
            <a:r>
              <a:rPr sz="2400" spc="-25" dirty="0">
                <a:solidFill>
                  <a:srgbClr val="FFFFFF"/>
                </a:solidFill>
              </a:rPr>
              <a:t>is</a:t>
            </a:r>
            <a:r>
              <a:rPr sz="2400" dirty="0">
                <a:solidFill>
                  <a:srgbClr val="FFFFFF"/>
                </a:solidFill>
              </a:rPr>
              <a:t>	</a:t>
            </a:r>
            <a:r>
              <a:rPr sz="2400" spc="50" dirty="0">
                <a:solidFill>
                  <a:srgbClr val="FFFFFF"/>
                </a:solidFill>
              </a:rPr>
              <a:t>a </a:t>
            </a:r>
            <a:r>
              <a:rPr sz="2400" spc="40" dirty="0">
                <a:solidFill>
                  <a:srgbClr val="FFFFFF"/>
                </a:solidFill>
              </a:rPr>
              <a:t>visual</a:t>
            </a:r>
            <a:r>
              <a:rPr sz="2400" dirty="0">
                <a:solidFill>
                  <a:srgbClr val="FFFFFF"/>
                </a:solidFill>
              </a:rPr>
              <a:t>	</a:t>
            </a:r>
            <a:r>
              <a:rPr sz="2400" spc="110" dirty="0">
                <a:solidFill>
                  <a:srgbClr val="FFFFFF"/>
                </a:solidFill>
              </a:rPr>
              <a:t>language</a:t>
            </a:r>
            <a:r>
              <a:rPr sz="2400" dirty="0">
                <a:solidFill>
                  <a:srgbClr val="FFFFFF"/>
                </a:solidFill>
              </a:rPr>
              <a:t>	</a:t>
            </a:r>
            <a:r>
              <a:rPr sz="2400" spc="70" dirty="0">
                <a:solidFill>
                  <a:srgbClr val="FFFFFF"/>
                </a:solidFill>
              </a:rPr>
              <a:t>and </a:t>
            </a:r>
            <a:r>
              <a:rPr sz="2400" spc="55" dirty="0">
                <a:solidFill>
                  <a:srgbClr val="FFFFFF"/>
                </a:solidFill>
              </a:rPr>
              <a:t>consists</a:t>
            </a:r>
            <a:r>
              <a:rPr sz="2400" dirty="0">
                <a:solidFill>
                  <a:srgbClr val="FFFFFF"/>
                </a:solidFill>
              </a:rPr>
              <a:t>	</a:t>
            </a:r>
            <a:r>
              <a:rPr sz="2400" spc="-25" dirty="0">
                <a:solidFill>
                  <a:srgbClr val="FFFFFF"/>
                </a:solidFill>
              </a:rPr>
              <a:t>of</a:t>
            </a:r>
            <a:r>
              <a:rPr sz="2400" dirty="0">
                <a:solidFill>
                  <a:srgbClr val="FFFFFF"/>
                </a:solidFill>
              </a:rPr>
              <a:t>	</a:t>
            </a:r>
            <a:r>
              <a:rPr sz="2400" spc="-60" dirty="0">
                <a:solidFill>
                  <a:srgbClr val="FFFFFF"/>
                </a:solidFill>
              </a:rPr>
              <a:t>3</a:t>
            </a:r>
            <a:r>
              <a:rPr sz="2400" dirty="0">
                <a:solidFill>
                  <a:srgbClr val="FFFFFF"/>
                </a:solidFill>
              </a:rPr>
              <a:t>	</a:t>
            </a:r>
            <a:r>
              <a:rPr sz="2400" spc="-10" dirty="0">
                <a:solidFill>
                  <a:srgbClr val="FFFFFF"/>
                </a:solidFill>
              </a:rPr>
              <a:t>major components:</a:t>
            </a:r>
            <a:endParaRPr sz="2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1650050"/>
            <a:ext cx="4572000" cy="1843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99" y="2011808"/>
            <a:ext cx="330009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b="1" spc="225" dirty="0">
                <a:solidFill>
                  <a:srgbClr val="1A1A1A"/>
                </a:solidFill>
                <a:latin typeface="Trebuchet MS"/>
                <a:cs typeface="Trebuchet MS"/>
              </a:rPr>
              <a:t>We</a:t>
            </a:r>
            <a:r>
              <a:rPr sz="2400" b="1" spc="-1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b="1" spc="65" dirty="0">
                <a:solidFill>
                  <a:srgbClr val="1A1A1A"/>
                </a:solidFill>
                <a:latin typeface="Trebuchet MS"/>
                <a:cs typeface="Trebuchet MS"/>
              </a:rPr>
              <a:t>implemented</a:t>
            </a:r>
            <a:r>
              <a:rPr sz="2400" b="1" spc="-1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1A1A1A"/>
                </a:solidFill>
                <a:latin typeface="Trebuchet MS"/>
                <a:cs typeface="Trebuchet MS"/>
              </a:rPr>
              <a:t>27 </a:t>
            </a:r>
            <a:r>
              <a:rPr sz="2400" b="1" dirty="0">
                <a:solidFill>
                  <a:srgbClr val="1A1A1A"/>
                </a:solidFill>
                <a:latin typeface="Trebuchet MS"/>
                <a:cs typeface="Trebuchet MS"/>
              </a:rPr>
              <a:t>symbols(A-Z,</a:t>
            </a:r>
            <a:r>
              <a:rPr sz="2400" b="1" spc="204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1A1A1A"/>
                </a:solidFill>
                <a:latin typeface="Trebuchet MS"/>
                <a:cs typeface="Trebuchet MS"/>
              </a:rPr>
              <a:t>blank)</a:t>
            </a:r>
            <a:r>
              <a:rPr sz="2400" b="1" spc="2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b="1" spc="-35" dirty="0">
                <a:solidFill>
                  <a:srgbClr val="1A1A1A"/>
                </a:solidFill>
                <a:latin typeface="Trebuchet MS"/>
                <a:cs typeface="Trebuchet MS"/>
              </a:rPr>
              <a:t>of </a:t>
            </a:r>
            <a:r>
              <a:rPr sz="2400" b="1" spc="135" dirty="0">
                <a:solidFill>
                  <a:srgbClr val="1A1A1A"/>
                </a:solidFill>
                <a:latin typeface="Trebuchet MS"/>
                <a:cs typeface="Trebuchet MS"/>
              </a:rPr>
              <a:t>ASL</a:t>
            </a:r>
            <a:r>
              <a:rPr sz="2400" b="1" spc="-1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b="1" spc="-35" dirty="0">
                <a:solidFill>
                  <a:srgbClr val="1A1A1A"/>
                </a:solidFill>
                <a:latin typeface="Trebuchet MS"/>
                <a:cs typeface="Trebuchet MS"/>
              </a:rPr>
              <a:t>in</a:t>
            </a:r>
            <a:r>
              <a:rPr sz="2400" b="1" spc="-1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1A1A1A"/>
                </a:solidFill>
                <a:latin typeface="Trebuchet MS"/>
                <a:cs typeface="Trebuchet MS"/>
              </a:rPr>
              <a:t>our</a:t>
            </a:r>
            <a:r>
              <a:rPr sz="2400" b="1" spc="-13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1A1A1A"/>
                </a:solidFill>
                <a:latin typeface="Trebuchet MS"/>
                <a:cs typeface="Trebuchet MS"/>
              </a:rPr>
              <a:t>project.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1647" y="1011592"/>
            <a:ext cx="4185439" cy="28866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5" y="1315945"/>
            <a:ext cx="4914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45" dirty="0">
                <a:solidFill>
                  <a:srgbClr val="FFFFFF"/>
                </a:solidFill>
              </a:rPr>
              <a:t>Methodology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5" y="1328137"/>
            <a:ext cx="703580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170" dirty="0">
                <a:solidFill>
                  <a:srgbClr val="FFFFFF"/>
                </a:solidFill>
              </a:rPr>
              <a:t>How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120" dirty="0">
                <a:solidFill>
                  <a:srgbClr val="FFFFFF"/>
                </a:solidFill>
              </a:rPr>
              <a:t>we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95" dirty="0">
                <a:solidFill>
                  <a:srgbClr val="FFFFFF"/>
                </a:solidFill>
              </a:rPr>
              <a:t>generated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110" dirty="0">
                <a:solidFill>
                  <a:srgbClr val="FFFFFF"/>
                </a:solidFill>
              </a:rPr>
              <a:t>data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80" dirty="0">
                <a:solidFill>
                  <a:srgbClr val="FFFFFF"/>
                </a:solidFill>
              </a:rPr>
              <a:t>set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114" dirty="0">
                <a:solidFill>
                  <a:srgbClr val="FFFFFF"/>
                </a:solidFill>
              </a:rPr>
              <a:t>and </a:t>
            </a:r>
            <a:r>
              <a:rPr sz="3600" spc="85" dirty="0">
                <a:solidFill>
                  <a:srgbClr val="FFFFFF"/>
                </a:solidFill>
              </a:rPr>
              <a:t>did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130" dirty="0">
                <a:solidFill>
                  <a:srgbClr val="FFFFFF"/>
                </a:solidFill>
              </a:rPr>
              <a:t>Data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90" dirty="0">
                <a:solidFill>
                  <a:srgbClr val="FFFFFF"/>
                </a:solidFill>
              </a:rPr>
              <a:t>Preprocessing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120" dirty="0">
                <a:solidFill>
                  <a:srgbClr val="FFFFFF"/>
                </a:solidFill>
              </a:rPr>
              <a:t>?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1" y="1191255"/>
            <a:ext cx="746125" cy="46355"/>
            <a:chOff x="830391" y="1191255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555" y="2311911"/>
            <a:ext cx="2423775" cy="13948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8747" y="1924737"/>
            <a:ext cx="2125916" cy="2194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90156" y="2097961"/>
            <a:ext cx="1642578" cy="196826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696912" y="2923612"/>
            <a:ext cx="885825" cy="171450"/>
            <a:chOff x="2696912" y="2923612"/>
            <a:chExt cx="885825" cy="171450"/>
          </a:xfrm>
        </p:grpSpPr>
        <p:sp>
          <p:nvSpPr>
            <p:cNvPr id="10" name="object 10"/>
            <p:cNvSpPr/>
            <p:nvPr/>
          </p:nvSpPr>
          <p:spPr>
            <a:xfrm>
              <a:off x="2701675" y="2928374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9" y="161699"/>
                  </a:moveTo>
                  <a:lnTo>
                    <a:pt x="795449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9" y="40424"/>
                  </a:lnTo>
                  <a:lnTo>
                    <a:pt x="795449" y="0"/>
                  </a:lnTo>
                  <a:lnTo>
                    <a:pt x="876299" y="80849"/>
                  </a:lnTo>
                  <a:lnTo>
                    <a:pt x="795449" y="161699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1675" y="2928374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9" y="40424"/>
                  </a:lnTo>
                  <a:lnTo>
                    <a:pt x="795449" y="0"/>
                  </a:lnTo>
                  <a:lnTo>
                    <a:pt x="876299" y="80849"/>
                  </a:lnTo>
                  <a:lnTo>
                    <a:pt x="795449" y="161699"/>
                  </a:lnTo>
                  <a:lnTo>
                    <a:pt x="795449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60687" y="2936525"/>
            <a:ext cx="659765" cy="171450"/>
            <a:chOff x="5860687" y="2936525"/>
            <a:chExt cx="659765" cy="171450"/>
          </a:xfrm>
        </p:grpSpPr>
        <p:sp>
          <p:nvSpPr>
            <p:cNvPr id="13" name="object 13"/>
            <p:cNvSpPr/>
            <p:nvPr/>
          </p:nvSpPr>
          <p:spPr>
            <a:xfrm>
              <a:off x="5865450" y="2941287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568949" y="161699"/>
                  </a:moveTo>
                  <a:lnTo>
                    <a:pt x="568949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568949" y="40424"/>
                  </a:lnTo>
                  <a:lnTo>
                    <a:pt x="568949" y="0"/>
                  </a:lnTo>
                  <a:lnTo>
                    <a:pt x="649799" y="80849"/>
                  </a:lnTo>
                  <a:lnTo>
                    <a:pt x="568949" y="161699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5450" y="2941287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0" y="40424"/>
                  </a:moveTo>
                  <a:lnTo>
                    <a:pt x="568949" y="40424"/>
                  </a:lnTo>
                  <a:lnTo>
                    <a:pt x="568949" y="0"/>
                  </a:lnTo>
                  <a:lnTo>
                    <a:pt x="649799" y="80849"/>
                  </a:lnTo>
                  <a:lnTo>
                    <a:pt x="568949" y="161699"/>
                  </a:lnTo>
                  <a:lnTo>
                    <a:pt x="568949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3874" y="1366380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latin typeface="Tahoma"/>
                <a:cs typeface="Tahoma"/>
              </a:rPr>
              <a:t>Capturing</a:t>
            </a:r>
            <a:r>
              <a:rPr sz="1800" b="1" spc="-150" dirty="0">
                <a:latin typeface="Tahoma"/>
                <a:cs typeface="Tahoma"/>
              </a:rPr>
              <a:t> </a:t>
            </a:r>
            <a:r>
              <a:rPr sz="1800" b="1" spc="-165" dirty="0">
                <a:latin typeface="Tahoma"/>
                <a:cs typeface="Tahoma"/>
              </a:rPr>
              <a:t>Raw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65" dirty="0">
                <a:latin typeface="Tahoma"/>
                <a:cs typeface="Tahoma"/>
              </a:rPr>
              <a:t>Image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7337" y="1366380"/>
            <a:ext cx="1772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ahoma"/>
                <a:cs typeface="Tahoma"/>
              </a:rPr>
              <a:t>Gray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Scale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175" dirty="0">
                <a:latin typeface="Tahoma"/>
                <a:cs typeface="Tahoma"/>
              </a:rPr>
              <a:t>Image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47168" y="1366380"/>
            <a:ext cx="212407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45185" marR="5080" indent="-833119">
              <a:lnSpc>
                <a:spcPct val="100699"/>
              </a:lnSpc>
              <a:spcBef>
                <a:spcPts val="85"/>
              </a:spcBef>
            </a:pPr>
            <a:r>
              <a:rPr sz="1800" spc="-210" dirty="0">
                <a:solidFill>
                  <a:srgbClr val="000000"/>
                </a:solidFill>
                <a:latin typeface="Tahoma"/>
                <a:cs typeface="Tahoma"/>
              </a:rPr>
              <a:t>Image</a:t>
            </a:r>
            <a:r>
              <a:rPr sz="1800" spc="-1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000000"/>
                </a:solidFill>
                <a:latin typeface="Tahoma"/>
                <a:cs typeface="Tahoma"/>
              </a:rPr>
              <a:t>Post</a:t>
            </a:r>
            <a:r>
              <a:rPr sz="1800" spc="-1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000000"/>
                </a:solidFill>
                <a:latin typeface="Tahoma"/>
                <a:cs typeface="Tahoma"/>
              </a:rPr>
              <a:t>Gaussian </a:t>
            </a:r>
            <a:r>
              <a:rPr sz="1800" spc="-20" dirty="0">
                <a:solidFill>
                  <a:srgbClr val="000000"/>
                </a:solidFill>
                <a:latin typeface="Tahoma"/>
                <a:cs typeface="Tahoma"/>
              </a:rPr>
              <a:t>Blur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5" y="1328137"/>
            <a:ext cx="772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5" dirty="0">
                <a:solidFill>
                  <a:srgbClr val="FFFFFF"/>
                </a:solidFill>
              </a:rPr>
              <a:t>Why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20" dirty="0">
                <a:solidFill>
                  <a:srgbClr val="FFFFFF"/>
                </a:solidFill>
              </a:rPr>
              <a:t>we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75" dirty="0">
                <a:solidFill>
                  <a:srgbClr val="FFFFFF"/>
                </a:solidFill>
              </a:rPr>
              <a:t>Created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our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14" dirty="0">
                <a:solidFill>
                  <a:srgbClr val="FFFFFF"/>
                </a:solidFill>
              </a:rPr>
              <a:t>own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105" dirty="0">
                <a:solidFill>
                  <a:srgbClr val="FFFFFF"/>
                </a:solidFill>
              </a:rPr>
              <a:t>Dataset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20" dirty="0">
                <a:solidFill>
                  <a:srgbClr val="FFFFFF"/>
                </a:solidFill>
              </a:rPr>
              <a:t>?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25" y="1672276"/>
            <a:ext cx="742950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599"/>
              </a:lnSpc>
              <a:spcBef>
                <a:spcPts val="100"/>
              </a:spcBef>
              <a:buClr>
                <a:srgbClr val="595959"/>
              </a:buClr>
              <a:buFont typeface="MS PGothic"/>
              <a:buChar char="➔"/>
              <a:tabLst>
                <a:tab pos="469900" algn="l"/>
              </a:tabLst>
            </a:pPr>
            <a:r>
              <a:rPr sz="1800" spc="55" dirty="0">
                <a:solidFill>
                  <a:srgbClr val="333333"/>
                </a:solidFill>
                <a:latin typeface="Tahoma"/>
                <a:cs typeface="Tahoma"/>
              </a:rPr>
              <a:t>For</a:t>
            </a:r>
            <a:r>
              <a:rPr sz="1800" spc="-1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sz="1800" spc="-1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project</a:t>
            </a:r>
            <a:r>
              <a:rPr sz="1800" spc="-1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we</a:t>
            </a:r>
            <a:r>
              <a:rPr sz="1800" spc="-1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tried</a:t>
            </a:r>
            <a:r>
              <a:rPr sz="1800" spc="-1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to</a:t>
            </a:r>
            <a:r>
              <a:rPr sz="1800" spc="-1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find</a:t>
            </a:r>
            <a:r>
              <a:rPr sz="1800" spc="-1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already</a:t>
            </a:r>
            <a:r>
              <a:rPr sz="1800" spc="-1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333333"/>
                </a:solidFill>
                <a:latin typeface="Tahoma"/>
                <a:cs typeface="Tahoma"/>
              </a:rPr>
              <a:t>made</a:t>
            </a:r>
            <a:r>
              <a:rPr sz="1800" spc="-1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datasets</a:t>
            </a:r>
            <a:r>
              <a:rPr sz="1800" spc="-1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but</a:t>
            </a:r>
            <a:r>
              <a:rPr sz="1800" spc="-1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we</a:t>
            </a:r>
            <a:r>
              <a:rPr sz="1800" spc="-1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couldn’t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find</a:t>
            </a:r>
            <a:r>
              <a:rPr sz="1800" spc="-1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dataset</a:t>
            </a:r>
            <a:r>
              <a:rPr sz="1800" spc="-17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in</a:t>
            </a:r>
            <a:r>
              <a:rPr sz="1800" spc="-17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sz="1800" spc="-17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form</a:t>
            </a:r>
            <a:r>
              <a:rPr sz="1800" spc="-17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sz="1800" spc="-17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raw</a:t>
            </a:r>
            <a:r>
              <a:rPr sz="1800" spc="-17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333333"/>
                </a:solidFill>
                <a:latin typeface="Tahoma"/>
                <a:cs typeface="Tahoma"/>
              </a:rPr>
              <a:t>images</a:t>
            </a:r>
            <a:r>
              <a:rPr sz="1800" spc="-17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that</a:t>
            </a:r>
            <a:r>
              <a:rPr sz="1800" spc="-17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matched</a:t>
            </a:r>
            <a:r>
              <a:rPr sz="1800" spc="-17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our</a:t>
            </a:r>
            <a:r>
              <a:rPr sz="1800" spc="-17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requirements.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Clr>
                <a:srgbClr val="595959"/>
              </a:buClr>
              <a:buFont typeface="MS PGothic"/>
              <a:buChar char="➔"/>
            </a:pPr>
            <a:endParaRPr sz="18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Clr>
                <a:srgbClr val="595959"/>
              </a:buClr>
              <a:buFont typeface="MS PGothic"/>
              <a:buChar char="➔"/>
              <a:tabLst>
                <a:tab pos="469265" algn="l"/>
              </a:tabLst>
            </a:pPr>
            <a:r>
              <a:rPr sz="1800" spc="75" dirty="0">
                <a:solidFill>
                  <a:srgbClr val="333333"/>
                </a:solidFill>
                <a:latin typeface="Tahoma"/>
                <a:cs typeface="Tahoma"/>
              </a:rPr>
              <a:t>All</a:t>
            </a:r>
            <a:r>
              <a:rPr sz="1800" spc="-18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we</a:t>
            </a:r>
            <a:r>
              <a:rPr sz="1800" spc="-1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could</a:t>
            </a:r>
            <a:r>
              <a:rPr sz="1800" spc="-18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find</a:t>
            </a:r>
            <a:r>
              <a:rPr sz="1800" spc="-1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were</a:t>
            </a:r>
            <a:r>
              <a:rPr sz="1800" spc="-18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sz="1800" spc="-1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datasets</a:t>
            </a:r>
            <a:r>
              <a:rPr sz="1800" spc="-18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in</a:t>
            </a:r>
            <a:r>
              <a:rPr sz="1800" spc="-1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sz="1800" spc="-18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form</a:t>
            </a:r>
            <a:r>
              <a:rPr sz="1800" spc="-1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sz="1800" spc="-1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33333"/>
                </a:solidFill>
                <a:latin typeface="Tahoma"/>
                <a:cs typeface="Tahoma"/>
              </a:rPr>
              <a:t>RGB</a:t>
            </a:r>
            <a:r>
              <a:rPr sz="1800" spc="-18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values.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Clr>
                <a:srgbClr val="595959"/>
              </a:buClr>
              <a:buFont typeface="MS PGothic"/>
              <a:buChar char="➔"/>
            </a:pPr>
            <a:endParaRPr sz="18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Clr>
                <a:srgbClr val="595959"/>
              </a:buClr>
              <a:buFont typeface="MS PGothic"/>
              <a:buChar char="➔"/>
              <a:tabLst>
                <a:tab pos="469265" algn="l"/>
              </a:tabLst>
            </a:pP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Hence</a:t>
            </a:r>
            <a:r>
              <a:rPr sz="1800" spc="-1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we</a:t>
            </a:r>
            <a:r>
              <a:rPr sz="1800" spc="-1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decided</a:t>
            </a:r>
            <a:r>
              <a:rPr sz="1800" spc="-1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to</a:t>
            </a:r>
            <a:r>
              <a:rPr sz="1800" spc="-14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create</a:t>
            </a:r>
            <a:r>
              <a:rPr sz="1800" spc="-1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our</a:t>
            </a:r>
            <a:r>
              <a:rPr sz="1800" spc="-1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own</a:t>
            </a:r>
            <a:r>
              <a:rPr sz="1800" spc="-1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data</a:t>
            </a:r>
            <a:r>
              <a:rPr sz="1800" spc="-14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Tahoma"/>
                <a:cs typeface="Tahoma"/>
              </a:rPr>
              <a:t>set.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854</Words>
  <Application>Microsoft Office PowerPoint</Application>
  <PresentationFormat>On-screen Show (16:9)</PresentationFormat>
  <Paragraphs>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MS PGothic</vt:lpstr>
      <vt:lpstr>SimSun-ExtB</vt:lpstr>
      <vt:lpstr>Microsoft Sans Serif</vt:lpstr>
      <vt:lpstr>Roboto</vt:lpstr>
      <vt:lpstr>Tahoma</vt:lpstr>
      <vt:lpstr>Times New Roman</vt:lpstr>
      <vt:lpstr>Trebuchet MS</vt:lpstr>
      <vt:lpstr>Office Theme</vt:lpstr>
      <vt:lpstr>PowerPoint Presentation</vt:lpstr>
      <vt:lpstr>Abstract</vt:lpstr>
      <vt:lpstr>Sign language is a visual language and consists of 3 major components:</vt:lpstr>
      <vt:lpstr>PowerPoint Presentation</vt:lpstr>
      <vt:lpstr>Methodology</vt:lpstr>
      <vt:lpstr>How we generated data set and did Data Preprocessing ?</vt:lpstr>
      <vt:lpstr>Image Post Gaussian Blur</vt:lpstr>
      <vt:lpstr>Why we Created our own Dataset ?</vt:lpstr>
      <vt:lpstr>PowerPoint Presentation</vt:lpstr>
      <vt:lpstr>Gesture Classification</vt:lpstr>
      <vt:lpstr>Layer 1</vt:lpstr>
      <vt:lpstr>Algorithm Layer 1:</vt:lpstr>
      <vt:lpstr>Algorithm Layer 2:</vt:lpstr>
      <vt:lpstr>Convolutional Neural Networks</vt:lpstr>
      <vt:lpstr>Our CNN Classifier Model</vt:lpstr>
      <vt:lpstr>PowerPoint Presentation</vt:lpstr>
      <vt:lpstr>Finger Spelling Sentence Formation</vt:lpstr>
      <vt:lpstr>Implementation</vt:lpstr>
      <vt:lpstr>Autocorrect feature</vt:lpstr>
      <vt:lpstr>Challenges Faced</vt:lpstr>
      <vt:lpstr>Software Requirements</vt:lpstr>
      <vt:lpstr>Limitations of our model</vt:lpstr>
      <vt:lpstr>Conclusion</vt:lpstr>
      <vt:lpstr>Future Scope</vt:lpstr>
      <vt:lpstr>Efforts by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Siddharth Shekhar</cp:lastModifiedBy>
  <cp:revision>2</cp:revision>
  <dcterms:created xsi:type="dcterms:W3CDTF">2024-12-05T06:36:59Z</dcterms:created>
  <dcterms:modified xsi:type="dcterms:W3CDTF">2024-12-23T17:01:18Z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2024-12-05T00:00:00Z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2024-12-05T00:00:00Z</vt:filetime>
  </property>
</Properties>
</file>