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14"/>
  </p:normalViewPr>
  <p:slideViewPr>
    <p:cSldViewPr>
      <p:cViewPr varScale="1">
        <p:scale>
          <a:sx n="90" d="100"/>
          <a:sy n="90" d="100"/>
        </p:scale>
        <p:origin x="896"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1AF94B-286E-4BC7-89DA-0326AC7F359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A322808-9DD5-45F7-90BD-E56EB704D013}">
      <dgm:prSet/>
      <dgm:spPr/>
      <dgm:t>
        <a:bodyPr/>
        <a:lstStyle/>
        <a:p>
          <a:r>
            <a:rPr lang="en-IN"/>
            <a:t>Feature Scaling of Numeric Data</a:t>
          </a:r>
          <a:endParaRPr lang="en-US"/>
        </a:p>
      </dgm:t>
    </dgm:pt>
    <dgm:pt modelId="{7E7C111A-245B-45B3-8FF8-4BEDDB16A530}" type="parTrans" cxnId="{1D802F8D-EFCC-494B-9068-1A1966ACCA7F}">
      <dgm:prSet/>
      <dgm:spPr/>
      <dgm:t>
        <a:bodyPr/>
        <a:lstStyle/>
        <a:p>
          <a:endParaRPr lang="en-US"/>
        </a:p>
      </dgm:t>
    </dgm:pt>
    <dgm:pt modelId="{73A75D57-CED4-476C-9157-E651F1E89948}" type="sibTrans" cxnId="{1D802F8D-EFCC-494B-9068-1A1966ACCA7F}">
      <dgm:prSet/>
      <dgm:spPr/>
      <dgm:t>
        <a:bodyPr/>
        <a:lstStyle/>
        <a:p>
          <a:endParaRPr lang="en-US"/>
        </a:p>
      </dgm:t>
    </dgm:pt>
    <dgm:pt modelId="{7FE7E3FC-670A-438A-88A9-AF01A3B0DBA1}">
      <dgm:prSet/>
      <dgm:spPr/>
      <dgm:t>
        <a:bodyPr/>
        <a:lstStyle/>
        <a:p>
          <a:r>
            <a:rPr lang="en-IN"/>
            <a:t>Splitting data into Train &amp; Test Set</a:t>
          </a:r>
          <a:endParaRPr lang="en-US"/>
        </a:p>
      </dgm:t>
    </dgm:pt>
    <dgm:pt modelId="{7CF9E43E-F21F-4E0E-9277-EC8898A0FD8E}" type="parTrans" cxnId="{1F4E5A21-FDCE-4F71-B52E-46FE7884CDCE}">
      <dgm:prSet/>
      <dgm:spPr/>
      <dgm:t>
        <a:bodyPr/>
        <a:lstStyle/>
        <a:p>
          <a:endParaRPr lang="en-US"/>
        </a:p>
      </dgm:t>
    </dgm:pt>
    <dgm:pt modelId="{41A66B40-1239-4794-8559-B7BA0F1107F7}" type="sibTrans" cxnId="{1F4E5A21-FDCE-4F71-B52E-46FE7884CDCE}">
      <dgm:prSet/>
      <dgm:spPr/>
      <dgm:t>
        <a:bodyPr/>
        <a:lstStyle/>
        <a:p>
          <a:endParaRPr lang="en-US"/>
        </a:p>
      </dgm:t>
    </dgm:pt>
    <dgm:pt modelId="{F082026A-C548-4EE1-B473-675D0B03977F}" type="pres">
      <dgm:prSet presAssocID="{8D1AF94B-286E-4BC7-89DA-0326AC7F359A}" presName="root" presStyleCnt="0">
        <dgm:presLayoutVars>
          <dgm:dir/>
          <dgm:resizeHandles val="exact"/>
        </dgm:presLayoutVars>
      </dgm:prSet>
      <dgm:spPr/>
    </dgm:pt>
    <dgm:pt modelId="{361095DC-6F60-42D8-B17E-5958AC39101C}" type="pres">
      <dgm:prSet presAssocID="{5A322808-9DD5-45F7-90BD-E56EB704D013}" presName="compNode" presStyleCnt="0"/>
      <dgm:spPr/>
    </dgm:pt>
    <dgm:pt modelId="{1CB936BD-9EFF-46A8-A791-607D8EB6116B}" type="pres">
      <dgm:prSet presAssocID="{5A322808-9DD5-45F7-90BD-E56EB704D01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DC13937E-D51A-4286-8496-824C3088E689}" type="pres">
      <dgm:prSet presAssocID="{5A322808-9DD5-45F7-90BD-E56EB704D013}" presName="spaceRect" presStyleCnt="0"/>
      <dgm:spPr/>
    </dgm:pt>
    <dgm:pt modelId="{5B376C6C-9C0B-480D-BCD2-A0318B40BD25}" type="pres">
      <dgm:prSet presAssocID="{5A322808-9DD5-45F7-90BD-E56EB704D013}" presName="textRect" presStyleLbl="revTx" presStyleIdx="0" presStyleCnt="2">
        <dgm:presLayoutVars>
          <dgm:chMax val="1"/>
          <dgm:chPref val="1"/>
        </dgm:presLayoutVars>
      </dgm:prSet>
      <dgm:spPr/>
    </dgm:pt>
    <dgm:pt modelId="{5E9F96D0-FA6D-4BBA-A7E8-9E9F326A7EAF}" type="pres">
      <dgm:prSet presAssocID="{73A75D57-CED4-476C-9157-E651F1E89948}" presName="sibTrans" presStyleCnt="0"/>
      <dgm:spPr/>
    </dgm:pt>
    <dgm:pt modelId="{C98FB4EC-AD5E-45CC-A506-0CCB679E9749}" type="pres">
      <dgm:prSet presAssocID="{7FE7E3FC-670A-438A-88A9-AF01A3B0DBA1}" presName="compNode" presStyleCnt="0"/>
      <dgm:spPr/>
    </dgm:pt>
    <dgm:pt modelId="{D2213F83-46B1-41B7-B9EC-DF34523F3A3C}" type="pres">
      <dgm:prSet presAssocID="{7FE7E3FC-670A-438A-88A9-AF01A3B0DBA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A2BB7E29-D01B-46F4-843B-654C2E917844}" type="pres">
      <dgm:prSet presAssocID="{7FE7E3FC-670A-438A-88A9-AF01A3B0DBA1}" presName="spaceRect" presStyleCnt="0"/>
      <dgm:spPr/>
    </dgm:pt>
    <dgm:pt modelId="{49BCEB32-24BD-4EE7-886B-8D225A93AFE7}" type="pres">
      <dgm:prSet presAssocID="{7FE7E3FC-670A-438A-88A9-AF01A3B0DBA1}" presName="textRect" presStyleLbl="revTx" presStyleIdx="1" presStyleCnt="2">
        <dgm:presLayoutVars>
          <dgm:chMax val="1"/>
          <dgm:chPref val="1"/>
        </dgm:presLayoutVars>
      </dgm:prSet>
      <dgm:spPr/>
    </dgm:pt>
  </dgm:ptLst>
  <dgm:cxnLst>
    <dgm:cxn modelId="{1F4E5A21-FDCE-4F71-B52E-46FE7884CDCE}" srcId="{8D1AF94B-286E-4BC7-89DA-0326AC7F359A}" destId="{7FE7E3FC-670A-438A-88A9-AF01A3B0DBA1}" srcOrd="1" destOrd="0" parTransId="{7CF9E43E-F21F-4E0E-9277-EC8898A0FD8E}" sibTransId="{41A66B40-1239-4794-8559-B7BA0F1107F7}"/>
    <dgm:cxn modelId="{ADF49857-D7F9-4828-82F4-6D639982ADBF}" type="presOf" srcId="{8D1AF94B-286E-4BC7-89DA-0326AC7F359A}" destId="{F082026A-C548-4EE1-B473-675D0B03977F}" srcOrd="0" destOrd="0" presId="urn:microsoft.com/office/officeart/2018/2/layout/IconLabelList"/>
    <dgm:cxn modelId="{1D802F8D-EFCC-494B-9068-1A1966ACCA7F}" srcId="{8D1AF94B-286E-4BC7-89DA-0326AC7F359A}" destId="{5A322808-9DD5-45F7-90BD-E56EB704D013}" srcOrd="0" destOrd="0" parTransId="{7E7C111A-245B-45B3-8FF8-4BEDDB16A530}" sibTransId="{73A75D57-CED4-476C-9157-E651F1E89948}"/>
    <dgm:cxn modelId="{746FC598-011B-4298-A911-29309258EBA5}" type="presOf" srcId="{7FE7E3FC-670A-438A-88A9-AF01A3B0DBA1}" destId="{49BCEB32-24BD-4EE7-886B-8D225A93AFE7}" srcOrd="0" destOrd="0" presId="urn:microsoft.com/office/officeart/2018/2/layout/IconLabelList"/>
    <dgm:cxn modelId="{1A8758B3-3F9D-407E-BCD9-BFDA285401A1}" type="presOf" srcId="{5A322808-9DD5-45F7-90BD-E56EB704D013}" destId="{5B376C6C-9C0B-480D-BCD2-A0318B40BD25}" srcOrd="0" destOrd="0" presId="urn:microsoft.com/office/officeart/2018/2/layout/IconLabelList"/>
    <dgm:cxn modelId="{0CC6C340-B437-405D-9113-383504F6CEDF}" type="presParOf" srcId="{F082026A-C548-4EE1-B473-675D0B03977F}" destId="{361095DC-6F60-42D8-B17E-5958AC39101C}" srcOrd="0" destOrd="0" presId="urn:microsoft.com/office/officeart/2018/2/layout/IconLabelList"/>
    <dgm:cxn modelId="{BAF61AF6-F3D3-435A-B59C-E4690F71041F}" type="presParOf" srcId="{361095DC-6F60-42D8-B17E-5958AC39101C}" destId="{1CB936BD-9EFF-46A8-A791-607D8EB6116B}" srcOrd="0" destOrd="0" presId="urn:microsoft.com/office/officeart/2018/2/layout/IconLabelList"/>
    <dgm:cxn modelId="{71E8DFB4-DE8F-4460-9097-34C94CABAE98}" type="presParOf" srcId="{361095DC-6F60-42D8-B17E-5958AC39101C}" destId="{DC13937E-D51A-4286-8496-824C3088E689}" srcOrd="1" destOrd="0" presId="urn:microsoft.com/office/officeart/2018/2/layout/IconLabelList"/>
    <dgm:cxn modelId="{238A0CAF-5409-40E5-95CE-3C66A73FED8C}" type="presParOf" srcId="{361095DC-6F60-42D8-B17E-5958AC39101C}" destId="{5B376C6C-9C0B-480D-BCD2-A0318B40BD25}" srcOrd="2" destOrd="0" presId="urn:microsoft.com/office/officeart/2018/2/layout/IconLabelList"/>
    <dgm:cxn modelId="{7893611F-9127-4230-94F8-338D2239BD54}" type="presParOf" srcId="{F082026A-C548-4EE1-B473-675D0B03977F}" destId="{5E9F96D0-FA6D-4BBA-A7E8-9E9F326A7EAF}" srcOrd="1" destOrd="0" presId="urn:microsoft.com/office/officeart/2018/2/layout/IconLabelList"/>
    <dgm:cxn modelId="{C4629834-9A6F-4B47-A8B8-9F4B5B62447B}" type="presParOf" srcId="{F082026A-C548-4EE1-B473-675D0B03977F}" destId="{C98FB4EC-AD5E-45CC-A506-0CCB679E9749}" srcOrd="2" destOrd="0" presId="urn:microsoft.com/office/officeart/2018/2/layout/IconLabelList"/>
    <dgm:cxn modelId="{C0D6B462-4450-43DA-A958-9E5D5C8CEB71}" type="presParOf" srcId="{C98FB4EC-AD5E-45CC-A506-0CCB679E9749}" destId="{D2213F83-46B1-41B7-B9EC-DF34523F3A3C}" srcOrd="0" destOrd="0" presId="urn:microsoft.com/office/officeart/2018/2/layout/IconLabelList"/>
    <dgm:cxn modelId="{20D989A1-CD06-4F3B-8562-CBD2D732614D}" type="presParOf" srcId="{C98FB4EC-AD5E-45CC-A506-0CCB679E9749}" destId="{A2BB7E29-D01B-46F4-843B-654C2E917844}" srcOrd="1" destOrd="0" presId="urn:microsoft.com/office/officeart/2018/2/layout/IconLabelList"/>
    <dgm:cxn modelId="{C2B00791-E6BD-473E-B87A-136A73C53AD9}" type="presParOf" srcId="{C98FB4EC-AD5E-45CC-A506-0CCB679E9749}" destId="{49BCEB32-24BD-4EE7-886B-8D225A93AFE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CA332A-CD87-418C-A07B-BE4391857CE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1984080A-A97C-4C53-A87A-BF4B7B1C2784}">
      <dgm:prSet/>
      <dgm:spPr/>
      <dgm:t>
        <a:bodyPr/>
        <a:lstStyle/>
        <a:p>
          <a:r>
            <a:rPr lang="en-IN"/>
            <a:t>Feature Selection using RFE</a:t>
          </a:r>
          <a:endParaRPr lang="en-US"/>
        </a:p>
      </dgm:t>
    </dgm:pt>
    <dgm:pt modelId="{2D6215F8-6FD1-4B1F-A994-6173C32B8FDD}" type="parTrans" cxnId="{DB02F147-4851-4FBF-8419-815227CF36F8}">
      <dgm:prSet/>
      <dgm:spPr/>
      <dgm:t>
        <a:bodyPr/>
        <a:lstStyle/>
        <a:p>
          <a:endParaRPr lang="en-US"/>
        </a:p>
      </dgm:t>
    </dgm:pt>
    <dgm:pt modelId="{4ECA1EDC-95DE-4F2F-82F1-E89002ABF39C}" type="sibTrans" cxnId="{DB02F147-4851-4FBF-8419-815227CF36F8}">
      <dgm:prSet/>
      <dgm:spPr/>
      <dgm:t>
        <a:bodyPr/>
        <a:lstStyle/>
        <a:p>
          <a:endParaRPr lang="en-US"/>
        </a:p>
      </dgm:t>
    </dgm:pt>
    <dgm:pt modelId="{55DCF7F7-412C-46F1-A855-9E940F16A41B}">
      <dgm:prSet/>
      <dgm:spPr/>
      <dgm:t>
        <a:bodyPr/>
        <a:lstStyle/>
        <a:p>
          <a:r>
            <a:rPr lang="en-IN"/>
            <a:t>Determined Optimal Model using Logistic Regression</a:t>
          </a:r>
          <a:endParaRPr lang="en-US"/>
        </a:p>
      </dgm:t>
    </dgm:pt>
    <dgm:pt modelId="{6DA1B00F-8E41-440B-9EA9-1D637BBDD19E}" type="parTrans" cxnId="{51DD2209-03A3-4E46-A8B8-132C81609D03}">
      <dgm:prSet/>
      <dgm:spPr/>
      <dgm:t>
        <a:bodyPr/>
        <a:lstStyle/>
        <a:p>
          <a:endParaRPr lang="en-US"/>
        </a:p>
      </dgm:t>
    </dgm:pt>
    <dgm:pt modelId="{02D5819B-3939-4D2E-B73F-F567BB7750C2}" type="sibTrans" cxnId="{51DD2209-03A3-4E46-A8B8-132C81609D03}">
      <dgm:prSet/>
      <dgm:spPr/>
      <dgm:t>
        <a:bodyPr/>
        <a:lstStyle/>
        <a:p>
          <a:endParaRPr lang="en-US"/>
        </a:p>
      </dgm:t>
    </dgm:pt>
    <dgm:pt modelId="{E99EFF00-5754-4233-B0F5-6D8477232815}">
      <dgm:prSet/>
      <dgm:spPr/>
      <dgm:t>
        <a:bodyPr/>
        <a:lstStyle/>
        <a:p>
          <a:r>
            <a:rPr lang="en-IN"/>
            <a:t>Calculated accuracy ,sensitivity ,specificity, precision &amp; Recall &amp; evaluate model</a:t>
          </a:r>
          <a:endParaRPr lang="en-US"/>
        </a:p>
      </dgm:t>
    </dgm:pt>
    <dgm:pt modelId="{A1A00068-A15A-4E0D-A27C-E3DF0F611495}" type="parTrans" cxnId="{7E068B76-FE24-4A05-B39F-365871BC933F}">
      <dgm:prSet/>
      <dgm:spPr/>
      <dgm:t>
        <a:bodyPr/>
        <a:lstStyle/>
        <a:p>
          <a:endParaRPr lang="en-US"/>
        </a:p>
      </dgm:t>
    </dgm:pt>
    <dgm:pt modelId="{FD195EF9-F9B3-4516-8719-91C1458EC85B}" type="sibTrans" cxnId="{7E068B76-FE24-4A05-B39F-365871BC933F}">
      <dgm:prSet/>
      <dgm:spPr/>
      <dgm:t>
        <a:bodyPr/>
        <a:lstStyle/>
        <a:p>
          <a:endParaRPr lang="en-US"/>
        </a:p>
      </dgm:t>
    </dgm:pt>
    <dgm:pt modelId="{2AA6AAEB-B28F-B043-B544-574A2306507E}" type="pres">
      <dgm:prSet presAssocID="{FACA332A-CD87-418C-A07B-BE4391857CE2}" presName="hierChild1" presStyleCnt="0">
        <dgm:presLayoutVars>
          <dgm:chPref val="1"/>
          <dgm:dir/>
          <dgm:animOne val="branch"/>
          <dgm:animLvl val="lvl"/>
          <dgm:resizeHandles/>
        </dgm:presLayoutVars>
      </dgm:prSet>
      <dgm:spPr/>
    </dgm:pt>
    <dgm:pt modelId="{9ECD433B-3C14-154A-82C2-0402CAD77A8F}" type="pres">
      <dgm:prSet presAssocID="{1984080A-A97C-4C53-A87A-BF4B7B1C2784}" presName="hierRoot1" presStyleCnt="0"/>
      <dgm:spPr/>
    </dgm:pt>
    <dgm:pt modelId="{3ADE7523-E0B3-C349-873B-E74D987BFD43}" type="pres">
      <dgm:prSet presAssocID="{1984080A-A97C-4C53-A87A-BF4B7B1C2784}" presName="composite" presStyleCnt="0"/>
      <dgm:spPr/>
    </dgm:pt>
    <dgm:pt modelId="{1B6350F3-3D4D-B24B-B556-8058E6F67FF2}" type="pres">
      <dgm:prSet presAssocID="{1984080A-A97C-4C53-A87A-BF4B7B1C2784}" presName="background" presStyleLbl="node0" presStyleIdx="0" presStyleCnt="3"/>
      <dgm:spPr/>
    </dgm:pt>
    <dgm:pt modelId="{53C5CDA6-1C12-F044-89AC-5A0AB6F131DA}" type="pres">
      <dgm:prSet presAssocID="{1984080A-A97C-4C53-A87A-BF4B7B1C2784}" presName="text" presStyleLbl="fgAcc0" presStyleIdx="0" presStyleCnt="3">
        <dgm:presLayoutVars>
          <dgm:chPref val="3"/>
        </dgm:presLayoutVars>
      </dgm:prSet>
      <dgm:spPr/>
    </dgm:pt>
    <dgm:pt modelId="{17D1F968-35BB-A04C-951D-E03B6D5CC432}" type="pres">
      <dgm:prSet presAssocID="{1984080A-A97C-4C53-A87A-BF4B7B1C2784}" presName="hierChild2" presStyleCnt="0"/>
      <dgm:spPr/>
    </dgm:pt>
    <dgm:pt modelId="{E6A9AD6C-AEE1-DB4D-AAAE-399B4211137E}" type="pres">
      <dgm:prSet presAssocID="{55DCF7F7-412C-46F1-A855-9E940F16A41B}" presName="hierRoot1" presStyleCnt="0"/>
      <dgm:spPr/>
    </dgm:pt>
    <dgm:pt modelId="{F046BEA5-5D47-0D4B-B706-1E1D94349DCE}" type="pres">
      <dgm:prSet presAssocID="{55DCF7F7-412C-46F1-A855-9E940F16A41B}" presName="composite" presStyleCnt="0"/>
      <dgm:spPr/>
    </dgm:pt>
    <dgm:pt modelId="{B055EF9B-1439-C344-9A5B-BD3046930764}" type="pres">
      <dgm:prSet presAssocID="{55DCF7F7-412C-46F1-A855-9E940F16A41B}" presName="background" presStyleLbl="node0" presStyleIdx="1" presStyleCnt="3"/>
      <dgm:spPr/>
    </dgm:pt>
    <dgm:pt modelId="{090A7049-7D3A-C94F-9A1C-21B18231A5C7}" type="pres">
      <dgm:prSet presAssocID="{55DCF7F7-412C-46F1-A855-9E940F16A41B}" presName="text" presStyleLbl="fgAcc0" presStyleIdx="1" presStyleCnt="3">
        <dgm:presLayoutVars>
          <dgm:chPref val="3"/>
        </dgm:presLayoutVars>
      </dgm:prSet>
      <dgm:spPr/>
    </dgm:pt>
    <dgm:pt modelId="{69859BC7-6322-3949-BD38-F9510A871A8A}" type="pres">
      <dgm:prSet presAssocID="{55DCF7F7-412C-46F1-A855-9E940F16A41B}" presName="hierChild2" presStyleCnt="0"/>
      <dgm:spPr/>
    </dgm:pt>
    <dgm:pt modelId="{0CB6C271-43BC-C94E-92AD-D3F86027A78D}" type="pres">
      <dgm:prSet presAssocID="{E99EFF00-5754-4233-B0F5-6D8477232815}" presName="hierRoot1" presStyleCnt="0"/>
      <dgm:spPr/>
    </dgm:pt>
    <dgm:pt modelId="{09060375-3CA3-0A4E-AC54-B68B936DF662}" type="pres">
      <dgm:prSet presAssocID="{E99EFF00-5754-4233-B0F5-6D8477232815}" presName="composite" presStyleCnt="0"/>
      <dgm:spPr/>
    </dgm:pt>
    <dgm:pt modelId="{4AC6C9C3-006B-394F-80E9-B7CAA4126CE7}" type="pres">
      <dgm:prSet presAssocID="{E99EFF00-5754-4233-B0F5-6D8477232815}" presName="background" presStyleLbl="node0" presStyleIdx="2" presStyleCnt="3"/>
      <dgm:spPr/>
    </dgm:pt>
    <dgm:pt modelId="{3A0ECEDC-A2DE-8549-875E-CAA0C5584C86}" type="pres">
      <dgm:prSet presAssocID="{E99EFF00-5754-4233-B0F5-6D8477232815}" presName="text" presStyleLbl="fgAcc0" presStyleIdx="2" presStyleCnt="3">
        <dgm:presLayoutVars>
          <dgm:chPref val="3"/>
        </dgm:presLayoutVars>
      </dgm:prSet>
      <dgm:spPr/>
    </dgm:pt>
    <dgm:pt modelId="{54D23968-8982-E54C-91BA-19E3E427B30B}" type="pres">
      <dgm:prSet presAssocID="{E99EFF00-5754-4233-B0F5-6D8477232815}" presName="hierChild2" presStyleCnt="0"/>
      <dgm:spPr/>
    </dgm:pt>
  </dgm:ptLst>
  <dgm:cxnLst>
    <dgm:cxn modelId="{51DD2209-03A3-4E46-A8B8-132C81609D03}" srcId="{FACA332A-CD87-418C-A07B-BE4391857CE2}" destId="{55DCF7F7-412C-46F1-A855-9E940F16A41B}" srcOrd="1" destOrd="0" parTransId="{6DA1B00F-8E41-440B-9EA9-1D637BBDD19E}" sibTransId="{02D5819B-3939-4D2E-B73F-F567BB7750C2}"/>
    <dgm:cxn modelId="{CE15520E-6981-AF4B-A486-9A0B7743983D}" type="presOf" srcId="{1984080A-A97C-4C53-A87A-BF4B7B1C2784}" destId="{53C5CDA6-1C12-F044-89AC-5A0AB6F131DA}" srcOrd="0" destOrd="0" presId="urn:microsoft.com/office/officeart/2005/8/layout/hierarchy1"/>
    <dgm:cxn modelId="{2EBE5214-DAD7-D94A-A48C-B6C2ED775B14}" type="presOf" srcId="{55DCF7F7-412C-46F1-A855-9E940F16A41B}" destId="{090A7049-7D3A-C94F-9A1C-21B18231A5C7}" srcOrd="0" destOrd="0" presId="urn:microsoft.com/office/officeart/2005/8/layout/hierarchy1"/>
    <dgm:cxn modelId="{DB02F147-4851-4FBF-8419-815227CF36F8}" srcId="{FACA332A-CD87-418C-A07B-BE4391857CE2}" destId="{1984080A-A97C-4C53-A87A-BF4B7B1C2784}" srcOrd="0" destOrd="0" parTransId="{2D6215F8-6FD1-4B1F-A994-6173C32B8FDD}" sibTransId="{4ECA1EDC-95DE-4F2F-82F1-E89002ABF39C}"/>
    <dgm:cxn modelId="{7E068B76-FE24-4A05-B39F-365871BC933F}" srcId="{FACA332A-CD87-418C-A07B-BE4391857CE2}" destId="{E99EFF00-5754-4233-B0F5-6D8477232815}" srcOrd="2" destOrd="0" parTransId="{A1A00068-A15A-4E0D-A27C-E3DF0F611495}" sibTransId="{FD195EF9-F9B3-4516-8719-91C1458EC85B}"/>
    <dgm:cxn modelId="{C3FD4BCE-6213-6E43-9E12-904EC0E9F542}" type="presOf" srcId="{E99EFF00-5754-4233-B0F5-6D8477232815}" destId="{3A0ECEDC-A2DE-8549-875E-CAA0C5584C86}" srcOrd="0" destOrd="0" presId="urn:microsoft.com/office/officeart/2005/8/layout/hierarchy1"/>
    <dgm:cxn modelId="{539E5DF1-1017-3843-9D50-477270CD2993}" type="presOf" srcId="{FACA332A-CD87-418C-A07B-BE4391857CE2}" destId="{2AA6AAEB-B28F-B043-B544-574A2306507E}" srcOrd="0" destOrd="0" presId="urn:microsoft.com/office/officeart/2005/8/layout/hierarchy1"/>
    <dgm:cxn modelId="{D8AE1B19-E0A5-2440-B8D5-9A20F9A0A4B7}" type="presParOf" srcId="{2AA6AAEB-B28F-B043-B544-574A2306507E}" destId="{9ECD433B-3C14-154A-82C2-0402CAD77A8F}" srcOrd="0" destOrd="0" presId="urn:microsoft.com/office/officeart/2005/8/layout/hierarchy1"/>
    <dgm:cxn modelId="{A4903156-5B61-A648-AC07-ED12838A88DD}" type="presParOf" srcId="{9ECD433B-3C14-154A-82C2-0402CAD77A8F}" destId="{3ADE7523-E0B3-C349-873B-E74D987BFD43}" srcOrd="0" destOrd="0" presId="urn:microsoft.com/office/officeart/2005/8/layout/hierarchy1"/>
    <dgm:cxn modelId="{F0C1611F-E5B9-6044-A237-C60FEABBAE5A}" type="presParOf" srcId="{3ADE7523-E0B3-C349-873B-E74D987BFD43}" destId="{1B6350F3-3D4D-B24B-B556-8058E6F67FF2}" srcOrd="0" destOrd="0" presId="urn:microsoft.com/office/officeart/2005/8/layout/hierarchy1"/>
    <dgm:cxn modelId="{6B0CAEE6-2EB8-3A43-A657-824894090826}" type="presParOf" srcId="{3ADE7523-E0B3-C349-873B-E74D987BFD43}" destId="{53C5CDA6-1C12-F044-89AC-5A0AB6F131DA}" srcOrd="1" destOrd="0" presId="urn:microsoft.com/office/officeart/2005/8/layout/hierarchy1"/>
    <dgm:cxn modelId="{87D3D25B-A617-1142-B90D-476FCFDCFE5A}" type="presParOf" srcId="{9ECD433B-3C14-154A-82C2-0402CAD77A8F}" destId="{17D1F968-35BB-A04C-951D-E03B6D5CC432}" srcOrd="1" destOrd="0" presId="urn:microsoft.com/office/officeart/2005/8/layout/hierarchy1"/>
    <dgm:cxn modelId="{184F7437-DBA0-1247-AFF2-F576DC58B6E9}" type="presParOf" srcId="{2AA6AAEB-B28F-B043-B544-574A2306507E}" destId="{E6A9AD6C-AEE1-DB4D-AAAE-399B4211137E}" srcOrd="1" destOrd="0" presId="urn:microsoft.com/office/officeart/2005/8/layout/hierarchy1"/>
    <dgm:cxn modelId="{2103DC81-EDC3-9549-A1A8-F92CF642144E}" type="presParOf" srcId="{E6A9AD6C-AEE1-DB4D-AAAE-399B4211137E}" destId="{F046BEA5-5D47-0D4B-B706-1E1D94349DCE}" srcOrd="0" destOrd="0" presId="urn:microsoft.com/office/officeart/2005/8/layout/hierarchy1"/>
    <dgm:cxn modelId="{A0210679-900D-7C4E-86E0-762C90CC2DAB}" type="presParOf" srcId="{F046BEA5-5D47-0D4B-B706-1E1D94349DCE}" destId="{B055EF9B-1439-C344-9A5B-BD3046930764}" srcOrd="0" destOrd="0" presId="urn:microsoft.com/office/officeart/2005/8/layout/hierarchy1"/>
    <dgm:cxn modelId="{6728F452-4D67-BD4A-8FFC-88A48F149A1C}" type="presParOf" srcId="{F046BEA5-5D47-0D4B-B706-1E1D94349DCE}" destId="{090A7049-7D3A-C94F-9A1C-21B18231A5C7}" srcOrd="1" destOrd="0" presId="urn:microsoft.com/office/officeart/2005/8/layout/hierarchy1"/>
    <dgm:cxn modelId="{ED3BBF71-958D-C542-897C-E158B69D9E85}" type="presParOf" srcId="{E6A9AD6C-AEE1-DB4D-AAAE-399B4211137E}" destId="{69859BC7-6322-3949-BD38-F9510A871A8A}" srcOrd="1" destOrd="0" presId="urn:microsoft.com/office/officeart/2005/8/layout/hierarchy1"/>
    <dgm:cxn modelId="{2A251F0C-258F-AE47-8DC3-EBBC172E321B}" type="presParOf" srcId="{2AA6AAEB-B28F-B043-B544-574A2306507E}" destId="{0CB6C271-43BC-C94E-92AD-D3F86027A78D}" srcOrd="2" destOrd="0" presId="urn:microsoft.com/office/officeart/2005/8/layout/hierarchy1"/>
    <dgm:cxn modelId="{BA565BF8-2EF0-0E48-A13F-954BED7845EE}" type="presParOf" srcId="{0CB6C271-43BC-C94E-92AD-D3F86027A78D}" destId="{09060375-3CA3-0A4E-AC54-B68B936DF662}" srcOrd="0" destOrd="0" presId="urn:microsoft.com/office/officeart/2005/8/layout/hierarchy1"/>
    <dgm:cxn modelId="{D8FC4112-F583-1447-B146-342796DE4E68}" type="presParOf" srcId="{09060375-3CA3-0A4E-AC54-B68B936DF662}" destId="{4AC6C9C3-006B-394F-80E9-B7CAA4126CE7}" srcOrd="0" destOrd="0" presId="urn:microsoft.com/office/officeart/2005/8/layout/hierarchy1"/>
    <dgm:cxn modelId="{C2E528F2-09DE-5342-98E8-199530DA4C73}" type="presParOf" srcId="{09060375-3CA3-0A4E-AC54-B68B936DF662}" destId="{3A0ECEDC-A2DE-8549-875E-CAA0C5584C86}" srcOrd="1" destOrd="0" presId="urn:microsoft.com/office/officeart/2005/8/layout/hierarchy1"/>
    <dgm:cxn modelId="{BF4CF41D-CDBC-F34A-A5E0-6278A21346DB}" type="presParOf" srcId="{0CB6C271-43BC-C94E-92AD-D3F86027A78D}" destId="{54D23968-8982-E54C-91BA-19E3E427B30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32D640-28E9-41EC-9374-A9F27A5F9B5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820C47AF-1600-461C-B723-B2C6A6D0DC1F}">
      <dgm:prSet/>
      <dgm:spPr/>
      <dgm:t>
        <a:bodyPr/>
        <a:lstStyle/>
        <a:p>
          <a:r>
            <a:rPr lang="en-IN"/>
            <a:t>Accuracy = 78%</a:t>
          </a:r>
          <a:endParaRPr lang="en-US"/>
        </a:p>
      </dgm:t>
    </dgm:pt>
    <dgm:pt modelId="{1A43320D-4872-4D54-9FF0-A3DD1EF5FBAD}" type="parTrans" cxnId="{F75A47ED-6A4B-48BA-B44C-CD0FEC56A147}">
      <dgm:prSet/>
      <dgm:spPr/>
      <dgm:t>
        <a:bodyPr/>
        <a:lstStyle/>
        <a:p>
          <a:endParaRPr lang="en-US"/>
        </a:p>
      </dgm:t>
    </dgm:pt>
    <dgm:pt modelId="{D2F868C1-9F6E-452D-8B74-5447ABD5F7D1}" type="sibTrans" cxnId="{F75A47ED-6A4B-48BA-B44C-CD0FEC56A147}">
      <dgm:prSet/>
      <dgm:spPr/>
      <dgm:t>
        <a:bodyPr/>
        <a:lstStyle/>
        <a:p>
          <a:endParaRPr lang="en-US"/>
        </a:p>
      </dgm:t>
    </dgm:pt>
    <dgm:pt modelId="{77553DEE-853D-4A4F-BB75-AE3FB2F27758}">
      <dgm:prSet/>
      <dgm:spPr/>
      <dgm:t>
        <a:bodyPr/>
        <a:lstStyle/>
        <a:p>
          <a:r>
            <a:rPr lang="en-IN"/>
            <a:t>Sensitivity = 80.8%</a:t>
          </a:r>
          <a:endParaRPr lang="en-US"/>
        </a:p>
      </dgm:t>
    </dgm:pt>
    <dgm:pt modelId="{C42891EE-5E93-4B04-B93B-4B18AD8335E0}" type="parTrans" cxnId="{3BB6BEF7-C7DC-4012-AE23-335AAF14C846}">
      <dgm:prSet/>
      <dgm:spPr/>
      <dgm:t>
        <a:bodyPr/>
        <a:lstStyle/>
        <a:p>
          <a:endParaRPr lang="en-US"/>
        </a:p>
      </dgm:t>
    </dgm:pt>
    <dgm:pt modelId="{485CDB71-A223-4FCD-83E8-8415AA80A703}" type="sibTrans" cxnId="{3BB6BEF7-C7DC-4012-AE23-335AAF14C846}">
      <dgm:prSet/>
      <dgm:spPr/>
      <dgm:t>
        <a:bodyPr/>
        <a:lstStyle/>
        <a:p>
          <a:endParaRPr lang="en-US"/>
        </a:p>
      </dgm:t>
    </dgm:pt>
    <dgm:pt modelId="{FCEEBD9D-2C9C-486C-B725-B34232B1CB34}">
      <dgm:prSet/>
      <dgm:spPr/>
      <dgm:t>
        <a:bodyPr/>
        <a:lstStyle/>
        <a:p>
          <a:r>
            <a:rPr lang="en-IN"/>
            <a:t>Specificity =76.5%</a:t>
          </a:r>
          <a:endParaRPr lang="en-US"/>
        </a:p>
      </dgm:t>
    </dgm:pt>
    <dgm:pt modelId="{C28FE4C0-8C17-4A4B-A6E1-9D4448E68894}" type="parTrans" cxnId="{A1702F00-B988-4637-90FF-98584F563FCF}">
      <dgm:prSet/>
      <dgm:spPr/>
      <dgm:t>
        <a:bodyPr/>
        <a:lstStyle/>
        <a:p>
          <a:endParaRPr lang="en-US"/>
        </a:p>
      </dgm:t>
    </dgm:pt>
    <dgm:pt modelId="{C4DB18ED-B7D5-4A28-9D62-95333B6F1913}" type="sibTrans" cxnId="{A1702F00-B988-4637-90FF-98584F563FCF}">
      <dgm:prSet/>
      <dgm:spPr/>
      <dgm:t>
        <a:bodyPr/>
        <a:lstStyle/>
        <a:p>
          <a:endParaRPr lang="en-US"/>
        </a:p>
      </dgm:t>
    </dgm:pt>
    <dgm:pt modelId="{C1D0C03B-A079-7946-98AC-625EF96DA2EA}" type="pres">
      <dgm:prSet presAssocID="{8C32D640-28E9-41EC-9374-A9F27A5F9B5B}" presName="hierChild1" presStyleCnt="0">
        <dgm:presLayoutVars>
          <dgm:chPref val="1"/>
          <dgm:dir/>
          <dgm:animOne val="branch"/>
          <dgm:animLvl val="lvl"/>
          <dgm:resizeHandles/>
        </dgm:presLayoutVars>
      </dgm:prSet>
      <dgm:spPr/>
    </dgm:pt>
    <dgm:pt modelId="{81C8E9FD-AC8B-204D-B06E-0D18174514C9}" type="pres">
      <dgm:prSet presAssocID="{820C47AF-1600-461C-B723-B2C6A6D0DC1F}" presName="hierRoot1" presStyleCnt="0"/>
      <dgm:spPr/>
    </dgm:pt>
    <dgm:pt modelId="{65A78B35-DFDD-C348-A379-89EABA1A169C}" type="pres">
      <dgm:prSet presAssocID="{820C47AF-1600-461C-B723-B2C6A6D0DC1F}" presName="composite" presStyleCnt="0"/>
      <dgm:spPr/>
    </dgm:pt>
    <dgm:pt modelId="{7EA4816C-1BB0-5F47-814F-655D1BF06F69}" type="pres">
      <dgm:prSet presAssocID="{820C47AF-1600-461C-B723-B2C6A6D0DC1F}" presName="background" presStyleLbl="node0" presStyleIdx="0" presStyleCnt="3"/>
      <dgm:spPr/>
    </dgm:pt>
    <dgm:pt modelId="{76C60872-115C-6344-9BAA-1F5F772A8EB3}" type="pres">
      <dgm:prSet presAssocID="{820C47AF-1600-461C-B723-B2C6A6D0DC1F}" presName="text" presStyleLbl="fgAcc0" presStyleIdx="0" presStyleCnt="3">
        <dgm:presLayoutVars>
          <dgm:chPref val="3"/>
        </dgm:presLayoutVars>
      </dgm:prSet>
      <dgm:spPr/>
    </dgm:pt>
    <dgm:pt modelId="{ECF1EBFA-97DF-BF4E-AD9E-BA762F97DCBF}" type="pres">
      <dgm:prSet presAssocID="{820C47AF-1600-461C-B723-B2C6A6D0DC1F}" presName="hierChild2" presStyleCnt="0"/>
      <dgm:spPr/>
    </dgm:pt>
    <dgm:pt modelId="{E92652D6-5074-3642-9A51-019206FB2F69}" type="pres">
      <dgm:prSet presAssocID="{77553DEE-853D-4A4F-BB75-AE3FB2F27758}" presName="hierRoot1" presStyleCnt="0"/>
      <dgm:spPr/>
    </dgm:pt>
    <dgm:pt modelId="{2361A2C5-8FDE-6B4B-8420-439CA8E95BE4}" type="pres">
      <dgm:prSet presAssocID="{77553DEE-853D-4A4F-BB75-AE3FB2F27758}" presName="composite" presStyleCnt="0"/>
      <dgm:spPr/>
    </dgm:pt>
    <dgm:pt modelId="{73F84EA5-39CE-E748-8919-8A28673564FB}" type="pres">
      <dgm:prSet presAssocID="{77553DEE-853D-4A4F-BB75-AE3FB2F27758}" presName="background" presStyleLbl="node0" presStyleIdx="1" presStyleCnt="3"/>
      <dgm:spPr/>
    </dgm:pt>
    <dgm:pt modelId="{88D98F00-9DBE-8645-9342-9005EEB9CA58}" type="pres">
      <dgm:prSet presAssocID="{77553DEE-853D-4A4F-BB75-AE3FB2F27758}" presName="text" presStyleLbl="fgAcc0" presStyleIdx="1" presStyleCnt="3">
        <dgm:presLayoutVars>
          <dgm:chPref val="3"/>
        </dgm:presLayoutVars>
      </dgm:prSet>
      <dgm:spPr/>
    </dgm:pt>
    <dgm:pt modelId="{AD5586EC-688A-FC44-B673-D6F14F3B66B9}" type="pres">
      <dgm:prSet presAssocID="{77553DEE-853D-4A4F-BB75-AE3FB2F27758}" presName="hierChild2" presStyleCnt="0"/>
      <dgm:spPr/>
    </dgm:pt>
    <dgm:pt modelId="{E6DE7CC5-50F9-334B-824E-10250127B00B}" type="pres">
      <dgm:prSet presAssocID="{FCEEBD9D-2C9C-486C-B725-B34232B1CB34}" presName="hierRoot1" presStyleCnt="0"/>
      <dgm:spPr/>
    </dgm:pt>
    <dgm:pt modelId="{DB0A6631-606C-5449-B04A-144E08FEE7B9}" type="pres">
      <dgm:prSet presAssocID="{FCEEBD9D-2C9C-486C-B725-B34232B1CB34}" presName="composite" presStyleCnt="0"/>
      <dgm:spPr/>
    </dgm:pt>
    <dgm:pt modelId="{8FBF8FB7-D8CB-364B-AC1E-8FF1D79EB9A4}" type="pres">
      <dgm:prSet presAssocID="{FCEEBD9D-2C9C-486C-B725-B34232B1CB34}" presName="background" presStyleLbl="node0" presStyleIdx="2" presStyleCnt="3"/>
      <dgm:spPr/>
    </dgm:pt>
    <dgm:pt modelId="{A6649F73-37E4-744C-B237-A28A1686A9B4}" type="pres">
      <dgm:prSet presAssocID="{FCEEBD9D-2C9C-486C-B725-B34232B1CB34}" presName="text" presStyleLbl="fgAcc0" presStyleIdx="2" presStyleCnt="3">
        <dgm:presLayoutVars>
          <dgm:chPref val="3"/>
        </dgm:presLayoutVars>
      </dgm:prSet>
      <dgm:spPr/>
    </dgm:pt>
    <dgm:pt modelId="{C9D4C266-5E45-1B42-85E3-AF8101E838C3}" type="pres">
      <dgm:prSet presAssocID="{FCEEBD9D-2C9C-486C-B725-B34232B1CB34}" presName="hierChild2" presStyleCnt="0"/>
      <dgm:spPr/>
    </dgm:pt>
  </dgm:ptLst>
  <dgm:cxnLst>
    <dgm:cxn modelId="{A1702F00-B988-4637-90FF-98584F563FCF}" srcId="{8C32D640-28E9-41EC-9374-A9F27A5F9B5B}" destId="{FCEEBD9D-2C9C-486C-B725-B34232B1CB34}" srcOrd="2" destOrd="0" parTransId="{C28FE4C0-8C17-4A4B-A6E1-9D4448E68894}" sibTransId="{C4DB18ED-B7D5-4A28-9D62-95333B6F1913}"/>
    <dgm:cxn modelId="{79B79607-2337-184D-8A1D-84B1A0A2D822}" type="presOf" srcId="{FCEEBD9D-2C9C-486C-B725-B34232B1CB34}" destId="{A6649F73-37E4-744C-B237-A28A1686A9B4}" srcOrd="0" destOrd="0" presId="urn:microsoft.com/office/officeart/2005/8/layout/hierarchy1"/>
    <dgm:cxn modelId="{452A582B-E59A-6449-8246-D241956F101A}" type="presOf" srcId="{820C47AF-1600-461C-B723-B2C6A6D0DC1F}" destId="{76C60872-115C-6344-9BAA-1F5F772A8EB3}" srcOrd="0" destOrd="0" presId="urn:microsoft.com/office/officeart/2005/8/layout/hierarchy1"/>
    <dgm:cxn modelId="{409D3741-7A90-6549-8F36-1358448E1006}" type="presOf" srcId="{8C32D640-28E9-41EC-9374-A9F27A5F9B5B}" destId="{C1D0C03B-A079-7946-98AC-625EF96DA2EA}" srcOrd="0" destOrd="0" presId="urn:microsoft.com/office/officeart/2005/8/layout/hierarchy1"/>
    <dgm:cxn modelId="{01DD95D8-D566-0445-8C01-607C051E6B11}" type="presOf" srcId="{77553DEE-853D-4A4F-BB75-AE3FB2F27758}" destId="{88D98F00-9DBE-8645-9342-9005EEB9CA58}" srcOrd="0" destOrd="0" presId="urn:microsoft.com/office/officeart/2005/8/layout/hierarchy1"/>
    <dgm:cxn modelId="{F75A47ED-6A4B-48BA-B44C-CD0FEC56A147}" srcId="{8C32D640-28E9-41EC-9374-A9F27A5F9B5B}" destId="{820C47AF-1600-461C-B723-B2C6A6D0DC1F}" srcOrd="0" destOrd="0" parTransId="{1A43320D-4872-4D54-9FF0-A3DD1EF5FBAD}" sibTransId="{D2F868C1-9F6E-452D-8B74-5447ABD5F7D1}"/>
    <dgm:cxn modelId="{3BB6BEF7-C7DC-4012-AE23-335AAF14C846}" srcId="{8C32D640-28E9-41EC-9374-A9F27A5F9B5B}" destId="{77553DEE-853D-4A4F-BB75-AE3FB2F27758}" srcOrd="1" destOrd="0" parTransId="{C42891EE-5E93-4B04-B93B-4B18AD8335E0}" sibTransId="{485CDB71-A223-4FCD-83E8-8415AA80A703}"/>
    <dgm:cxn modelId="{6B4423A4-ABC5-8C41-A444-5C1E7409A7CF}" type="presParOf" srcId="{C1D0C03B-A079-7946-98AC-625EF96DA2EA}" destId="{81C8E9FD-AC8B-204D-B06E-0D18174514C9}" srcOrd="0" destOrd="0" presId="urn:microsoft.com/office/officeart/2005/8/layout/hierarchy1"/>
    <dgm:cxn modelId="{F61C3B74-88C0-0441-B710-9009C496F994}" type="presParOf" srcId="{81C8E9FD-AC8B-204D-B06E-0D18174514C9}" destId="{65A78B35-DFDD-C348-A379-89EABA1A169C}" srcOrd="0" destOrd="0" presId="urn:microsoft.com/office/officeart/2005/8/layout/hierarchy1"/>
    <dgm:cxn modelId="{3916EB69-B4AD-CE43-A68C-305C2F444172}" type="presParOf" srcId="{65A78B35-DFDD-C348-A379-89EABA1A169C}" destId="{7EA4816C-1BB0-5F47-814F-655D1BF06F69}" srcOrd="0" destOrd="0" presId="urn:microsoft.com/office/officeart/2005/8/layout/hierarchy1"/>
    <dgm:cxn modelId="{EE61F855-80E0-934F-8B52-3667700FAD58}" type="presParOf" srcId="{65A78B35-DFDD-C348-A379-89EABA1A169C}" destId="{76C60872-115C-6344-9BAA-1F5F772A8EB3}" srcOrd="1" destOrd="0" presId="urn:microsoft.com/office/officeart/2005/8/layout/hierarchy1"/>
    <dgm:cxn modelId="{5A90C979-2DE9-9045-8A95-A2FADE4CC3A6}" type="presParOf" srcId="{81C8E9FD-AC8B-204D-B06E-0D18174514C9}" destId="{ECF1EBFA-97DF-BF4E-AD9E-BA762F97DCBF}" srcOrd="1" destOrd="0" presId="urn:microsoft.com/office/officeart/2005/8/layout/hierarchy1"/>
    <dgm:cxn modelId="{97ACD64B-D824-4E40-AF78-666DDA7B4656}" type="presParOf" srcId="{C1D0C03B-A079-7946-98AC-625EF96DA2EA}" destId="{E92652D6-5074-3642-9A51-019206FB2F69}" srcOrd="1" destOrd="0" presId="urn:microsoft.com/office/officeart/2005/8/layout/hierarchy1"/>
    <dgm:cxn modelId="{320B4879-5C08-4340-89F2-6F9AAB1390DE}" type="presParOf" srcId="{E92652D6-5074-3642-9A51-019206FB2F69}" destId="{2361A2C5-8FDE-6B4B-8420-439CA8E95BE4}" srcOrd="0" destOrd="0" presId="urn:microsoft.com/office/officeart/2005/8/layout/hierarchy1"/>
    <dgm:cxn modelId="{C8C48912-3916-AD4F-9848-3FC679751BBF}" type="presParOf" srcId="{2361A2C5-8FDE-6B4B-8420-439CA8E95BE4}" destId="{73F84EA5-39CE-E748-8919-8A28673564FB}" srcOrd="0" destOrd="0" presId="urn:microsoft.com/office/officeart/2005/8/layout/hierarchy1"/>
    <dgm:cxn modelId="{B4BD9B4A-BC81-B545-8395-5616002057BF}" type="presParOf" srcId="{2361A2C5-8FDE-6B4B-8420-439CA8E95BE4}" destId="{88D98F00-9DBE-8645-9342-9005EEB9CA58}" srcOrd="1" destOrd="0" presId="urn:microsoft.com/office/officeart/2005/8/layout/hierarchy1"/>
    <dgm:cxn modelId="{E5FFF694-000D-A644-9CF2-23AECB6A6D5A}" type="presParOf" srcId="{E92652D6-5074-3642-9A51-019206FB2F69}" destId="{AD5586EC-688A-FC44-B673-D6F14F3B66B9}" srcOrd="1" destOrd="0" presId="urn:microsoft.com/office/officeart/2005/8/layout/hierarchy1"/>
    <dgm:cxn modelId="{1C072AC1-8D3A-C046-9DD9-42A016ECF4E4}" type="presParOf" srcId="{C1D0C03B-A079-7946-98AC-625EF96DA2EA}" destId="{E6DE7CC5-50F9-334B-824E-10250127B00B}" srcOrd="2" destOrd="0" presId="urn:microsoft.com/office/officeart/2005/8/layout/hierarchy1"/>
    <dgm:cxn modelId="{4504142F-77C8-514D-837B-ABAEB6758919}" type="presParOf" srcId="{E6DE7CC5-50F9-334B-824E-10250127B00B}" destId="{DB0A6631-606C-5449-B04A-144E08FEE7B9}" srcOrd="0" destOrd="0" presId="urn:microsoft.com/office/officeart/2005/8/layout/hierarchy1"/>
    <dgm:cxn modelId="{1ACDDB2B-FEA1-4948-964A-508C74F69ACB}" type="presParOf" srcId="{DB0A6631-606C-5449-B04A-144E08FEE7B9}" destId="{8FBF8FB7-D8CB-364B-AC1E-8FF1D79EB9A4}" srcOrd="0" destOrd="0" presId="urn:microsoft.com/office/officeart/2005/8/layout/hierarchy1"/>
    <dgm:cxn modelId="{26EEF065-6317-5641-8A3A-ED235B8BACF3}" type="presParOf" srcId="{DB0A6631-606C-5449-B04A-144E08FEE7B9}" destId="{A6649F73-37E4-744C-B237-A28A1686A9B4}" srcOrd="1" destOrd="0" presId="urn:microsoft.com/office/officeart/2005/8/layout/hierarchy1"/>
    <dgm:cxn modelId="{6753FDE1-C7E6-BA45-B3B6-96F8E55D7929}" type="presParOf" srcId="{E6DE7CC5-50F9-334B-824E-10250127B00B}" destId="{C9D4C266-5E45-1B42-85E3-AF8101E838C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6E180E-601C-43B6-9DEA-7C9E764E942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1FE67B3-C87C-4B90-9693-46ACDC8396C1}">
      <dgm:prSet custT="1"/>
      <dgm:spPr/>
      <dgm:t>
        <a:bodyPr/>
        <a:lstStyle/>
        <a:p>
          <a:pPr>
            <a:lnSpc>
              <a:spcPct val="100000"/>
            </a:lnSpc>
          </a:pPr>
          <a:r>
            <a:rPr lang="en-IN" sz="1600" dirty="0"/>
            <a:t>While we have checked both sensitivity-specificity as well as Precision &amp; recall metrics, we have considered the optimal cut off based on sensitivity &amp; specificity  for calculating the final prediction</a:t>
          </a:r>
          <a:endParaRPr lang="en-US" sz="1600" dirty="0"/>
        </a:p>
      </dgm:t>
    </dgm:pt>
    <dgm:pt modelId="{FB2BEE6C-8ED4-4FE2-BEF7-76687DB95503}" type="parTrans" cxnId="{98A4D35A-3720-4A5A-9A03-12BC36E42C83}">
      <dgm:prSet/>
      <dgm:spPr/>
      <dgm:t>
        <a:bodyPr/>
        <a:lstStyle/>
        <a:p>
          <a:endParaRPr lang="en-US"/>
        </a:p>
      </dgm:t>
    </dgm:pt>
    <dgm:pt modelId="{8AE9C416-547A-48EF-B708-72575BC572E2}" type="sibTrans" cxnId="{98A4D35A-3720-4A5A-9A03-12BC36E42C83}">
      <dgm:prSet/>
      <dgm:spPr/>
      <dgm:t>
        <a:bodyPr/>
        <a:lstStyle/>
        <a:p>
          <a:endParaRPr lang="en-US"/>
        </a:p>
      </dgm:t>
    </dgm:pt>
    <dgm:pt modelId="{8F293676-3DE9-47C8-BED9-A8A100803E2B}">
      <dgm:prSet/>
      <dgm:spPr/>
      <dgm:t>
        <a:bodyPr/>
        <a:lstStyle/>
        <a:p>
          <a:pPr>
            <a:lnSpc>
              <a:spcPct val="100000"/>
            </a:lnSpc>
          </a:pPr>
          <a:r>
            <a:rPr lang="en-IN"/>
            <a:t>Accuracy, Sensitivity &amp; specificity values of test set are around 78%, 81%, 76% which are approximately closer to Values calculated using Trained Data Set</a:t>
          </a:r>
          <a:endParaRPr lang="en-US"/>
        </a:p>
      </dgm:t>
    </dgm:pt>
    <dgm:pt modelId="{21776407-561E-454D-8BC7-614A15AC21F2}" type="parTrans" cxnId="{CF3D2692-C3BC-4606-824A-6521B9804ADF}">
      <dgm:prSet/>
      <dgm:spPr/>
      <dgm:t>
        <a:bodyPr/>
        <a:lstStyle/>
        <a:p>
          <a:endParaRPr lang="en-US"/>
        </a:p>
      </dgm:t>
    </dgm:pt>
    <dgm:pt modelId="{D5CB1C57-336F-4CFD-94C2-32BA8B802AF2}" type="sibTrans" cxnId="{CF3D2692-C3BC-4606-824A-6521B9804ADF}">
      <dgm:prSet/>
      <dgm:spPr/>
      <dgm:t>
        <a:bodyPr/>
        <a:lstStyle/>
        <a:p>
          <a:endParaRPr lang="en-US"/>
        </a:p>
      </dgm:t>
    </dgm:pt>
    <dgm:pt modelId="{B6B998D3-0D22-4449-A81F-DEEEF748065D}">
      <dgm:prSet/>
      <dgm:spPr/>
      <dgm:t>
        <a:bodyPr/>
        <a:lstStyle/>
        <a:p>
          <a:pPr>
            <a:lnSpc>
              <a:spcPct val="100000"/>
            </a:lnSpc>
          </a:pPr>
          <a:r>
            <a:rPr lang="en-IN"/>
            <a:t>Lead Score Calculated for the conversion rate final model on Train &amp; Test dataset is 82.7% &amp; 80.8% respectively.</a:t>
          </a:r>
          <a:endParaRPr lang="en-US"/>
        </a:p>
      </dgm:t>
    </dgm:pt>
    <dgm:pt modelId="{DF47BAE5-8ED6-44E5-85CA-3FA2CD92371D}" type="parTrans" cxnId="{2E5FBD53-559C-4A7B-B5CA-5960EB96D44A}">
      <dgm:prSet/>
      <dgm:spPr/>
      <dgm:t>
        <a:bodyPr/>
        <a:lstStyle/>
        <a:p>
          <a:endParaRPr lang="en-US"/>
        </a:p>
      </dgm:t>
    </dgm:pt>
    <dgm:pt modelId="{7BC3ECB3-C0D3-47D5-8DC3-1F252D36CFF2}" type="sibTrans" cxnId="{2E5FBD53-559C-4A7B-B5CA-5960EB96D44A}">
      <dgm:prSet/>
      <dgm:spPr/>
      <dgm:t>
        <a:bodyPr/>
        <a:lstStyle/>
        <a:p>
          <a:endParaRPr lang="en-US"/>
        </a:p>
      </dgm:t>
    </dgm:pt>
    <dgm:pt modelId="{7A3CBE53-E913-49EC-83DE-3BF94D963F3A}">
      <dgm:prSet/>
      <dgm:spPr/>
      <dgm:t>
        <a:bodyPr/>
        <a:lstStyle/>
        <a:p>
          <a:pPr>
            <a:lnSpc>
              <a:spcPct val="100000"/>
            </a:lnSpc>
          </a:pPr>
          <a:r>
            <a:rPr lang="en-IN"/>
            <a:t>Hence, Overall Model seems to be Good</a:t>
          </a:r>
          <a:endParaRPr lang="en-US"/>
        </a:p>
      </dgm:t>
    </dgm:pt>
    <dgm:pt modelId="{369BB1D4-2D6C-4D08-894E-54E843107D96}" type="parTrans" cxnId="{C589269D-188B-47BC-A1F6-D8029CF1FAC2}">
      <dgm:prSet/>
      <dgm:spPr/>
      <dgm:t>
        <a:bodyPr/>
        <a:lstStyle/>
        <a:p>
          <a:endParaRPr lang="en-US"/>
        </a:p>
      </dgm:t>
    </dgm:pt>
    <dgm:pt modelId="{B969D870-BA25-4E52-8B03-ABF8209BF430}" type="sibTrans" cxnId="{C589269D-188B-47BC-A1F6-D8029CF1FAC2}">
      <dgm:prSet/>
      <dgm:spPr/>
      <dgm:t>
        <a:bodyPr/>
        <a:lstStyle/>
        <a:p>
          <a:endParaRPr lang="en-US"/>
        </a:p>
      </dgm:t>
    </dgm:pt>
    <dgm:pt modelId="{31E72115-EE89-C940-B1EB-4FE5B5A3C4DD}" type="pres">
      <dgm:prSet presAssocID="{6A6E180E-601C-43B6-9DEA-7C9E764E9422}" presName="linear" presStyleCnt="0">
        <dgm:presLayoutVars>
          <dgm:animLvl val="lvl"/>
          <dgm:resizeHandles val="exact"/>
        </dgm:presLayoutVars>
      </dgm:prSet>
      <dgm:spPr/>
    </dgm:pt>
    <dgm:pt modelId="{944CA777-445A-C641-8822-8A1EA456948C}" type="pres">
      <dgm:prSet presAssocID="{E1FE67B3-C87C-4B90-9693-46ACDC8396C1}" presName="parentText" presStyleLbl="node1" presStyleIdx="0" presStyleCnt="4">
        <dgm:presLayoutVars>
          <dgm:chMax val="0"/>
          <dgm:bulletEnabled val="1"/>
        </dgm:presLayoutVars>
      </dgm:prSet>
      <dgm:spPr/>
    </dgm:pt>
    <dgm:pt modelId="{2CE0BEB3-E5E3-E44F-BDC3-E82774C8C96B}" type="pres">
      <dgm:prSet presAssocID="{8AE9C416-547A-48EF-B708-72575BC572E2}" presName="spacer" presStyleCnt="0"/>
      <dgm:spPr/>
    </dgm:pt>
    <dgm:pt modelId="{9C2D053A-2363-3149-AC14-E648FF97EB10}" type="pres">
      <dgm:prSet presAssocID="{8F293676-3DE9-47C8-BED9-A8A100803E2B}" presName="parentText" presStyleLbl="node1" presStyleIdx="1" presStyleCnt="4">
        <dgm:presLayoutVars>
          <dgm:chMax val="0"/>
          <dgm:bulletEnabled val="1"/>
        </dgm:presLayoutVars>
      </dgm:prSet>
      <dgm:spPr/>
    </dgm:pt>
    <dgm:pt modelId="{0FC83C30-D16E-AE42-A19B-A767E542F1CB}" type="pres">
      <dgm:prSet presAssocID="{D5CB1C57-336F-4CFD-94C2-32BA8B802AF2}" presName="spacer" presStyleCnt="0"/>
      <dgm:spPr/>
    </dgm:pt>
    <dgm:pt modelId="{C29335BD-1FEB-2341-BD7D-8DC49CB1A65C}" type="pres">
      <dgm:prSet presAssocID="{B6B998D3-0D22-4449-A81F-DEEEF748065D}" presName="parentText" presStyleLbl="node1" presStyleIdx="2" presStyleCnt="4">
        <dgm:presLayoutVars>
          <dgm:chMax val="0"/>
          <dgm:bulletEnabled val="1"/>
        </dgm:presLayoutVars>
      </dgm:prSet>
      <dgm:spPr/>
    </dgm:pt>
    <dgm:pt modelId="{11744BAC-4D94-B342-82B0-0A29B7499354}" type="pres">
      <dgm:prSet presAssocID="{7BC3ECB3-C0D3-47D5-8DC3-1F252D36CFF2}" presName="spacer" presStyleCnt="0"/>
      <dgm:spPr/>
    </dgm:pt>
    <dgm:pt modelId="{B0C4F131-C06B-D54D-ABCB-6012D41255FC}" type="pres">
      <dgm:prSet presAssocID="{7A3CBE53-E913-49EC-83DE-3BF94D963F3A}" presName="parentText" presStyleLbl="node1" presStyleIdx="3" presStyleCnt="4">
        <dgm:presLayoutVars>
          <dgm:chMax val="0"/>
          <dgm:bulletEnabled val="1"/>
        </dgm:presLayoutVars>
      </dgm:prSet>
      <dgm:spPr/>
    </dgm:pt>
  </dgm:ptLst>
  <dgm:cxnLst>
    <dgm:cxn modelId="{74B6090D-1482-7849-9001-58CA5D6C54CA}" type="presOf" srcId="{7A3CBE53-E913-49EC-83DE-3BF94D963F3A}" destId="{B0C4F131-C06B-D54D-ABCB-6012D41255FC}" srcOrd="0" destOrd="0" presId="urn:microsoft.com/office/officeart/2005/8/layout/vList2"/>
    <dgm:cxn modelId="{2E5FBD53-559C-4A7B-B5CA-5960EB96D44A}" srcId="{6A6E180E-601C-43B6-9DEA-7C9E764E9422}" destId="{B6B998D3-0D22-4449-A81F-DEEEF748065D}" srcOrd="2" destOrd="0" parTransId="{DF47BAE5-8ED6-44E5-85CA-3FA2CD92371D}" sibTransId="{7BC3ECB3-C0D3-47D5-8DC3-1F252D36CFF2}"/>
    <dgm:cxn modelId="{98A4D35A-3720-4A5A-9A03-12BC36E42C83}" srcId="{6A6E180E-601C-43B6-9DEA-7C9E764E9422}" destId="{E1FE67B3-C87C-4B90-9693-46ACDC8396C1}" srcOrd="0" destOrd="0" parTransId="{FB2BEE6C-8ED4-4FE2-BEF7-76687DB95503}" sibTransId="{8AE9C416-547A-48EF-B708-72575BC572E2}"/>
    <dgm:cxn modelId="{DC7CE06E-F3D6-524F-9CBD-B120606F9C0D}" type="presOf" srcId="{8F293676-3DE9-47C8-BED9-A8A100803E2B}" destId="{9C2D053A-2363-3149-AC14-E648FF97EB10}" srcOrd="0" destOrd="0" presId="urn:microsoft.com/office/officeart/2005/8/layout/vList2"/>
    <dgm:cxn modelId="{CF3D2692-C3BC-4606-824A-6521B9804ADF}" srcId="{6A6E180E-601C-43B6-9DEA-7C9E764E9422}" destId="{8F293676-3DE9-47C8-BED9-A8A100803E2B}" srcOrd="1" destOrd="0" parTransId="{21776407-561E-454D-8BC7-614A15AC21F2}" sibTransId="{D5CB1C57-336F-4CFD-94C2-32BA8B802AF2}"/>
    <dgm:cxn modelId="{C589269D-188B-47BC-A1F6-D8029CF1FAC2}" srcId="{6A6E180E-601C-43B6-9DEA-7C9E764E9422}" destId="{7A3CBE53-E913-49EC-83DE-3BF94D963F3A}" srcOrd="3" destOrd="0" parTransId="{369BB1D4-2D6C-4D08-894E-54E843107D96}" sibTransId="{B969D870-BA25-4E52-8B03-ABF8209BF430}"/>
    <dgm:cxn modelId="{BD2911E9-0518-F046-87A2-088D14C36963}" type="presOf" srcId="{6A6E180E-601C-43B6-9DEA-7C9E764E9422}" destId="{31E72115-EE89-C940-B1EB-4FE5B5A3C4DD}" srcOrd="0" destOrd="0" presId="urn:microsoft.com/office/officeart/2005/8/layout/vList2"/>
    <dgm:cxn modelId="{01E514FB-4EA4-774E-8396-C2125DFDE3BF}" type="presOf" srcId="{B6B998D3-0D22-4449-A81F-DEEEF748065D}" destId="{C29335BD-1FEB-2341-BD7D-8DC49CB1A65C}" srcOrd="0" destOrd="0" presId="urn:microsoft.com/office/officeart/2005/8/layout/vList2"/>
    <dgm:cxn modelId="{81A806FE-15C8-5F47-8576-9C57F8FDC12B}" type="presOf" srcId="{E1FE67B3-C87C-4B90-9693-46ACDC8396C1}" destId="{944CA777-445A-C641-8822-8A1EA456948C}" srcOrd="0" destOrd="0" presId="urn:microsoft.com/office/officeart/2005/8/layout/vList2"/>
    <dgm:cxn modelId="{8DACFB61-5BCE-9E4E-A798-F668397BA3F7}" type="presParOf" srcId="{31E72115-EE89-C940-B1EB-4FE5B5A3C4DD}" destId="{944CA777-445A-C641-8822-8A1EA456948C}" srcOrd="0" destOrd="0" presId="urn:microsoft.com/office/officeart/2005/8/layout/vList2"/>
    <dgm:cxn modelId="{A564954A-B0B9-3A48-AD95-516D355EFF99}" type="presParOf" srcId="{31E72115-EE89-C940-B1EB-4FE5B5A3C4DD}" destId="{2CE0BEB3-E5E3-E44F-BDC3-E82774C8C96B}" srcOrd="1" destOrd="0" presId="urn:microsoft.com/office/officeart/2005/8/layout/vList2"/>
    <dgm:cxn modelId="{CED65B63-294D-324F-B4D9-482FD118932F}" type="presParOf" srcId="{31E72115-EE89-C940-B1EB-4FE5B5A3C4DD}" destId="{9C2D053A-2363-3149-AC14-E648FF97EB10}" srcOrd="2" destOrd="0" presId="urn:microsoft.com/office/officeart/2005/8/layout/vList2"/>
    <dgm:cxn modelId="{EA7DEE25-7E31-4843-A9EB-0DDF3533124B}" type="presParOf" srcId="{31E72115-EE89-C940-B1EB-4FE5B5A3C4DD}" destId="{0FC83C30-D16E-AE42-A19B-A767E542F1CB}" srcOrd="3" destOrd="0" presId="urn:microsoft.com/office/officeart/2005/8/layout/vList2"/>
    <dgm:cxn modelId="{E7AC69FD-5562-E048-BBD8-064C5A59EB66}" type="presParOf" srcId="{31E72115-EE89-C940-B1EB-4FE5B5A3C4DD}" destId="{C29335BD-1FEB-2341-BD7D-8DC49CB1A65C}" srcOrd="4" destOrd="0" presId="urn:microsoft.com/office/officeart/2005/8/layout/vList2"/>
    <dgm:cxn modelId="{34180B22-665D-454A-9760-AA51994514C5}" type="presParOf" srcId="{31E72115-EE89-C940-B1EB-4FE5B5A3C4DD}" destId="{11744BAC-4D94-B342-82B0-0A29B7499354}" srcOrd="5" destOrd="0" presId="urn:microsoft.com/office/officeart/2005/8/layout/vList2"/>
    <dgm:cxn modelId="{15DD543F-1A61-8F4D-BFAD-AE11F106B342}" type="presParOf" srcId="{31E72115-EE89-C940-B1EB-4FE5B5A3C4DD}" destId="{B0C4F131-C06B-D54D-ABCB-6012D41255F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B936BD-9EFF-46A8-A791-607D8EB6116B}">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376C6C-9C0B-480D-BCD2-A0318B40BD25}">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IN" sz="2500" kern="1200"/>
            <a:t>Feature Scaling of Numeric Data</a:t>
          </a:r>
          <a:endParaRPr lang="en-US" sz="2500" kern="1200"/>
        </a:p>
      </dsp:txBody>
      <dsp:txXfrm>
        <a:off x="765914" y="2943510"/>
        <a:ext cx="4320000" cy="720000"/>
      </dsp:txXfrm>
    </dsp:sp>
    <dsp:sp modelId="{D2213F83-46B1-41B7-B9EC-DF34523F3A3C}">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BCEB32-24BD-4EE7-886B-8D225A93AFE7}">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IN" sz="2500" kern="1200"/>
            <a:t>Splitting data into Train &amp; Test Set</a:t>
          </a:r>
          <a:endParaRPr lang="en-US" sz="2500" kern="1200"/>
        </a:p>
      </dsp:txBody>
      <dsp:txXfrm>
        <a:off x="5841914" y="2943510"/>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350F3-3D4D-B24B-B556-8058E6F67FF2}">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C5CDA6-1C12-F044-89AC-5A0AB6F131DA}">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Feature Selection using RFE</a:t>
          </a:r>
          <a:endParaRPr lang="en-US" sz="2400" kern="1200"/>
        </a:p>
      </dsp:txBody>
      <dsp:txXfrm>
        <a:off x="398656" y="1088253"/>
        <a:ext cx="2959127" cy="1837317"/>
      </dsp:txXfrm>
    </dsp:sp>
    <dsp:sp modelId="{B055EF9B-1439-C344-9A5B-BD3046930764}">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0A7049-7D3A-C94F-9A1C-21B18231A5C7}">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Determined Optimal Model using Logistic Regression</a:t>
          </a:r>
          <a:endParaRPr lang="en-US" sz="2400" kern="1200"/>
        </a:p>
      </dsp:txBody>
      <dsp:txXfrm>
        <a:off x="4155097" y="1088253"/>
        <a:ext cx="2959127" cy="1837317"/>
      </dsp:txXfrm>
    </dsp:sp>
    <dsp:sp modelId="{4AC6C9C3-006B-394F-80E9-B7CAA4126CE7}">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0ECEDC-A2DE-8549-875E-CAA0C5584C86}">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Calculated accuracy ,sensitivity ,specificity, precision &amp; Recall &amp; evaluate model</a:t>
          </a:r>
          <a:endParaRPr lang="en-US" sz="2400" kern="1200"/>
        </a:p>
      </dsp:txBody>
      <dsp:txXfrm>
        <a:off x="7911539" y="1088253"/>
        <a:ext cx="2959127" cy="18373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4816C-1BB0-5F47-814F-655D1BF06F69}">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60872-115C-6344-9BAA-1F5F772A8EB3}">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IN" sz="4900" kern="1200"/>
            <a:t>Accuracy = 78%</a:t>
          </a:r>
          <a:endParaRPr lang="en-US" sz="4900" kern="1200"/>
        </a:p>
      </dsp:txBody>
      <dsp:txXfrm>
        <a:off x="398656" y="1088253"/>
        <a:ext cx="2959127" cy="1837317"/>
      </dsp:txXfrm>
    </dsp:sp>
    <dsp:sp modelId="{73F84EA5-39CE-E748-8919-8A28673564FB}">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D98F00-9DBE-8645-9342-9005EEB9CA58}">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IN" sz="4900" kern="1200"/>
            <a:t>Sensitivity = 80.8%</a:t>
          </a:r>
          <a:endParaRPr lang="en-US" sz="4900" kern="1200"/>
        </a:p>
      </dsp:txBody>
      <dsp:txXfrm>
        <a:off x="4155097" y="1088253"/>
        <a:ext cx="2959127" cy="1837317"/>
      </dsp:txXfrm>
    </dsp:sp>
    <dsp:sp modelId="{8FBF8FB7-D8CB-364B-AC1E-8FF1D79EB9A4}">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649F73-37E4-744C-B237-A28A1686A9B4}">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IN" sz="4900" kern="1200"/>
            <a:t>Specificity =76.5%</a:t>
          </a:r>
          <a:endParaRPr lang="en-US" sz="4900" kern="1200"/>
        </a:p>
      </dsp:txBody>
      <dsp:txXfrm>
        <a:off x="7911539" y="1088253"/>
        <a:ext cx="2959127" cy="18373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CA777-445A-C641-8822-8A1EA456948C}">
      <dsp:nvSpPr>
        <dsp:cNvPr id="0" name=""/>
        <dsp:cNvSpPr/>
      </dsp:nvSpPr>
      <dsp:spPr>
        <a:xfrm>
          <a:off x="0" y="60340"/>
          <a:ext cx="11658600" cy="11727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IN" sz="1600" kern="1200" dirty="0"/>
            <a:t>While we have checked both sensitivity-specificity as well as Precision &amp; recall metrics, we have considered the optimal cut off based on sensitivity &amp; specificity  for calculating the final prediction</a:t>
          </a:r>
          <a:endParaRPr lang="en-US" sz="1600" kern="1200" dirty="0"/>
        </a:p>
      </dsp:txBody>
      <dsp:txXfrm>
        <a:off x="57250" y="117590"/>
        <a:ext cx="11544100" cy="1058278"/>
      </dsp:txXfrm>
    </dsp:sp>
    <dsp:sp modelId="{9C2D053A-2363-3149-AC14-E648FF97EB10}">
      <dsp:nvSpPr>
        <dsp:cNvPr id="0" name=""/>
        <dsp:cNvSpPr/>
      </dsp:nvSpPr>
      <dsp:spPr>
        <a:xfrm>
          <a:off x="0" y="1310878"/>
          <a:ext cx="11658600" cy="11727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100000"/>
            </a:lnSpc>
            <a:spcBef>
              <a:spcPct val="0"/>
            </a:spcBef>
            <a:spcAft>
              <a:spcPct val="35000"/>
            </a:spcAft>
            <a:buNone/>
          </a:pPr>
          <a:r>
            <a:rPr lang="en-IN" sz="2700" kern="1200"/>
            <a:t>Accuracy, Sensitivity &amp; specificity values of test set are around 78%, 81%, 76% which are approximately closer to Values calculated using Trained Data Set</a:t>
          </a:r>
          <a:endParaRPr lang="en-US" sz="2700" kern="1200"/>
        </a:p>
      </dsp:txBody>
      <dsp:txXfrm>
        <a:off x="57250" y="1368128"/>
        <a:ext cx="11544100" cy="1058278"/>
      </dsp:txXfrm>
    </dsp:sp>
    <dsp:sp modelId="{C29335BD-1FEB-2341-BD7D-8DC49CB1A65C}">
      <dsp:nvSpPr>
        <dsp:cNvPr id="0" name=""/>
        <dsp:cNvSpPr/>
      </dsp:nvSpPr>
      <dsp:spPr>
        <a:xfrm>
          <a:off x="0" y="2561417"/>
          <a:ext cx="11658600" cy="11727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100000"/>
            </a:lnSpc>
            <a:spcBef>
              <a:spcPct val="0"/>
            </a:spcBef>
            <a:spcAft>
              <a:spcPct val="35000"/>
            </a:spcAft>
            <a:buNone/>
          </a:pPr>
          <a:r>
            <a:rPr lang="en-IN" sz="2700" kern="1200"/>
            <a:t>Lead Score Calculated for the conversion rate final model on Train &amp; Test dataset is 82.7% &amp; 80.8% respectively.</a:t>
          </a:r>
          <a:endParaRPr lang="en-US" sz="2700" kern="1200"/>
        </a:p>
      </dsp:txBody>
      <dsp:txXfrm>
        <a:off x="57250" y="2618667"/>
        <a:ext cx="11544100" cy="1058278"/>
      </dsp:txXfrm>
    </dsp:sp>
    <dsp:sp modelId="{B0C4F131-C06B-D54D-ABCB-6012D41255FC}">
      <dsp:nvSpPr>
        <dsp:cNvPr id="0" name=""/>
        <dsp:cNvSpPr/>
      </dsp:nvSpPr>
      <dsp:spPr>
        <a:xfrm>
          <a:off x="0" y="3811956"/>
          <a:ext cx="11658600" cy="11727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100000"/>
            </a:lnSpc>
            <a:spcBef>
              <a:spcPct val="0"/>
            </a:spcBef>
            <a:spcAft>
              <a:spcPct val="35000"/>
            </a:spcAft>
            <a:buNone/>
          </a:pPr>
          <a:r>
            <a:rPr lang="en-IN" sz="2700" kern="1200"/>
            <a:t>Hence, Overall Model seems to be Good</a:t>
          </a:r>
          <a:endParaRPr lang="en-US" sz="2700" kern="1200"/>
        </a:p>
      </dsp:txBody>
      <dsp:txXfrm>
        <a:off x="57250" y="3869206"/>
        <a:ext cx="11544100" cy="105827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A7923-1FD5-E2E9-E98E-127E2C1EC5E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A98ED13-DC56-70B0-DE45-20D8C1757D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02DB3EC-DDF6-ACD7-535A-0FF4615C0E08}"/>
              </a:ext>
            </a:extLst>
          </p:cNvPr>
          <p:cNvSpPr>
            <a:spLocks noGrp="1"/>
          </p:cNvSpPr>
          <p:nvPr>
            <p:ph type="dt" sz="half" idx="10"/>
          </p:nvPr>
        </p:nvSpPr>
        <p:spPr/>
        <p:txBody>
          <a:bodyPr/>
          <a:lstStyle/>
          <a:p>
            <a:fld id="{1D8BD707-D9CF-40AE-B4C6-C98DA3205C09}" type="datetimeFigureOut">
              <a:rPr lang="en-US" smtClean="0"/>
              <a:t>4/22/23</a:t>
            </a:fld>
            <a:endParaRPr lang="en-US"/>
          </a:p>
        </p:txBody>
      </p:sp>
      <p:sp>
        <p:nvSpPr>
          <p:cNvPr id="5" name="Footer Placeholder 4">
            <a:extLst>
              <a:ext uri="{FF2B5EF4-FFF2-40B4-BE49-F238E27FC236}">
                <a16:creationId xmlns:a16="http://schemas.microsoft.com/office/drawing/2014/main" id="{3D6800C1-B2D4-C4C5-B838-94FDA4CAE2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AB5C6C-2EE5-2DCC-5BE8-BDB4FF4A4294}"/>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84828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4070-29C0-438B-7F0D-BFE4CC60407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0480B7C-568C-BC24-6B27-DF07D0F5D50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36531B7-E891-B8D8-F573-DB2846126224}"/>
              </a:ext>
            </a:extLst>
          </p:cNvPr>
          <p:cNvSpPr>
            <a:spLocks noGrp="1"/>
          </p:cNvSpPr>
          <p:nvPr>
            <p:ph type="dt" sz="half" idx="10"/>
          </p:nvPr>
        </p:nvSpPr>
        <p:spPr/>
        <p:txBody>
          <a:bodyPr/>
          <a:lstStyle/>
          <a:p>
            <a:fld id="{1D8BD707-D9CF-40AE-B4C6-C98DA3205C09}" type="datetimeFigureOut">
              <a:rPr lang="en-US" smtClean="0"/>
              <a:t>4/22/23</a:t>
            </a:fld>
            <a:endParaRPr lang="en-US"/>
          </a:p>
        </p:txBody>
      </p:sp>
      <p:sp>
        <p:nvSpPr>
          <p:cNvPr id="5" name="Footer Placeholder 4">
            <a:extLst>
              <a:ext uri="{FF2B5EF4-FFF2-40B4-BE49-F238E27FC236}">
                <a16:creationId xmlns:a16="http://schemas.microsoft.com/office/drawing/2014/main" id="{04255789-0CC0-872A-64F5-2E8BA96470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CD7F50-059A-D946-D3E2-201D09CD46AE}"/>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62050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B3B9AB-701B-C0AC-453D-09257504214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5D0B6EB-562D-2A2F-E856-4E2BFE390FA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3810FEF-FE91-CF1B-B5C3-D7D73B6AA78B}"/>
              </a:ext>
            </a:extLst>
          </p:cNvPr>
          <p:cNvSpPr>
            <a:spLocks noGrp="1"/>
          </p:cNvSpPr>
          <p:nvPr>
            <p:ph type="dt" sz="half" idx="10"/>
          </p:nvPr>
        </p:nvSpPr>
        <p:spPr/>
        <p:txBody>
          <a:bodyPr/>
          <a:lstStyle/>
          <a:p>
            <a:fld id="{1D8BD707-D9CF-40AE-B4C6-C98DA3205C09}" type="datetimeFigureOut">
              <a:rPr lang="en-US" smtClean="0"/>
              <a:t>4/22/23</a:t>
            </a:fld>
            <a:endParaRPr lang="en-US"/>
          </a:p>
        </p:txBody>
      </p:sp>
      <p:sp>
        <p:nvSpPr>
          <p:cNvPr id="5" name="Footer Placeholder 4">
            <a:extLst>
              <a:ext uri="{FF2B5EF4-FFF2-40B4-BE49-F238E27FC236}">
                <a16:creationId xmlns:a16="http://schemas.microsoft.com/office/drawing/2014/main" id="{F518D09D-04B3-CEE7-3FF4-9D0082F32C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832442-7976-B480-CE19-B1F50F0567A4}"/>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2867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1743836"/>
            <a:ext cx="1682750" cy="635000"/>
          </a:xfrm>
          <a:prstGeom prst="rect">
            <a:avLst/>
          </a:prstGeom>
        </p:spPr>
        <p:txBody>
          <a:bodyPr wrap="square" lIns="0" tIns="0" rIns="0" bIns="0">
            <a:spAutoFit/>
          </a:bodyPr>
          <a:lstStyle>
            <a:lvl1pPr>
              <a:defRPr sz="4000" b="0" i="0">
                <a:solidFill>
                  <a:srgbClr val="8FC225"/>
                </a:solidFill>
                <a:latin typeface="DejaVu Sans"/>
                <a:cs typeface="DejaVu San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707521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8FC225"/>
                </a:solidFill>
                <a:latin typeface="DejaVu Sans"/>
                <a:cs typeface="DejaVu San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6405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69CE1-B611-FA4F-586B-B022DC32B0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E342744-F42E-DD49-6718-6C8D23E40C3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7143AB9-3447-DB27-40F6-C33EF8B39FA5}"/>
              </a:ext>
            </a:extLst>
          </p:cNvPr>
          <p:cNvSpPr>
            <a:spLocks noGrp="1"/>
          </p:cNvSpPr>
          <p:nvPr>
            <p:ph type="dt" sz="half" idx="10"/>
          </p:nvPr>
        </p:nvSpPr>
        <p:spPr/>
        <p:txBody>
          <a:bodyPr/>
          <a:lstStyle/>
          <a:p>
            <a:fld id="{1D8BD707-D9CF-40AE-B4C6-C98DA3205C09}" type="datetimeFigureOut">
              <a:rPr lang="en-US" smtClean="0"/>
              <a:t>4/22/23</a:t>
            </a:fld>
            <a:endParaRPr lang="en-US"/>
          </a:p>
        </p:txBody>
      </p:sp>
      <p:sp>
        <p:nvSpPr>
          <p:cNvPr id="5" name="Footer Placeholder 4">
            <a:extLst>
              <a:ext uri="{FF2B5EF4-FFF2-40B4-BE49-F238E27FC236}">
                <a16:creationId xmlns:a16="http://schemas.microsoft.com/office/drawing/2014/main" id="{80B25523-E1FB-82FD-5FC8-9CC1703345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7137C8-2BE0-73F6-03A7-456948EE61A0}"/>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17750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7466-F707-6DCD-ACEE-F0D3D347257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398B546-4E5F-CB02-9E07-AE5B78B522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E77ADF3-8D91-92E2-0392-644CB163AF7F}"/>
              </a:ext>
            </a:extLst>
          </p:cNvPr>
          <p:cNvSpPr>
            <a:spLocks noGrp="1"/>
          </p:cNvSpPr>
          <p:nvPr>
            <p:ph type="dt" sz="half" idx="10"/>
          </p:nvPr>
        </p:nvSpPr>
        <p:spPr/>
        <p:txBody>
          <a:bodyPr/>
          <a:lstStyle/>
          <a:p>
            <a:fld id="{1D8BD707-D9CF-40AE-B4C6-C98DA3205C09}" type="datetimeFigureOut">
              <a:rPr lang="en-US" smtClean="0"/>
              <a:t>4/22/23</a:t>
            </a:fld>
            <a:endParaRPr lang="en-US"/>
          </a:p>
        </p:txBody>
      </p:sp>
      <p:sp>
        <p:nvSpPr>
          <p:cNvPr id="5" name="Footer Placeholder 4">
            <a:extLst>
              <a:ext uri="{FF2B5EF4-FFF2-40B4-BE49-F238E27FC236}">
                <a16:creationId xmlns:a16="http://schemas.microsoft.com/office/drawing/2014/main" id="{BD792C1E-686D-8649-5D99-F6A5F9F3F4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53B22D-A6A5-D084-AB41-FCF839BC3240}"/>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60404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ACAA-5034-42BD-1E49-EC7F8640E10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B26CD12-D7B2-69D3-D9D0-89A77B4FFA8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DCB0856-10EF-8EE9-BB77-9E8E9968EDF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85ECD8F-D597-9FE1-D7E3-818030E578D1}"/>
              </a:ext>
            </a:extLst>
          </p:cNvPr>
          <p:cNvSpPr>
            <a:spLocks noGrp="1"/>
          </p:cNvSpPr>
          <p:nvPr>
            <p:ph type="dt" sz="half" idx="10"/>
          </p:nvPr>
        </p:nvSpPr>
        <p:spPr/>
        <p:txBody>
          <a:bodyPr/>
          <a:lstStyle/>
          <a:p>
            <a:fld id="{1D8BD707-D9CF-40AE-B4C6-C98DA3205C09}" type="datetimeFigureOut">
              <a:rPr lang="en-US" smtClean="0"/>
              <a:t>4/22/23</a:t>
            </a:fld>
            <a:endParaRPr lang="en-US"/>
          </a:p>
        </p:txBody>
      </p:sp>
      <p:sp>
        <p:nvSpPr>
          <p:cNvPr id="6" name="Footer Placeholder 5">
            <a:extLst>
              <a:ext uri="{FF2B5EF4-FFF2-40B4-BE49-F238E27FC236}">
                <a16:creationId xmlns:a16="http://schemas.microsoft.com/office/drawing/2014/main" id="{9BFBBC07-28D8-77F1-B592-F214FD7092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4193D2-67B6-A413-A35B-E76361A557D4}"/>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95374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D5A7B-4676-352A-5173-B3DCBC31A19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117CB96-2619-80D8-ABF2-AFF3ECDA9A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4CC15BE-C783-3B2A-E867-CEC50D492E0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8761BD2-E180-1646-7E79-146E26CE77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201A015-0A39-17A9-AA6A-EEAAF20D20D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C2FBBF1-0F70-106A-04BF-FF941E1D6C6D}"/>
              </a:ext>
            </a:extLst>
          </p:cNvPr>
          <p:cNvSpPr>
            <a:spLocks noGrp="1"/>
          </p:cNvSpPr>
          <p:nvPr>
            <p:ph type="dt" sz="half" idx="10"/>
          </p:nvPr>
        </p:nvSpPr>
        <p:spPr/>
        <p:txBody>
          <a:bodyPr/>
          <a:lstStyle/>
          <a:p>
            <a:fld id="{1D8BD707-D9CF-40AE-B4C6-C98DA3205C09}" type="datetimeFigureOut">
              <a:rPr lang="en-US" smtClean="0"/>
              <a:t>4/22/23</a:t>
            </a:fld>
            <a:endParaRPr lang="en-US"/>
          </a:p>
        </p:txBody>
      </p:sp>
      <p:sp>
        <p:nvSpPr>
          <p:cNvPr id="8" name="Footer Placeholder 7">
            <a:extLst>
              <a:ext uri="{FF2B5EF4-FFF2-40B4-BE49-F238E27FC236}">
                <a16:creationId xmlns:a16="http://schemas.microsoft.com/office/drawing/2014/main" id="{226D882E-A3AD-EE4E-37C1-9248E78B7E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84AEAF-C9D0-F16D-7283-7B08ACFD0033}"/>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5444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6DFA0-AC2F-80AA-163C-82153C0244D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7253A49-6626-B5CA-EDA4-8C08546196B9}"/>
              </a:ext>
            </a:extLst>
          </p:cNvPr>
          <p:cNvSpPr>
            <a:spLocks noGrp="1"/>
          </p:cNvSpPr>
          <p:nvPr>
            <p:ph type="dt" sz="half" idx="10"/>
          </p:nvPr>
        </p:nvSpPr>
        <p:spPr/>
        <p:txBody>
          <a:bodyPr/>
          <a:lstStyle/>
          <a:p>
            <a:fld id="{1D8BD707-D9CF-40AE-B4C6-C98DA3205C09}" type="datetimeFigureOut">
              <a:rPr lang="en-US" smtClean="0"/>
              <a:t>4/22/23</a:t>
            </a:fld>
            <a:endParaRPr lang="en-US"/>
          </a:p>
        </p:txBody>
      </p:sp>
      <p:sp>
        <p:nvSpPr>
          <p:cNvPr id="4" name="Footer Placeholder 3">
            <a:extLst>
              <a:ext uri="{FF2B5EF4-FFF2-40B4-BE49-F238E27FC236}">
                <a16:creationId xmlns:a16="http://schemas.microsoft.com/office/drawing/2014/main" id="{FA0B9A0B-6C0E-1ED8-F634-7CB1AC1EDC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3349EC-FBA0-E494-B32C-C6114975618E}"/>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4650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2940C7-0156-6B0F-F5B0-FC07A86ED1EC}"/>
              </a:ext>
            </a:extLst>
          </p:cNvPr>
          <p:cNvSpPr>
            <a:spLocks noGrp="1"/>
          </p:cNvSpPr>
          <p:nvPr>
            <p:ph type="dt" sz="half" idx="10"/>
          </p:nvPr>
        </p:nvSpPr>
        <p:spPr/>
        <p:txBody>
          <a:bodyPr/>
          <a:lstStyle/>
          <a:p>
            <a:fld id="{1D8BD707-D9CF-40AE-B4C6-C98DA3205C09}" type="datetimeFigureOut">
              <a:rPr lang="en-US" smtClean="0"/>
              <a:t>4/22/23</a:t>
            </a:fld>
            <a:endParaRPr lang="en-US"/>
          </a:p>
        </p:txBody>
      </p:sp>
      <p:sp>
        <p:nvSpPr>
          <p:cNvPr id="3" name="Footer Placeholder 2">
            <a:extLst>
              <a:ext uri="{FF2B5EF4-FFF2-40B4-BE49-F238E27FC236}">
                <a16:creationId xmlns:a16="http://schemas.microsoft.com/office/drawing/2014/main" id="{82AEC5E7-DAC0-6A2A-0F4F-C2797EFE69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3F942E-5971-DB0D-DF3D-9BA927A76384}"/>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86175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D4A7-500B-C493-66C0-FD5B4C14E6C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E70CEA9-24C2-CF79-7FEC-42DBA75170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B50E69-5C8E-12DF-7873-62AEAD7B64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EB7499-510A-195E-54C0-8993F6D53059}"/>
              </a:ext>
            </a:extLst>
          </p:cNvPr>
          <p:cNvSpPr>
            <a:spLocks noGrp="1"/>
          </p:cNvSpPr>
          <p:nvPr>
            <p:ph type="dt" sz="half" idx="10"/>
          </p:nvPr>
        </p:nvSpPr>
        <p:spPr/>
        <p:txBody>
          <a:bodyPr/>
          <a:lstStyle/>
          <a:p>
            <a:fld id="{1D8BD707-D9CF-40AE-B4C6-C98DA3205C09}" type="datetimeFigureOut">
              <a:rPr lang="en-US" smtClean="0"/>
              <a:t>4/22/23</a:t>
            </a:fld>
            <a:endParaRPr lang="en-US"/>
          </a:p>
        </p:txBody>
      </p:sp>
      <p:sp>
        <p:nvSpPr>
          <p:cNvPr id="6" name="Footer Placeholder 5">
            <a:extLst>
              <a:ext uri="{FF2B5EF4-FFF2-40B4-BE49-F238E27FC236}">
                <a16:creationId xmlns:a16="http://schemas.microsoft.com/office/drawing/2014/main" id="{120A16BB-E1F1-6278-CC75-D27FA40A67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3A8846-C931-1EDB-ABB3-C1D49FF4F6FF}"/>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11157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9890F-CF4A-6135-5ED2-A0FBDEFF4F3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6016481-1B66-AD42-27FE-44CA3D71D2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73F271-4356-8453-1493-2B087C1A4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C427E3D-1BCB-2B74-3063-1AC7F6644CC1}"/>
              </a:ext>
            </a:extLst>
          </p:cNvPr>
          <p:cNvSpPr>
            <a:spLocks noGrp="1"/>
          </p:cNvSpPr>
          <p:nvPr>
            <p:ph type="dt" sz="half" idx="10"/>
          </p:nvPr>
        </p:nvSpPr>
        <p:spPr/>
        <p:txBody>
          <a:bodyPr/>
          <a:lstStyle/>
          <a:p>
            <a:fld id="{1D8BD707-D9CF-40AE-B4C6-C98DA3205C09}" type="datetimeFigureOut">
              <a:rPr lang="en-US" smtClean="0"/>
              <a:t>4/22/23</a:t>
            </a:fld>
            <a:endParaRPr lang="en-US"/>
          </a:p>
        </p:txBody>
      </p:sp>
      <p:sp>
        <p:nvSpPr>
          <p:cNvPr id="6" name="Footer Placeholder 5">
            <a:extLst>
              <a:ext uri="{FF2B5EF4-FFF2-40B4-BE49-F238E27FC236}">
                <a16:creationId xmlns:a16="http://schemas.microsoft.com/office/drawing/2014/main" id="{DD50C1FA-AC25-DED2-BBF8-FDF6D51B6F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7A3893-EB25-BD3D-B75A-63EDE43EFA85}"/>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82857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AE69FC-9F4D-4557-B49F-4CF7B5FCDF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6944AB8-3956-9814-19E6-D22A28FA26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CCA6EC-154F-BC93-0337-E0E99ABC09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4/22/23</a:t>
            </a:fld>
            <a:endParaRPr lang="en-US"/>
          </a:p>
        </p:txBody>
      </p:sp>
      <p:sp>
        <p:nvSpPr>
          <p:cNvPr id="5" name="Footer Placeholder 4">
            <a:extLst>
              <a:ext uri="{FF2B5EF4-FFF2-40B4-BE49-F238E27FC236}">
                <a16:creationId xmlns:a16="http://schemas.microsoft.com/office/drawing/2014/main" id="{D50582E0-DF6D-8886-2A76-24626FD77B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CA406F-E233-7E6C-355D-441627AE5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05764841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p:nvPr/>
        </p:nvSpPr>
        <p:spPr>
          <a:xfrm>
            <a:off x="7000648" y="1371600"/>
            <a:ext cx="4953000" cy="1330839"/>
          </a:xfrm>
          <a:prstGeom prst="rect">
            <a:avLst/>
          </a:prstGeom>
        </p:spPr>
        <p:txBody>
          <a:bodyPr vert="horz" lIns="91440" tIns="45720" rIns="91440" bIns="45720" rtlCol="0" anchor="ctr">
            <a:normAutofit fontScale="70000" lnSpcReduction="20000"/>
          </a:bodyPr>
          <a:lstStyle/>
          <a:p>
            <a:pPr marL="15494">
              <a:lnSpc>
                <a:spcPct val="150000"/>
              </a:lnSpc>
              <a:spcBef>
                <a:spcPct val="0"/>
              </a:spcBef>
              <a:spcAft>
                <a:spcPts val="600"/>
              </a:spcAft>
            </a:pPr>
            <a:r>
              <a:rPr lang="en-US" sz="4400" dirty="0">
                <a:solidFill>
                  <a:schemeClr val="accent1">
                    <a:lumMod val="75000"/>
                  </a:schemeClr>
                </a:solidFill>
                <a:latin typeface="American Typewriter" panose="02090604020004020304" pitchFamily="18" charset="77"/>
                <a:ea typeface="+mj-ea"/>
                <a:cs typeface="Aharoni" panose="020F0502020204030204" pitchFamily="34" charset="0"/>
              </a:rPr>
              <a:t>Lead Scoring Case Study</a:t>
            </a:r>
          </a:p>
        </p:txBody>
      </p:sp>
      <p:pic>
        <p:nvPicPr>
          <p:cNvPr id="19" name="Picture 18" descr="Pencils">
            <a:extLst>
              <a:ext uri="{FF2B5EF4-FFF2-40B4-BE49-F238E27FC236}">
                <a16:creationId xmlns:a16="http://schemas.microsoft.com/office/drawing/2014/main" id="{7F3F363A-4DAB-D3FE-37C1-C1154F87B689}"/>
              </a:ext>
            </a:extLst>
          </p:cNvPr>
          <p:cNvPicPr>
            <a:picLocks noChangeAspect="1"/>
          </p:cNvPicPr>
          <p:nvPr/>
        </p:nvPicPr>
        <p:blipFill rotWithShape="1">
          <a:blip r:embed="rId2"/>
          <a:srcRect l="27793" r="-2" b="-2"/>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object 3"/>
          <p:cNvSpPr txBox="1"/>
          <p:nvPr/>
        </p:nvSpPr>
        <p:spPr>
          <a:xfrm>
            <a:off x="7460481" y="3136093"/>
            <a:ext cx="4033335" cy="777698"/>
          </a:xfrm>
          <a:prstGeom prst="rect">
            <a:avLst/>
          </a:prstGeom>
        </p:spPr>
        <p:txBody>
          <a:bodyPr vert="horz" lIns="91440" tIns="45720" rIns="91440" bIns="45720" rtlCol="0">
            <a:normAutofit/>
          </a:bodyPr>
          <a:lstStyle/>
          <a:p>
            <a:pPr marL="129794" marR="6198" indent="-342900">
              <a:lnSpc>
                <a:spcPct val="90000"/>
              </a:lnSpc>
              <a:spcBef>
                <a:spcPts val="110"/>
              </a:spcBef>
              <a:buFont typeface="Wingdings" pitchFamily="2" charset="2"/>
              <a:buChar char="Ø"/>
            </a:pPr>
            <a:r>
              <a:rPr lang="en-US" sz="2000" dirty="0">
                <a:solidFill>
                  <a:schemeClr val="accent1">
                    <a:lumMod val="75000"/>
                  </a:schemeClr>
                </a:solidFill>
              </a:rPr>
              <a:t>Presented By: </a:t>
            </a:r>
          </a:p>
          <a:p>
            <a:pPr marL="129794" marR="6198" indent="-342900">
              <a:lnSpc>
                <a:spcPct val="90000"/>
              </a:lnSpc>
              <a:spcBef>
                <a:spcPts val="110"/>
              </a:spcBef>
              <a:buFont typeface="Wingdings" pitchFamily="2" charset="2"/>
              <a:buChar char="Ø"/>
            </a:pPr>
            <a:r>
              <a:rPr lang="en-US" sz="2000" dirty="0">
                <a:solidFill>
                  <a:schemeClr val="accent1">
                    <a:lumMod val="75000"/>
                  </a:schemeClr>
                </a:solidFill>
              </a:rPr>
              <a:t>Siddharth  Vikram Singh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bject 2"/>
          <p:cNvSpPr txBox="1">
            <a:spLocks noGrp="1"/>
          </p:cNvSpPr>
          <p:nvPr>
            <p:ph type="title"/>
          </p:nvPr>
        </p:nvSpPr>
        <p:spPr>
          <a:xfrm>
            <a:off x="1371597" y="348865"/>
            <a:ext cx="10044023" cy="877729"/>
          </a:xfrm>
          <a:prstGeom prst="rect">
            <a:avLst/>
          </a:prstGeom>
        </p:spPr>
        <p:txBody>
          <a:bodyPr vert="horz" lIns="91440" tIns="45720" rIns="91440" bIns="45720" rtlCol="0" anchor="ctr">
            <a:normAutofit/>
          </a:bodyPr>
          <a:lstStyle/>
          <a:p>
            <a:pPr marL="12700" marR="5080"/>
            <a:r>
              <a:rPr lang="en-US" sz="4000" kern="1200" spc="-170">
                <a:solidFill>
                  <a:srgbClr val="FFFFFF"/>
                </a:solidFill>
                <a:latin typeface="+mj-lt"/>
                <a:ea typeface="+mj-ea"/>
                <a:cs typeface="+mj-cs"/>
              </a:rPr>
              <a:t>Feature</a:t>
            </a:r>
            <a:r>
              <a:rPr lang="en-US" sz="4000" kern="1200" spc="50">
                <a:solidFill>
                  <a:srgbClr val="FFFFFF"/>
                </a:solidFill>
                <a:latin typeface="+mj-lt"/>
                <a:ea typeface="+mj-ea"/>
                <a:cs typeface="+mj-cs"/>
              </a:rPr>
              <a:t> </a:t>
            </a:r>
            <a:r>
              <a:rPr lang="en-US" sz="4000" kern="1200" spc="-260">
                <a:solidFill>
                  <a:srgbClr val="FFFFFF"/>
                </a:solidFill>
                <a:latin typeface="+mj-lt"/>
                <a:ea typeface="+mj-ea"/>
                <a:cs typeface="+mj-cs"/>
              </a:rPr>
              <a:t>Scaling</a:t>
            </a:r>
            <a:r>
              <a:rPr lang="en-US" sz="4000" kern="1200" spc="75">
                <a:solidFill>
                  <a:srgbClr val="FFFFFF"/>
                </a:solidFill>
                <a:latin typeface="+mj-lt"/>
                <a:ea typeface="+mj-ea"/>
                <a:cs typeface="+mj-cs"/>
              </a:rPr>
              <a:t> </a:t>
            </a:r>
            <a:r>
              <a:rPr lang="en-US" sz="4000" kern="1200" spc="-285">
                <a:solidFill>
                  <a:srgbClr val="FFFFFF"/>
                </a:solidFill>
                <a:latin typeface="+mj-lt"/>
                <a:ea typeface="+mj-ea"/>
                <a:cs typeface="+mj-cs"/>
              </a:rPr>
              <a:t>&amp;</a:t>
            </a:r>
            <a:r>
              <a:rPr lang="en-US" sz="4000" kern="1200" spc="80">
                <a:solidFill>
                  <a:srgbClr val="FFFFFF"/>
                </a:solidFill>
                <a:latin typeface="+mj-lt"/>
                <a:ea typeface="+mj-ea"/>
                <a:cs typeface="+mj-cs"/>
              </a:rPr>
              <a:t> </a:t>
            </a:r>
            <a:r>
              <a:rPr lang="en-US" sz="4000" kern="1200" spc="-150">
                <a:solidFill>
                  <a:srgbClr val="FFFFFF"/>
                </a:solidFill>
                <a:latin typeface="+mj-lt"/>
                <a:ea typeface="+mj-ea"/>
                <a:cs typeface="+mj-cs"/>
              </a:rPr>
              <a:t>Splitting</a:t>
            </a:r>
            <a:r>
              <a:rPr lang="en-US" sz="4000" kern="1200" spc="10">
                <a:solidFill>
                  <a:srgbClr val="FFFFFF"/>
                </a:solidFill>
                <a:latin typeface="+mj-lt"/>
                <a:ea typeface="+mj-ea"/>
                <a:cs typeface="+mj-cs"/>
              </a:rPr>
              <a:t> </a:t>
            </a:r>
            <a:r>
              <a:rPr lang="en-US" sz="4000" kern="1200" spc="-200">
                <a:solidFill>
                  <a:srgbClr val="FFFFFF"/>
                </a:solidFill>
                <a:latin typeface="+mj-lt"/>
                <a:ea typeface="+mj-ea"/>
                <a:cs typeface="+mj-cs"/>
              </a:rPr>
              <a:t>Train</a:t>
            </a:r>
            <a:r>
              <a:rPr lang="en-US" sz="4000" kern="1200" spc="50">
                <a:solidFill>
                  <a:srgbClr val="FFFFFF"/>
                </a:solidFill>
                <a:latin typeface="+mj-lt"/>
                <a:ea typeface="+mj-ea"/>
                <a:cs typeface="+mj-cs"/>
              </a:rPr>
              <a:t> </a:t>
            </a:r>
            <a:r>
              <a:rPr lang="en-US" sz="4000" kern="1200" spc="-285">
                <a:solidFill>
                  <a:srgbClr val="FFFFFF"/>
                </a:solidFill>
                <a:latin typeface="+mj-lt"/>
                <a:ea typeface="+mj-ea"/>
                <a:cs typeface="+mj-cs"/>
              </a:rPr>
              <a:t>&amp;</a:t>
            </a:r>
            <a:r>
              <a:rPr lang="en-US" sz="4000" kern="1200" spc="15">
                <a:solidFill>
                  <a:srgbClr val="FFFFFF"/>
                </a:solidFill>
                <a:latin typeface="+mj-lt"/>
                <a:ea typeface="+mj-ea"/>
                <a:cs typeface="+mj-cs"/>
              </a:rPr>
              <a:t> </a:t>
            </a:r>
            <a:r>
              <a:rPr lang="en-US" sz="4000" kern="1200" spc="-695">
                <a:solidFill>
                  <a:srgbClr val="FFFFFF"/>
                </a:solidFill>
                <a:latin typeface="+mj-lt"/>
                <a:ea typeface="+mj-ea"/>
                <a:cs typeface="+mj-cs"/>
              </a:rPr>
              <a:t>Test </a:t>
            </a:r>
            <a:r>
              <a:rPr lang="en-US" sz="4000" kern="1200" spc="-340">
                <a:solidFill>
                  <a:srgbClr val="FFFFFF"/>
                </a:solidFill>
                <a:latin typeface="+mj-lt"/>
                <a:ea typeface="+mj-ea"/>
                <a:cs typeface="+mj-cs"/>
              </a:rPr>
              <a:t>Sets</a:t>
            </a:r>
          </a:p>
        </p:txBody>
      </p:sp>
      <p:graphicFrame>
        <p:nvGraphicFramePr>
          <p:cNvPr id="5" name="object 3">
            <a:extLst>
              <a:ext uri="{FF2B5EF4-FFF2-40B4-BE49-F238E27FC236}">
                <a16:creationId xmlns:a16="http://schemas.microsoft.com/office/drawing/2014/main" id="{5C7AA990-39D5-7B89-89AC-33E9FCF1C9CD}"/>
              </a:ext>
            </a:extLst>
          </p:cNvPr>
          <p:cNvGraphicFramePr/>
          <p:nvPr>
            <p:extLst>
              <p:ext uri="{D42A27DB-BD31-4B8C-83A1-F6EECF244321}">
                <p14:modId xmlns:p14="http://schemas.microsoft.com/office/powerpoint/2010/main" val="214353966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bject 2"/>
          <p:cNvSpPr txBox="1">
            <a:spLocks noGrp="1"/>
          </p:cNvSpPr>
          <p:nvPr>
            <p:ph type="title"/>
          </p:nvPr>
        </p:nvSpPr>
        <p:spPr>
          <a:xfrm>
            <a:off x="1383564" y="348865"/>
            <a:ext cx="9718111" cy="1576446"/>
          </a:xfrm>
          <a:prstGeom prst="rect">
            <a:avLst/>
          </a:prstGeom>
        </p:spPr>
        <p:txBody>
          <a:bodyPr vert="horz" lIns="91440" tIns="45720" rIns="91440" bIns="45720" rtlCol="0" anchor="ctr">
            <a:normAutofit/>
          </a:bodyPr>
          <a:lstStyle/>
          <a:p>
            <a:pPr marL="12700"/>
            <a:r>
              <a:rPr lang="en-US" sz="4000" kern="1200" spc="-275">
                <a:solidFill>
                  <a:srgbClr val="FFFFFF"/>
                </a:solidFill>
                <a:latin typeface="+mj-lt"/>
                <a:ea typeface="+mj-ea"/>
                <a:cs typeface="+mj-cs"/>
              </a:rPr>
              <a:t>Model</a:t>
            </a:r>
            <a:r>
              <a:rPr lang="en-US" sz="4000" kern="1200" spc="190">
                <a:solidFill>
                  <a:srgbClr val="FFFFFF"/>
                </a:solidFill>
                <a:latin typeface="+mj-lt"/>
                <a:ea typeface="+mj-ea"/>
                <a:cs typeface="+mj-cs"/>
              </a:rPr>
              <a:t> </a:t>
            </a:r>
            <a:r>
              <a:rPr lang="en-US" sz="4000" kern="1200" spc="-215">
                <a:solidFill>
                  <a:srgbClr val="FFFFFF"/>
                </a:solidFill>
                <a:latin typeface="+mj-lt"/>
                <a:ea typeface="+mj-ea"/>
                <a:cs typeface="+mj-cs"/>
              </a:rPr>
              <a:t>building</a:t>
            </a:r>
          </a:p>
        </p:txBody>
      </p:sp>
      <p:graphicFrame>
        <p:nvGraphicFramePr>
          <p:cNvPr id="5" name="object 3">
            <a:extLst>
              <a:ext uri="{FF2B5EF4-FFF2-40B4-BE49-F238E27FC236}">
                <a16:creationId xmlns:a16="http://schemas.microsoft.com/office/drawing/2014/main" id="{5042B476-035D-80F0-E5A7-434C913FDC38}"/>
              </a:ext>
            </a:extLst>
          </p:cNvPr>
          <p:cNvGraphicFramePr/>
          <p:nvPr>
            <p:extLst>
              <p:ext uri="{D42A27DB-BD31-4B8C-83A1-F6EECF244321}">
                <p14:modId xmlns:p14="http://schemas.microsoft.com/office/powerpoint/2010/main" val="229990276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66722" y="586855"/>
            <a:ext cx="3201366" cy="3387497"/>
          </a:xfrm>
          <a:prstGeom prst="rect">
            <a:avLst/>
          </a:prstGeom>
        </p:spPr>
        <p:txBody>
          <a:bodyPr vert="horz" lIns="91440" tIns="45720" rIns="91440" bIns="45720" rtlCol="0" anchor="b">
            <a:normAutofit/>
          </a:bodyPr>
          <a:lstStyle/>
          <a:p>
            <a:pPr marL="12700" algn="r"/>
            <a:r>
              <a:rPr lang="en-US" sz="4000" kern="1200" spc="-260">
                <a:solidFill>
                  <a:srgbClr val="FFFFFF"/>
                </a:solidFill>
                <a:latin typeface="+mj-lt"/>
                <a:ea typeface="+mj-ea"/>
                <a:cs typeface="+mj-cs"/>
              </a:rPr>
              <a:t>Variables</a:t>
            </a:r>
            <a:r>
              <a:rPr lang="en-US" sz="4000" kern="1200" spc="30">
                <a:solidFill>
                  <a:srgbClr val="FFFFFF"/>
                </a:solidFill>
                <a:latin typeface="+mj-lt"/>
                <a:ea typeface="+mj-ea"/>
                <a:cs typeface="+mj-cs"/>
              </a:rPr>
              <a:t> </a:t>
            </a:r>
            <a:r>
              <a:rPr lang="en-US" sz="4000" kern="1200" spc="-215">
                <a:solidFill>
                  <a:srgbClr val="FFFFFF"/>
                </a:solidFill>
                <a:latin typeface="+mj-lt"/>
                <a:ea typeface="+mj-ea"/>
                <a:cs typeface="+mj-cs"/>
              </a:rPr>
              <a:t>Impacting</a:t>
            </a:r>
            <a:r>
              <a:rPr lang="en-US" sz="4000" kern="1200" spc="40">
                <a:solidFill>
                  <a:srgbClr val="FFFFFF"/>
                </a:solidFill>
                <a:latin typeface="+mj-lt"/>
                <a:ea typeface="+mj-ea"/>
                <a:cs typeface="+mj-cs"/>
              </a:rPr>
              <a:t> </a:t>
            </a:r>
            <a:r>
              <a:rPr lang="en-US" sz="4000" kern="1200" spc="-80">
                <a:solidFill>
                  <a:srgbClr val="FFFFFF"/>
                </a:solidFill>
                <a:latin typeface="+mj-lt"/>
                <a:ea typeface="+mj-ea"/>
                <a:cs typeface="+mj-cs"/>
              </a:rPr>
              <a:t>the</a:t>
            </a:r>
            <a:r>
              <a:rPr lang="en-US" sz="4000" kern="1200" spc="30">
                <a:solidFill>
                  <a:srgbClr val="FFFFFF"/>
                </a:solidFill>
                <a:latin typeface="+mj-lt"/>
                <a:ea typeface="+mj-ea"/>
                <a:cs typeface="+mj-cs"/>
              </a:rPr>
              <a:t> </a:t>
            </a:r>
            <a:r>
              <a:rPr lang="en-US" sz="4000" kern="1200" spc="-260">
                <a:solidFill>
                  <a:srgbClr val="FFFFFF"/>
                </a:solidFill>
                <a:latin typeface="+mj-lt"/>
                <a:ea typeface="+mj-ea"/>
                <a:cs typeface="+mj-cs"/>
              </a:rPr>
              <a:t>conversion</a:t>
            </a:r>
            <a:r>
              <a:rPr lang="en-US" sz="4000" kern="1200" spc="45">
                <a:solidFill>
                  <a:srgbClr val="FFFFFF"/>
                </a:solidFill>
                <a:latin typeface="+mj-lt"/>
                <a:ea typeface="+mj-ea"/>
                <a:cs typeface="+mj-cs"/>
              </a:rPr>
              <a:t> </a:t>
            </a:r>
            <a:r>
              <a:rPr lang="en-US" sz="4000" kern="1200" spc="-400">
                <a:solidFill>
                  <a:srgbClr val="FFFFFF"/>
                </a:solidFill>
                <a:latin typeface="+mj-lt"/>
                <a:ea typeface="+mj-ea"/>
                <a:cs typeface="+mj-cs"/>
              </a:rPr>
              <a:t>rate</a:t>
            </a:r>
          </a:p>
        </p:txBody>
      </p:sp>
      <p:sp>
        <p:nvSpPr>
          <p:cNvPr id="3" name="object 3"/>
          <p:cNvSpPr txBox="1"/>
          <p:nvPr/>
        </p:nvSpPr>
        <p:spPr>
          <a:xfrm>
            <a:off x="4810259" y="649480"/>
            <a:ext cx="6555347" cy="554604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a:effectLst/>
              </a:rPr>
              <a:t>Total Visits</a:t>
            </a:r>
          </a:p>
          <a:p>
            <a:pPr marL="285750" indent="-228600">
              <a:lnSpc>
                <a:spcPct val="90000"/>
              </a:lnSpc>
              <a:spcAft>
                <a:spcPts val="600"/>
              </a:spcAft>
              <a:buFont typeface="Arial" panose="020B0604020202020204" pitchFamily="34" charset="0"/>
              <a:buChar char="•"/>
            </a:pPr>
            <a:r>
              <a:rPr lang="en-US" sz="2000">
                <a:effectLst/>
              </a:rPr>
              <a:t>Total Time Spent on website</a:t>
            </a:r>
          </a:p>
          <a:p>
            <a:pPr marL="285750" indent="-228600">
              <a:lnSpc>
                <a:spcPct val="90000"/>
              </a:lnSpc>
              <a:spcAft>
                <a:spcPts val="600"/>
              </a:spcAft>
              <a:buFont typeface="Arial" panose="020B0604020202020204" pitchFamily="34" charset="0"/>
              <a:buChar char="•"/>
            </a:pPr>
            <a:r>
              <a:rPr lang="en-US" sz="2000">
                <a:effectLst/>
              </a:rPr>
              <a:t>Lead Source_Olark chat</a:t>
            </a:r>
          </a:p>
          <a:p>
            <a:pPr marL="285750" indent="-228600">
              <a:lnSpc>
                <a:spcPct val="90000"/>
              </a:lnSpc>
              <a:spcAft>
                <a:spcPts val="600"/>
              </a:spcAft>
              <a:buFont typeface="Arial" panose="020B0604020202020204" pitchFamily="34" charset="0"/>
              <a:buChar char="•"/>
            </a:pPr>
            <a:r>
              <a:rPr lang="en-US" sz="2000">
                <a:effectLst/>
              </a:rPr>
              <a:t>Lead Origin_Lead Add Form</a:t>
            </a:r>
          </a:p>
          <a:p>
            <a:pPr marL="285750" indent="-228600">
              <a:lnSpc>
                <a:spcPct val="90000"/>
              </a:lnSpc>
              <a:spcAft>
                <a:spcPts val="600"/>
              </a:spcAft>
              <a:buFont typeface="Arial" panose="020B0604020202020204" pitchFamily="34" charset="0"/>
              <a:buChar char="•"/>
            </a:pPr>
            <a:r>
              <a:rPr lang="en-US" sz="2000">
                <a:effectLst/>
              </a:rPr>
              <a:t>Lead Source_Welingak Website</a:t>
            </a:r>
          </a:p>
          <a:p>
            <a:pPr marL="285750" indent="-228600">
              <a:lnSpc>
                <a:spcPct val="90000"/>
              </a:lnSpc>
              <a:spcAft>
                <a:spcPts val="600"/>
              </a:spcAft>
              <a:buFont typeface="Arial" panose="020B0604020202020204" pitchFamily="34" charset="0"/>
              <a:buChar char="•"/>
            </a:pPr>
            <a:r>
              <a:rPr lang="en-US" sz="2000">
                <a:effectLst/>
              </a:rPr>
              <a:t>Do Not Email</a:t>
            </a:r>
          </a:p>
          <a:p>
            <a:pPr marL="285750" indent="-228600">
              <a:lnSpc>
                <a:spcPct val="90000"/>
              </a:lnSpc>
              <a:spcAft>
                <a:spcPts val="600"/>
              </a:spcAft>
              <a:buFont typeface="Arial" panose="020B0604020202020204" pitchFamily="34" charset="0"/>
              <a:buChar char="•"/>
            </a:pPr>
            <a:r>
              <a:rPr lang="en-US" sz="2000">
                <a:effectLst/>
              </a:rPr>
              <a:t>Lead Source _Referral Sites….etc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136397" y="502021"/>
            <a:ext cx="4959603" cy="1642969"/>
          </a:xfrm>
          <a:prstGeom prst="rect">
            <a:avLst/>
          </a:prstGeom>
        </p:spPr>
        <p:txBody>
          <a:bodyPr vert="horz" lIns="91440" tIns="45720" rIns="91440" bIns="45720" rtlCol="0" anchor="b">
            <a:normAutofit/>
          </a:bodyPr>
          <a:lstStyle/>
          <a:p>
            <a:pPr marL="12700" marR="5080"/>
            <a:r>
              <a:rPr lang="en-US" sz="3700" kern="1200" spc="-275">
                <a:solidFill>
                  <a:schemeClr val="tx1"/>
                </a:solidFill>
                <a:latin typeface="+mj-lt"/>
                <a:ea typeface="+mj-ea"/>
                <a:cs typeface="+mj-cs"/>
              </a:rPr>
              <a:t>Model</a:t>
            </a:r>
            <a:r>
              <a:rPr lang="en-US" sz="3700" kern="1200" spc="120">
                <a:solidFill>
                  <a:schemeClr val="tx1"/>
                </a:solidFill>
                <a:latin typeface="+mj-lt"/>
                <a:ea typeface="+mj-ea"/>
                <a:cs typeface="+mj-cs"/>
              </a:rPr>
              <a:t> </a:t>
            </a:r>
            <a:r>
              <a:rPr lang="en-US" sz="3700" kern="1200" spc="-210">
                <a:solidFill>
                  <a:schemeClr val="tx1"/>
                </a:solidFill>
                <a:latin typeface="+mj-lt"/>
                <a:ea typeface="+mj-ea"/>
                <a:cs typeface="+mj-cs"/>
              </a:rPr>
              <a:t>Evaluation-</a:t>
            </a:r>
            <a:r>
              <a:rPr lang="en-US" sz="3700" kern="1200" spc="-185">
                <a:solidFill>
                  <a:schemeClr val="tx1"/>
                </a:solidFill>
                <a:latin typeface="+mj-lt"/>
                <a:ea typeface="+mj-ea"/>
                <a:cs typeface="+mj-cs"/>
              </a:rPr>
              <a:t>Sensitivity</a:t>
            </a:r>
            <a:r>
              <a:rPr lang="en-US" sz="3700" kern="1200" spc="95">
                <a:solidFill>
                  <a:schemeClr val="tx1"/>
                </a:solidFill>
                <a:latin typeface="+mj-lt"/>
                <a:ea typeface="+mj-ea"/>
                <a:cs typeface="+mj-cs"/>
              </a:rPr>
              <a:t> </a:t>
            </a:r>
            <a:r>
              <a:rPr lang="en-US" sz="3700" kern="1200" spc="-810">
                <a:solidFill>
                  <a:schemeClr val="tx1"/>
                </a:solidFill>
                <a:latin typeface="+mj-lt"/>
                <a:ea typeface="+mj-ea"/>
                <a:cs typeface="+mj-cs"/>
              </a:rPr>
              <a:t>&amp; </a:t>
            </a:r>
            <a:r>
              <a:rPr lang="en-US" sz="3700" kern="1200" spc="-140">
                <a:solidFill>
                  <a:schemeClr val="tx1"/>
                </a:solidFill>
                <a:latin typeface="+mj-lt"/>
                <a:ea typeface="+mj-ea"/>
                <a:cs typeface="+mj-cs"/>
              </a:rPr>
              <a:t>Specificity</a:t>
            </a:r>
            <a:r>
              <a:rPr lang="en-US" sz="3700" kern="1200" spc="20">
                <a:solidFill>
                  <a:schemeClr val="tx1"/>
                </a:solidFill>
                <a:latin typeface="+mj-lt"/>
                <a:ea typeface="+mj-ea"/>
                <a:cs typeface="+mj-cs"/>
              </a:rPr>
              <a:t> </a:t>
            </a:r>
            <a:r>
              <a:rPr lang="en-US" sz="3700" kern="1200" spc="-305">
                <a:solidFill>
                  <a:schemeClr val="tx1"/>
                </a:solidFill>
                <a:latin typeface="+mj-lt"/>
                <a:ea typeface="+mj-ea"/>
                <a:cs typeface="+mj-cs"/>
              </a:rPr>
              <a:t>on</a:t>
            </a:r>
            <a:r>
              <a:rPr lang="en-US" sz="3700" kern="1200" spc="20">
                <a:solidFill>
                  <a:schemeClr val="tx1"/>
                </a:solidFill>
                <a:latin typeface="+mj-lt"/>
                <a:ea typeface="+mj-ea"/>
                <a:cs typeface="+mj-cs"/>
              </a:rPr>
              <a:t> </a:t>
            </a:r>
            <a:r>
              <a:rPr lang="en-US" sz="3700" kern="1200" spc="-190">
                <a:solidFill>
                  <a:schemeClr val="tx1"/>
                </a:solidFill>
                <a:latin typeface="+mj-lt"/>
                <a:ea typeface="+mj-ea"/>
                <a:cs typeface="+mj-cs"/>
              </a:rPr>
              <a:t>Train</a:t>
            </a:r>
            <a:r>
              <a:rPr lang="en-US" sz="3700" kern="1200" spc="40">
                <a:solidFill>
                  <a:schemeClr val="tx1"/>
                </a:solidFill>
                <a:latin typeface="+mj-lt"/>
                <a:ea typeface="+mj-ea"/>
                <a:cs typeface="+mj-cs"/>
              </a:rPr>
              <a:t> </a:t>
            </a:r>
            <a:r>
              <a:rPr lang="en-US" sz="3700" kern="1200" spc="-305">
                <a:solidFill>
                  <a:schemeClr val="tx1"/>
                </a:solidFill>
                <a:latin typeface="+mj-lt"/>
                <a:ea typeface="+mj-ea"/>
                <a:cs typeface="+mj-cs"/>
              </a:rPr>
              <a:t>Data</a:t>
            </a:r>
            <a:r>
              <a:rPr lang="en-US" sz="3700" kern="1200" spc="55">
                <a:solidFill>
                  <a:schemeClr val="tx1"/>
                </a:solidFill>
                <a:latin typeface="+mj-lt"/>
                <a:ea typeface="+mj-ea"/>
                <a:cs typeface="+mj-cs"/>
              </a:rPr>
              <a:t> </a:t>
            </a:r>
            <a:r>
              <a:rPr lang="en-US" sz="3700" kern="1200" spc="-305">
                <a:solidFill>
                  <a:schemeClr val="tx1"/>
                </a:solidFill>
                <a:latin typeface="+mj-lt"/>
                <a:ea typeface="+mj-ea"/>
                <a:cs typeface="+mj-cs"/>
              </a:rPr>
              <a:t>Set</a:t>
            </a:r>
          </a:p>
        </p:txBody>
      </p:sp>
      <p:sp>
        <p:nvSpPr>
          <p:cNvPr id="3" name="object 3"/>
          <p:cNvSpPr txBox="1"/>
          <p:nvPr/>
        </p:nvSpPr>
        <p:spPr>
          <a:xfrm>
            <a:off x="1136397" y="2418408"/>
            <a:ext cx="4959603" cy="3522569"/>
          </a:xfrm>
          <a:prstGeom prst="rect">
            <a:avLst/>
          </a:prstGeom>
        </p:spPr>
        <p:txBody>
          <a:bodyPr vert="horz" lIns="91440" tIns="45720" rIns="91440" bIns="45720" rtlCol="0" anchor="t">
            <a:normAutofit/>
          </a:bodyPr>
          <a:lstStyle/>
          <a:p>
            <a:pPr marR="5080" indent="-228600">
              <a:lnSpc>
                <a:spcPct val="90000"/>
              </a:lnSpc>
              <a:spcBef>
                <a:spcPts val="1000"/>
              </a:spcBef>
              <a:buFont typeface="Arial" panose="020B0604020202020204" pitchFamily="34" charset="0"/>
              <a:buChar char="•"/>
            </a:pPr>
            <a:r>
              <a:rPr lang="en-US" sz="2000"/>
              <a:t>Graph depicts an optimal cutoff of 0.37 bases on Accuracy, Sensitivity, Specificity</a:t>
            </a:r>
          </a:p>
        </p:txBody>
      </p:sp>
      <p:pic>
        <p:nvPicPr>
          <p:cNvPr id="4" name="object 4" descr="Chart, line chart&#10;&#10;Description automatically generated"/>
          <p:cNvPicPr/>
          <p:nvPr/>
        </p:nvPicPr>
        <p:blipFill rotWithShape="1">
          <a:blip r:embed="rId2" cstate="print"/>
          <a:srcRect r="23558"/>
          <a:stretch/>
        </p:blipFill>
        <p:spPr>
          <a:xfrm>
            <a:off x="6512442" y="1030896"/>
            <a:ext cx="5201023" cy="4382450"/>
          </a:xfrm>
          <a:prstGeom prst="rect">
            <a:avLst/>
          </a:prstGeom>
        </p:spPr>
      </p:pic>
      <p:sp>
        <p:nvSpPr>
          <p:cNvPr id="38" name="Rectangle 2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66722" y="586855"/>
            <a:ext cx="3201366" cy="3387497"/>
          </a:xfrm>
          <a:prstGeom prst="rect">
            <a:avLst/>
          </a:prstGeom>
        </p:spPr>
        <p:txBody>
          <a:bodyPr vert="horz" lIns="0" tIns="12700" rIns="0" bIns="0" rtlCol="0" anchor="b">
            <a:normAutofit/>
          </a:bodyPr>
          <a:lstStyle/>
          <a:p>
            <a:pPr marL="12700" algn="r">
              <a:spcBef>
                <a:spcPts val="100"/>
              </a:spcBef>
            </a:pPr>
            <a:r>
              <a:rPr lang="en-IN" sz="4000" spc="-275">
                <a:solidFill>
                  <a:srgbClr val="FFFFFF"/>
                </a:solidFill>
              </a:rPr>
              <a:t>Model</a:t>
            </a:r>
            <a:r>
              <a:rPr lang="en-IN" sz="4000" spc="190">
                <a:solidFill>
                  <a:srgbClr val="FFFFFF"/>
                </a:solidFill>
              </a:rPr>
              <a:t> </a:t>
            </a:r>
            <a:r>
              <a:rPr lang="en-IN" sz="4000" spc="-190">
                <a:solidFill>
                  <a:srgbClr val="FFFFFF"/>
                </a:solidFill>
              </a:rPr>
              <a:t>Evaluation</a:t>
            </a:r>
          </a:p>
          <a:p>
            <a:pPr marL="12700" algn="r"/>
            <a:r>
              <a:rPr lang="en-IN" sz="4000" spc="-200">
                <a:solidFill>
                  <a:srgbClr val="FFFFFF"/>
                </a:solidFill>
              </a:rPr>
              <a:t>Precision</a:t>
            </a:r>
            <a:r>
              <a:rPr lang="en-IN" sz="4000" spc="-5">
                <a:solidFill>
                  <a:srgbClr val="FFFFFF"/>
                </a:solidFill>
              </a:rPr>
              <a:t> </a:t>
            </a:r>
            <a:r>
              <a:rPr lang="en-IN" sz="4000" spc="-210">
                <a:solidFill>
                  <a:srgbClr val="FFFFFF"/>
                </a:solidFill>
              </a:rPr>
              <a:t>&amp;</a:t>
            </a:r>
            <a:r>
              <a:rPr lang="en-IN" sz="4000" spc="-30">
                <a:solidFill>
                  <a:srgbClr val="FFFFFF"/>
                </a:solidFill>
              </a:rPr>
              <a:t> </a:t>
            </a:r>
            <a:r>
              <a:rPr lang="en-IN" sz="4000" spc="-225">
                <a:solidFill>
                  <a:srgbClr val="FFFFFF"/>
                </a:solidFill>
              </a:rPr>
              <a:t>Recall</a:t>
            </a:r>
            <a:r>
              <a:rPr lang="en-IN" sz="4000" spc="-25">
                <a:solidFill>
                  <a:srgbClr val="FFFFFF"/>
                </a:solidFill>
              </a:rPr>
              <a:t> </a:t>
            </a:r>
            <a:r>
              <a:rPr lang="en-IN" sz="4000" spc="-210">
                <a:solidFill>
                  <a:srgbClr val="FFFFFF"/>
                </a:solidFill>
              </a:rPr>
              <a:t>on</a:t>
            </a:r>
            <a:r>
              <a:rPr lang="en-IN" sz="4000" spc="-20">
                <a:solidFill>
                  <a:srgbClr val="FFFFFF"/>
                </a:solidFill>
              </a:rPr>
              <a:t> </a:t>
            </a:r>
            <a:r>
              <a:rPr lang="en-IN" sz="4000" spc="-235">
                <a:solidFill>
                  <a:srgbClr val="FFFFFF"/>
                </a:solidFill>
              </a:rPr>
              <a:t>Train</a:t>
            </a:r>
            <a:r>
              <a:rPr lang="en-IN" sz="4000" spc="-25">
                <a:solidFill>
                  <a:srgbClr val="FFFFFF"/>
                </a:solidFill>
              </a:rPr>
              <a:t> </a:t>
            </a:r>
            <a:r>
              <a:rPr lang="en-IN" sz="4000" spc="-325">
                <a:solidFill>
                  <a:srgbClr val="FFFFFF"/>
                </a:solidFill>
              </a:rPr>
              <a:t>dataset</a:t>
            </a:r>
            <a:endParaRPr lang="en-IN" sz="4000">
              <a:solidFill>
                <a:srgbClr val="FFFFFF"/>
              </a:solidFill>
            </a:endParaRPr>
          </a:p>
        </p:txBody>
      </p:sp>
      <p:pic>
        <p:nvPicPr>
          <p:cNvPr id="4" name="object 4"/>
          <p:cNvPicPr/>
          <p:nvPr/>
        </p:nvPicPr>
        <p:blipFill>
          <a:blip r:embed="rId2" cstate="print"/>
          <a:stretch>
            <a:fillRect/>
          </a:stretch>
        </p:blipFill>
        <p:spPr>
          <a:xfrm>
            <a:off x="4724400" y="2956398"/>
            <a:ext cx="3918669" cy="2537138"/>
          </a:xfrm>
          <a:prstGeom prst="rect">
            <a:avLst/>
          </a:prstGeom>
        </p:spPr>
      </p:pic>
      <p:sp>
        <p:nvSpPr>
          <p:cNvPr id="6" name="TextBox 5">
            <a:extLst>
              <a:ext uri="{FF2B5EF4-FFF2-40B4-BE49-F238E27FC236}">
                <a16:creationId xmlns:a16="http://schemas.microsoft.com/office/drawing/2014/main" id="{60108E1F-569A-D8F3-A590-13D4CF54BF55}"/>
              </a:ext>
            </a:extLst>
          </p:cNvPr>
          <p:cNvSpPr txBox="1"/>
          <p:nvPr/>
        </p:nvSpPr>
        <p:spPr>
          <a:xfrm>
            <a:off x="9086018" y="3865477"/>
            <a:ext cx="2659985" cy="718979"/>
          </a:xfrm>
          <a:prstGeom prst="rect">
            <a:avLst/>
          </a:prstGeom>
          <a:noFill/>
        </p:spPr>
        <p:txBody>
          <a:bodyPr wrap="square" rtlCol="0">
            <a:spAutoFit/>
          </a:bodyPr>
          <a:lstStyle/>
          <a:p>
            <a:pPr marL="185166" indent="-185166" defTabSz="493776">
              <a:lnSpc>
                <a:spcPct val="115000"/>
              </a:lnSpc>
              <a:spcAft>
                <a:spcPts val="600"/>
              </a:spcAft>
              <a:buFont typeface="Wingdings" pitchFamily="2" charset="2"/>
              <a:buChar char="Ø"/>
            </a:pPr>
            <a:r>
              <a:rPr lang="en-IN" sz="1600" kern="1200" dirty="0">
                <a:solidFill>
                  <a:schemeClr val="tx1"/>
                </a:solidFill>
                <a:latin typeface="Calibri" panose="020F0502020204030204" pitchFamily="34" charset="0"/>
                <a:ea typeface="+mn-ea"/>
                <a:cs typeface="Calibri" panose="020F0502020204030204" pitchFamily="34" charset="0"/>
              </a:rPr>
              <a:t>Precision =79%</a:t>
            </a:r>
            <a:endParaRPr lang="en-IN" sz="1600" kern="1200" dirty="0">
              <a:solidFill>
                <a:schemeClr val="tx1"/>
              </a:solidFill>
              <a:latin typeface="Calibri" panose="020F0502020204030204" pitchFamily="34" charset="0"/>
              <a:ea typeface="+mn-ea"/>
              <a:cs typeface="Times New Roman" panose="02020603050405020304" pitchFamily="18" charset="0"/>
            </a:endParaRPr>
          </a:p>
          <a:p>
            <a:pPr marL="185166" indent="-185166" defTabSz="493776">
              <a:lnSpc>
                <a:spcPct val="115000"/>
              </a:lnSpc>
              <a:spcAft>
                <a:spcPts val="600"/>
              </a:spcAft>
              <a:buFont typeface="Wingdings" pitchFamily="2" charset="2"/>
              <a:buChar char="Ø"/>
            </a:pPr>
            <a:r>
              <a:rPr lang="en-IN" sz="1600" kern="1200" dirty="0">
                <a:solidFill>
                  <a:schemeClr val="tx1"/>
                </a:solidFill>
                <a:latin typeface="Calibri" panose="020F0502020204030204" pitchFamily="34" charset="0"/>
                <a:ea typeface="+mn-ea"/>
                <a:cs typeface="Calibri" panose="020F0502020204030204" pitchFamily="34" charset="0"/>
              </a:rPr>
              <a:t>Recall = 65%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7927F3B-1AF9-C6EA-22A7-B1C8396D66C8}"/>
              </a:ext>
            </a:extLst>
          </p:cNvPr>
          <p:cNvSpPr txBox="1"/>
          <p:nvPr/>
        </p:nvSpPr>
        <p:spPr>
          <a:xfrm>
            <a:off x="4905054" y="1524001"/>
            <a:ext cx="5000945" cy="1058751"/>
          </a:xfrm>
          <a:prstGeom prst="rect">
            <a:avLst/>
          </a:prstGeom>
          <a:noFill/>
        </p:spPr>
        <p:txBody>
          <a:bodyPr wrap="square" rtlCol="0">
            <a:spAutoFit/>
          </a:bodyPr>
          <a:lstStyle/>
          <a:p>
            <a:pPr defTabSz="493776">
              <a:lnSpc>
                <a:spcPct val="115000"/>
              </a:lnSpc>
              <a:spcAft>
                <a:spcPts val="600"/>
              </a:spcAft>
            </a:pPr>
            <a:r>
              <a:rPr lang="en-IN" sz="1600" kern="1200" dirty="0">
                <a:solidFill>
                  <a:schemeClr val="tx1"/>
                </a:solidFill>
                <a:latin typeface="Calibri" panose="020F0502020204030204" pitchFamily="34" charset="0"/>
                <a:ea typeface="+mn-ea"/>
                <a:cs typeface="Times New Roman" panose="02020603050405020304" pitchFamily="18" charset="0"/>
              </a:rPr>
              <a:t>The graph depicts optimal cut-off of</a:t>
            </a:r>
          </a:p>
          <a:p>
            <a:pPr defTabSz="493776">
              <a:lnSpc>
                <a:spcPct val="115000"/>
              </a:lnSpc>
              <a:spcAft>
                <a:spcPts val="600"/>
              </a:spcAft>
            </a:pPr>
            <a:r>
              <a:rPr lang="en-IN" sz="1600" kern="1200" dirty="0">
                <a:solidFill>
                  <a:schemeClr val="tx1"/>
                </a:solidFill>
                <a:latin typeface="Calibri" panose="020F0502020204030204" pitchFamily="34" charset="0"/>
                <a:ea typeface="+mn-ea"/>
                <a:cs typeface="Times New Roman" panose="02020603050405020304" pitchFamily="18" charset="0"/>
              </a:rPr>
              <a:t>0.42 based on precision &amp; Recall</a:t>
            </a:r>
          </a:p>
          <a:p>
            <a:pPr>
              <a:spcAft>
                <a:spcPts val="600"/>
              </a:spcAft>
            </a:pP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bject 2"/>
          <p:cNvSpPr txBox="1">
            <a:spLocks noGrp="1"/>
          </p:cNvSpPr>
          <p:nvPr>
            <p:ph type="title"/>
          </p:nvPr>
        </p:nvSpPr>
        <p:spPr>
          <a:xfrm>
            <a:off x="1383564" y="348865"/>
            <a:ext cx="9718111" cy="1576446"/>
          </a:xfrm>
          <a:prstGeom prst="rect">
            <a:avLst/>
          </a:prstGeom>
        </p:spPr>
        <p:txBody>
          <a:bodyPr vert="horz" lIns="91440" tIns="45720" rIns="91440" bIns="45720" rtlCol="0" anchor="ctr">
            <a:normAutofit/>
          </a:bodyPr>
          <a:lstStyle/>
          <a:p>
            <a:pPr marL="12700"/>
            <a:r>
              <a:rPr lang="en-US" sz="4000" kern="1200" spc="-275">
                <a:solidFill>
                  <a:srgbClr val="FFFFFF"/>
                </a:solidFill>
                <a:latin typeface="+mj-lt"/>
                <a:ea typeface="+mj-ea"/>
                <a:cs typeface="+mj-cs"/>
              </a:rPr>
              <a:t>Model</a:t>
            </a:r>
            <a:r>
              <a:rPr lang="en-US" sz="4000" kern="1200" spc="190">
                <a:solidFill>
                  <a:srgbClr val="FFFFFF"/>
                </a:solidFill>
                <a:latin typeface="+mj-lt"/>
                <a:ea typeface="+mj-ea"/>
                <a:cs typeface="+mj-cs"/>
              </a:rPr>
              <a:t> </a:t>
            </a:r>
            <a:r>
              <a:rPr lang="en-US" sz="4000" kern="1200" spc="-110">
                <a:solidFill>
                  <a:srgbClr val="FFFFFF"/>
                </a:solidFill>
                <a:latin typeface="+mj-lt"/>
                <a:ea typeface="+mj-ea"/>
                <a:cs typeface="+mj-cs"/>
              </a:rPr>
              <a:t>Evaluation-</a:t>
            </a:r>
            <a:br>
              <a:rPr lang="en-US" sz="4000" kern="1200" spc="-110">
                <a:solidFill>
                  <a:srgbClr val="FFFFFF"/>
                </a:solidFill>
                <a:latin typeface="+mj-lt"/>
                <a:ea typeface="+mj-ea"/>
                <a:cs typeface="+mj-cs"/>
              </a:rPr>
            </a:br>
            <a:r>
              <a:rPr lang="en-US" sz="4000" kern="1200">
                <a:solidFill>
                  <a:srgbClr val="FFFFFF"/>
                </a:solidFill>
                <a:effectLst/>
                <a:latin typeface="+mj-lt"/>
                <a:ea typeface="+mj-ea"/>
                <a:cs typeface="+mj-cs"/>
              </a:rPr>
              <a:t>Sensitivity &amp; Specificity on Test Dataset</a:t>
            </a:r>
            <a:endParaRPr lang="en-US" sz="4000" kern="1200" spc="-110">
              <a:solidFill>
                <a:srgbClr val="FFFFFF"/>
              </a:solidFill>
              <a:latin typeface="+mj-lt"/>
              <a:ea typeface="+mj-ea"/>
              <a:cs typeface="+mj-cs"/>
            </a:endParaRPr>
          </a:p>
        </p:txBody>
      </p:sp>
      <p:graphicFrame>
        <p:nvGraphicFramePr>
          <p:cNvPr id="6" name="TextBox 3">
            <a:extLst>
              <a:ext uri="{FF2B5EF4-FFF2-40B4-BE49-F238E27FC236}">
                <a16:creationId xmlns:a16="http://schemas.microsoft.com/office/drawing/2014/main" id="{CF567BF7-21A7-9562-6AB0-865648098B87}"/>
              </a:ext>
            </a:extLst>
          </p:cNvPr>
          <p:cNvGraphicFramePr/>
          <p:nvPr>
            <p:extLst>
              <p:ext uri="{D42A27DB-BD31-4B8C-83A1-F6EECF244321}">
                <p14:modId xmlns:p14="http://schemas.microsoft.com/office/powerpoint/2010/main" val="150040599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66722" y="586855"/>
            <a:ext cx="3201366" cy="3387497"/>
          </a:xfrm>
          <a:prstGeom prst="rect">
            <a:avLst/>
          </a:prstGeom>
        </p:spPr>
        <p:txBody>
          <a:bodyPr vert="horz" lIns="91440" tIns="45720" rIns="91440" bIns="45720" rtlCol="0" anchor="b">
            <a:normAutofit/>
          </a:bodyPr>
          <a:lstStyle/>
          <a:p>
            <a:pPr marL="12700" algn="r"/>
            <a:r>
              <a:rPr lang="en-US" sz="4000" kern="1200" spc="-265">
                <a:solidFill>
                  <a:srgbClr val="FFFFFF"/>
                </a:solidFill>
                <a:latin typeface="+mj-lt"/>
                <a:ea typeface="+mj-ea"/>
                <a:cs typeface="+mj-cs"/>
              </a:rPr>
              <a:t>Result</a:t>
            </a:r>
          </a:p>
        </p:txBody>
      </p:sp>
      <p:sp>
        <p:nvSpPr>
          <p:cNvPr id="3" name="object 3"/>
          <p:cNvSpPr txBox="1"/>
          <p:nvPr/>
        </p:nvSpPr>
        <p:spPr>
          <a:xfrm>
            <a:off x="4810259" y="649480"/>
            <a:ext cx="6555347" cy="5546047"/>
          </a:xfrm>
          <a:prstGeom prst="rect">
            <a:avLst/>
          </a:prstGeom>
        </p:spPr>
        <p:txBody>
          <a:bodyPr vert="horz" lIns="91440" tIns="45720" rIns="91440" bIns="45720" rtlCol="0" anchor="ctr">
            <a:normAutofit/>
          </a:bodyPr>
          <a:lstStyle/>
          <a:p>
            <a:pPr marL="285750" indent="-228600">
              <a:lnSpc>
                <a:spcPct val="90000"/>
              </a:lnSpc>
              <a:buFont typeface="Arial" panose="020B0604020202020204" pitchFamily="34" charset="0"/>
              <a:buChar char="•"/>
            </a:pPr>
            <a:r>
              <a:rPr lang="en-US" sz="2000">
                <a:effectLst/>
              </a:rPr>
              <a:t>Accuracy, sensitivity and specificity values of training and test set are close to training set</a:t>
            </a:r>
          </a:p>
          <a:p>
            <a:pPr marL="285750" indent="-228600">
              <a:lnSpc>
                <a:spcPct val="90000"/>
              </a:lnSpc>
              <a:buFont typeface="Arial" panose="020B0604020202020204" pitchFamily="34" charset="0"/>
              <a:buChar char="•"/>
            </a:pPr>
            <a:r>
              <a:rPr lang="en-US" sz="2000">
                <a:effectLst/>
              </a:rPr>
              <a:t>Accuracy, sensitivity and specificity values of training set are 79%, 82%, 76% respectively</a:t>
            </a:r>
          </a:p>
          <a:p>
            <a:pPr marL="285750" indent="-228600">
              <a:lnSpc>
                <a:spcPct val="90000"/>
              </a:lnSpc>
              <a:buFont typeface="Arial" panose="020B0604020202020204" pitchFamily="34" charset="0"/>
              <a:buChar char="•"/>
            </a:pPr>
            <a:r>
              <a:rPr lang="en-US" sz="2000">
                <a:effectLst/>
              </a:rPr>
              <a:t>Accuracy, sensitivity &amp; Specificity values of test are 78%, 81%, 76% respectively</a:t>
            </a:r>
          </a:p>
          <a:p>
            <a:pPr marL="285750" indent="-228600">
              <a:lnSpc>
                <a:spcPct val="90000"/>
              </a:lnSpc>
              <a:buFont typeface="Arial" panose="020B0604020202020204" pitchFamily="34" charset="0"/>
              <a:buChar char="•"/>
            </a:pPr>
            <a:r>
              <a:rPr lang="en-US" sz="2000">
                <a:effectLst/>
              </a:rPr>
              <a:t>Conversion rate for Train &amp; Test Dataset Is 82.7% &amp; 80.8% respectively</a:t>
            </a:r>
          </a:p>
          <a:p>
            <a:pPr marL="285750" indent="-228600">
              <a:lnSpc>
                <a:spcPct val="90000"/>
              </a:lnSpc>
              <a:buFont typeface="Arial" panose="020B0604020202020204" pitchFamily="34" charset="0"/>
              <a:buChar char="•"/>
            </a:pPr>
            <a:r>
              <a:rPr lang="en-US" sz="2000">
                <a:effectLst/>
              </a:rPr>
              <a:t>We have done the prediction on the test set using cut off threshold from sensitivity &amp; specificity metrics.</a:t>
            </a:r>
          </a:p>
          <a:p>
            <a:pPr marL="354965" marR="5080" indent="-228600">
              <a:lnSpc>
                <a:spcPct val="90000"/>
              </a:lnSpc>
              <a:spcBef>
                <a:spcPts val="100"/>
              </a:spcBef>
              <a:buFont typeface="Arial" panose="020B0604020202020204" pitchFamily="34" charset="0"/>
              <a:buChar char="•"/>
              <a:tabLst>
                <a:tab pos="354965" algn="l"/>
              </a:tabLst>
            </a:pPr>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265"/>
              <a:t>Conclusion</a:t>
            </a:r>
            <a:endParaRPr lang="en-IN" spc="-265" dirty="0"/>
          </a:p>
        </p:txBody>
      </p:sp>
      <p:graphicFrame>
        <p:nvGraphicFramePr>
          <p:cNvPr id="15" name="object 3">
            <a:extLst>
              <a:ext uri="{FF2B5EF4-FFF2-40B4-BE49-F238E27FC236}">
                <a16:creationId xmlns:a16="http://schemas.microsoft.com/office/drawing/2014/main" id="{9E871BE6-8C4A-8BE0-E171-4D7A9ADE5346}"/>
              </a:ext>
            </a:extLst>
          </p:cNvPr>
          <p:cNvGraphicFramePr/>
          <p:nvPr>
            <p:extLst>
              <p:ext uri="{D42A27DB-BD31-4B8C-83A1-F6EECF244321}">
                <p14:modId xmlns:p14="http://schemas.microsoft.com/office/powerpoint/2010/main" val="2078335228"/>
              </p:ext>
            </p:extLst>
          </p:nvPr>
        </p:nvGraphicFramePr>
        <p:xfrm>
          <a:off x="228600" y="1447800"/>
          <a:ext cx="11658600" cy="5045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23">
            <a:extLst>
              <a:ext uri="{FF2B5EF4-FFF2-40B4-BE49-F238E27FC236}">
                <a16:creationId xmlns:a16="http://schemas.microsoft.com/office/drawing/2014/main" id="{A9E881A4-A468-403A-9941-F8FFD5C68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usiness Growth">
            <a:extLst>
              <a:ext uri="{FF2B5EF4-FFF2-40B4-BE49-F238E27FC236}">
                <a16:creationId xmlns:a16="http://schemas.microsoft.com/office/drawing/2014/main" id="{8C707E58-BDFD-C939-339C-5D8707A2A1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5840" y="1867326"/>
            <a:ext cx="3220466" cy="3220466"/>
          </a:xfrm>
          <a:prstGeom prst="rect">
            <a:avLst/>
          </a:prstGeom>
        </p:spPr>
      </p:pic>
      <p:sp>
        <p:nvSpPr>
          <p:cNvPr id="44" name="Rectangle 25">
            <a:extLst>
              <a:ext uri="{FF2B5EF4-FFF2-40B4-BE49-F238E27FC236}">
                <a16:creationId xmlns:a16="http://schemas.microsoft.com/office/drawing/2014/main" id="{6F168544-607B-491A-8601-3087D0FCE1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703" y="1"/>
            <a:ext cx="7423298"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object 2"/>
          <p:cNvSpPr txBox="1">
            <a:spLocks noGrp="1"/>
          </p:cNvSpPr>
          <p:nvPr>
            <p:ph type="title"/>
          </p:nvPr>
        </p:nvSpPr>
        <p:spPr>
          <a:xfrm>
            <a:off x="5486400" y="266700"/>
            <a:ext cx="5667269" cy="704452"/>
          </a:xfrm>
          <a:prstGeom prst="rect">
            <a:avLst/>
          </a:prstGeom>
        </p:spPr>
        <p:txBody>
          <a:bodyPr vert="horz" lIns="0" tIns="12700" rIns="0" bIns="0" rtlCol="0" anchor="b">
            <a:normAutofit/>
          </a:bodyPr>
          <a:lstStyle/>
          <a:p>
            <a:pPr marL="12700" algn="ctr">
              <a:spcBef>
                <a:spcPts val="100"/>
              </a:spcBef>
            </a:pPr>
            <a:r>
              <a:rPr lang="en-IN" sz="3200" dirty="0">
                <a:solidFill>
                  <a:schemeClr val="bg1">
                    <a:alpha val="60000"/>
                  </a:schemeClr>
                </a:solidFill>
              </a:rPr>
              <a:t>Summary</a:t>
            </a:r>
          </a:p>
        </p:txBody>
      </p:sp>
      <p:sp>
        <p:nvSpPr>
          <p:cNvPr id="3" name="object 3"/>
          <p:cNvSpPr txBox="1">
            <a:spLocks noGrp="1"/>
          </p:cNvSpPr>
          <p:nvPr>
            <p:ph idx="1"/>
          </p:nvPr>
        </p:nvSpPr>
        <p:spPr>
          <a:xfrm>
            <a:off x="4953000" y="1676400"/>
            <a:ext cx="7086600" cy="4953000"/>
          </a:xfrm>
          <a:prstGeom prst="rect">
            <a:avLst/>
          </a:prstGeom>
        </p:spPr>
        <p:txBody>
          <a:bodyPr vert="horz" lIns="0" tIns="12700" rIns="0" bIns="0" rtlCol="0" anchor="t">
            <a:normAutofit fontScale="92500"/>
          </a:bodyPr>
          <a:lstStyle/>
          <a:p>
            <a:pPr marL="12065" marR="5080" indent="0">
              <a:lnSpc>
                <a:spcPct val="150000"/>
              </a:lnSpc>
              <a:spcBef>
                <a:spcPts val="100"/>
              </a:spcBef>
              <a:buNone/>
              <a:tabLst>
                <a:tab pos="355600" algn="l"/>
              </a:tabLst>
            </a:pPr>
            <a:r>
              <a:rPr lang="en-IN"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There are a lot of leads generated in the initial stage (top) but only a few of them come out as paying customers from the bottom. In the middle stage, you need to nurture the potential leads well (i.e. educating the leads about the product, constantly communicating etc.) in order to get a higher lead conversion. First, sort out the best prospects from the leads you have generated. 'Total Visits' , 'Total Time Spent on Website' , 'Page Views Per Visit' which contribute most towards the probability of a lead getting converted. Then, You must keep a list of leads handy so that you can inform them about new courses, services, job offers and future higher studies. Monitor each lead carefully so that you can tailor the information you send to them. Carefully provide job offerings, information or courses that suits best according to the interest of the leads. A proper plan to chart the needs of each lead will go a long way to capture the leads as prospects. Focus on converted leads. Hold question-answer sessions with leads to extract the right information you need about them. Make further inquiries and appointments with the leads to determine their intention and mentality to join online courses.</a:t>
            </a:r>
            <a:endPar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2065" marR="5080" indent="0">
              <a:lnSpc>
                <a:spcPct val="150000"/>
              </a:lnSpc>
              <a:spcBef>
                <a:spcPts val="100"/>
              </a:spcBef>
              <a:buNone/>
              <a:tabLst>
                <a:tab pos="355600" algn="l"/>
              </a:tabLst>
            </a:pPr>
            <a:endParaRPr lang="en-IN" sz="16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ctrTitle"/>
          </p:nvPr>
        </p:nvSpPr>
        <p:spPr>
          <a:xfrm>
            <a:off x="4572001" y="601744"/>
            <a:ext cx="6781800" cy="1338696"/>
          </a:xfrm>
          <a:prstGeom prst="rect">
            <a:avLst/>
          </a:prstGeom>
        </p:spPr>
        <p:txBody>
          <a:bodyPr vert="horz" lIns="91440" tIns="45720" rIns="91440" bIns="45720" rtlCol="0" anchor="ctr">
            <a:normAutofit/>
          </a:bodyPr>
          <a:lstStyle/>
          <a:p>
            <a:pPr marL="12700"/>
            <a:r>
              <a:rPr lang="en-US" sz="4400" dirty="0">
                <a:solidFill>
                  <a:schemeClr val="accent1">
                    <a:lumMod val="75000"/>
                  </a:schemeClr>
                </a:solidFill>
                <a:latin typeface="+mj-lt"/>
                <a:cs typeface="+mj-cs"/>
              </a:rPr>
              <a:t>Agenda</a:t>
            </a:r>
          </a:p>
        </p:txBody>
      </p:sp>
      <p:pic>
        <p:nvPicPr>
          <p:cNvPr id="6" name="Picture 5" descr="Graph on document with pen">
            <a:extLst>
              <a:ext uri="{FF2B5EF4-FFF2-40B4-BE49-F238E27FC236}">
                <a16:creationId xmlns:a16="http://schemas.microsoft.com/office/drawing/2014/main" id="{A57A64BA-984E-3D18-1033-08E5452AF6D8}"/>
              </a:ext>
            </a:extLst>
          </p:cNvPr>
          <p:cNvPicPr>
            <a:picLocks noChangeAspect="1"/>
          </p:cNvPicPr>
          <p:nvPr/>
        </p:nvPicPr>
        <p:blipFill rotWithShape="1">
          <a:blip r:embed="rId2"/>
          <a:srcRect l="38588" r="24866"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4" name="TextBox 3">
            <a:extLst>
              <a:ext uri="{FF2B5EF4-FFF2-40B4-BE49-F238E27FC236}">
                <a16:creationId xmlns:a16="http://schemas.microsoft.com/office/drawing/2014/main" id="{0ADFCA33-A06A-5325-A9EB-02FBA10DE801}"/>
              </a:ext>
            </a:extLst>
          </p:cNvPr>
          <p:cNvSpPr txBox="1"/>
          <p:nvPr/>
        </p:nvSpPr>
        <p:spPr>
          <a:xfrm>
            <a:off x="4572001" y="2998991"/>
            <a:ext cx="6781800" cy="191857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solidFill>
                  <a:schemeClr val="accent1">
                    <a:lumMod val="75000"/>
                  </a:schemeClr>
                </a:solidFill>
                <a:effectLst/>
              </a:rPr>
              <a:t>The Purpose is to optimize the lead scoring mechanism based on their fit, demographics, behaviors,</a:t>
            </a:r>
          </a:p>
          <a:p>
            <a:pPr indent="-228600">
              <a:lnSpc>
                <a:spcPct val="90000"/>
              </a:lnSpc>
              <a:spcAft>
                <a:spcPts val="600"/>
              </a:spcAft>
              <a:buFont typeface="Arial" panose="020B0604020202020204" pitchFamily="34" charset="0"/>
              <a:buChar char="•"/>
            </a:pPr>
            <a:r>
              <a:rPr lang="en-US" sz="2000" dirty="0">
                <a:solidFill>
                  <a:schemeClr val="accent1">
                    <a:lumMod val="75000"/>
                  </a:schemeClr>
                </a:solidFill>
                <a:effectLst/>
              </a:rPr>
              <a:t>buying tendency etc. By implementing explicit &amp; Implicit lead scoring modelling with lead point system.</a:t>
            </a:r>
          </a:p>
          <a:p>
            <a:pPr indent="-228600">
              <a:lnSpc>
                <a:spcPct val="90000"/>
              </a:lnSpc>
              <a:spcAft>
                <a:spcPts val="600"/>
              </a:spcAft>
              <a:buFont typeface="Arial" panose="020B0604020202020204" pitchFamily="34" charset="0"/>
              <a:buChar char="•"/>
            </a:pPr>
            <a:endParaRPr lang="en-US" sz="2000" dirty="0">
              <a:solidFill>
                <a:schemeClr val="accent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371599" y="294538"/>
            <a:ext cx="9895951" cy="1033669"/>
          </a:xfrm>
          <a:prstGeom prst="rect">
            <a:avLst/>
          </a:prstGeom>
        </p:spPr>
        <p:txBody>
          <a:bodyPr vert="horz" lIns="91440" tIns="45720" rIns="91440" bIns="45720" rtlCol="0" anchor="ctr">
            <a:normAutofit/>
          </a:bodyPr>
          <a:lstStyle/>
          <a:p>
            <a:pPr marL="12700"/>
            <a:r>
              <a:rPr lang="en-US" sz="4000" b="1" kern="1200">
                <a:solidFill>
                  <a:srgbClr val="FFFFFF"/>
                </a:solidFill>
                <a:latin typeface="+mj-lt"/>
                <a:ea typeface="+mj-ea"/>
                <a:cs typeface="+mj-cs"/>
              </a:rPr>
              <a:t>Problem</a:t>
            </a:r>
            <a:r>
              <a:rPr lang="en-US" sz="4000" kern="1200">
                <a:solidFill>
                  <a:srgbClr val="FFFFFF"/>
                </a:solidFill>
                <a:latin typeface="+mj-lt"/>
                <a:ea typeface="+mj-ea"/>
                <a:cs typeface="+mj-cs"/>
              </a:rPr>
              <a:t> </a:t>
            </a:r>
            <a:r>
              <a:rPr lang="en-US" sz="4000" b="1" kern="1200">
                <a:solidFill>
                  <a:srgbClr val="FFFFFF"/>
                </a:solidFill>
                <a:latin typeface="+mj-lt"/>
                <a:ea typeface="+mj-ea"/>
                <a:cs typeface="+mj-cs"/>
              </a:rPr>
              <a:t>Statement</a:t>
            </a:r>
            <a:endParaRPr lang="en-US" sz="4000" kern="1200">
              <a:solidFill>
                <a:srgbClr val="FFFFFF"/>
              </a:solidFill>
              <a:latin typeface="+mj-lt"/>
              <a:ea typeface="+mj-ea"/>
              <a:cs typeface="+mj-cs"/>
            </a:endParaRPr>
          </a:p>
        </p:txBody>
      </p:sp>
      <p:sp>
        <p:nvSpPr>
          <p:cNvPr id="4" name="TextBox 3">
            <a:extLst>
              <a:ext uri="{FF2B5EF4-FFF2-40B4-BE49-F238E27FC236}">
                <a16:creationId xmlns:a16="http://schemas.microsoft.com/office/drawing/2014/main" id="{04AC229E-BE94-58FB-89F1-4E8FC7F42246}"/>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dirty="0">
                <a:effectLst/>
              </a:rPr>
              <a:t>An education company named X Education sells online courses to industry professionals. On any given day, many professionals who are interested in the courses land on their website and browse for courses.</a:t>
            </a:r>
          </a:p>
          <a:p>
            <a:pPr indent="-228600">
              <a:lnSpc>
                <a:spcPct val="90000"/>
              </a:lnSpc>
              <a:spcAft>
                <a:spcPts val="600"/>
              </a:spcAft>
              <a:buFont typeface="Arial" panose="020B0604020202020204" pitchFamily="34" charset="0"/>
              <a:buChar char="•"/>
            </a:pPr>
            <a:r>
              <a:rPr lang="en-US" sz="1700" dirty="0">
                <a:effectLst/>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a:t>
            </a:r>
          </a:p>
          <a:p>
            <a:pPr indent="-228600">
              <a:lnSpc>
                <a:spcPct val="90000"/>
              </a:lnSpc>
              <a:spcAft>
                <a:spcPts val="600"/>
              </a:spcAft>
              <a:buFont typeface="Arial" panose="020B0604020202020204" pitchFamily="34" charset="0"/>
              <a:buChar char="•"/>
            </a:pPr>
            <a:r>
              <a:rPr lang="en-US" sz="1700" dirty="0">
                <a:effectLst/>
              </a:rPr>
              <a:t>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371599" y="294538"/>
            <a:ext cx="9895951" cy="1033669"/>
          </a:xfrm>
          <a:prstGeom prst="rect">
            <a:avLst/>
          </a:prstGeom>
        </p:spPr>
        <p:txBody>
          <a:bodyPr vert="horz" lIns="91440" tIns="45720" rIns="91440" bIns="45720" rtlCol="0" anchor="ctr">
            <a:normAutofit/>
          </a:bodyPr>
          <a:lstStyle/>
          <a:p>
            <a:pPr marL="12700"/>
            <a:r>
              <a:rPr lang="en-US" sz="4000" b="1" kern="1200">
                <a:solidFill>
                  <a:srgbClr val="FFFFFF"/>
                </a:solidFill>
                <a:latin typeface="+mj-lt"/>
                <a:ea typeface="+mj-ea"/>
                <a:cs typeface="+mj-cs"/>
              </a:rPr>
              <a:t>Goals</a:t>
            </a:r>
            <a:r>
              <a:rPr lang="en-US" sz="4000" kern="1200">
                <a:solidFill>
                  <a:srgbClr val="FFFFFF"/>
                </a:solidFill>
                <a:latin typeface="+mj-lt"/>
                <a:ea typeface="+mj-ea"/>
                <a:cs typeface="+mj-cs"/>
              </a:rPr>
              <a:t> </a:t>
            </a:r>
            <a:r>
              <a:rPr lang="en-US" sz="4000" b="1" kern="1200">
                <a:solidFill>
                  <a:srgbClr val="FFFFFF"/>
                </a:solidFill>
                <a:latin typeface="+mj-lt"/>
                <a:ea typeface="+mj-ea"/>
                <a:cs typeface="+mj-cs"/>
              </a:rPr>
              <a:t>of</a:t>
            </a:r>
            <a:r>
              <a:rPr lang="en-US" sz="4000" kern="1200">
                <a:solidFill>
                  <a:srgbClr val="FFFFFF"/>
                </a:solidFill>
                <a:latin typeface="+mj-lt"/>
                <a:ea typeface="+mj-ea"/>
                <a:cs typeface="+mj-cs"/>
              </a:rPr>
              <a:t> </a:t>
            </a:r>
            <a:r>
              <a:rPr lang="en-US" sz="4000" b="1" kern="1200">
                <a:solidFill>
                  <a:srgbClr val="FFFFFF"/>
                </a:solidFill>
                <a:latin typeface="+mj-lt"/>
                <a:ea typeface="+mj-ea"/>
                <a:cs typeface="+mj-cs"/>
              </a:rPr>
              <a:t>the</a:t>
            </a:r>
            <a:r>
              <a:rPr lang="en-US" sz="4000" kern="1200">
                <a:solidFill>
                  <a:srgbClr val="FFFFFF"/>
                </a:solidFill>
                <a:latin typeface="+mj-lt"/>
                <a:ea typeface="+mj-ea"/>
                <a:cs typeface="+mj-cs"/>
              </a:rPr>
              <a:t> </a:t>
            </a:r>
            <a:r>
              <a:rPr lang="en-US" sz="4000" b="1" kern="1200">
                <a:solidFill>
                  <a:srgbClr val="FFFFFF"/>
                </a:solidFill>
                <a:latin typeface="+mj-lt"/>
                <a:ea typeface="+mj-ea"/>
                <a:cs typeface="+mj-cs"/>
              </a:rPr>
              <a:t>Case</a:t>
            </a:r>
            <a:r>
              <a:rPr lang="en-US" sz="4000" kern="1200">
                <a:solidFill>
                  <a:srgbClr val="FFFFFF"/>
                </a:solidFill>
                <a:latin typeface="+mj-lt"/>
                <a:ea typeface="+mj-ea"/>
                <a:cs typeface="+mj-cs"/>
              </a:rPr>
              <a:t> </a:t>
            </a:r>
            <a:r>
              <a:rPr lang="en-US" sz="4000" b="1" kern="1200">
                <a:solidFill>
                  <a:srgbClr val="FFFFFF"/>
                </a:solidFill>
                <a:latin typeface="+mj-lt"/>
                <a:ea typeface="+mj-ea"/>
                <a:cs typeface="+mj-cs"/>
              </a:rPr>
              <a:t>Study</a:t>
            </a:r>
            <a:endParaRPr lang="en-US" sz="4000" kern="1200">
              <a:solidFill>
                <a:srgbClr val="FFFFFF"/>
              </a:solidFill>
              <a:latin typeface="+mj-lt"/>
              <a:ea typeface="+mj-ea"/>
              <a:cs typeface="+mj-cs"/>
            </a:endParaRPr>
          </a:p>
        </p:txBody>
      </p:sp>
      <p:sp>
        <p:nvSpPr>
          <p:cNvPr id="5" name="TextBox 4">
            <a:extLst>
              <a:ext uri="{FF2B5EF4-FFF2-40B4-BE49-F238E27FC236}">
                <a16:creationId xmlns:a16="http://schemas.microsoft.com/office/drawing/2014/main" id="{579A37B4-B30C-6180-ED4B-31CD57E5FC35}"/>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a:lnSpc>
                <a:spcPct val="90000"/>
              </a:lnSpc>
              <a:spcAft>
                <a:spcPts val="600"/>
              </a:spcAft>
            </a:pPr>
            <a:r>
              <a:rPr lang="en-US" sz="2000" dirty="0">
                <a:effectLst/>
              </a:rPr>
              <a:t>There are quite a few goals for this case study.</a:t>
            </a:r>
          </a:p>
          <a:p>
            <a:pPr>
              <a:lnSpc>
                <a:spcPct val="90000"/>
              </a:lnSpc>
              <a:spcAft>
                <a:spcPts val="600"/>
              </a:spcAft>
            </a:pPr>
            <a:endParaRPr lang="en-US" sz="2000" dirty="0">
              <a:effectLst/>
            </a:endParaRPr>
          </a:p>
          <a:p>
            <a:pPr>
              <a:lnSpc>
                <a:spcPct val="90000"/>
              </a:lnSpc>
              <a:spcAft>
                <a:spcPts val="600"/>
              </a:spcAft>
            </a:pPr>
            <a:r>
              <a:rPr lang="en-US" sz="2000" dirty="0">
                <a:effectLst/>
              </a:rPr>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 There are some more problems presented by the company which your model should be able to adjust to if the company's requirement changes in the future so you will need to handle these as well.</a:t>
            </a:r>
          </a:p>
          <a:p>
            <a:pPr indent="-228600">
              <a:lnSpc>
                <a:spcPct val="90000"/>
              </a:lnSpc>
              <a:spcAft>
                <a:spcPts val="600"/>
              </a:spcAft>
              <a:buFont typeface="Arial" panose="020B0604020202020204" pitchFamily="34" charset="0"/>
              <a:buChar char="•"/>
            </a:pPr>
            <a:endParaRPr lang="en-US" sz="2000" dirty="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66722" y="586855"/>
            <a:ext cx="3201366" cy="3387497"/>
          </a:xfrm>
          <a:prstGeom prst="rect">
            <a:avLst/>
          </a:prstGeom>
        </p:spPr>
        <p:txBody>
          <a:bodyPr vert="horz" lIns="91440" tIns="45720" rIns="91440" bIns="45720" rtlCol="0" anchor="b">
            <a:normAutofit/>
          </a:bodyPr>
          <a:lstStyle/>
          <a:p>
            <a:pPr marL="12700" algn="r"/>
            <a:r>
              <a:rPr lang="en-US" sz="4000" kern="1200" spc="-280">
                <a:solidFill>
                  <a:srgbClr val="FFFFFF"/>
                </a:solidFill>
                <a:latin typeface="+mj-lt"/>
                <a:ea typeface="+mj-ea"/>
                <a:cs typeface="+mj-cs"/>
              </a:rPr>
              <a:t>Approach</a:t>
            </a:r>
          </a:p>
        </p:txBody>
      </p:sp>
      <p:sp>
        <p:nvSpPr>
          <p:cNvPr id="3" name="object 3"/>
          <p:cNvSpPr txBox="1"/>
          <p:nvPr/>
        </p:nvSpPr>
        <p:spPr>
          <a:xfrm>
            <a:off x="4810259" y="649480"/>
            <a:ext cx="6555347" cy="554604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a:effectLst/>
              </a:rPr>
              <a:t>Source the data For analysis</a:t>
            </a:r>
          </a:p>
          <a:p>
            <a:pPr marL="285750" indent="-228600">
              <a:lnSpc>
                <a:spcPct val="90000"/>
              </a:lnSpc>
              <a:spcAft>
                <a:spcPts val="600"/>
              </a:spcAft>
              <a:buFont typeface="Arial" panose="020B0604020202020204" pitchFamily="34" charset="0"/>
              <a:buChar char="•"/>
            </a:pPr>
            <a:r>
              <a:rPr lang="en-US" sz="2000">
                <a:effectLst/>
              </a:rPr>
              <a:t>Reading &amp; Understanding the data</a:t>
            </a:r>
          </a:p>
          <a:p>
            <a:pPr marL="285750" indent="-228600">
              <a:lnSpc>
                <a:spcPct val="90000"/>
              </a:lnSpc>
              <a:spcAft>
                <a:spcPts val="600"/>
              </a:spcAft>
              <a:buFont typeface="Arial" panose="020B0604020202020204" pitchFamily="34" charset="0"/>
              <a:buChar char="•"/>
            </a:pPr>
            <a:r>
              <a:rPr lang="en-US" sz="2000">
                <a:effectLst/>
              </a:rPr>
              <a:t>Data Cleaning</a:t>
            </a:r>
          </a:p>
          <a:p>
            <a:pPr marL="285750" indent="-228600">
              <a:lnSpc>
                <a:spcPct val="90000"/>
              </a:lnSpc>
              <a:spcAft>
                <a:spcPts val="600"/>
              </a:spcAft>
              <a:buFont typeface="Arial" panose="020B0604020202020204" pitchFamily="34" charset="0"/>
              <a:buChar char="•"/>
            </a:pPr>
            <a:r>
              <a:rPr lang="en-US" sz="2000">
                <a:effectLst/>
              </a:rPr>
              <a:t>EDA</a:t>
            </a:r>
          </a:p>
          <a:p>
            <a:pPr marL="285750" indent="-228600">
              <a:lnSpc>
                <a:spcPct val="90000"/>
              </a:lnSpc>
              <a:spcAft>
                <a:spcPts val="600"/>
              </a:spcAft>
              <a:buFont typeface="Arial" panose="020B0604020202020204" pitchFamily="34" charset="0"/>
              <a:buChar char="•"/>
            </a:pPr>
            <a:r>
              <a:rPr lang="en-US" sz="2000">
                <a:effectLst/>
              </a:rPr>
              <a:t>Feature scaling</a:t>
            </a:r>
          </a:p>
          <a:p>
            <a:pPr marL="285750" indent="-228600">
              <a:lnSpc>
                <a:spcPct val="90000"/>
              </a:lnSpc>
              <a:spcAft>
                <a:spcPts val="600"/>
              </a:spcAft>
              <a:buFont typeface="Arial" panose="020B0604020202020204" pitchFamily="34" charset="0"/>
              <a:buChar char="•"/>
            </a:pPr>
            <a:r>
              <a:rPr lang="en-US" sz="2000">
                <a:effectLst/>
              </a:rPr>
              <a:t>Splitting the data into test &amp; train dataset</a:t>
            </a:r>
          </a:p>
          <a:p>
            <a:pPr marL="285750" indent="-228600">
              <a:lnSpc>
                <a:spcPct val="90000"/>
              </a:lnSpc>
              <a:spcAft>
                <a:spcPts val="600"/>
              </a:spcAft>
              <a:buFont typeface="Arial" panose="020B0604020202020204" pitchFamily="34" charset="0"/>
              <a:buChar char="•"/>
            </a:pPr>
            <a:r>
              <a:rPr lang="en-US" sz="2000">
                <a:effectLst/>
              </a:rPr>
              <a:t>Prepare the data for modelling</a:t>
            </a:r>
          </a:p>
          <a:p>
            <a:pPr marL="285750" indent="-228600">
              <a:lnSpc>
                <a:spcPct val="90000"/>
              </a:lnSpc>
              <a:spcAft>
                <a:spcPts val="600"/>
              </a:spcAft>
              <a:buFont typeface="Arial" panose="020B0604020202020204" pitchFamily="34" charset="0"/>
              <a:buChar char="•"/>
            </a:pPr>
            <a:r>
              <a:rPr lang="en-US" sz="2000">
                <a:effectLst/>
              </a:rPr>
              <a:t>Model building</a:t>
            </a:r>
          </a:p>
          <a:p>
            <a:pPr marL="285750" indent="-228600">
              <a:lnSpc>
                <a:spcPct val="90000"/>
              </a:lnSpc>
              <a:spcAft>
                <a:spcPts val="600"/>
              </a:spcAft>
              <a:buFont typeface="Arial" panose="020B0604020202020204" pitchFamily="34" charset="0"/>
              <a:buChar char="•"/>
            </a:pPr>
            <a:r>
              <a:rPr lang="en-US" sz="2000">
                <a:effectLst/>
              </a:rPr>
              <a:t>Model evaluation-specificity &amp; sensitivity or precision recall</a:t>
            </a:r>
          </a:p>
          <a:p>
            <a:pPr marL="285750" indent="-228600">
              <a:lnSpc>
                <a:spcPct val="90000"/>
              </a:lnSpc>
              <a:spcAft>
                <a:spcPts val="600"/>
              </a:spcAft>
              <a:buFont typeface="Arial" panose="020B0604020202020204" pitchFamily="34" charset="0"/>
              <a:buChar char="•"/>
            </a:pPr>
            <a:r>
              <a:rPr lang="en-US" sz="2000">
                <a:effectLst/>
              </a:rPr>
              <a:t>Making predictions on the test set</a:t>
            </a:r>
          </a:p>
          <a:p>
            <a:pPr indent="-228600">
              <a:lnSpc>
                <a:spcPct val="90000"/>
              </a:lnSpc>
              <a:spcAft>
                <a:spcPts val="600"/>
              </a:spcAft>
              <a:buFont typeface="Arial" panose="020B0604020202020204" pitchFamily="34" charset="0"/>
              <a:buChar char="•"/>
            </a:pPr>
            <a:endParaRPr lang="en-US" sz="2000">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136397" y="502021"/>
            <a:ext cx="9688296" cy="1642969"/>
          </a:xfrm>
          <a:prstGeom prst="rect">
            <a:avLst/>
          </a:prstGeom>
        </p:spPr>
        <p:txBody>
          <a:bodyPr vert="horz" lIns="91440" tIns="45720" rIns="91440" bIns="45720" rtlCol="0" anchor="b">
            <a:normAutofit/>
          </a:bodyPr>
          <a:lstStyle/>
          <a:p>
            <a:pPr marL="12700"/>
            <a:r>
              <a:rPr lang="en-US" sz="4000" kern="1200" spc="-305">
                <a:solidFill>
                  <a:schemeClr val="tx1"/>
                </a:solidFill>
                <a:latin typeface="+mj-lt"/>
                <a:ea typeface="+mj-ea"/>
                <a:cs typeface="+mj-cs"/>
              </a:rPr>
              <a:t>Data</a:t>
            </a:r>
            <a:r>
              <a:rPr lang="en-US" sz="4000" kern="1200" spc="125">
                <a:solidFill>
                  <a:schemeClr val="tx1"/>
                </a:solidFill>
                <a:latin typeface="+mj-lt"/>
                <a:ea typeface="+mj-ea"/>
                <a:cs typeface="+mj-cs"/>
              </a:rPr>
              <a:t> </a:t>
            </a:r>
            <a:r>
              <a:rPr lang="en-US" sz="4000" kern="1200" spc="-204">
                <a:solidFill>
                  <a:schemeClr val="tx1"/>
                </a:solidFill>
                <a:latin typeface="+mj-lt"/>
                <a:ea typeface="+mj-ea"/>
                <a:cs typeface="+mj-cs"/>
              </a:rPr>
              <a:t>Sourcing,</a:t>
            </a:r>
            <a:r>
              <a:rPr lang="en-US" sz="4000" kern="1200" spc="140">
                <a:solidFill>
                  <a:schemeClr val="tx1"/>
                </a:solidFill>
                <a:latin typeface="+mj-lt"/>
                <a:ea typeface="+mj-ea"/>
                <a:cs typeface="+mj-cs"/>
              </a:rPr>
              <a:t> </a:t>
            </a:r>
            <a:r>
              <a:rPr lang="en-US" sz="4000" kern="1200" spc="-254">
                <a:solidFill>
                  <a:schemeClr val="tx1"/>
                </a:solidFill>
                <a:latin typeface="+mj-lt"/>
                <a:ea typeface="+mj-ea"/>
                <a:cs typeface="+mj-cs"/>
              </a:rPr>
              <a:t>Cleaning</a:t>
            </a:r>
            <a:r>
              <a:rPr lang="en-US" sz="4000" kern="1200" spc="120">
                <a:solidFill>
                  <a:schemeClr val="tx1"/>
                </a:solidFill>
                <a:latin typeface="+mj-lt"/>
                <a:ea typeface="+mj-ea"/>
                <a:cs typeface="+mj-cs"/>
              </a:rPr>
              <a:t> </a:t>
            </a:r>
            <a:r>
              <a:rPr lang="en-US" sz="4000" kern="1200" spc="-285">
                <a:solidFill>
                  <a:schemeClr val="tx1"/>
                </a:solidFill>
                <a:latin typeface="+mj-lt"/>
                <a:ea typeface="+mj-ea"/>
                <a:cs typeface="+mj-cs"/>
              </a:rPr>
              <a:t>&amp;</a:t>
            </a:r>
            <a:r>
              <a:rPr lang="en-US" sz="4000" kern="1200" spc="135">
                <a:solidFill>
                  <a:schemeClr val="tx1"/>
                </a:solidFill>
                <a:latin typeface="+mj-lt"/>
                <a:ea typeface="+mj-ea"/>
                <a:cs typeface="+mj-cs"/>
              </a:rPr>
              <a:t> </a:t>
            </a:r>
            <a:r>
              <a:rPr lang="en-US" sz="4000" kern="1200" spc="-305">
                <a:solidFill>
                  <a:schemeClr val="tx1"/>
                </a:solidFill>
                <a:latin typeface="+mj-lt"/>
                <a:ea typeface="+mj-ea"/>
                <a:cs typeface="+mj-cs"/>
              </a:rPr>
              <a:t>Preparation</a:t>
            </a:r>
          </a:p>
        </p:txBody>
      </p:sp>
      <p:sp>
        <p:nvSpPr>
          <p:cNvPr id="3" name="object 3"/>
          <p:cNvSpPr txBox="1"/>
          <p:nvPr/>
        </p:nvSpPr>
        <p:spPr>
          <a:xfrm>
            <a:off x="1136397" y="2418409"/>
            <a:ext cx="9688296" cy="34543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a:effectLst/>
              </a:rPr>
              <a:t>Read the data from CSV File</a:t>
            </a:r>
          </a:p>
          <a:p>
            <a:pPr marL="285750" indent="-228600">
              <a:lnSpc>
                <a:spcPct val="90000"/>
              </a:lnSpc>
              <a:spcAft>
                <a:spcPts val="600"/>
              </a:spcAft>
              <a:buFont typeface="Arial" panose="020B0604020202020204" pitchFamily="34" charset="0"/>
              <a:buChar char="•"/>
            </a:pPr>
            <a:r>
              <a:rPr lang="en-US" sz="2000">
                <a:effectLst/>
              </a:rPr>
              <a:t>Outlier treatment</a:t>
            </a:r>
          </a:p>
          <a:p>
            <a:pPr marL="285750" indent="-228600">
              <a:lnSpc>
                <a:spcPct val="90000"/>
              </a:lnSpc>
              <a:spcAft>
                <a:spcPts val="600"/>
              </a:spcAft>
              <a:buFont typeface="Arial" panose="020B0604020202020204" pitchFamily="34" charset="0"/>
              <a:buChar char="•"/>
            </a:pPr>
            <a:r>
              <a:rPr lang="en-US" sz="2000">
                <a:effectLst/>
              </a:rPr>
              <a:t>Data cleaning –Handling Null Values &amp; removing higher Null values data</a:t>
            </a:r>
          </a:p>
          <a:p>
            <a:pPr marL="285750" indent="-228600">
              <a:lnSpc>
                <a:spcPct val="90000"/>
              </a:lnSpc>
              <a:spcAft>
                <a:spcPts val="600"/>
              </a:spcAft>
              <a:buFont typeface="Arial" panose="020B0604020202020204" pitchFamily="34" charset="0"/>
              <a:buChar char="•"/>
            </a:pPr>
            <a:r>
              <a:rPr lang="en-US" sz="2000">
                <a:effectLst/>
              </a:rPr>
              <a:t>Removing Redundant	columns in the data</a:t>
            </a:r>
          </a:p>
          <a:p>
            <a:pPr marL="285750" indent="-228600">
              <a:lnSpc>
                <a:spcPct val="90000"/>
              </a:lnSpc>
              <a:spcAft>
                <a:spcPts val="600"/>
              </a:spcAft>
              <a:buFont typeface="Arial" panose="020B0604020202020204" pitchFamily="34" charset="0"/>
              <a:buChar char="•"/>
            </a:pPr>
            <a:r>
              <a:rPr lang="en-US" sz="2000">
                <a:effectLst/>
              </a:rPr>
              <a:t>Imputing Null Values</a:t>
            </a:r>
          </a:p>
          <a:p>
            <a:pPr marL="285750" indent="-228600">
              <a:lnSpc>
                <a:spcPct val="90000"/>
              </a:lnSpc>
              <a:spcAft>
                <a:spcPts val="600"/>
              </a:spcAft>
              <a:buFont typeface="Arial" panose="020B0604020202020204" pitchFamily="34" charset="0"/>
              <a:buChar char="•"/>
            </a:pPr>
            <a:r>
              <a:rPr lang="en-US" sz="2000">
                <a:effectLst/>
              </a:rPr>
              <a:t>Exploratory data analysis-approx. Conversion Rate is 38%</a:t>
            </a:r>
          </a:p>
          <a:p>
            <a:pPr marL="285750" indent="-228600">
              <a:lnSpc>
                <a:spcPct val="90000"/>
              </a:lnSpc>
              <a:spcAft>
                <a:spcPts val="600"/>
              </a:spcAft>
              <a:buFont typeface="Arial" panose="020B0604020202020204" pitchFamily="34" charset="0"/>
              <a:buChar char="•"/>
            </a:pPr>
            <a:r>
              <a:rPr lang="en-US" sz="2000">
                <a:effectLst/>
              </a:rPr>
              <a:t>Feature standardization</a:t>
            </a:r>
          </a:p>
          <a:p>
            <a:pPr indent="-228600">
              <a:lnSpc>
                <a:spcPct val="90000"/>
              </a:lnSpc>
              <a:spcAft>
                <a:spcPts val="600"/>
              </a:spcAft>
              <a:buFont typeface="Arial" panose="020B0604020202020204" pitchFamily="34" charset="0"/>
              <a:buChar char="•"/>
            </a:pPr>
            <a:endParaRPr lang="en-US" sz="200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699713" y="248038"/>
            <a:ext cx="7063721" cy="1159200"/>
          </a:xfrm>
          <a:prstGeom prst="rect">
            <a:avLst/>
          </a:prstGeom>
        </p:spPr>
        <p:txBody>
          <a:bodyPr vert="horz" lIns="91440" tIns="45720" rIns="91440" bIns="45720" rtlCol="0" anchor="ctr">
            <a:normAutofit/>
          </a:bodyPr>
          <a:lstStyle/>
          <a:p>
            <a:pPr marL="12700"/>
            <a:r>
              <a:rPr lang="en-US" sz="2500" kern="1200" spc="-45">
                <a:solidFill>
                  <a:srgbClr val="FFFFFF"/>
                </a:solidFill>
                <a:latin typeface="+mj-lt"/>
                <a:ea typeface="+mj-ea"/>
                <a:cs typeface="+mj-cs"/>
              </a:rPr>
              <a:t>Outliers:</a:t>
            </a:r>
          </a:p>
          <a:p>
            <a:pPr marL="12700"/>
            <a:r>
              <a:rPr lang="en-US" sz="2500" kern="1200" spc="-235">
                <a:solidFill>
                  <a:srgbClr val="FFFFFF"/>
                </a:solidFill>
                <a:latin typeface="+mj-lt"/>
                <a:ea typeface="+mj-ea"/>
                <a:cs typeface="+mj-cs"/>
              </a:rPr>
              <a:t>Total</a:t>
            </a:r>
            <a:r>
              <a:rPr lang="en-US" sz="2500" kern="1200" spc="-20">
                <a:solidFill>
                  <a:srgbClr val="FFFFFF"/>
                </a:solidFill>
                <a:latin typeface="+mj-lt"/>
                <a:ea typeface="+mj-ea"/>
                <a:cs typeface="+mj-cs"/>
              </a:rPr>
              <a:t> </a:t>
            </a:r>
            <a:r>
              <a:rPr lang="en-US" sz="2500" kern="1200" spc="-185">
                <a:solidFill>
                  <a:srgbClr val="FFFFFF"/>
                </a:solidFill>
                <a:latin typeface="+mj-lt"/>
                <a:ea typeface="+mj-ea"/>
                <a:cs typeface="+mj-cs"/>
              </a:rPr>
              <a:t>Visits,</a:t>
            </a:r>
            <a:r>
              <a:rPr lang="en-US" sz="2500" kern="1200" spc="20">
                <a:solidFill>
                  <a:srgbClr val="FFFFFF"/>
                </a:solidFill>
                <a:latin typeface="+mj-lt"/>
                <a:ea typeface="+mj-ea"/>
                <a:cs typeface="+mj-cs"/>
              </a:rPr>
              <a:t> </a:t>
            </a:r>
            <a:r>
              <a:rPr lang="en-US" sz="2500" kern="1200" spc="-235">
                <a:solidFill>
                  <a:srgbClr val="FFFFFF"/>
                </a:solidFill>
                <a:latin typeface="+mj-lt"/>
                <a:ea typeface="+mj-ea"/>
                <a:cs typeface="+mj-cs"/>
              </a:rPr>
              <a:t>Total</a:t>
            </a:r>
            <a:r>
              <a:rPr lang="en-US" sz="2500" kern="1200" spc="-20">
                <a:solidFill>
                  <a:srgbClr val="FFFFFF"/>
                </a:solidFill>
                <a:latin typeface="+mj-lt"/>
                <a:ea typeface="+mj-ea"/>
                <a:cs typeface="+mj-cs"/>
              </a:rPr>
              <a:t> </a:t>
            </a:r>
            <a:r>
              <a:rPr lang="en-US" sz="2500" kern="1200" spc="-250">
                <a:solidFill>
                  <a:srgbClr val="FFFFFF"/>
                </a:solidFill>
                <a:latin typeface="+mj-lt"/>
                <a:ea typeface="+mj-ea"/>
                <a:cs typeface="+mj-cs"/>
              </a:rPr>
              <a:t>Time</a:t>
            </a:r>
            <a:r>
              <a:rPr lang="en-US" sz="2500" kern="1200" spc="-10">
                <a:solidFill>
                  <a:srgbClr val="FFFFFF"/>
                </a:solidFill>
                <a:latin typeface="+mj-lt"/>
                <a:ea typeface="+mj-ea"/>
                <a:cs typeface="+mj-cs"/>
              </a:rPr>
              <a:t> </a:t>
            </a:r>
            <a:r>
              <a:rPr lang="en-US" sz="2500" kern="1200" spc="-245">
                <a:solidFill>
                  <a:srgbClr val="FFFFFF"/>
                </a:solidFill>
                <a:latin typeface="+mj-lt"/>
                <a:ea typeface="+mj-ea"/>
                <a:cs typeface="+mj-cs"/>
              </a:rPr>
              <a:t>Spent</a:t>
            </a:r>
            <a:r>
              <a:rPr lang="en-US" sz="2500" kern="1200" spc="-15">
                <a:solidFill>
                  <a:srgbClr val="FFFFFF"/>
                </a:solidFill>
                <a:latin typeface="+mj-lt"/>
                <a:ea typeface="+mj-ea"/>
                <a:cs typeface="+mj-cs"/>
              </a:rPr>
              <a:t> </a:t>
            </a:r>
            <a:r>
              <a:rPr lang="en-US" sz="2500" kern="1200" spc="-210">
                <a:solidFill>
                  <a:srgbClr val="FFFFFF"/>
                </a:solidFill>
                <a:latin typeface="+mj-lt"/>
                <a:ea typeface="+mj-ea"/>
                <a:cs typeface="+mj-cs"/>
              </a:rPr>
              <a:t>on</a:t>
            </a:r>
            <a:r>
              <a:rPr lang="en-US" sz="2500" kern="1200" spc="-30">
                <a:solidFill>
                  <a:srgbClr val="FFFFFF"/>
                </a:solidFill>
                <a:latin typeface="+mj-lt"/>
                <a:ea typeface="+mj-ea"/>
                <a:cs typeface="+mj-cs"/>
              </a:rPr>
              <a:t> </a:t>
            </a:r>
            <a:r>
              <a:rPr lang="en-US" sz="2500" kern="1200" spc="-210">
                <a:solidFill>
                  <a:srgbClr val="FFFFFF"/>
                </a:solidFill>
                <a:latin typeface="+mj-lt"/>
                <a:ea typeface="+mj-ea"/>
                <a:cs typeface="+mj-cs"/>
              </a:rPr>
              <a:t>Website,</a:t>
            </a:r>
            <a:r>
              <a:rPr lang="en-US" sz="2500" kern="1200" spc="-15">
                <a:solidFill>
                  <a:srgbClr val="FFFFFF"/>
                </a:solidFill>
                <a:latin typeface="+mj-lt"/>
                <a:ea typeface="+mj-ea"/>
                <a:cs typeface="+mj-cs"/>
              </a:rPr>
              <a:t> </a:t>
            </a:r>
            <a:r>
              <a:rPr lang="en-US" sz="2500" kern="1200" spc="-270">
                <a:solidFill>
                  <a:srgbClr val="FFFFFF"/>
                </a:solidFill>
                <a:latin typeface="+mj-lt"/>
                <a:ea typeface="+mj-ea"/>
                <a:cs typeface="+mj-cs"/>
              </a:rPr>
              <a:t>Page</a:t>
            </a:r>
            <a:r>
              <a:rPr lang="en-US" sz="2500" kern="1200" spc="-15">
                <a:solidFill>
                  <a:srgbClr val="FFFFFF"/>
                </a:solidFill>
                <a:latin typeface="+mj-lt"/>
                <a:ea typeface="+mj-ea"/>
                <a:cs typeface="+mj-cs"/>
              </a:rPr>
              <a:t> </a:t>
            </a:r>
            <a:r>
              <a:rPr lang="en-US" sz="2500" kern="1200" spc="-220">
                <a:solidFill>
                  <a:srgbClr val="FFFFFF"/>
                </a:solidFill>
                <a:latin typeface="+mj-lt"/>
                <a:ea typeface="+mj-ea"/>
                <a:cs typeface="+mj-cs"/>
              </a:rPr>
              <a:t>Views</a:t>
            </a:r>
            <a:r>
              <a:rPr lang="en-US" sz="2500" kern="1200" spc="-20">
                <a:solidFill>
                  <a:srgbClr val="FFFFFF"/>
                </a:solidFill>
                <a:latin typeface="+mj-lt"/>
                <a:ea typeface="+mj-ea"/>
                <a:cs typeface="+mj-cs"/>
              </a:rPr>
              <a:t> </a:t>
            </a:r>
            <a:r>
              <a:rPr lang="en-US" sz="2500" kern="1200" spc="-204">
                <a:solidFill>
                  <a:srgbClr val="FFFFFF"/>
                </a:solidFill>
                <a:latin typeface="+mj-lt"/>
                <a:ea typeface="+mj-ea"/>
                <a:cs typeface="+mj-cs"/>
              </a:rPr>
              <a:t>Per</a:t>
            </a:r>
            <a:r>
              <a:rPr lang="en-US" sz="2500" kern="1200" spc="-5">
                <a:solidFill>
                  <a:srgbClr val="FFFFFF"/>
                </a:solidFill>
                <a:latin typeface="+mj-lt"/>
                <a:ea typeface="+mj-ea"/>
                <a:cs typeface="+mj-cs"/>
              </a:rPr>
              <a:t> </a:t>
            </a:r>
            <a:r>
              <a:rPr lang="en-US" sz="2500" kern="1200" spc="-175">
                <a:solidFill>
                  <a:srgbClr val="FFFFFF"/>
                </a:solidFill>
                <a:latin typeface="+mj-lt"/>
                <a:ea typeface="+mj-ea"/>
                <a:cs typeface="+mj-cs"/>
              </a:rPr>
              <a:t>Visit</a:t>
            </a:r>
            <a:r>
              <a:rPr lang="en-US" sz="2500" kern="1200">
                <a:solidFill>
                  <a:srgbClr val="FFFFFF"/>
                </a:solidFill>
                <a:latin typeface="+mj-lt"/>
                <a:ea typeface="+mj-ea"/>
                <a:cs typeface="+mj-cs"/>
              </a:rPr>
              <a:t> </a:t>
            </a:r>
            <a:r>
              <a:rPr lang="en-US" sz="2500" kern="1200" spc="-275">
                <a:solidFill>
                  <a:srgbClr val="FFFFFF"/>
                </a:solidFill>
                <a:latin typeface="+mj-lt"/>
                <a:ea typeface="+mj-ea"/>
                <a:cs typeface="+mj-cs"/>
              </a:rPr>
              <a:t>have</a:t>
            </a:r>
            <a:r>
              <a:rPr lang="en-US" sz="2500" kern="1200" spc="-15">
                <a:solidFill>
                  <a:srgbClr val="FFFFFF"/>
                </a:solidFill>
                <a:latin typeface="+mj-lt"/>
                <a:ea typeface="+mj-ea"/>
                <a:cs typeface="+mj-cs"/>
              </a:rPr>
              <a:t> </a:t>
            </a:r>
            <a:r>
              <a:rPr lang="en-US" sz="2500" kern="1200" spc="-370">
                <a:solidFill>
                  <a:srgbClr val="FFFFFF"/>
                </a:solidFill>
                <a:latin typeface="+mj-lt"/>
                <a:ea typeface="+mj-ea"/>
                <a:cs typeface="+mj-cs"/>
              </a:rPr>
              <a:t>outliers</a:t>
            </a:r>
            <a:endParaRPr lang="en-US" sz="2500" kern="1200">
              <a:solidFill>
                <a:srgbClr val="FFFFFF"/>
              </a:solidFill>
              <a:latin typeface="+mj-lt"/>
              <a:ea typeface="+mj-ea"/>
              <a:cs typeface="+mj-cs"/>
            </a:endParaRPr>
          </a:p>
        </p:txBody>
      </p:sp>
      <p:pic>
        <p:nvPicPr>
          <p:cNvPr id="3" name="object 3"/>
          <p:cNvPicPr/>
          <p:nvPr/>
        </p:nvPicPr>
        <p:blipFill>
          <a:blip r:embed="rId2" cstate="print"/>
          <a:stretch>
            <a:fillRect/>
          </a:stretch>
        </p:blipFill>
        <p:spPr>
          <a:xfrm>
            <a:off x="432225" y="2521559"/>
            <a:ext cx="11327549" cy="33416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699713" y="248038"/>
            <a:ext cx="7063721" cy="1159200"/>
          </a:xfrm>
          <a:prstGeom prst="rect">
            <a:avLst/>
          </a:prstGeom>
        </p:spPr>
        <p:txBody>
          <a:bodyPr vert="horz" lIns="91440" tIns="45720" rIns="91440" bIns="45720" rtlCol="0" anchor="ctr">
            <a:normAutofit/>
          </a:bodyPr>
          <a:lstStyle/>
          <a:p>
            <a:pPr marL="12700"/>
            <a:r>
              <a:rPr lang="en-US" sz="4000" kern="1200" spc="-305">
                <a:solidFill>
                  <a:srgbClr val="FFFFFF"/>
                </a:solidFill>
                <a:latin typeface="+mj-lt"/>
                <a:ea typeface="+mj-ea"/>
                <a:cs typeface="+mj-cs"/>
              </a:rPr>
              <a:t>Data</a:t>
            </a:r>
            <a:r>
              <a:rPr lang="en-US" sz="4000" kern="1200" spc="-20">
                <a:solidFill>
                  <a:srgbClr val="FFFFFF"/>
                </a:solidFill>
                <a:latin typeface="+mj-lt"/>
                <a:ea typeface="+mj-ea"/>
                <a:cs typeface="+mj-cs"/>
              </a:rPr>
              <a:t> </a:t>
            </a:r>
            <a:r>
              <a:rPr lang="en-US" sz="4000" kern="1200" spc="-315">
                <a:solidFill>
                  <a:srgbClr val="FFFFFF"/>
                </a:solidFill>
                <a:latin typeface="+mj-lt"/>
                <a:ea typeface="+mj-ea"/>
                <a:cs typeface="+mj-cs"/>
              </a:rPr>
              <a:t>Analysis</a:t>
            </a:r>
          </a:p>
        </p:txBody>
      </p:sp>
      <p:pic>
        <p:nvPicPr>
          <p:cNvPr id="3" name="object 3"/>
          <p:cNvPicPr/>
          <p:nvPr/>
        </p:nvPicPr>
        <p:blipFill>
          <a:blip r:embed="rId2" cstate="print"/>
          <a:stretch>
            <a:fillRect/>
          </a:stretch>
        </p:blipFill>
        <p:spPr>
          <a:xfrm>
            <a:off x="3127893" y="1966293"/>
            <a:ext cx="5936213" cy="44521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643193" y="489507"/>
            <a:ext cx="3091607" cy="1655483"/>
          </a:xfrm>
          <a:prstGeom prst="rect">
            <a:avLst/>
          </a:prstGeom>
        </p:spPr>
        <p:txBody>
          <a:bodyPr vert="horz" lIns="91440" tIns="45720" rIns="91440" bIns="45720" rtlCol="0" anchor="b">
            <a:normAutofit/>
          </a:bodyPr>
          <a:lstStyle/>
          <a:p>
            <a:pPr marL="12700"/>
            <a:r>
              <a:rPr lang="en-US" sz="4000" spc="-305"/>
              <a:t>Data</a:t>
            </a:r>
            <a:r>
              <a:rPr lang="en-US" sz="4000" spc="175"/>
              <a:t> </a:t>
            </a:r>
            <a:r>
              <a:rPr lang="en-US" sz="4000" spc="-220"/>
              <a:t>Preparation</a:t>
            </a:r>
          </a:p>
        </p:txBody>
      </p:sp>
      <p:pic>
        <p:nvPicPr>
          <p:cNvPr id="21" name="Picture 4" descr="Computer script on a screen">
            <a:extLst>
              <a:ext uri="{FF2B5EF4-FFF2-40B4-BE49-F238E27FC236}">
                <a16:creationId xmlns:a16="http://schemas.microsoft.com/office/drawing/2014/main" id="{8459058E-C9FB-3C17-674C-152B24CC2988}"/>
              </a:ext>
            </a:extLst>
          </p:cNvPr>
          <p:cNvPicPr>
            <a:picLocks noChangeAspect="1"/>
          </p:cNvPicPr>
          <p:nvPr/>
        </p:nvPicPr>
        <p:blipFill rotWithShape="1">
          <a:blip r:embed="rId2"/>
          <a:srcRect r="15469" b="-1"/>
          <a:stretch/>
        </p:blipFill>
        <p:spPr>
          <a:xfrm>
            <a:off x="20" y="431"/>
            <a:ext cx="8115280" cy="6408311"/>
          </a:xfrm>
          <a:prstGeom prst="rect">
            <a:avLst/>
          </a:prstGeom>
        </p:spPr>
      </p:pic>
      <p:sp>
        <p:nvSpPr>
          <p:cNvPr id="3" name="object 3"/>
          <p:cNvSpPr txBox="1"/>
          <p:nvPr/>
        </p:nvSpPr>
        <p:spPr>
          <a:xfrm>
            <a:off x="8643193" y="2418408"/>
            <a:ext cx="2942813" cy="3540265"/>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effectLst/>
              </a:rPr>
              <a:t>Converted Binary variables into 0 &amp; 1</a:t>
            </a:r>
          </a:p>
          <a:p>
            <a:pPr marL="285750" indent="-228600">
              <a:lnSpc>
                <a:spcPct val="90000"/>
              </a:lnSpc>
              <a:spcAft>
                <a:spcPts val="600"/>
              </a:spcAft>
              <a:buFont typeface="Arial" panose="020B0604020202020204" pitchFamily="34" charset="0"/>
              <a:buChar char="•"/>
            </a:pPr>
            <a:r>
              <a:rPr lang="en-US" sz="2000">
                <a:effectLst/>
              </a:rPr>
              <a:t>Created dummy variables for categorical variables</a:t>
            </a:r>
          </a:p>
          <a:p>
            <a:pPr indent="-228600">
              <a:lnSpc>
                <a:spcPct val="90000"/>
              </a:lnSpc>
              <a:spcAft>
                <a:spcPts val="600"/>
              </a:spcAft>
              <a:buFont typeface="Arial" panose="020B0604020202020204" pitchFamily="34" charset="0"/>
              <a:buChar char="•"/>
            </a:pPr>
            <a:endParaRPr lang="en-US" sz="2000">
              <a:effectLst/>
            </a:endParaRPr>
          </a:p>
        </p:txBody>
      </p:sp>
      <p:sp>
        <p:nvSpPr>
          <p:cNvPr id="22" name="Rectangle 1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{B3664438-5ADF-8049-841F-8DB88DC60DF5}tf10001079_mac</Template>
  <TotalTime>59</TotalTime>
  <Words>1116</Words>
  <Application>Microsoft Macintosh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American Typewriter</vt:lpstr>
      <vt:lpstr>Arial</vt:lpstr>
      <vt:lpstr>Calibri</vt:lpstr>
      <vt:lpstr>Calibri Light</vt:lpstr>
      <vt:lpstr>DejaVu Sans</vt:lpstr>
      <vt:lpstr>Wingdings</vt:lpstr>
      <vt:lpstr>Office Theme</vt:lpstr>
      <vt:lpstr>PowerPoint Presentation</vt:lpstr>
      <vt:lpstr>Agenda</vt:lpstr>
      <vt:lpstr>Problem Statement</vt:lpstr>
      <vt:lpstr>Goals of the Case Study</vt:lpstr>
      <vt:lpstr>Approach</vt:lpstr>
      <vt:lpstr>Data Sourcing, Cleaning &amp; Preparation</vt:lpstr>
      <vt:lpstr>Outliers: Total Visits, Total Time Spent on Website, Page Views Per Visit have outliers</vt:lpstr>
      <vt:lpstr>Data Analysis</vt:lpstr>
      <vt:lpstr>Data Preparation</vt:lpstr>
      <vt:lpstr>Feature Scaling &amp; Splitting Train &amp; Test Sets</vt:lpstr>
      <vt:lpstr>Model building</vt:lpstr>
      <vt:lpstr>Variables Impacting the conversion rate</vt:lpstr>
      <vt:lpstr>Model Evaluation-Sensitivity &amp; Specificity on Train Data Set</vt:lpstr>
      <vt:lpstr>Model Evaluation Precision &amp; Recall on Train dataset</vt:lpstr>
      <vt:lpstr>Model Evaluation- Sensitivity &amp; Specificity on Test Dataset</vt:lpstr>
      <vt:lpstr>Result</vt:lpstr>
      <vt:lpstr>Conclusion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cp:lastModifiedBy>Siddharth Vikram</cp:lastModifiedBy>
  <cp:revision>1</cp:revision>
  <dcterms:created xsi:type="dcterms:W3CDTF">2023-04-22T08:32:43Z</dcterms:created>
  <dcterms:modified xsi:type="dcterms:W3CDTF">2023-04-22T09:32:21Z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2023-04-22T00:00:00Z</vt:filetime>
  </property>
  <property fmtid="{D5CDD505-2E9C-101B-9397-08002B2CF9AE}" pid="3" name="Creator">
    <vt:lpwstr>PDFfiller pdf2flat v1.5_20220425</vt:lpwstr>
  </property>
  <property fmtid="{D5CDD505-2E9C-101B-9397-08002B2CF9AE}" pid="4" name="DocumentID">
    <vt:lpwstr>C839-4B0B-0BB3-0001</vt:lpwstr>
  </property>
  <property fmtid="{D5CDD505-2E9C-101B-9397-08002B2CF9AE}" pid="5" name="LastSaved">
    <vt:filetime>2023-04-22T00:00:00Z</vt:filetime>
  </property>
  <property fmtid="{D5CDD505-2E9C-101B-9397-08002B2CF9AE}" pid="6" name="Owner">
    <vt:lpwstr>siddy2710@gmail.com</vt:lpwstr>
  </property>
  <property fmtid="{D5CDD505-2E9C-101B-9397-08002B2CF9AE}" pid="7" name="Producer">
    <vt:lpwstr>PDFfiller pdf2flat v1.5_20220425; modified using iText® 7.1.17 ©2000-2021 iText Group NV (airSlate, Inc; licensed version)</vt:lpwstr>
  </property>
  <property fmtid="{D5CDD505-2E9C-101B-9397-08002B2CF9AE}" pid="8" name="reupload">
    <vt:lpwstr>Pui304Xs9CIuIsJREb2lq8HluH3PTzHI52tgcaM6+eEdvON5Wp2q0WamQaUrWyG9x7K8pbHuokuSBMPPYldwTaNKz9zCcxiqLD+RN2d6GG/D/EbgLfBtFWWTfaWb5MLnI6QNKOcu8ZjLfVxZGtveyABB</vt:lpwstr>
  </property>
</Properties>
</file>