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1" r:id="rId7"/>
    <p:sldId id="266" r:id="rId8"/>
    <p:sldId id="258" r:id="rId9"/>
    <p:sldId id="262" r:id="rId10"/>
    <p:sldId id="263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2" autoAdjust="0"/>
  </p:normalViewPr>
  <p:slideViewPr>
    <p:cSldViewPr snapToGrid="0" snapToObjects="1">
      <p:cViewPr>
        <p:scale>
          <a:sx n="76" d="100"/>
          <a:sy n="76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 </a:t>
            </a:r>
            <a:endParaRPr lang="en-US" sz="54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3.inspires about </a:t>
            </a:r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Microsoft’s </a:t>
            </a:r>
            <a:r>
              <a:rPr lang="en-US" sz="28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culture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Leadership</a:t>
            </a:r>
            <a:r>
              <a:rPr lang="en-IN" sz="2000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principles</a:t>
            </a:r>
            <a:r>
              <a:rPr lang="en-IN" sz="2000" b="1" dirty="0" smtClean="0">
                <a:latin typeface="Segoe UI" pitchFamily="34" charset="0"/>
                <a:cs typeface="Segoe UI" pitchFamily="34" charset="0"/>
              </a:rPr>
              <a:t> -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Culture starts at the top, but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it shouldn’t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stay there. As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you’ve seen we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started at the top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with a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leader-led effort but that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isn’t self-sustaining.</a:t>
            </a:r>
          </a:p>
          <a:p>
            <a:pPr algn="just"/>
            <a:r>
              <a:rPr lang="en-IN" sz="2000" dirty="0">
                <a:latin typeface="Segoe UI" pitchFamily="34" charset="0"/>
                <a:cs typeface="Segoe UI" pitchFamily="34" charset="0"/>
              </a:rPr>
              <a:t>Create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clarity – It Synthesize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the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complex and Ensure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shared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understanding that Define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a course of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action</a:t>
            </a:r>
          </a:p>
          <a:p>
            <a:pPr algn="just"/>
            <a:r>
              <a:rPr lang="en-IN" sz="2000" dirty="0">
                <a:latin typeface="Segoe UI" pitchFamily="34" charset="0"/>
                <a:cs typeface="Segoe UI" pitchFamily="34" charset="0"/>
              </a:rPr>
              <a:t>Generate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energy- It Inspire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optimism, creativity, and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growth and Create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an environment where everyone does their best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work also Build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organizations that are stronger tomorrow than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today</a:t>
            </a:r>
          </a:p>
          <a:p>
            <a:pPr algn="just"/>
            <a:r>
              <a:rPr lang="en-IN" sz="2000" dirty="0">
                <a:latin typeface="Segoe UI" pitchFamily="34" charset="0"/>
                <a:cs typeface="Segoe UI" pitchFamily="34" charset="0"/>
              </a:rPr>
              <a:t>Deliver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success - It Drive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innovation that people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love to Be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boundary-less in seeking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solutions and Tenaciously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pursue the right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outcomes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itchFamily="34" charset="0"/>
              </a:rPr>
              <a:t>The diversity and inclusion mark a growth in mindset of the people working here and also differentiates Microsoft from other organizations. I would love to become a part of this culture and reflect it in my action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itchFamily="34" charset="0"/>
              </a:rPr>
              <a:t>ahead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28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Microsoft’s </a:t>
            </a:r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culture </a:t>
            </a:r>
            <a:r>
              <a:rPr lang="en-US" sz="2800" b="1" dirty="0" err="1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transformetion</a:t>
            </a:r>
            <a:r>
              <a:rPr lang="en-US" sz="28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Founded in 1975 </a:t>
            </a:r>
          </a:p>
          <a:p>
            <a:r>
              <a:rPr lang="en-US" sz="2000" dirty="0" smtClean="0">
                <a:latin typeface="Segoe UI" pitchFamily="34" charset="0"/>
                <a:cs typeface="Segoe UI" pitchFamily="34" charset="0"/>
              </a:rPr>
              <a:t>Goal – a pc in every home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41" y="1825625"/>
            <a:ext cx="4944661" cy="42967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74" y="2955424"/>
            <a:ext cx="2989867" cy="1240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5274" y="4437438"/>
            <a:ext cx="313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Microsoft logo in 1975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775"/>
            <a:ext cx="10515600" cy="5563188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Now Microsoft 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grown from a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start-up to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a $110 billion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company. </a:t>
            </a:r>
            <a:endParaRPr lang="en-IN" sz="2000" dirty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There are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now more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than 14,000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employees in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120 countries.</a:t>
            </a:r>
          </a:p>
          <a:p>
            <a:pPr algn="just"/>
            <a:r>
              <a:rPr lang="en-IN" sz="2000" dirty="0">
                <a:latin typeface="Segoe UI" pitchFamily="34" charset="0"/>
                <a:cs typeface="Segoe UI" pitchFamily="34" charset="0"/>
              </a:rPr>
              <a:t>Microsoft enables digital transformation for the era of an intelligent cloud and an intelligent edge. </a:t>
            </a:r>
            <a:endParaRPr lang="en-IN" sz="2000" dirty="0" smtClean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IN" sz="2000" dirty="0" smtClean="0">
                <a:latin typeface="Segoe UI" pitchFamily="34" charset="0"/>
                <a:cs typeface="Segoe UI" pitchFamily="34" charset="0"/>
              </a:rPr>
              <a:t>Microsoft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mission is to empower every person and every organization on the planet to achieve more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algn="just"/>
            <a:endParaRPr lang="en-IN" sz="2000" dirty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IN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 algn="just">
              <a:buNone/>
            </a:pPr>
            <a:endParaRPr lang="en-IN" sz="1000" dirty="0">
              <a:latin typeface="Segoe UI" pitchFamily="34" charset="0"/>
              <a:cs typeface="Segoe UI" pitchFamily="34" charset="0"/>
            </a:endParaRPr>
          </a:p>
          <a:p>
            <a:pPr marL="0" indent="0" algn="just">
              <a:buNone/>
            </a:pPr>
            <a:r>
              <a:rPr lang="en-IN" sz="1600" dirty="0" smtClean="0">
                <a:latin typeface="Segoe UI" pitchFamily="34" charset="0"/>
                <a:cs typeface="Segoe UI" pitchFamily="34" charset="0"/>
              </a:rPr>
              <a:t>	Microsoft office 		                  Microsoft AI 		Microsoft azure cloud  </a:t>
            </a:r>
            <a:endParaRPr lang="en-IN" sz="16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22" y="4253758"/>
            <a:ext cx="3205678" cy="1808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31" y="4253759"/>
            <a:ext cx="3014728" cy="1808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2" y="4253760"/>
            <a:ext cx="3617674" cy="1808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7" t="23939" r="11677" b="23939"/>
          <a:stretch/>
        </p:blipFill>
        <p:spPr>
          <a:xfrm>
            <a:off x="8148122" y="2522857"/>
            <a:ext cx="2807789" cy="7552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54724" y="3350898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Microsoft logo present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90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8" y="2281607"/>
            <a:ext cx="10515600" cy="1927138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</a:t>
            </a:r>
            <a:r>
              <a:rPr lang="en-US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elements of the current </a:t>
            </a:r>
            <a:r>
              <a:rPr lang="en-US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culture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itchFamily="34" charset="0"/>
              </a:rPr>
              <a:t>1. Growth 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itchFamily="34" charset="0"/>
              </a:rPr>
              <a:t>Mindset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97471" cy="435133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It’s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rare to have a meeting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take place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, a day, or a week go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by where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growth mindset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learning over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knowing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doesn’t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come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up. Growth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mindset started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as phrase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, anchored in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a psychological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model, and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has turned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into a way of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interacting and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doing business.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0932" y="1415115"/>
            <a:ext cx="632564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Segoe UI" pitchFamily="34" charset="0"/>
                <a:cs typeface="Segoe UI" pitchFamily="34" charset="0"/>
              </a:rPr>
              <a:t>We fundamentally believe that we need a culture founded in a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growth mindset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. It starts with a belief that everyone can grow and develop;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that potential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is nurtured, not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pre determined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; and that anyone can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change their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mindset. We need to be always learning and insatiably curious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.</a:t>
            </a:r>
            <a:endParaRPr lang="en-IN" sz="2000" dirty="0">
              <a:latin typeface="Segoe UI" pitchFamily="34" charset="0"/>
              <a:cs typeface="Segoe U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Segoe UI" pitchFamily="34" charset="0"/>
                <a:cs typeface="Segoe UI" pitchFamily="34" charset="0"/>
              </a:rPr>
              <a:t>Learners, always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improving, developing value -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Knower, genius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oriented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Segoe UI" pitchFamily="34" charset="0"/>
                <a:cs typeface="Segoe UI" pitchFamily="34" charset="0"/>
              </a:rPr>
              <a:t>Embrace challenge,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persist against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setbacks, value success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of others -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Fixed mindset, ignore input,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Segoe UI" pitchFamily="34" charset="0"/>
                <a:cs typeface="Segoe UI" pitchFamily="34" charset="0"/>
              </a:rPr>
              <a:t>focus on own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success </a:t>
            </a:r>
            <a:endParaRPr lang="en-IN" sz="2000" dirty="0">
              <a:latin typeface="Segoe UI" pitchFamily="34" charset="0"/>
              <a:cs typeface="Segoe U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Segoe UI" pitchFamily="34" charset="0"/>
                <a:cs typeface="Segoe UI" pitchFamily="34" charset="0"/>
              </a:rPr>
              <a:t>Celebrate risks, small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and large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, failure leads to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mastery - 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Cannot risk, cannot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fail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>
                <a:latin typeface="Segoe UI" pitchFamily="34" charset="0"/>
                <a:cs typeface="Segoe UI" pitchFamily="34" charset="0"/>
              </a:rPr>
              <a:t>Give &amp; get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feedback, reflection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,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iteration -</a:t>
            </a:r>
            <a:r>
              <a:rPr lang="en-IN" sz="2000" dirty="0">
                <a:latin typeface="Segoe UI" pitchFamily="34" charset="0"/>
                <a:cs typeface="Segoe UI" pitchFamily="34" charset="0"/>
              </a:rPr>
              <a:t> Limit feedback, stay </a:t>
            </a:r>
            <a:r>
              <a:rPr lang="en-IN" sz="2000" dirty="0" smtClean="0">
                <a:latin typeface="Segoe UI" pitchFamily="34" charset="0"/>
                <a:cs typeface="Segoe UI" pitchFamily="34" charset="0"/>
              </a:rPr>
              <a:t>on Track </a:t>
            </a:r>
            <a:endParaRPr lang="en-IN" sz="2000" dirty="0">
              <a:latin typeface="Segoe UI" pitchFamily="34" charset="0"/>
              <a:cs typeface="Segoe UI" pitchFamily="34" charset="0"/>
            </a:endParaRPr>
          </a:p>
          <a:p>
            <a:pPr algn="just"/>
            <a:endParaRPr lang="en-IN" sz="2000" dirty="0" smtClean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Customer Obsessed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387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Learning 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about our customers and their businesses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with a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beginner’s mind and then bring solutions that meet their needs.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Microsoft  will be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insatiable in our desire to learn from the outside and bring it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into Microsoft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, while still innovating to surprise and delight our users.</a:t>
            </a:r>
            <a:endParaRPr lang="en-IN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9863" y="1825625"/>
            <a:ext cx="540393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Microsoft mission is empower the every person and organization through our technology invitations. 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Internally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driven</a:t>
            </a:r>
            <a:endParaRPr lang="en-IN" sz="2400" dirty="0">
              <a:latin typeface="Segoe UI" pitchFamily="34" charset="0"/>
              <a:cs typeface="Segoe UI" pitchFamily="34" charset="0"/>
            </a:endParaRP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Feature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focus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Active listeners, using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customer feedback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early and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often throughout lifecycle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Decision drivers: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project plans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, politics, intuition</a:t>
            </a:r>
            <a:endParaRPr lang="en-IN" sz="2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3.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 and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The world is diverse. We will better serve everyone on the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planet by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representing everyone on the planet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Mycroft is open to learn biases and changing behaviour so it tap to collect the power 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As a result idea and product are better also customer served better </a:t>
            </a:r>
            <a:endParaRPr lang="en-IN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Aware of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diversity -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Celebrating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and accountable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for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diversity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Acknowledging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differences -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Value and enable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differences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View diversity as a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narrow conversation -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Inclusive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behaviours and attitudes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are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core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Diversity is an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activity -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Diversity and Inclusion is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a commitment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- a key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business priority</a:t>
            </a:r>
            <a:endParaRPr lang="en-IN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9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4.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Microsoft is 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 family of individuals united by a single, shared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mission. It’s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our ability to work together that makes our dreams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believable and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, ultimately, achievable. We will build on the ideas of others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and collaborate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across boundaries to bring the best of Microsoft to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our customers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as one. We are proud to be part of team Microsoft.</a:t>
            </a:r>
            <a:endParaRPr lang="en-IN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Connected,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working together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for shared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goals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Information is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powerful transparent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and share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openly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Value contributions to and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with others we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are better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together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optimize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for Team Microsoft</a:t>
            </a:r>
            <a:endParaRPr lang="en-IN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3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5.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a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Segoe UI" pitchFamily="34" charset="0"/>
                <a:cs typeface="Segoe UI" pitchFamily="34" charset="0"/>
              </a:rPr>
              <a:t>Making a difference isn’t just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a result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or an outcome of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culture. We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believe each of us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can improve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at making a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difference by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applying a growth mindset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to discovering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our purpose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and working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on things that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ladder-up to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something larger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than ourselves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. We truly believe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we have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an opportunity to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change the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world we live in.</a:t>
            </a:r>
            <a:endParaRPr lang="en-IN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Segoe UI" pitchFamily="34" charset="0"/>
                <a:cs typeface="Segoe UI" pitchFamily="34" charset="0"/>
              </a:rPr>
              <a:t>We stand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invade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of what humans dare to achieve and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are motivated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every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day to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empower others to do more and achieve more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through our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technology and innovation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Bold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ambitions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Value purpose and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impact achievement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and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effect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Simplicity, clarity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empowerment</a:t>
            </a:r>
          </a:p>
          <a:p>
            <a:pPr algn="just"/>
            <a:r>
              <a:rPr lang="en-IN" sz="2400" dirty="0">
                <a:latin typeface="Segoe UI" pitchFamily="34" charset="0"/>
                <a:cs typeface="Segoe UI" pitchFamily="34" charset="0"/>
              </a:rPr>
              <a:t>Microsoft changes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the world</a:t>
            </a:r>
            <a:endParaRPr lang="en-IN" sz="2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194473-9F93-4666-A340-7F529A78D0D1}">
  <ds:schemaRefs>
    <ds:schemaRef ds:uri="http://purl.org/dc/elements/1.1/"/>
    <ds:schemaRef ds:uri="http://schemas.microsoft.com/office/2006/metadata/properties"/>
    <ds:schemaRef ds:uri="http://purl.org/dc/terms/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815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Cultural Transformation</vt:lpstr>
      <vt:lpstr>1. Microsoft’s culture transformetion </vt:lpstr>
      <vt:lpstr>PowerPoint Presentation</vt:lpstr>
      <vt:lpstr>2. the key elements of the current culture</vt:lpstr>
      <vt:lpstr>1. Growth Mindset </vt:lpstr>
      <vt:lpstr>2. Customer Obsessed</vt:lpstr>
      <vt:lpstr>3. Diversity and Inclusion</vt:lpstr>
      <vt:lpstr>4. One Microsoft</vt:lpstr>
      <vt:lpstr>5. Making a difference</vt:lpstr>
      <vt:lpstr>3.inspires about Microsoft’s 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cp:lastModifiedBy>Dell1</cp:lastModifiedBy>
  <cp:revision>20</cp:revision>
  <dcterms:created xsi:type="dcterms:W3CDTF">2020-06-10T01:59:38Z</dcterms:created>
  <dcterms:modified xsi:type="dcterms:W3CDTF">2020-07-02T11:55:38Z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