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79"/>
    <p:restoredTop sz="94660"/>
  </p:normalViewPr>
  <p:slideViewPr>
    <p:cSldViewPr snapToGrid="0">
      <p:cViewPr varScale="1">
        <p:scale>
          <a:sx n="93" d="100"/>
          <a:sy n="93" d="100"/>
        </p:scale>
        <p:origin x="21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D0A5AC-8B0B-42A6-8AFC-E4F6E8A26D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E9D8675-D728-43E3-9177-71F8EA3441CE}">
      <dgm:prSet/>
      <dgm:spPr/>
      <dgm:t>
        <a:bodyPr/>
        <a:lstStyle/>
        <a:p>
          <a:r>
            <a:rPr lang="en-US"/>
            <a:t>Lager requires a significantly higher amount of malt, yeast, and fermentation time compared to other beer types such as pilsner and stout.</a:t>
          </a:r>
        </a:p>
      </dgm:t>
    </dgm:pt>
    <dgm:pt modelId="{05FB87C9-085D-4265-B9BC-6DD81A0A0F1E}" type="parTrans" cxnId="{97D35EAE-72E7-4515-BE61-CD185EF00C7C}">
      <dgm:prSet/>
      <dgm:spPr/>
      <dgm:t>
        <a:bodyPr/>
        <a:lstStyle/>
        <a:p>
          <a:endParaRPr lang="en-US"/>
        </a:p>
      </dgm:t>
    </dgm:pt>
    <dgm:pt modelId="{2C51A091-ED5E-4661-B742-668C1B7DB07C}" type="sibTrans" cxnId="{97D35EAE-72E7-4515-BE61-CD185EF00C7C}">
      <dgm:prSet/>
      <dgm:spPr/>
      <dgm:t>
        <a:bodyPr/>
        <a:lstStyle/>
        <a:p>
          <a:endParaRPr lang="en-US"/>
        </a:p>
      </dgm:t>
    </dgm:pt>
    <dgm:pt modelId="{F0B15A04-2A8C-45C1-B8D0-0271DCF14450}">
      <dgm:prSet/>
      <dgm:spPr/>
      <dgm:t>
        <a:bodyPr/>
        <a:lstStyle/>
        <a:p>
          <a:r>
            <a:rPr lang="en-US"/>
            <a:t>Among the three, lager demands the longest fermentation time, followed by pilsner and then stout.</a:t>
          </a:r>
        </a:p>
      </dgm:t>
    </dgm:pt>
    <dgm:pt modelId="{74D6F6D0-D891-4B03-95B1-BA8FA046F026}" type="parTrans" cxnId="{719058F7-5A50-478C-A6A2-2FAC1853A9F8}">
      <dgm:prSet/>
      <dgm:spPr/>
      <dgm:t>
        <a:bodyPr/>
        <a:lstStyle/>
        <a:p>
          <a:endParaRPr lang="en-US"/>
        </a:p>
      </dgm:t>
    </dgm:pt>
    <dgm:pt modelId="{CAEFADD2-92B8-4787-B2FB-BA890AF43806}" type="sibTrans" cxnId="{719058F7-5A50-478C-A6A2-2FAC1853A9F8}">
      <dgm:prSet/>
      <dgm:spPr/>
      <dgm:t>
        <a:bodyPr/>
        <a:lstStyle/>
        <a:p>
          <a:endParaRPr lang="en-US"/>
        </a:p>
      </dgm:t>
    </dgm:pt>
    <dgm:pt modelId="{C3768E7D-2C2C-490C-A9FD-BBF527860B6C}">
      <dgm:prSet/>
      <dgm:spPr/>
      <dgm:t>
        <a:bodyPr/>
        <a:lstStyle/>
        <a:p>
          <a:r>
            <a:rPr lang="en-US"/>
            <a:t>Stout utilizes the least amount of yeast, with pilsner utilizing approximately four times more yeast than stout, and lager utilizing approximately eight times more yeast than stout.</a:t>
          </a:r>
        </a:p>
      </dgm:t>
    </dgm:pt>
    <dgm:pt modelId="{2BD4C7C6-FE60-4997-9414-6D669F30AA01}" type="parTrans" cxnId="{B9856E0F-1257-4FD4-B434-FAD9105AEF8A}">
      <dgm:prSet/>
      <dgm:spPr/>
      <dgm:t>
        <a:bodyPr/>
        <a:lstStyle/>
        <a:p>
          <a:endParaRPr lang="en-US"/>
        </a:p>
      </dgm:t>
    </dgm:pt>
    <dgm:pt modelId="{3CC7B9EF-3D3C-4AB4-8E43-DC295875B70D}" type="sibTrans" cxnId="{B9856E0F-1257-4FD4-B434-FAD9105AEF8A}">
      <dgm:prSet/>
      <dgm:spPr/>
      <dgm:t>
        <a:bodyPr/>
        <a:lstStyle/>
        <a:p>
          <a:endParaRPr lang="en-US"/>
        </a:p>
      </dgm:t>
    </dgm:pt>
    <dgm:pt modelId="{2BE1A1E5-A145-4585-9E11-059CD699A4FA}">
      <dgm:prSet/>
      <dgm:spPr/>
      <dgm:t>
        <a:bodyPr/>
        <a:lstStyle/>
        <a:p>
          <a:r>
            <a:rPr lang="en-US"/>
            <a:t>Hop quantity remains relatively equal across lager, pilsner, and stout, indicating a consistent use of hops regardless of beer type.</a:t>
          </a:r>
        </a:p>
      </dgm:t>
    </dgm:pt>
    <dgm:pt modelId="{82897D5A-D237-45BA-890A-DB9E21D601D5}" type="parTrans" cxnId="{05326161-5403-418A-A686-D26E1798B4BA}">
      <dgm:prSet/>
      <dgm:spPr/>
      <dgm:t>
        <a:bodyPr/>
        <a:lstStyle/>
        <a:p>
          <a:endParaRPr lang="en-US"/>
        </a:p>
      </dgm:t>
    </dgm:pt>
    <dgm:pt modelId="{B7FB2A12-5162-4820-AEAE-33FC47F10D7D}" type="sibTrans" cxnId="{05326161-5403-418A-A686-D26E1798B4BA}">
      <dgm:prSet/>
      <dgm:spPr/>
      <dgm:t>
        <a:bodyPr/>
        <a:lstStyle/>
        <a:p>
          <a:endParaRPr lang="en-US"/>
        </a:p>
      </dgm:t>
    </dgm:pt>
    <dgm:pt modelId="{785824BF-8496-BE4F-8C21-9A16D48F50C2}" type="pres">
      <dgm:prSet presAssocID="{3DD0A5AC-8B0B-42A6-8AFC-E4F6E8A26DC4}" presName="linear" presStyleCnt="0">
        <dgm:presLayoutVars>
          <dgm:animLvl val="lvl"/>
          <dgm:resizeHandles val="exact"/>
        </dgm:presLayoutVars>
      </dgm:prSet>
      <dgm:spPr/>
    </dgm:pt>
    <dgm:pt modelId="{ED49164B-1E8F-C040-B956-6D9B2E80AB41}" type="pres">
      <dgm:prSet presAssocID="{9E9D8675-D728-43E3-9177-71F8EA3441C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6D26644-E4AF-E04A-82A8-E0646C5A8852}" type="pres">
      <dgm:prSet presAssocID="{2C51A091-ED5E-4661-B742-668C1B7DB07C}" presName="spacer" presStyleCnt="0"/>
      <dgm:spPr/>
    </dgm:pt>
    <dgm:pt modelId="{412A78AD-A736-F447-ABF4-76739C5C1FF3}" type="pres">
      <dgm:prSet presAssocID="{F0B15A04-2A8C-45C1-B8D0-0271DCF1445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6DE5DC4-ED1C-9B4A-BD49-8E697970E235}" type="pres">
      <dgm:prSet presAssocID="{CAEFADD2-92B8-4787-B2FB-BA890AF43806}" presName="spacer" presStyleCnt="0"/>
      <dgm:spPr/>
    </dgm:pt>
    <dgm:pt modelId="{B808ABE4-25DF-E349-BEF9-8878D1D2636C}" type="pres">
      <dgm:prSet presAssocID="{C3768E7D-2C2C-490C-A9FD-BBF527860B6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DE232BC-DFE5-2949-AF72-6DFFA55AD67F}" type="pres">
      <dgm:prSet presAssocID="{3CC7B9EF-3D3C-4AB4-8E43-DC295875B70D}" presName="spacer" presStyleCnt="0"/>
      <dgm:spPr/>
    </dgm:pt>
    <dgm:pt modelId="{4B8F1ABB-4AB2-4D49-9BE9-EE710FFDED5C}" type="pres">
      <dgm:prSet presAssocID="{2BE1A1E5-A145-4585-9E11-059CD699A4F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9856E0F-1257-4FD4-B434-FAD9105AEF8A}" srcId="{3DD0A5AC-8B0B-42A6-8AFC-E4F6E8A26DC4}" destId="{C3768E7D-2C2C-490C-A9FD-BBF527860B6C}" srcOrd="2" destOrd="0" parTransId="{2BD4C7C6-FE60-4997-9414-6D669F30AA01}" sibTransId="{3CC7B9EF-3D3C-4AB4-8E43-DC295875B70D}"/>
    <dgm:cxn modelId="{22E2E121-E3D4-C344-AE40-B2284279E5EA}" type="presOf" srcId="{2BE1A1E5-A145-4585-9E11-059CD699A4FA}" destId="{4B8F1ABB-4AB2-4D49-9BE9-EE710FFDED5C}" srcOrd="0" destOrd="0" presId="urn:microsoft.com/office/officeart/2005/8/layout/vList2"/>
    <dgm:cxn modelId="{05326161-5403-418A-A686-D26E1798B4BA}" srcId="{3DD0A5AC-8B0B-42A6-8AFC-E4F6E8A26DC4}" destId="{2BE1A1E5-A145-4585-9E11-059CD699A4FA}" srcOrd="3" destOrd="0" parTransId="{82897D5A-D237-45BA-890A-DB9E21D601D5}" sibTransId="{B7FB2A12-5162-4820-AEAE-33FC47F10D7D}"/>
    <dgm:cxn modelId="{8974BA73-85E2-C448-8A34-1E454CEF9D5E}" type="presOf" srcId="{C3768E7D-2C2C-490C-A9FD-BBF527860B6C}" destId="{B808ABE4-25DF-E349-BEF9-8878D1D2636C}" srcOrd="0" destOrd="0" presId="urn:microsoft.com/office/officeart/2005/8/layout/vList2"/>
    <dgm:cxn modelId="{CD122975-43BE-F840-A064-4970B9B7E3E7}" type="presOf" srcId="{3DD0A5AC-8B0B-42A6-8AFC-E4F6E8A26DC4}" destId="{785824BF-8496-BE4F-8C21-9A16D48F50C2}" srcOrd="0" destOrd="0" presId="urn:microsoft.com/office/officeart/2005/8/layout/vList2"/>
    <dgm:cxn modelId="{97D35EAE-72E7-4515-BE61-CD185EF00C7C}" srcId="{3DD0A5AC-8B0B-42A6-8AFC-E4F6E8A26DC4}" destId="{9E9D8675-D728-43E3-9177-71F8EA3441CE}" srcOrd="0" destOrd="0" parTransId="{05FB87C9-085D-4265-B9BC-6DD81A0A0F1E}" sibTransId="{2C51A091-ED5E-4661-B742-668C1B7DB07C}"/>
    <dgm:cxn modelId="{16E91EB4-395F-4B4A-840C-53888E4C78EA}" type="presOf" srcId="{9E9D8675-D728-43E3-9177-71F8EA3441CE}" destId="{ED49164B-1E8F-C040-B956-6D9B2E80AB41}" srcOrd="0" destOrd="0" presId="urn:microsoft.com/office/officeart/2005/8/layout/vList2"/>
    <dgm:cxn modelId="{E0C164C7-E0B8-1F48-9382-F7105421E0B9}" type="presOf" srcId="{F0B15A04-2A8C-45C1-B8D0-0271DCF14450}" destId="{412A78AD-A736-F447-ABF4-76739C5C1FF3}" srcOrd="0" destOrd="0" presId="urn:microsoft.com/office/officeart/2005/8/layout/vList2"/>
    <dgm:cxn modelId="{719058F7-5A50-478C-A6A2-2FAC1853A9F8}" srcId="{3DD0A5AC-8B0B-42A6-8AFC-E4F6E8A26DC4}" destId="{F0B15A04-2A8C-45C1-B8D0-0271DCF14450}" srcOrd="1" destOrd="0" parTransId="{74D6F6D0-D891-4B03-95B1-BA8FA046F026}" sibTransId="{CAEFADD2-92B8-4787-B2FB-BA890AF43806}"/>
    <dgm:cxn modelId="{93765BF0-9853-4145-A8F7-0AD1766F2E44}" type="presParOf" srcId="{785824BF-8496-BE4F-8C21-9A16D48F50C2}" destId="{ED49164B-1E8F-C040-B956-6D9B2E80AB41}" srcOrd="0" destOrd="0" presId="urn:microsoft.com/office/officeart/2005/8/layout/vList2"/>
    <dgm:cxn modelId="{0133949B-2DBE-4C45-9A66-EDDE8AC016C7}" type="presParOf" srcId="{785824BF-8496-BE4F-8C21-9A16D48F50C2}" destId="{36D26644-E4AF-E04A-82A8-E0646C5A8852}" srcOrd="1" destOrd="0" presId="urn:microsoft.com/office/officeart/2005/8/layout/vList2"/>
    <dgm:cxn modelId="{42D3A5AE-DD48-F149-B294-33AD86FC4112}" type="presParOf" srcId="{785824BF-8496-BE4F-8C21-9A16D48F50C2}" destId="{412A78AD-A736-F447-ABF4-76739C5C1FF3}" srcOrd="2" destOrd="0" presId="urn:microsoft.com/office/officeart/2005/8/layout/vList2"/>
    <dgm:cxn modelId="{D2CB0FD4-CC29-774C-AA2D-B2DB0E3D998E}" type="presParOf" srcId="{785824BF-8496-BE4F-8C21-9A16D48F50C2}" destId="{F6DE5DC4-ED1C-9B4A-BD49-8E697970E235}" srcOrd="3" destOrd="0" presId="urn:microsoft.com/office/officeart/2005/8/layout/vList2"/>
    <dgm:cxn modelId="{E6B4DD49-864B-E74A-820B-577749B0C7F3}" type="presParOf" srcId="{785824BF-8496-BE4F-8C21-9A16D48F50C2}" destId="{B808ABE4-25DF-E349-BEF9-8878D1D2636C}" srcOrd="4" destOrd="0" presId="urn:microsoft.com/office/officeart/2005/8/layout/vList2"/>
    <dgm:cxn modelId="{185CC75B-5A58-054C-A6C4-CCAE750A5597}" type="presParOf" srcId="{785824BF-8496-BE4F-8C21-9A16D48F50C2}" destId="{3DE232BC-DFE5-2949-AF72-6DFFA55AD67F}" srcOrd="5" destOrd="0" presId="urn:microsoft.com/office/officeart/2005/8/layout/vList2"/>
    <dgm:cxn modelId="{317C5EC0-CBD7-7540-8D91-A2FE69DF43EE}" type="presParOf" srcId="{785824BF-8496-BE4F-8C21-9A16D48F50C2}" destId="{4B8F1ABB-4AB2-4D49-9BE9-EE710FFDED5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49164B-1E8F-C040-B956-6D9B2E80AB41}">
      <dsp:nvSpPr>
        <dsp:cNvPr id="0" name=""/>
        <dsp:cNvSpPr/>
      </dsp:nvSpPr>
      <dsp:spPr>
        <a:xfrm>
          <a:off x="0" y="206790"/>
          <a:ext cx="4450772" cy="10568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Lager requires a significantly higher amount of malt, yeast, and fermentation time compared to other beer types such as pilsner and stout.</a:t>
          </a:r>
        </a:p>
      </dsp:txBody>
      <dsp:txXfrm>
        <a:off x="51591" y="258381"/>
        <a:ext cx="4347590" cy="953657"/>
      </dsp:txXfrm>
    </dsp:sp>
    <dsp:sp modelId="{412A78AD-A736-F447-ABF4-76739C5C1FF3}">
      <dsp:nvSpPr>
        <dsp:cNvPr id="0" name=""/>
        <dsp:cNvSpPr/>
      </dsp:nvSpPr>
      <dsp:spPr>
        <a:xfrm>
          <a:off x="0" y="1306829"/>
          <a:ext cx="4450772" cy="10568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Among the three, lager demands the longest fermentation time, followed by pilsner and then stout.</a:t>
          </a:r>
        </a:p>
      </dsp:txBody>
      <dsp:txXfrm>
        <a:off x="51591" y="1358420"/>
        <a:ext cx="4347590" cy="953657"/>
      </dsp:txXfrm>
    </dsp:sp>
    <dsp:sp modelId="{B808ABE4-25DF-E349-BEF9-8878D1D2636C}">
      <dsp:nvSpPr>
        <dsp:cNvPr id="0" name=""/>
        <dsp:cNvSpPr/>
      </dsp:nvSpPr>
      <dsp:spPr>
        <a:xfrm>
          <a:off x="0" y="2406868"/>
          <a:ext cx="4450772" cy="10568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Stout utilizes the least amount of yeast, with pilsner utilizing approximately four times more yeast than stout, and lager utilizing approximately eight times more yeast than stout.</a:t>
          </a:r>
        </a:p>
      </dsp:txBody>
      <dsp:txXfrm>
        <a:off x="51591" y="2458459"/>
        <a:ext cx="4347590" cy="953657"/>
      </dsp:txXfrm>
    </dsp:sp>
    <dsp:sp modelId="{4B8F1ABB-4AB2-4D49-9BE9-EE710FFDED5C}">
      <dsp:nvSpPr>
        <dsp:cNvPr id="0" name=""/>
        <dsp:cNvSpPr/>
      </dsp:nvSpPr>
      <dsp:spPr>
        <a:xfrm>
          <a:off x="0" y="3506907"/>
          <a:ext cx="4450772" cy="10568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Hop quantity remains relatively equal across lager, pilsner, and stout, indicating a consistent use of hops regardless of beer type.</a:t>
          </a:r>
        </a:p>
      </dsp:txBody>
      <dsp:txXfrm>
        <a:off x="51591" y="3558498"/>
        <a:ext cx="4347590" cy="9536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2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7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1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3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3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1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3/2/24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0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3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0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3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6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3/2/24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04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6F9F6DDB-0C18-E88D-DC20-E32639EF54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5294" r="-1" b="2703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8507E3-4528-54C7-45DB-5E6E8907F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1"/>
            <a:ext cx="9339075" cy="2682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Beer Data Analysis</a:t>
            </a:r>
            <a:br>
              <a:rPr lang="en-US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FEA79-CD6D-DA89-459D-457DE9AEF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6689" y="6200135"/>
            <a:ext cx="9339075" cy="13802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-Siddhesh Chavan</a:t>
            </a:r>
          </a:p>
        </p:txBody>
      </p:sp>
    </p:spTree>
    <p:extLst>
      <p:ext uri="{BB962C8B-B14F-4D97-AF65-F5344CB8AC3E}">
        <p14:creationId xmlns:p14="http://schemas.microsoft.com/office/powerpoint/2010/main" val="1315928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3241-1C49-0DED-BAF3-7BAF7BED4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79" y="-354704"/>
            <a:ext cx="10325000" cy="14424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0E743-9F87-4C42-C2A2-594213DED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097" y="1646782"/>
            <a:ext cx="10325000" cy="3564436"/>
          </a:xfrm>
        </p:spPr>
        <p:txBody>
          <a:bodyPr>
            <a:normAutofit fontScale="92500" lnSpcReduction="10000"/>
          </a:bodyPr>
          <a:lstStyle/>
          <a:p>
            <a:pPr algn="l">
              <a:buFont typeface="Wingdings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dataset's relatively small size and simplicity were key factors contributing to our model's excellent classification performance.</a:t>
            </a:r>
          </a:p>
          <a:p>
            <a:pPr marL="0" indent="0" algn="l">
              <a:buNone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Wingdings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Exploratory Data Analysis (EDA) revealed that Lager recipes typically involve a greater quantity of ingredients and fermentation time, potentially making them a preferred option. However, further analysis integrating sales data is necessary to understand how these recipes perform in the market.</a:t>
            </a:r>
          </a:p>
          <a:p>
            <a:pPr marL="0" indent="0" algn="l">
              <a:buNone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Wingdings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To address potential overfitting, I employed data shuffling, utilized L2 penalty regularization, and implemented k-fold cross-validation techniques, ensuring the robustness and generalization capability of our model.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07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B39B-4144-0A78-7FA4-B80442725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479" y="2998096"/>
            <a:ext cx="10325000" cy="1442463"/>
          </a:xfrm>
        </p:spPr>
        <p:txBody>
          <a:bodyPr/>
          <a:lstStyle/>
          <a:p>
            <a:r>
              <a:rPr lang="en-US" dirty="0"/>
              <a:t>Cheers !</a:t>
            </a:r>
          </a:p>
        </p:txBody>
      </p:sp>
    </p:spTree>
    <p:extLst>
      <p:ext uri="{BB962C8B-B14F-4D97-AF65-F5344CB8AC3E}">
        <p14:creationId xmlns:p14="http://schemas.microsoft.com/office/powerpoint/2010/main" val="126458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258F1-A758-4132-B59E-00F9D0F41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37830"/>
            <a:ext cx="10325000" cy="1442463"/>
          </a:xfrm>
        </p:spPr>
        <p:txBody>
          <a:bodyPr/>
          <a:lstStyle/>
          <a:p>
            <a:r>
              <a:rPr lang="en-US" dirty="0"/>
              <a:t> Exploratory Data Analysis</a:t>
            </a:r>
          </a:p>
        </p:txBody>
      </p:sp>
      <p:pic>
        <p:nvPicPr>
          <p:cNvPr id="5" name="Content Placeholder 4" descr="A graph of different recipes&#10;&#10;Description automatically generated">
            <a:extLst>
              <a:ext uri="{FF2B5EF4-FFF2-40B4-BE49-F238E27FC236}">
                <a16:creationId xmlns:a16="http://schemas.microsoft.com/office/drawing/2014/main" id="{A525001E-E7FE-97A8-07CD-995AAAFEB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199" y="1098704"/>
            <a:ext cx="7543801" cy="5201319"/>
          </a:xfrm>
        </p:spPr>
      </p:pic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985E5155-47E8-5AC6-17EC-A802D7A09363}"/>
              </a:ext>
            </a:extLst>
          </p:cNvPr>
          <p:cNvGraphicFramePr/>
          <p:nvPr/>
        </p:nvGraphicFramePr>
        <p:xfrm>
          <a:off x="197427" y="1246908"/>
          <a:ext cx="4450772" cy="4770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9041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3B3F5-8B9F-CFA6-564A-202C6CB79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21232"/>
            <a:ext cx="10325000" cy="1442463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pic>
        <p:nvPicPr>
          <p:cNvPr id="5" name="Content Placeholder 4" descr="A group of blue boxes with white text&#10;&#10;Description automatically generated">
            <a:extLst>
              <a:ext uri="{FF2B5EF4-FFF2-40B4-BE49-F238E27FC236}">
                <a16:creationId xmlns:a16="http://schemas.microsoft.com/office/drawing/2014/main" id="{0853A849-1BD1-782D-96B2-7DFF4995B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2638" y="721231"/>
            <a:ext cx="8349362" cy="613676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28A284-639D-E071-BFA4-82ED2250C1E8}"/>
              </a:ext>
            </a:extLst>
          </p:cNvPr>
          <p:cNvSpPr txBox="1"/>
          <p:nvPr/>
        </p:nvSpPr>
        <p:spPr>
          <a:xfrm>
            <a:off x="529936" y="1257300"/>
            <a:ext cx="2971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Clearly shown we have some outliers in Hop quantity which should be removed. IQR Method is used to remove outliers.</a:t>
            </a:r>
          </a:p>
          <a:p>
            <a:endParaRPr lang="en-US" dirty="0"/>
          </a:p>
          <a:p>
            <a:r>
              <a:rPr lang="en-US" dirty="0"/>
              <a:t>Data after cleaning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34A69B-2CC2-3728-7811-A4A484B0F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00" y="3824694"/>
            <a:ext cx="2245626" cy="2891739"/>
          </a:xfrm>
          <a:prstGeom prst="rect">
            <a:avLst/>
          </a:prstGeom>
        </p:spPr>
      </p:pic>
      <p:sp>
        <p:nvSpPr>
          <p:cNvPr id="10" name="Down Arrow 9">
            <a:extLst>
              <a:ext uri="{FF2B5EF4-FFF2-40B4-BE49-F238E27FC236}">
                <a16:creationId xmlns:a16="http://schemas.microsoft.com/office/drawing/2014/main" id="{8627F160-410D-C084-5EA0-93C5F8EE141C}"/>
              </a:ext>
            </a:extLst>
          </p:cNvPr>
          <p:cNvSpPr/>
          <p:nvPr/>
        </p:nvSpPr>
        <p:spPr>
          <a:xfrm>
            <a:off x="1429574" y="3288625"/>
            <a:ext cx="344087" cy="50099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50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D600F-A33E-415C-A488-2502507AC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>
            <a:normAutofit/>
          </a:bodyPr>
          <a:lstStyle/>
          <a:p>
            <a:r>
              <a:rPr lang="en-US" dirty="0"/>
              <a:t>Class Distribution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353524-2195-D62F-FCE6-F958820C6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7"/>
            <a:ext cx="4038652" cy="327682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Ensured balanced representation across recipe classes to mitigate bias, eliminating the necessity for stratified sampling.</a:t>
            </a:r>
          </a:p>
        </p:txBody>
      </p:sp>
      <p:pic>
        <p:nvPicPr>
          <p:cNvPr id="5" name="Content Placeholder 4" descr="A chart of a bar graph&#10;&#10;Description automatically generated with medium confidence">
            <a:extLst>
              <a:ext uri="{FF2B5EF4-FFF2-40B4-BE49-F238E27FC236}">
                <a16:creationId xmlns:a16="http://schemas.microsoft.com/office/drawing/2014/main" id="{58C52D2F-DF71-ECF4-B65D-0C39308BB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33" y="899802"/>
            <a:ext cx="6401443" cy="507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5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A814F-AFFA-EAA9-E1ED-E8BB7E09B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-662261"/>
            <a:ext cx="5153891" cy="1324521"/>
          </a:xfrm>
        </p:spPr>
        <p:txBody>
          <a:bodyPr>
            <a:normAutofit/>
          </a:bodyPr>
          <a:lstStyle/>
          <a:p>
            <a:r>
              <a:rPr lang="en-US" sz="3200" dirty="0"/>
              <a:t>Category Analysis</a:t>
            </a:r>
          </a:p>
        </p:txBody>
      </p:sp>
      <p:pic>
        <p:nvPicPr>
          <p:cNvPr id="5" name="Content Placeholder 4" descr="A group of diagrams with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694F7356-6722-7CFD-6688-88DEE9950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7819" y="0"/>
            <a:ext cx="8063345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9F57A8-D5F9-7FF8-EEE5-9B39334D7519}"/>
              </a:ext>
            </a:extLst>
          </p:cNvPr>
          <p:cNvSpPr txBox="1"/>
          <p:nvPr/>
        </p:nvSpPr>
        <p:spPr>
          <a:xfrm>
            <a:off x="415636" y="1025236"/>
            <a:ext cx="349134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One Lager recipes use less malt quantity compared to other Lager beer.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Some stout and lager recipes deviate from the norm by using either less or more hop quantity.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Fermentation time for stout can vary significantly among recipes, with some taking less time and others requiring more than average.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Two stout recipes stand out for their higher yeast quantity compared to the rest of the recipes analyzed.</a:t>
            </a:r>
          </a:p>
        </p:txBody>
      </p:sp>
    </p:spTree>
    <p:extLst>
      <p:ext uri="{BB962C8B-B14F-4D97-AF65-F5344CB8AC3E}">
        <p14:creationId xmlns:p14="http://schemas.microsoft.com/office/powerpoint/2010/main" val="121666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516E-86CD-20B6-4A00-8F27E5C44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36" y="-354703"/>
            <a:ext cx="9852297" cy="1310667"/>
          </a:xfrm>
        </p:spPr>
        <p:txBody>
          <a:bodyPr>
            <a:normAutofit/>
          </a:bodyPr>
          <a:lstStyle/>
          <a:p>
            <a:r>
              <a:rPr lang="en-US" sz="3600" dirty="0"/>
              <a:t>Correlation Matrix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837E5772-240D-AA90-850B-9CE7E3AD5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9621" y="0"/>
            <a:ext cx="761238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0CEF8D-F1E9-0B2B-75B9-0E3F80C71D5A}"/>
              </a:ext>
            </a:extLst>
          </p:cNvPr>
          <p:cNvSpPr txBox="1"/>
          <p:nvPr/>
        </p:nvSpPr>
        <p:spPr>
          <a:xfrm>
            <a:off x="609599" y="2369127"/>
            <a:ext cx="33250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Considering the impact of hop quantity, it is evident that it significantly contributes to our model.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Cross-checked these results using Pearson correlation coefficients found same results.</a:t>
            </a:r>
          </a:p>
        </p:txBody>
      </p:sp>
    </p:spTree>
    <p:extLst>
      <p:ext uri="{BB962C8B-B14F-4D97-AF65-F5344CB8AC3E}">
        <p14:creationId xmlns:p14="http://schemas.microsoft.com/office/powerpoint/2010/main" val="1275510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5B59-2D1E-0BAC-8438-AFD85F17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32201"/>
            <a:ext cx="10325000" cy="1442463"/>
          </a:xfrm>
        </p:spPr>
        <p:txBody>
          <a:bodyPr/>
          <a:lstStyle/>
          <a:p>
            <a:r>
              <a:rPr lang="en-US" dirty="0"/>
              <a:t>Logistic Regression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5692D-01C7-5336-9C8F-41DDF1572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Logistic Regression was employed, yielding an accuracy of 96.67%.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Through grid_search, optimal hyperparameters were determined as</a:t>
            </a:r>
          </a:p>
          <a:p>
            <a:pPr marL="0" indent="0">
              <a:buNone/>
            </a:pPr>
            <a:r>
              <a:rPr lang="en-US" dirty="0"/>
              <a:t>    {'C': 1, 'penalty': 'l2', 'solver': 'saga’}.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Utilizing the L2 penalty to mitigate overfitting, the model achieved an impressive accuracy of 100%, indicating it accurately captured all values in the dataset.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00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FD02-74E9-7CAA-9CC1-A200C7E4F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10" y="-794764"/>
            <a:ext cx="10325000" cy="1442463"/>
          </a:xfrm>
        </p:spPr>
        <p:txBody>
          <a:bodyPr/>
          <a:lstStyle/>
          <a:p>
            <a:r>
              <a:rPr lang="en-US" dirty="0"/>
              <a:t>Decision Tree Classifier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F6F0B0-73E9-1E02-4561-23F7E7ABA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518990"/>
            <a:ext cx="6731000" cy="2339009"/>
          </a:xfrm>
          <a:prstGeom prst="rect">
            <a:avLst/>
          </a:prstGeom>
        </p:spPr>
      </p:pic>
      <p:pic>
        <p:nvPicPr>
          <p:cNvPr id="6" name="Picture 5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AD9E4F06-F87E-CF85-2D8A-216AB9782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218" y="628650"/>
            <a:ext cx="5735782" cy="6229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038A5F-6B60-3DCE-2B1D-E3414C77A5FB}"/>
              </a:ext>
            </a:extLst>
          </p:cNvPr>
          <p:cNvSpPr txBox="1"/>
          <p:nvPr/>
        </p:nvSpPr>
        <p:spPr>
          <a:xfrm>
            <a:off x="581499" y="932239"/>
            <a:ext cx="54578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 Decision Tree Classifier exhibited an accuracy of 96.67%.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 detailed classification report was generated to assess the model's performance across different metrics.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Nearly all beer recipes correctly identified, except for one misclassification where a Pilsner was erroneously classified as a Stout</a:t>
            </a:r>
          </a:p>
        </p:txBody>
      </p:sp>
    </p:spTree>
    <p:extLst>
      <p:ext uri="{BB962C8B-B14F-4D97-AF65-F5344CB8AC3E}">
        <p14:creationId xmlns:p14="http://schemas.microsoft.com/office/powerpoint/2010/main" val="820116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8AC1-195C-0871-CA35-51E062771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52" y="-513127"/>
            <a:ext cx="10325000" cy="1442463"/>
          </a:xfrm>
        </p:spPr>
        <p:txBody>
          <a:bodyPr/>
          <a:lstStyle/>
          <a:p>
            <a:r>
              <a:rPr lang="en-US" dirty="0"/>
              <a:t>K-fold Cross Validation </a:t>
            </a:r>
          </a:p>
        </p:txBody>
      </p:sp>
      <p:pic>
        <p:nvPicPr>
          <p:cNvPr id="5" name="Content Placeholder 4" descr="A bar graph with blue rectangular bars&#10;&#10;Description automatically generated">
            <a:extLst>
              <a:ext uri="{FF2B5EF4-FFF2-40B4-BE49-F238E27FC236}">
                <a16:creationId xmlns:a16="http://schemas.microsoft.com/office/drawing/2014/main" id="{3AD0A292-0457-AAE0-A5DD-8FCF383D5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1537" y="1081737"/>
            <a:ext cx="6870463" cy="57762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F9B8E0-5D98-4284-446B-5A240162EE8D}"/>
              </a:ext>
            </a:extLst>
          </p:cNvPr>
          <p:cNvSpPr txBox="1"/>
          <p:nvPr/>
        </p:nvSpPr>
        <p:spPr>
          <a:xfrm>
            <a:off x="609600" y="2133599"/>
            <a:ext cx="43918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Below are the cross-validation scores	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0.95833333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0.91304348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0.91304348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0.95652174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1.0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Bar chart shows the visuals of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2507790967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497</Words>
  <Application>Microsoft Macintosh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Courier New</vt:lpstr>
      <vt:lpstr>Grandview</vt:lpstr>
      <vt:lpstr>Söhne</vt:lpstr>
      <vt:lpstr>Wingdings</vt:lpstr>
      <vt:lpstr>CosineVTI</vt:lpstr>
      <vt:lpstr>Beer Data Analysis </vt:lpstr>
      <vt:lpstr> Exploratory Data Analysis</vt:lpstr>
      <vt:lpstr>Data Cleaning</vt:lpstr>
      <vt:lpstr>Class Distribution</vt:lpstr>
      <vt:lpstr>Category Analysis</vt:lpstr>
      <vt:lpstr>Correlation Matrix</vt:lpstr>
      <vt:lpstr>Logistic Regression Results</vt:lpstr>
      <vt:lpstr>Decision Tree Classifier</vt:lpstr>
      <vt:lpstr>K-fold Cross Validation </vt:lpstr>
      <vt:lpstr>Conclusion</vt:lpstr>
      <vt:lpstr>Cheers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Data Analysis </dc:title>
  <dc:creator>Chavan, Siddhesh Suhas</dc:creator>
  <cp:lastModifiedBy>Chavan, Siddhesh Suhas</cp:lastModifiedBy>
  <cp:revision>2</cp:revision>
  <dcterms:created xsi:type="dcterms:W3CDTF">2024-03-02T05:04:10Z</dcterms:created>
  <dcterms:modified xsi:type="dcterms:W3CDTF">2024-03-02T20:14:23Z</dcterms:modified>
</cp:coreProperties>
</file>