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p:restoredTop sz="94726"/>
  </p:normalViewPr>
  <p:slideViewPr>
    <p:cSldViewPr snapToGrid="0">
      <p:cViewPr varScale="1">
        <p:scale>
          <a:sx n="123" d="100"/>
          <a:sy n="123" d="100"/>
        </p:scale>
        <p:origin x="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9CA58-8820-7241-A1FC-4A32525AC80D}"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3DA62-91BC-3841-ACF6-15986DA8993D}" type="slidenum">
              <a:rPr lang="en-US" smtClean="0"/>
              <a:t>‹#›</a:t>
            </a:fld>
            <a:endParaRPr lang="en-US"/>
          </a:p>
        </p:txBody>
      </p:sp>
    </p:spTree>
    <p:extLst>
      <p:ext uri="{BB962C8B-B14F-4D97-AF65-F5344CB8AC3E}">
        <p14:creationId xmlns:p14="http://schemas.microsoft.com/office/powerpoint/2010/main" val="908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DA62-91BC-3841-ACF6-15986DA8993D}" type="slidenum">
              <a:rPr lang="en-US" smtClean="0"/>
              <a:t>1</a:t>
            </a:fld>
            <a:endParaRPr lang="en-US"/>
          </a:p>
        </p:txBody>
      </p:sp>
    </p:spTree>
    <p:extLst>
      <p:ext uri="{BB962C8B-B14F-4D97-AF65-F5344CB8AC3E}">
        <p14:creationId xmlns:p14="http://schemas.microsoft.com/office/powerpoint/2010/main" val="145131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DA62-91BC-3841-ACF6-15986DA8993D}" type="slidenum">
              <a:rPr lang="en-US" smtClean="0"/>
              <a:t>5</a:t>
            </a:fld>
            <a:endParaRPr lang="en-US"/>
          </a:p>
        </p:txBody>
      </p:sp>
    </p:spTree>
    <p:extLst>
      <p:ext uri="{BB962C8B-B14F-4D97-AF65-F5344CB8AC3E}">
        <p14:creationId xmlns:p14="http://schemas.microsoft.com/office/powerpoint/2010/main" val="9904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DA62-91BC-3841-ACF6-15986DA8993D}" type="slidenum">
              <a:rPr lang="en-US" smtClean="0"/>
              <a:t>6</a:t>
            </a:fld>
            <a:endParaRPr lang="en-US"/>
          </a:p>
        </p:txBody>
      </p:sp>
    </p:spTree>
    <p:extLst>
      <p:ext uri="{BB962C8B-B14F-4D97-AF65-F5344CB8AC3E}">
        <p14:creationId xmlns:p14="http://schemas.microsoft.com/office/powerpoint/2010/main" val="11062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2/28/24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40902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1779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6098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5338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6198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453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612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6137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1824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1243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2/28/24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168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2/28/24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0438737"/>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6"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white brain&#10;&#10;Description automatically generated">
            <a:extLst>
              <a:ext uri="{FF2B5EF4-FFF2-40B4-BE49-F238E27FC236}">
                <a16:creationId xmlns:a16="http://schemas.microsoft.com/office/drawing/2014/main" id="{474731A3-6C60-DEAE-81B7-178FA3B4A9EA}"/>
              </a:ext>
            </a:extLst>
          </p:cNvPr>
          <p:cNvPicPr>
            <a:picLocks noChangeAspect="1"/>
          </p:cNvPicPr>
          <p:nvPr/>
        </p:nvPicPr>
        <p:blipFill rotWithShape="1">
          <a:blip r:embed="rId3"/>
          <a:srcRect l="11893" r="10334" b="1"/>
          <a:stretch/>
        </p:blipFill>
        <p:spPr>
          <a:xfrm>
            <a:off x="20" y="10"/>
            <a:ext cx="12191435" cy="6857989"/>
          </a:xfrm>
          <a:prstGeom prst="rect">
            <a:avLst/>
          </a:prstGeom>
        </p:spPr>
      </p:pic>
      <p:sp>
        <p:nvSpPr>
          <p:cNvPr id="41" name="Rectangle 40">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32216-BB3A-FC59-1C15-7138D8F124CB}"/>
              </a:ext>
            </a:extLst>
          </p:cNvPr>
          <p:cNvSpPr>
            <a:spLocks noGrp="1"/>
          </p:cNvSpPr>
          <p:nvPr>
            <p:ph type="ctrTitle"/>
          </p:nvPr>
        </p:nvSpPr>
        <p:spPr>
          <a:xfrm>
            <a:off x="576649" y="893804"/>
            <a:ext cx="6167438" cy="2262189"/>
          </a:xfrm>
        </p:spPr>
        <p:txBody>
          <a:bodyPr anchor="ctr">
            <a:normAutofit fontScale="90000"/>
          </a:bodyPr>
          <a:lstStyle/>
          <a:p>
            <a:pPr algn="l"/>
            <a:r>
              <a:rPr lang="en-US" sz="6200" b="0" i="0" dirty="0">
                <a:solidFill>
                  <a:srgbClr val="FFFFFF"/>
                </a:solidFill>
                <a:effectLst/>
                <a:latin typeface="Söhne"/>
              </a:rPr>
              <a:t>Detecting Pneumonia From Chest X-rays</a:t>
            </a:r>
            <a:endParaRPr lang="en-US" sz="6200" dirty="0">
              <a:solidFill>
                <a:srgbClr val="FFFFFF"/>
              </a:solidFill>
            </a:endParaRPr>
          </a:p>
        </p:txBody>
      </p:sp>
      <p:sp>
        <p:nvSpPr>
          <p:cNvPr id="3" name="Subtitle 2">
            <a:extLst>
              <a:ext uri="{FF2B5EF4-FFF2-40B4-BE49-F238E27FC236}">
                <a16:creationId xmlns:a16="http://schemas.microsoft.com/office/drawing/2014/main" id="{443202E7-EA3F-FB66-0771-75B0A69D071A}"/>
              </a:ext>
            </a:extLst>
          </p:cNvPr>
          <p:cNvSpPr>
            <a:spLocks noGrp="1"/>
          </p:cNvSpPr>
          <p:nvPr>
            <p:ph type="subTitle" idx="1"/>
          </p:nvPr>
        </p:nvSpPr>
        <p:spPr>
          <a:xfrm>
            <a:off x="576649" y="3338818"/>
            <a:ext cx="5334000" cy="762000"/>
          </a:xfrm>
        </p:spPr>
        <p:txBody>
          <a:bodyPr anchor="t">
            <a:normAutofit/>
          </a:bodyPr>
          <a:lstStyle/>
          <a:p>
            <a:pPr algn="l"/>
            <a:r>
              <a:rPr lang="en-US" b="0" i="0" dirty="0">
                <a:solidFill>
                  <a:srgbClr val="FFFFFF"/>
                </a:solidFill>
                <a:effectLst/>
                <a:latin typeface="Söhne"/>
              </a:rPr>
              <a:t>An AI-driven Approach</a:t>
            </a:r>
            <a:endParaRPr lang="en-US" dirty="0">
              <a:solidFill>
                <a:srgbClr val="FFFFFF"/>
              </a:solidFill>
            </a:endParaRPr>
          </a:p>
        </p:txBody>
      </p:sp>
      <p:sp>
        <p:nvSpPr>
          <p:cNvPr id="7" name="TextBox 6">
            <a:extLst>
              <a:ext uri="{FF2B5EF4-FFF2-40B4-BE49-F238E27FC236}">
                <a16:creationId xmlns:a16="http://schemas.microsoft.com/office/drawing/2014/main" id="{31EC802A-B3AA-6DEC-6279-42D364898B95}"/>
              </a:ext>
            </a:extLst>
          </p:cNvPr>
          <p:cNvSpPr txBox="1"/>
          <p:nvPr/>
        </p:nvSpPr>
        <p:spPr>
          <a:xfrm>
            <a:off x="576649" y="6173977"/>
            <a:ext cx="3398108" cy="369332"/>
          </a:xfrm>
          <a:prstGeom prst="rect">
            <a:avLst/>
          </a:prstGeom>
          <a:noFill/>
        </p:spPr>
        <p:txBody>
          <a:bodyPr wrap="square" rtlCol="0">
            <a:spAutoFit/>
          </a:bodyPr>
          <a:lstStyle/>
          <a:p>
            <a:r>
              <a:rPr lang="en-US" b="1" i="1" dirty="0"/>
              <a:t>Siddhesh Chavan</a:t>
            </a:r>
          </a:p>
        </p:txBody>
      </p:sp>
    </p:spTree>
    <p:extLst>
      <p:ext uri="{BB962C8B-B14F-4D97-AF65-F5344CB8AC3E}">
        <p14:creationId xmlns:p14="http://schemas.microsoft.com/office/powerpoint/2010/main" val="172350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FB5A7-D9F0-92EA-A362-933282C693AF}"/>
              </a:ext>
            </a:extLst>
          </p:cNvPr>
          <p:cNvSpPr>
            <a:spLocks noGrp="1"/>
          </p:cNvSpPr>
          <p:nvPr>
            <p:ph type="title"/>
          </p:nvPr>
        </p:nvSpPr>
        <p:spPr>
          <a:xfrm>
            <a:off x="675248" y="350255"/>
            <a:ext cx="4905279" cy="1379692"/>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27FAEA27-6789-C3FB-4C07-E9E95FAEA7F7}"/>
              </a:ext>
            </a:extLst>
          </p:cNvPr>
          <p:cNvSpPr>
            <a:spLocks noGrp="1"/>
          </p:cNvSpPr>
          <p:nvPr>
            <p:ph idx="1"/>
          </p:nvPr>
        </p:nvSpPr>
        <p:spPr>
          <a:xfrm>
            <a:off x="675248" y="2268191"/>
            <a:ext cx="4905279" cy="3947258"/>
          </a:xfrm>
        </p:spPr>
        <p:txBody>
          <a:bodyPr>
            <a:normAutofit/>
          </a:bodyPr>
          <a:lstStyle/>
          <a:p>
            <a:pPr marL="0" indent="0">
              <a:buNone/>
            </a:pPr>
            <a:endParaRPr lang="en-US" sz="1800" dirty="0"/>
          </a:p>
          <a:p>
            <a:pPr>
              <a:lnSpc>
                <a:spcPct val="110000"/>
              </a:lnSpc>
              <a:buFont typeface="Wingdings" pitchFamily="2" charset="2"/>
              <a:buChar char="q"/>
            </a:pPr>
            <a:r>
              <a:rPr lang="en-US" sz="1800" dirty="0">
                <a:latin typeface="Arial" panose="020B0604020202020204" pitchFamily="34" charset="0"/>
                <a:cs typeface="Arial" panose="020B0604020202020204" pitchFamily="34" charset="0"/>
              </a:rPr>
              <a:t>Pneumonia is a common and serious lung infection that can be life-threatening if not treated promptly.</a:t>
            </a:r>
          </a:p>
          <a:p>
            <a:pPr>
              <a:lnSpc>
                <a:spcPct val="110000"/>
              </a:lnSpc>
              <a:buFont typeface="Wingdings" pitchFamily="2" charset="2"/>
              <a:buChar char="q"/>
            </a:pPr>
            <a:r>
              <a:rPr lang="en-US" sz="1800" dirty="0">
                <a:latin typeface="Arial" panose="020B0604020202020204" pitchFamily="34" charset="0"/>
                <a:cs typeface="Arial" panose="020B0604020202020204" pitchFamily="34" charset="0"/>
              </a:rPr>
              <a:t>Early diagnosis is crucial for timely treatment and improving patient outcomes.</a:t>
            </a:r>
          </a:p>
          <a:p>
            <a:pPr>
              <a:lnSpc>
                <a:spcPct val="110000"/>
              </a:lnSpc>
              <a:buFont typeface="Wingdings" pitchFamily="2" charset="2"/>
              <a:buChar char="q"/>
            </a:pPr>
            <a:r>
              <a:rPr lang="en-US" sz="1800" dirty="0">
                <a:latin typeface="Arial" panose="020B0604020202020204" pitchFamily="34" charset="0"/>
                <a:cs typeface="Arial" panose="020B0604020202020204" pitchFamily="34" charset="0"/>
              </a:rPr>
              <a:t>Utilizing AI and deep learning techniques to automate pneumonia detection from chest X-ray images.</a:t>
            </a:r>
          </a:p>
        </p:txBody>
      </p:sp>
      <p:grpSp>
        <p:nvGrpSpPr>
          <p:cNvPr id="17" name="Group 16">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8" name="Group 17">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9" name="Freeform: Shape 21">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2">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 name="Group 18">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1" name="Freeform: Shape 19">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0">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descr="A close-up of x-ray images&#10;&#10;Description automatically generated">
            <a:extLst>
              <a:ext uri="{FF2B5EF4-FFF2-40B4-BE49-F238E27FC236}">
                <a16:creationId xmlns:a16="http://schemas.microsoft.com/office/drawing/2014/main" id="{BF384D4B-9A6A-6104-9126-2CF662CFE61D}"/>
              </a:ext>
            </a:extLst>
          </p:cNvPr>
          <p:cNvPicPr>
            <a:picLocks noChangeAspect="1"/>
          </p:cNvPicPr>
          <p:nvPr/>
        </p:nvPicPr>
        <p:blipFill>
          <a:blip r:embed="rId3"/>
          <a:stretch>
            <a:fillRect/>
          </a:stretch>
        </p:blipFill>
        <p:spPr>
          <a:xfrm>
            <a:off x="6063215" y="1729947"/>
            <a:ext cx="5293760" cy="2408364"/>
          </a:xfrm>
          <a:prstGeom prst="rect">
            <a:avLst/>
          </a:prstGeom>
        </p:spPr>
      </p:pic>
    </p:spTree>
    <p:extLst>
      <p:ext uri="{BB962C8B-B14F-4D97-AF65-F5344CB8AC3E}">
        <p14:creationId xmlns:p14="http://schemas.microsoft.com/office/powerpoint/2010/main" val="163744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23311-6B2E-383A-F24F-B0B12A2FF7EA}"/>
              </a:ext>
            </a:extLst>
          </p:cNvPr>
          <p:cNvSpPr>
            <a:spLocks noGrp="1"/>
          </p:cNvSpPr>
          <p:nvPr>
            <p:ph type="title"/>
          </p:nvPr>
        </p:nvSpPr>
        <p:spPr>
          <a:xfrm>
            <a:off x="699176" y="670671"/>
            <a:ext cx="7699012" cy="857881"/>
          </a:xfrm>
        </p:spPr>
        <p:txBody>
          <a:bodyPr anchor="ctr">
            <a:normAutofit/>
          </a:bodyPr>
          <a:lstStyle/>
          <a:p>
            <a:r>
              <a:rPr lang="en-US" dirty="0"/>
              <a:t>Dataset Overview</a:t>
            </a:r>
          </a:p>
        </p:txBody>
      </p:sp>
      <p:sp>
        <p:nvSpPr>
          <p:cNvPr id="3" name="Content Placeholder 2">
            <a:extLst>
              <a:ext uri="{FF2B5EF4-FFF2-40B4-BE49-F238E27FC236}">
                <a16:creationId xmlns:a16="http://schemas.microsoft.com/office/drawing/2014/main" id="{6E15F19C-4ECC-7D43-E87E-FE03288D07E2}"/>
              </a:ext>
            </a:extLst>
          </p:cNvPr>
          <p:cNvSpPr>
            <a:spLocks noGrp="1"/>
          </p:cNvSpPr>
          <p:nvPr>
            <p:ph idx="1"/>
          </p:nvPr>
        </p:nvSpPr>
        <p:spPr>
          <a:xfrm>
            <a:off x="699176" y="3677203"/>
            <a:ext cx="9655786" cy="2943899"/>
          </a:xfrm>
        </p:spPr>
        <p:txBody>
          <a:bodyPr anchor="t">
            <a:normAutofit/>
          </a:bodyPr>
          <a:lstStyle/>
          <a:p>
            <a:pPr>
              <a:buFont typeface="Wingdings" pitchFamily="2" charset="2"/>
              <a:buChar char="Ø"/>
            </a:pPr>
            <a:r>
              <a:rPr lang="en-US" dirty="0">
                <a:latin typeface="Arial" panose="020B0604020202020204" pitchFamily="34" charset="0"/>
                <a:cs typeface="Arial" panose="020B0604020202020204" pitchFamily="34" charset="0"/>
              </a:rPr>
              <a:t>The dataset is organized into 3 folders (train, test,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and contains subfolders for each image category (Pneumonia/Normal). </a:t>
            </a:r>
          </a:p>
          <a:p>
            <a:pPr>
              <a:buFont typeface="Wingdings" pitchFamily="2" charset="2"/>
              <a:buChar char="Ø"/>
            </a:pPr>
            <a:endParaRPr lang="en-US" dirty="0">
              <a:latin typeface="Arial" panose="020B0604020202020204" pitchFamily="34" charset="0"/>
              <a:cs typeface="Arial" panose="020B0604020202020204" pitchFamily="34" charset="0"/>
            </a:endParaRPr>
          </a:p>
          <a:p>
            <a:pPr>
              <a:buFont typeface="Wingdings" pitchFamily="2" charset="2"/>
              <a:buChar char="Ø"/>
            </a:pPr>
            <a:r>
              <a:rPr lang="en-US" dirty="0">
                <a:latin typeface="Arial" panose="020B0604020202020204" pitchFamily="34" charset="0"/>
                <a:cs typeface="Arial" panose="020B0604020202020204" pitchFamily="34" charset="0"/>
              </a:rPr>
              <a:t>There are 5,863 X-Ray images (JPEG) and 2 categories (Pneumonia/Normal).</a:t>
            </a:r>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544" y="2244769"/>
            <a:ext cx="12191456" cy="2651760"/>
            <a:chOff x="476" y="-3923156"/>
            <a:chExt cx="10667524" cy="2493728"/>
          </a:xfrm>
        </p:grpSpPr>
        <p:sp>
          <p:nvSpPr>
            <p:cNvPr id="24"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8368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501DB-68D7-1224-122A-CD20C2A3FD5F}"/>
              </a:ext>
            </a:extLst>
          </p:cNvPr>
          <p:cNvSpPr>
            <a:spLocks noGrp="1"/>
          </p:cNvSpPr>
          <p:nvPr>
            <p:ph type="title"/>
          </p:nvPr>
        </p:nvSpPr>
        <p:spPr>
          <a:xfrm>
            <a:off x="148281" y="210065"/>
            <a:ext cx="6057178" cy="1198605"/>
          </a:xfrm>
        </p:spPr>
        <p:txBody>
          <a:bodyPr anchor="b">
            <a:normAutofit/>
          </a:bodyPr>
          <a:lstStyle/>
          <a:p>
            <a:r>
              <a:rPr lang="en-US" sz="4000"/>
              <a:t>Exploratory Data Analysis</a:t>
            </a:r>
            <a:endParaRPr lang="en-US" sz="4000" dirty="0"/>
          </a:p>
        </p:txBody>
      </p:sp>
      <p:sp>
        <p:nvSpPr>
          <p:cNvPr id="3" name="Content Placeholder 2">
            <a:extLst>
              <a:ext uri="{FF2B5EF4-FFF2-40B4-BE49-F238E27FC236}">
                <a16:creationId xmlns:a16="http://schemas.microsoft.com/office/drawing/2014/main" id="{46C7A14B-DA44-CB26-5426-1C8C276E587C}"/>
              </a:ext>
            </a:extLst>
          </p:cNvPr>
          <p:cNvSpPr>
            <a:spLocks noGrp="1"/>
          </p:cNvSpPr>
          <p:nvPr>
            <p:ph idx="1"/>
          </p:nvPr>
        </p:nvSpPr>
        <p:spPr>
          <a:xfrm>
            <a:off x="148280" y="1614053"/>
            <a:ext cx="5947719" cy="4650824"/>
          </a:xfrm>
        </p:spPr>
        <p:txBody>
          <a:bodyPr>
            <a:noAutofit/>
          </a:bodyPr>
          <a:lstStyle/>
          <a:p>
            <a:endParaRPr lang="en-US" sz="1600" dirty="0"/>
          </a:p>
          <a:p>
            <a:pPr marL="0" indent="0">
              <a:buNone/>
            </a:pPr>
            <a:r>
              <a:rPr lang="en-US" sz="1600" b="1" dirty="0">
                <a:latin typeface="Arial" panose="020B0604020202020204" pitchFamily="34" charset="0"/>
                <a:cs typeface="Arial" panose="020B0604020202020204" pitchFamily="34" charset="0"/>
              </a:rPr>
              <a:t>Total dataset size: 5863</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Training Dataset:</a:t>
            </a:r>
          </a:p>
          <a:p>
            <a:pPr marL="0" indent="0">
              <a:buNone/>
            </a:pPr>
            <a:r>
              <a:rPr lang="en-US" sz="1600" dirty="0">
                <a:latin typeface="Arial" panose="020B0604020202020204" pitchFamily="34" charset="0"/>
                <a:cs typeface="Arial" panose="020B0604020202020204" pitchFamily="34" charset="0"/>
              </a:rPr>
              <a:t>     Pneumonia: 3875</a:t>
            </a:r>
          </a:p>
          <a:p>
            <a:pPr marL="0" indent="0">
              <a:buNone/>
            </a:pPr>
            <a:r>
              <a:rPr lang="en-US" sz="1600" dirty="0">
                <a:latin typeface="Arial" panose="020B0604020202020204" pitchFamily="34" charset="0"/>
                <a:cs typeface="Arial" panose="020B0604020202020204" pitchFamily="34" charset="0"/>
              </a:rPr>
              <a:t>     Normal: 1341</a:t>
            </a:r>
          </a:p>
          <a:p>
            <a:pPr marL="0" indent="0">
              <a:buNone/>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Test Dataset:</a:t>
            </a:r>
          </a:p>
          <a:p>
            <a:pPr marL="0" indent="0">
              <a:buNone/>
            </a:pPr>
            <a:r>
              <a:rPr lang="en-US" sz="1600" dirty="0">
                <a:latin typeface="Arial" panose="020B0604020202020204" pitchFamily="34" charset="0"/>
                <a:cs typeface="Arial" panose="020B0604020202020204" pitchFamily="34" charset="0"/>
              </a:rPr>
              <a:t>     Pneumonia: 390</a:t>
            </a:r>
          </a:p>
          <a:p>
            <a:pPr marL="0" indent="0">
              <a:buNone/>
            </a:pPr>
            <a:r>
              <a:rPr lang="en-US" sz="1600" dirty="0">
                <a:latin typeface="Arial" panose="020B0604020202020204" pitchFamily="34" charset="0"/>
                <a:cs typeface="Arial" panose="020B0604020202020204" pitchFamily="34" charset="0"/>
              </a:rPr>
              <a:t>     Normal: 234</a:t>
            </a:r>
          </a:p>
          <a:p>
            <a:pPr marL="0" indent="0">
              <a:buNone/>
            </a:pPr>
            <a:endParaRPr lang="en-US" sz="1600" dirty="0">
              <a:latin typeface="Arial" panose="020B0604020202020204" pitchFamily="34" charset="0"/>
              <a:cs typeface="Arial" panose="020B0604020202020204" pitchFamily="34" charset="0"/>
            </a:endParaRPr>
          </a:p>
          <a:p>
            <a:pPr>
              <a:buFont typeface="Wingdings" pitchFamily="2" charset="2"/>
              <a:buChar char="Ø"/>
            </a:pPr>
            <a:r>
              <a:rPr lang="en-US" sz="1600" b="1" dirty="0">
                <a:latin typeface="Arial" panose="020B0604020202020204" pitchFamily="34" charset="0"/>
                <a:cs typeface="Arial" panose="020B0604020202020204" pitchFamily="34" charset="0"/>
              </a:rPr>
              <a:t>Validation Dataset:</a:t>
            </a:r>
          </a:p>
          <a:p>
            <a:pPr marL="0" indent="0">
              <a:buNone/>
            </a:pPr>
            <a:r>
              <a:rPr lang="en-US" sz="1600" dirty="0">
                <a:latin typeface="Arial" panose="020B0604020202020204" pitchFamily="34" charset="0"/>
                <a:cs typeface="Arial" panose="020B0604020202020204" pitchFamily="34" charset="0"/>
              </a:rPr>
              <a:t>     Pneumonia: 8</a:t>
            </a:r>
          </a:p>
          <a:p>
            <a:pPr marL="0" indent="0">
              <a:buNone/>
            </a:pPr>
            <a:r>
              <a:rPr lang="en-US" sz="1600" dirty="0">
                <a:latin typeface="Arial" panose="020B0604020202020204" pitchFamily="34" charset="0"/>
                <a:cs typeface="Arial" panose="020B0604020202020204" pitchFamily="34" charset="0"/>
              </a:rPr>
              <a:t>     Normal: 8</a:t>
            </a:r>
          </a:p>
        </p:txBody>
      </p:sp>
      <p:pic>
        <p:nvPicPr>
          <p:cNvPr id="7" name="Picture 6" descr="A blue and orange pie chart&#10;&#10;Description automatically generated">
            <a:extLst>
              <a:ext uri="{FF2B5EF4-FFF2-40B4-BE49-F238E27FC236}">
                <a16:creationId xmlns:a16="http://schemas.microsoft.com/office/drawing/2014/main" id="{F16030D9-4A72-F9A5-F484-2260DA046A7F}"/>
              </a:ext>
            </a:extLst>
          </p:cNvPr>
          <p:cNvPicPr>
            <a:picLocks noChangeAspect="1"/>
          </p:cNvPicPr>
          <p:nvPr/>
        </p:nvPicPr>
        <p:blipFill>
          <a:blip r:embed="rId2"/>
          <a:stretch>
            <a:fillRect/>
          </a:stretch>
        </p:blipFill>
        <p:spPr>
          <a:xfrm>
            <a:off x="7018638" y="9540"/>
            <a:ext cx="5134540" cy="3929925"/>
          </a:xfrm>
          <a:prstGeom prst="rect">
            <a:avLst/>
          </a:prstGeom>
        </p:spPr>
      </p:pic>
      <p:pic>
        <p:nvPicPr>
          <p:cNvPr id="5" name="Picture 4" descr="A close-up of a graph&#10;&#10;Description automatically generated">
            <a:extLst>
              <a:ext uri="{FF2B5EF4-FFF2-40B4-BE49-F238E27FC236}">
                <a16:creationId xmlns:a16="http://schemas.microsoft.com/office/drawing/2014/main" id="{0ACE05B5-72BE-55F5-4563-1AF0B6128045}"/>
              </a:ext>
            </a:extLst>
          </p:cNvPr>
          <p:cNvPicPr>
            <a:picLocks noChangeAspect="1"/>
          </p:cNvPicPr>
          <p:nvPr/>
        </p:nvPicPr>
        <p:blipFill>
          <a:blip r:embed="rId3"/>
          <a:stretch>
            <a:fillRect/>
          </a:stretch>
        </p:blipFill>
        <p:spPr>
          <a:xfrm>
            <a:off x="4139226" y="4021697"/>
            <a:ext cx="8013952" cy="2780271"/>
          </a:xfrm>
          <a:prstGeom prst="rect">
            <a:avLst/>
          </a:prstGeom>
        </p:spPr>
      </p:pic>
    </p:spTree>
    <p:extLst>
      <p:ext uri="{BB962C8B-B14F-4D97-AF65-F5344CB8AC3E}">
        <p14:creationId xmlns:p14="http://schemas.microsoft.com/office/powerpoint/2010/main" val="234545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2E5DF58-5CFD-4D62-AC3A-9EA04E1AF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Sphere of mesh and nodes">
            <a:extLst>
              <a:ext uri="{FF2B5EF4-FFF2-40B4-BE49-F238E27FC236}">
                <a16:creationId xmlns:a16="http://schemas.microsoft.com/office/drawing/2014/main" id="{29F82C9C-F01E-A453-B6D3-71A197CCA67A}"/>
              </a:ext>
            </a:extLst>
          </p:cNvPr>
          <p:cNvPicPr>
            <a:picLocks noChangeAspect="1"/>
          </p:cNvPicPr>
          <p:nvPr/>
        </p:nvPicPr>
        <p:blipFill rotWithShape="1">
          <a:blip r:embed="rId3"/>
          <a:srcRect t="1481" b="23519"/>
          <a:stretch/>
        </p:blipFill>
        <p:spPr>
          <a:xfrm>
            <a:off x="20" y="10"/>
            <a:ext cx="12191979" cy="6857989"/>
          </a:xfrm>
          <a:prstGeom prst="rect">
            <a:avLst/>
          </a:prstGeom>
        </p:spPr>
      </p:pic>
      <p:sp useBgFill="1">
        <p:nvSpPr>
          <p:cNvPr id="35" name="Freeform: Shape 34">
            <a:extLst>
              <a:ext uri="{FF2B5EF4-FFF2-40B4-BE49-F238E27FC236}">
                <a16:creationId xmlns:a16="http://schemas.microsoft.com/office/drawing/2014/main" id="{8064D39A-E0A4-461B-A8D2-9C3AE870C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F4CBB-5FAD-4304-9196-AACF589FF9F3}"/>
              </a:ext>
            </a:extLst>
          </p:cNvPr>
          <p:cNvSpPr>
            <a:spLocks noGrp="1"/>
          </p:cNvSpPr>
          <p:nvPr>
            <p:ph type="title"/>
          </p:nvPr>
        </p:nvSpPr>
        <p:spPr>
          <a:xfrm>
            <a:off x="523875" y="307962"/>
            <a:ext cx="5419724" cy="687687"/>
          </a:xfrm>
        </p:spPr>
        <p:txBody>
          <a:bodyPr anchor="b">
            <a:normAutofit/>
          </a:bodyPr>
          <a:lstStyle/>
          <a:p>
            <a:r>
              <a:rPr lang="en-US" sz="3600" dirty="0"/>
              <a:t>Model Architecture</a:t>
            </a:r>
          </a:p>
        </p:txBody>
      </p:sp>
      <p:sp>
        <p:nvSpPr>
          <p:cNvPr id="3" name="Content Placeholder 2">
            <a:extLst>
              <a:ext uri="{FF2B5EF4-FFF2-40B4-BE49-F238E27FC236}">
                <a16:creationId xmlns:a16="http://schemas.microsoft.com/office/drawing/2014/main" id="{4293B880-A294-D7B5-4F69-6D91545F2579}"/>
              </a:ext>
            </a:extLst>
          </p:cNvPr>
          <p:cNvSpPr>
            <a:spLocks noGrp="1"/>
          </p:cNvSpPr>
          <p:nvPr>
            <p:ph idx="1"/>
          </p:nvPr>
        </p:nvSpPr>
        <p:spPr>
          <a:xfrm>
            <a:off x="227313" y="1303601"/>
            <a:ext cx="5419724" cy="5246438"/>
          </a:xfrm>
        </p:spPr>
        <p:txBody>
          <a:bodyPr>
            <a:normAutofit fontScale="92500" lnSpcReduction="10000"/>
          </a:bodyPr>
          <a:lstStyle/>
          <a:p>
            <a:r>
              <a:rPr lang="en-US" sz="1400" b="1" dirty="0">
                <a:latin typeface="Arial" panose="020B0604020202020204" pitchFamily="34" charset="0"/>
                <a:cs typeface="Arial" panose="020B0604020202020204" pitchFamily="34" charset="0"/>
              </a:rPr>
              <a:t>Convolutional Layers: </a:t>
            </a:r>
            <a:r>
              <a:rPr lang="en-US" sz="1400" dirty="0">
                <a:latin typeface="Arial" panose="020B0604020202020204" pitchFamily="34" charset="0"/>
                <a:cs typeface="Arial" panose="020B0604020202020204" pitchFamily="34" charset="0"/>
              </a:rPr>
              <a:t>In my model, we use multiple convolutional layers with increasing filter depths to capture complex patterns in the input images.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Batch Normalization: </a:t>
            </a:r>
            <a:r>
              <a:rPr lang="en-US" sz="1400" dirty="0">
                <a:latin typeface="Arial" panose="020B0604020202020204" pitchFamily="34" charset="0"/>
                <a:cs typeface="Arial" panose="020B0604020202020204" pitchFamily="34" charset="0"/>
              </a:rPr>
              <a:t>Batch normalization is employed to improve the stability and performance of the neural network. </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MaxPooling Layers: </a:t>
            </a:r>
            <a:r>
              <a:rPr lang="en-US" sz="1400" dirty="0">
                <a:latin typeface="Arial" panose="020B0604020202020204" pitchFamily="34" charset="0"/>
                <a:cs typeface="Arial" panose="020B0604020202020204" pitchFamily="34" charset="0"/>
              </a:rPr>
              <a:t>MaxPooling layers downsample the feature maps obtained from convolutional layers, reducing their spatial dimensions while retaining the most important information.</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Flatten Layer: </a:t>
            </a:r>
            <a:r>
              <a:rPr lang="en-US" sz="1400" dirty="0">
                <a:latin typeface="Arial" panose="020B0604020202020204" pitchFamily="34" charset="0"/>
                <a:cs typeface="Arial" panose="020B0604020202020204" pitchFamily="34" charset="0"/>
              </a:rPr>
              <a:t>The Flatten layer converts the 2D feature maps into a 1D vector, preparing the data for input into the fully connected layers.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Dense Layers: </a:t>
            </a:r>
            <a:r>
              <a:rPr lang="en-US" sz="1400" dirty="0">
                <a:latin typeface="Arial" panose="020B0604020202020204" pitchFamily="34" charset="0"/>
                <a:cs typeface="Arial" panose="020B0604020202020204" pitchFamily="34" charset="0"/>
              </a:rPr>
              <a:t>Fully connected (Dense) layers are used to perform classification based on the features extracted by the convolutional layers. The first dense layer contains 256 neurons with </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 activation function</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Output Layer: </a:t>
            </a:r>
            <a:r>
              <a:rPr lang="en-US" sz="1400" dirty="0">
                <a:latin typeface="Arial" panose="020B0604020202020204" pitchFamily="34" charset="0"/>
                <a:cs typeface="Arial" panose="020B0604020202020204" pitchFamily="34" charset="0"/>
              </a:rPr>
              <a:t>The output layer consists of a single neuron with a sigmoid activation function, producing a binary classification output indicating the presence or absence of pneumonia.</a:t>
            </a:r>
          </a:p>
          <a:p>
            <a:endParaRPr lang="en-US" sz="1400" dirty="0">
              <a:latin typeface="Arial" panose="020B0604020202020204" pitchFamily="34" charset="0"/>
              <a:cs typeface="Arial" panose="020B0604020202020204" pitchFamily="34" charset="0"/>
            </a:endParaRPr>
          </a:p>
          <a:p>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135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46B9B-4186-6A41-5419-31BCDCFBCEDD}"/>
              </a:ext>
            </a:extLst>
          </p:cNvPr>
          <p:cNvSpPr>
            <a:spLocks noGrp="1"/>
          </p:cNvSpPr>
          <p:nvPr>
            <p:ph type="title"/>
          </p:nvPr>
        </p:nvSpPr>
        <p:spPr>
          <a:xfrm>
            <a:off x="0" y="-1053700"/>
            <a:ext cx="8489092" cy="1999273"/>
          </a:xfrm>
        </p:spPr>
        <p:txBody>
          <a:bodyPr anchor="b">
            <a:normAutofit/>
          </a:bodyPr>
          <a:lstStyle/>
          <a:p>
            <a:r>
              <a:rPr lang="en-US" sz="3600"/>
              <a:t>Overview of the training process</a:t>
            </a:r>
            <a:endParaRPr lang="en-US" sz="3600" dirty="0"/>
          </a:p>
        </p:txBody>
      </p:sp>
      <p:sp>
        <p:nvSpPr>
          <p:cNvPr id="3" name="Content Placeholder 2">
            <a:extLst>
              <a:ext uri="{FF2B5EF4-FFF2-40B4-BE49-F238E27FC236}">
                <a16:creationId xmlns:a16="http://schemas.microsoft.com/office/drawing/2014/main" id="{3214A2FA-29A6-3A1B-4137-7112D0FC64D6}"/>
              </a:ext>
            </a:extLst>
          </p:cNvPr>
          <p:cNvSpPr>
            <a:spLocks noGrp="1"/>
          </p:cNvSpPr>
          <p:nvPr>
            <p:ph idx="1"/>
          </p:nvPr>
        </p:nvSpPr>
        <p:spPr>
          <a:xfrm>
            <a:off x="159328" y="1146462"/>
            <a:ext cx="6276111" cy="5526187"/>
          </a:xfrm>
        </p:spPr>
        <p:txBody>
          <a:bodyPr>
            <a:noAutofit/>
          </a:bodyPr>
          <a:lstStyle/>
          <a:p>
            <a:r>
              <a:rPr lang="en-US" sz="1600" dirty="0">
                <a:latin typeface="Arial" panose="020B0604020202020204" pitchFamily="34" charset="0"/>
                <a:cs typeface="Arial" panose="020B0604020202020204" pitchFamily="34" charset="0"/>
              </a:rPr>
              <a:t>The model was trained using the training dataset, augmented using data augmentation techniques, that involves applying random transformations to the training images, such as rotation, zooming, shifting, and flipping, to increase the diversity of the training data and improve the model's ability to generalize to unseen images.</a:t>
            </a:r>
          </a:p>
          <a:p>
            <a:r>
              <a:rPr lang="en-US" sz="1600" dirty="0">
                <a:latin typeface="Arial" panose="020B0604020202020204" pitchFamily="34" charset="0"/>
                <a:cs typeface="Arial" panose="020B0604020202020204" pitchFamily="34" charset="0"/>
              </a:rPr>
              <a:t>Data generators were utilized to generate batches of augmented images and corresponding labels during training. These generators facilitate efficient memory usage by generating data on-the-fly and feeding it directly to the model during training.</a:t>
            </a:r>
          </a:p>
          <a:p>
            <a:pPr marL="0" indent="0">
              <a:buNone/>
            </a:pP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Training parameters: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Number of epochs: The model was trained for 12 epochs, with an epoch representing one complete pass through the entire training dataset.</a:t>
            </a:r>
          </a:p>
          <a:p>
            <a:r>
              <a:rPr lang="en-US" sz="1600" dirty="0">
                <a:latin typeface="Arial" panose="020B0604020202020204" pitchFamily="34" charset="0"/>
                <a:cs typeface="Arial" panose="020B0604020202020204" pitchFamily="34" charset="0"/>
              </a:rPr>
              <a:t>Batch size: Each training batch consisted of 32 augmented images and their corresponding labels.</a:t>
            </a:r>
          </a:p>
          <a:p>
            <a:r>
              <a:rPr lang="en-US" sz="1600" dirty="0">
                <a:latin typeface="Arial" panose="020B0604020202020204" pitchFamily="34" charset="0"/>
                <a:cs typeface="Arial" panose="020B0604020202020204" pitchFamily="34" charset="0"/>
              </a:rPr>
              <a:t>Callbacks: A learning rate reduction callback was employed to dynamically adjust the learning rate during training based on the validation accuracy. </a:t>
            </a:r>
          </a:p>
        </p:txBody>
      </p:sp>
      <p:pic>
        <p:nvPicPr>
          <p:cNvPr id="5" name="Picture 4" descr="A graph with a line and a line&#10;&#10;Description automatically generated">
            <a:extLst>
              <a:ext uri="{FF2B5EF4-FFF2-40B4-BE49-F238E27FC236}">
                <a16:creationId xmlns:a16="http://schemas.microsoft.com/office/drawing/2014/main" id="{071D5281-5AAE-15AE-1201-5CD7B570495A}"/>
              </a:ext>
            </a:extLst>
          </p:cNvPr>
          <p:cNvPicPr>
            <a:picLocks noChangeAspect="1"/>
          </p:cNvPicPr>
          <p:nvPr/>
        </p:nvPicPr>
        <p:blipFill>
          <a:blip r:embed="rId3"/>
          <a:stretch>
            <a:fillRect/>
          </a:stretch>
        </p:blipFill>
        <p:spPr>
          <a:xfrm>
            <a:off x="6435439" y="1532091"/>
            <a:ext cx="5419662" cy="4132493"/>
          </a:xfrm>
          <a:prstGeom prst="rect">
            <a:avLst/>
          </a:prstGeom>
        </p:spPr>
      </p:pic>
    </p:spTree>
    <p:extLst>
      <p:ext uri="{BB962C8B-B14F-4D97-AF65-F5344CB8AC3E}">
        <p14:creationId xmlns:p14="http://schemas.microsoft.com/office/powerpoint/2010/main" val="271018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A76DD-E919-E233-A290-CF1560FDCC9F}"/>
              </a:ext>
            </a:extLst>
          </p:cNvPr>
          <p:cNvSpPr>
            <a:spLocks noGrp="1"/>
          </p:cNvSpPr>
          <p:nvPr>
            <p:ph type="title"/>
          </p:nvPr>
        </p:nvSpPr>
        <p:spPr>
          <a:xfrm>
            <a:off x="904877" y="2517224"/>
            <a:ext cx="4181474" cy="1823552"/>
          </a:xfrm>
        </p:spPr>
        <p:txBody>
          <a:bodyPr vert="horz" lIns="91440" tIns="45720" rIns="91440" bIns="45720" rtlCol="0" anchor="b" anchorCtr="0">
            <a:normAutofit/>
          </a:bodyPr>
          <a:lstStyle/>
          <a:p>
            <a:pPr algn="ctr"/>
            <a:r>
              <a:rPr lang="en-US" sz="6000" dirty="0"/>
              <a:t>Evaluation Results</a:t>
            </a:r>
          </a:p>
        </p:txBody>
      </p:sp>
      <p:sp>
        <p:nvSpPr>
          <p:cNvPr id="14" name="Freeform: Shape 13">
            <a:extLst>
              <a:ext uri="{FF2B5EF4-FFF2-40B4-BE49-F238E27FC236}">
                <a16:creationId xmlns:a16="http://schemas.microsoft.com/office/drawing/2014/main" id="{90079F9F-0458-4E1F-8C66-3DC92F318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BFB1BD-917C-4E12-A662-6CD1860F2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number of numbers on a white background&#10;&#10;Description automatically generated">
            <a:extLst>
              <a:ext uri="{FF2B5EF4-FFF2-40B4-BE49-F238E27FC236}">
                <a16:creationId xmlns:a16="http://schemas.microsoft.com/office/drawing/2014/main" id="{40FC024E-85DB-FFB3-0B86-C4B1CFB726C0}"/>
              </a:ext>
            </a:extLst>
          </p:cNvPr>
          <p:cNvPicPr>
            <a:picLocks noChangeAspect="1"/>
          </p:cNvPicPr>
          <p:nvPr/>
        </p:nvPicPr>
        <p:blipFill>
          <a:blip r:embed="rId3"/>
          <a:stretch>
            <a:fillRect/>
          </a:stretch>
        </p:blipFill>
        <p:spPr>
          <a:xfrm>
            <a:off x="6667167" y="290513"/>
            <a:ext cx="5391023" cy="1981200"/>
          </a:xfrm>
          <a:prstGeom prst="rect">
            <a:avLst/>
          </a:prstGeom>
        </p:spPr>
      </p:pic>
      <p:pic>
        <p:nvPicPr>
          <p:cNvPr id="5" name="Content Placeholder 4" descr="A blue squares with white text&#10;&#10;Description automatically generated">
            <a:extLst>
              <a:ext uri="{FF2B5EF4-FFF2-40B4-BE49-F238E27FC236}">
                <a16:creationId xmlns:a16="http://schemas.microsoft.com/office/drawing/2014/main" id="{FA110440-DA64-05A3-D732-DFC1B66413D0}"/>
              </a:ext>
            </a:extLst>
          </p:cNvPr>
          <p:cNvPicPr>
            <a:picLocks noGrp="1" noChangeAspect="1"/>
          </p:cNvPicPr>
          <p:nvPr>
            <p:ph idx="1"/>
          </p:nvPr>
        </p:nvPicPr>
        <p:blipFill>
          <a:blip r:embed="rId4"/>
          <a:stretch>
            <a:fillRect/>
          </a:stretch>
        </p:blipFill>
        <p:spPr>
          <a:xfrm>
            <a:off x="6667167" y="2562226"/>
            <a:ext cx="5062871" cy="4252812"/>
          </a:xfrm>
          <a:prstGeom prst="rect">
            <a:avLst/>
          </a:prstGeom>
        </p:spPr>
      </p:pic>
    </p:spTree>
    <p:extLst>
      <p:ext uri="{BB962C8B-B14F-4D97-AF65-F5344CB8AC3E}">
        <p14:creationId xmlns:p14="http://schemas.microsoft.com/office/powerpoint/2010/main" val="186580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E5DF58-5CFD-4D62-AC3A-9EA04E1AF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white brain&#10;&#10;Description automatically generated">
            <a:extLst>
              <a:ext uri="{FF2B5EF4-FFF2-40B4-BE49-F238E27FC236}">
                <a16:creationId xmlns:a16="http://schemas.microsoft.com/office/drawing/2014/main" id="{F87CA5D6-7586-82ED-E512-DA061F047652}"/>
              </a:ext>
            </a:extLst>
          </p:cNvPr>
          <p:cNvPicPr>
            <a:picLocks noChangeAspect="1"/>
          </p:cNvPicPr>
          <p:nvPr/>
        </p:nvPicPr>
        <p:blipFill rotWithShape="1">
          <a:blip r:embed="rId2"/>
          <a:srcRect l="11891" r="10332" b="1"/>
          <a:stretch/>
        </p:blipFill>
        <p:spPr>
          <a:xfrm>
            <a:off x="20" y="10"/>
            <a:ext cx="12191979" cy="6857989"/>
          </a:xfrm>
          <a:prstGeom prst="rect">
            <a:avLst/>
          </a:prstGeom>
        </p:spPr>
      </p:pic>
      <p:sp useBgFill="1">
        <p:nvSpPr>
          <p:cNvPr id="13" name="Freeform: Shape 12">
            <a:extLst>
              <a:ext uri="{FF2B5EF4-FFF2-40B4-BE49-F238E27FC236}">
                <a16:creationId xmlns:a16="http://schemas.microsoft.com/office/drawing/2014/main" id="{8064D39A-E0A4-461B-A8D2-9C3AE870C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CF2C02-0602-50F1-58C9-D9B0BB536CE5}"/>
              </a:ext>
            </a:extLst>
          </p:cNvPr>
          <p:cNvSpPr>
            <a:spLocks noGrp="1"/>
          </p:cNvSpPr>
          <p:nvPr>
            <p:ph type="title"/>
          </p:nvPr>
        </p:nvSpPr>
        <p:spPr>
          <a:xfrm>
            <a:off x="1095375" y="1594021"/>
            <a:ext cx="4629150" cy="583869"/>
          </a:xfrm>
        </p:spPr>
        <p:txBody>
          <a:bodyPr anchor="b">
            <a:normAutofit/>
          </a:bodyPr>
          <a:lstStyle/>
          <a:p>
            <a:r>
              <a:rPr lang="en-US" sz="2800" dirty="0"/>
              <a:t>Conclusion</a:t>
            </a:r>
          </a:p>
        </p:txBody>
      </p:sp>
      <p:sp>
        <p:nvSpPr>
          <p:cNvPr id="3" name="Content Placeholder 2">
            <a:extLst>
              <a:ext uri="{FF2B5EF4-FFF2-40B4-BE49-F238E27FC236}">
                <a16:creationId xmlns:a16="http://schemas.microsoft.com/office/drawing/2014/main" id="{87091921-B821-EA09-A878-F36B803818D0}"/>
              </a:ext>
            </a:extLst>
          </p:cNvPr>
          <p:cNvSpPr>
            <a:spLocks noGrp="1"/>
          </p:cNvSpPr>
          <p:nvPr>
            <p:ph idx="1"/>
          </p:nvPr>
        </p:nvSpPr>
        <p:spPr>
          <a:xfrm>
            <a:off x="827089" y="2372498"/>
            <a:ext cx="5042370" cy="3833696"/>
          </a:xfrm>
        </p:spPr>
        <p:txBody>
          <a:bodyPr>
            <a:normAutofit/>
          </a:bodyPr>
          <a:lstStyle/>
          <a:p>
            <a:r>
              <a:rPr lang="en-US" sz="1600" dirty="0">
                <a:latin typeface="Arial" panose="020B0604020202020204" pitchFamily="34" charset="0"/>
                <a:cs typeface="Arial" panose="020B0604020202020204" pitchFamily="34" charset="0"/>
              </a:rPr>
              <a:t>In brief, this project demonstrates the successful application of deep learning techniques for pneumonia detection from chest X-ray images. By leveraging convolutional neural networks and data augmentation, we've built an accurate and efficient diagnostic tool.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model's high accuracy underscores its potential for real-world clinical applications, where early detection is crucial for patient outcomes. My work highlights the transformative impact of AI in healthcare, paving the way for more efficient and accessible diagnostic solutions.</a:t>
            </a:r>
          </a:p>
          <a:p>
            <a:endParaRPr lang="en-US" sz="1600" dirty="0"/>
          </a:p>
          <a:p>
            <a:endParaRPr lang="en-US" sz="1600" dirty="0"/>
          </a:p>
        </p:txBody>
      </p:sp>
    </p:spTree>
    <p:extLst>
      <p:ext uri="{BB962C8B-B14F-4D97-AF65-F5344CB8AC3E}">
        <p14:creationId xmlns:p14="http://schemas.microsoft.com/office/powerpoint/2010/main" val="40986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andshake">
            <a:extLst>
              <a:ext uri="{FF2B5EF4-FFF2-40B4-BE49-F238E27FC236}">
                <a16:creationId xmlns:a16="http://schemas.microsoft.com/office/drawing/2014/main" id="{5871C355-B433-1579-2E8C-FF5975E8F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481327"/>
            <a:ext cx="3895345" cy="3895345"/>
          </a:xfrm>
          <a:prstGeom prst="rect">
            <a:avLst/>
          </a:prstGeom>
        </p:spPr>
      </p:pic>
      <p:sp>
        <p:nvSpPr>
          <p:cNvPr id="3" name="Content Placeholder 2">
            <a:extLst>
              <a:ext uri="{FF2B5EF4-FFF2-40B4-BE49-F238E27FC236}">
                <a16:creationId xmlns:a16="http://schemas.microsoft.com/office/drawing/2014/main" id="{EC53B795-0DFA-BE46-C212-45BEC08C8EC9}"/>
              </a:ext>
            </a:extLst>
          </p:cNvPr>
          <p:cNvSpPr>
            <a:spLocks noGrp="1"/>
          </p:cNvSpPr>
          <p:nvPr>
            <p:ph idx="1"/>
          </p:nvPr>
        </p:nvSpPr>
        <p:spPr>
          <a:xfrm>
            <a:off x="5334003" y="3047999"/>
            <a:ext cx="6095997" cy="3048001"/>
          </a:xfrm>
        </p:spPr>
        <p:txBody>
          <a:bodyPr>
            <a:normAutofit/>
          </a:bodyPr>
          <a:lstStyle/>
          <a:p>
            <a:pPr marL="0" indent="0">
              <a:buNone/>
            </a:pPr>
            <a:r>
              <a:rPr lang="en-US" b="1" dirty="0"/>
              <a:t>THANK YOU!</a:t>
            </a:r>
          </a:p>
        </p:txBody>
      </p:sp>
    </p:spTree>
    <p:extLst>
      <p:ext uri="{BB962C8B-B14F-4D97-AF65-F5344CB8AC3E}">
        <p14:creationId xmlns:p14="http://schemas.microsoft.com/office/powerpoint/2010/main" val="2491058379"/>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560</Words>
  <Application>Microsoft Macintosh PowerPoint</Application>
  <PresentationFormat>Widescreen</PresentationFormat>
  <Paragraphs>55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Söhne</vt:lpstr>
      <vt:lpstr>Verdana Pro</vt:lpstr>
      <vt:lpstr>Verdana Pro Cond SemiBold</vt:lpstr>
      <vt:lpstr>Wingdings</vt:lpstr>
      <vt:lpstr>TornVTI</vt:lpstr>
      <vt:lpstr>Detecting Pneumonia From Chest X-rays</vt:lpstr>
      <vt:lpstr>Introduction</vt:lpstr>
      <vt:lpstr>Dataset Overview</vt:lpstr>
      <vt:lpstr>Exploratory Data Analysis</vt:lpstr>
      <vt:lpstr>Model Architecture</vt:lpstr>
      <vt:lpstr>Overview of the training process</vt:lpstr>
      <vt:lpstr>Evaluation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Pneumonia from Chest X-rays</dc:title>
  <dc:creator>Chavan, Siddhesh Suhas</dc:creator>
  <cp:lastModifiedBy>Chavan, Siddhesh Suhas</cp:lastModifiedBy>
  <cp:revision>5</cp:revision>
  <dcterms:created xsi:type="dcterms:W3CDTF">2024-02-28T23:51:00Z</dcterms:created>
  <dcterms:modified xsi:type="dcterms:W3CDTF">2024-02-29T22:06:23Z</dcterms:modified>
</cp:coreProperties>
</file>