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4" r:id="rId9"/>
    <p:sldId id="265" r:id="rId10"/>
    <p:sldId id="266" r:id="rId11"/>
    <p:sldId id="274" r:id="rId12"/>
    <p:sldId id="276" r:id="rId13"/>
    <p:sldId id="273" r:id="rId14"/>
    <p:sldId id="267" r:id="rId15"/>
    <p:sldId id="268" r:id="rId16"/>
    <p:sldId id="275" r:id="rId17"/>
    <p:sldId id="277" r:id="rId18"/>
    <p:sldId id="278" r:id="rId19"/>
    <p:sldId id="269" r:id="rId20"/>
    <p:sldId id="270" r:id="rId21"/>
    <p:sldId id="271" r:id="rId22"/>
    <p:sldId id="272"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Fira Sans Extra Condensed" panose="020B0503050000020004" pitchFamily="34" charset="0"/>
      <p:regular r:id="rId29"/>
      <p:bold r:id="rId30"/>
      <p:italic r:id="rId31"/>
      <p:boldItalic r:id="rId32"/>
    </p:embeddedFont>
    <p:embeddedFont>
      <p:font typeface="Marcellus"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guImA3w5JdzLYrZBgRl4xyj2mb8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9FA414-E866-49F6-8F50-A4A0CB94A6DA}">
  <a:tblStyle styleId="{A59FA414-E866-49F6-8F50-A4A0CB94A6D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244d6e3c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g24244d6e3c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3891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77f0381a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477f0381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817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5744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77f0381a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477f0381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3710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77f0381a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477f0381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9468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77f0381a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477f0381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4195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77f0381a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477f0381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3b8bfae69f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4" name="Google Shape;254;g23b8bfae69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3d0de2e18f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65" name="Google Shape;265;g23d0de2e18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7160d3624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287160d362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7160d3624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287160d362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87160d3624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287160d362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87160d3624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g287160d362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87160d3624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g287160d3624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244d6e3c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g24244d6e3c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1007165" y="537403"/>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An Application To Match Candidates Resumes To An Appropriate Job Description Using AI</a:t>
            </a:r>
            <a:endParaRPr lang="en-US" sz="3600" u="sng" dirty="0"/>
          </a:p>
        </p:txBody>
      </p:sp>
      <p:sp>
        <p:nvSpPr>
          <p:cNvPr id="85" name="Google Shape;85;p1"/>
          <p:cNvSpPr txBox="1">
            <a:spLocks noGrp="1"/>
          </p:cNvSpPr>
          <p:nvPr>
            <p:ph type="body" idx="1"/>
          </p:nvPr>
        </p:nvSpPr>
        <p:spPr>
          <a:xfrm>
            <a:off x="838200" y="2392355"/>
            <a:ext cx="10515600" cy="273312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3F3F3F"/>
              </a:buClr>
              <a:buSzPts val="2800"/>
              <a:buNone/>
            </a:pPr>
            <a:r>
              <a:rPr lang="en-US" dirty="0">
                <a:solidFill>
                  <a:srgbClr val="3F3F3F"/>
                </a:solidFill>
                <a:latin typeface="Fira Sans Extra Condensed"/>
                <a:ea typeface="Fira Sans Extra Condensed"/>
                <a:cs typeface="Fira Sans Extra Condensed"/>
                <a:sym typeface="Fira Sans Extra Condensed"/>
              </a:rPr>
              <a:t>Tanuj Joshi – 16010421801 </a:t>
            </a:r>
            <a:endParaRPr dirty="0">
              <a:latin typeface="Fira Sans Extra Condensed"/>
              <a:ea typeface="Fira Sans Extra Condensed"/>
              <a:cs typeface="Fira Sans Extra Condensed"/>
              <a:sym typeface="Fira Sans Extra Condensed"/>
            </a:endParaRPr>
          </a:p>
          <a:p>
            <a:pPr marL="0" lvl="0" indent="0" algn="ctr" rtl="0">
              <a:lnSpc>
                <a:spcPct val="90000"/>
              </a:lnSpc>
              <a:spcBef>
                <a:spcPts val="1000"/>
              </a:spcBef>
              <a:spcAft>
                <a:spcPts val="0"/>
              </a:spcAft>
              <a:buClr>
                <a:srgbClr val="3F3F3F"/>
              </a:buClr>
              <a:buSzPts val="2800"/>
              <a:buNone/>
            </a:pPr>
            <a:r>
              <a:rPr lang="en-US" dirty="0">
                <a:solidFill>
                  <a:srgbClr val="3F3F3F"/>
                </a:solidFill>
                <a:latin typeface="Fira Sans Extra Condensed"/>
                <a:ea typeface="Fira Sans Extra Condensed"/>
                <a:cs typeface="Fira Sans Extra Condensed"/>
                <a:sym typeface="Fira Sans Extra Condensed"/>
              </a:rPr>
              <a:t>Siddhesh </a:t>
            </a:r>
            <a:r>
              <a:rPr lang="en-US" dirty="0" err="1">
                <a:solidFill>
                  <a:srgbClr val="3F3F3F"/>
                </a:solidFill>
                <a:latin typeface="Fira Sans Extra Condensed"/>
                <a:ea typeface="Fira Sans Extra Condensed"/>
                <a:cs typeface="Fira Sans Extra Condensed"/>
                <a:sym typeface="Fira Sans Extra Condensed"/>
              </a:rPr>
              <a:t>Parkhe</a:t>
            </a:r>
            <a:r>
              <a:rPr lang="en-US" dirty="0">
                <a:solidFill>
                  <a:srgbClr val="3F3F3F"/>
                </a:solidFill>
                <a:latin typeface="Fira Sans Extra Condensed"/>
                <a:ea typeface="Fira Sans Extra Condensed"/>
                <a:cs typeface="Fira Sans Extra Condensed"/>
                <a:sym typeface="Fira Sans Extra Condensed"/>
              </a:rPr>
              <a:t> – 16010421804</a:t>
            </a:r>
            <a:endParaRPr dirty="0">
              <a:latin typeface="Fira Sans Extra Condensed"/>
              <a:ea typeface="Fira Sans Extra Condensed"/>
              <a:cs typeface="Fira Sans Extra Condensed"/>
              <a:sym typeface="Fira Sans Extra Condensed"/>
            </a:endParaRPr>
          </a:p>
          <a:p>
            <a:pPr marL="0" lvl="0" indent="0" algn="ctr" rtl="0">
              <a:lnSpc>
                <a:spcPct val="90000"/>
              </a:lnSpc>
              <a:spcBef>
                <a:spcPts val="1000"/>
              </a:spcBef>
              <a:spcAft>
                <a:spcPts val="0"/>
              </a:spcAft>
              <a:buClr>
                <a:schemeClr val="dk1"/>
              </a:buClr>
              <a:buSzPts val="2800"/>
              <a:buNone/>
            </a:pPr>
            <a:endParaRPr dirty="0">
              <a:solidFill>
                <a:srgbClr val="3F3F3F"/>
              </a:solidFill>
              <a:latin typeface="Fira Sans Extra Condensed"/>
              <a:ea typeface="Fira Sans Extra Condensed"/>
              <a:cs typeface="Fira Sans Extra Condensed"/>
              <a:sym typeface="Fira Sans Extra Condensed"/>
            </a:endParaRPr>
          </a:p>
          <a:p>
            <a:pPr marL="0" lvl="0" indent="0" algn="ctr" rtl="0">
              <a:lnSpc>
                <a:spcPct val="90000"/>
              </a:lnSpc>
              <a:spcBef>
                <a:spcPts val="1000"/>
              </a:spcBef>
              <a:spcAft>
                <a:spcPts val="0"/>
              </a:spcAft>
              <a:buClr>
                <a:srgbClr val="3F3F3F"/>
              </a:buClr>
              <a:buSzPts val="2800"/>
              <a:buNone/>
            </a:pPr>
            <a:r>
              <a:rPr lang="en-US" dirty="0">
                <a:solidFill>
                  <a:srgbClr val="3F3F3F"/>
                </a:solidFill>
                <a:latin typeface="Fira Sans Extra Condensed"/>
                <a:ea typeface="Fira Sans Extra Condensed"/>
                <a:cs typeface="Fira Sans Extra Condensed"/>
                <a:sym typeface="Fira Sans Extra Condensed"/>
              </a:rPr>
              <a:t>Guide – Prof. Dipti </a:t>
            </a:r>
            <a:r>
              <a:rPr lang="en-US" dirty="0" err="1">
                <a:solidFill>
                  <a:srgbClr val="3F3F3F"/>
                </a:solidFill>
                <a:latin typeface="Fira Sans Extra Condensed"/>
                <a:ea typeface="Fira Sans Extra Condensed"/>
                <a:cs typeface="Fira Sans Extra Condensed"/>
                <a:sym typeface="Fira Sans Extra Condensed"/>
              </a:rPr>
              <a:t>Pawade</a:t>
            </a:r>
            <a:endParaRPr dirty="0">
              <a:solidFill>
                <a:srgbClr val="3F3F3F"/>
              </a:solidFill>
              <a:latin typeface="Fira Sans Extra Condensed"/>
              <a:ea typeface="Fira Sans Extra Condensed"/>
              <a:cs typeface="Fira Sans Extra Condensed"/>
              <a:sym typeface="Fira Sans Extra Condensed"/>
            </a:endParaRPr>
          </a:p>
          <a:p>
            <a:pPr marL="0" lvl="0" indent="0" algn="ctr" rtl="0">
              <a:lnSpc>
                <a:spcPct val="90000"/>
              </a:lnSpc>
              <a:spcBef>
                <a:spcPts val="1000"/>
              </a:spcBef>
              <a:spcAft>
                <a:spcPts val="0"/>
              </a:spcAft>
              <a:buClr>
                <a:srgbClr val="3F3F3F"/>
              </a:buClr>
              <a:buSzPts val="2800"/>
              <a:buNone/>
            </a:pPr>
            <a:r>
              <a:rPr lang="en-US" dirty="0">
                <a:solidFill>
                  <a:srgbClr val="3F3F3F"/>
                </a:solidFill>
                <a:latin typeface="Fira Sans Extra Condensed"/>
                <a:ea typeface="Fira Sans Extra Condensed"/>
                <a:cs typeface="Fira Sans Extra Condensed"/>
                <a:sym typeface="Fira Sans Extra Condensed"/>
              </a:rPr>
              <a:t>Group ID – 41</a:t>
            </a:r>
            <a:r>
              <a:rPr lang="en-US" sz="3200" dirty="0">
                <a:solidFill>
                  <a:srgbClr val="3F3F3F"/>
                </a:solidFill>
                <a:latin typeface="Marcellus"/>
                <a:ea typeface="Marcellus"/>
                <a:cs typeface="Marcellus"/>
                <a:sym typeface="Marcellus"/>
              </a:rPr>
              <a:t> </a:t>
            </a:r>
            <a:endParaRPr sz="3200" dirty="0"/>
          </a:p>
        </p:txBody>
      </p:sp>
      <p:pic>
        <p:nvPicPr>
          <p:cNvPr id="86" name="Google Shape;86;p1"/>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87" name="Google Shape;87;p1"/>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88" name="Google Shape;88;p1"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89" name="Google Shape;89;p1"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7"/>
          <p:cNvSpPr txBox="1">
            <a:spLocks noGrp="1"/>
          </p:cNvSpPr>
          <p:nvPr>
            <p:ph type="title"/>
          </p:nvPr>
        </p:nvSpPr>
        <p:spPr>
          <a:xfrm>
            <a:off x="4188200" y="135725"/>
            <a:ext cx="3109800" cy="1024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a:solidFill>
                  <a:srgbClr val="C00000"/>
                </a:solidFill>
                <a:latin typeface="Marcellus"/>
                <a:ea typeface="Marcellus"/>
                <a:cs typeface="Marcellus"/>
                <a:sym typeface="Marcellus"/>
              </a:rPr>
              <a:t>Dataset </a:t>
            </a:r>
            <a:endParaRPr sz="3600" u="sng"/>
          </a:p>
        </p:txBody>
      </p:sp>
      <p:sp>
        <p:nvSpPr>
          <p:cNvPr id="202" name="Google Shape;202;p7"/>
          <p:cNvSpPr txBox="1"/>
          <p:nvPr/>
        </p:nvSpPr>
        <p:spPr>
          <a:xfrm>
            <a:off x="1230525" y="1461425"/>
            <a:ext cx="10726200" cy="1226994"/>
          </a:xfrm>
          <a:prstGeom prst="rect">
            <a:avLst/>
          </a:prstGeom>
          <a:noFill/>
          <a:ln>
            <a:noFill/>
          </a:ln>
        </p:spPr>
        <p:txBody>
          <a:bodyPr spcFirstLastPara="1" wrap="square" lIns="91425" tIns="45700" rIns="91425" bIns="45700" anchor="t" anchorCtr="0">
            <a:noAutofit/>
          </a:bodyPr>
          <a:lstStyle/>
          <a:p>
            <a:pPr marL="457200" marR="686435" lvl="0" indent="-355600" algn="l" rtl="0">
              <a:lnSpc>
                <a:spcPct val="98000"/>
              </a:lnSpc>
              <a:spcBef>
                <a:spcPts val="0"/>
              </a:spcBef>
              <a:spcAft>
                <a:spcPts val="0"/>
              </a:spcAft>
              <a:buSzPts val="2000"/>
              <a:buFont typeface="Fira Sans Extra Condensed"/>
              <a:buChar char="●"/>
            </a:pPr>
            <a:r>
              <a:rPr lang="en-US" sz="2000" dirty="0">
                <a:latin typeface="Fira Sans Extra Condensed"/>
                <a:ea typeface="Fira Sans Extra Condensed"/>
                <a:cs typeface="Fira Sans Extra Condensed"/>
                <a:sym typeface="Fira Sans Extra Condensed"/>
              </a:rPr>
              <a:t>We collected 230 resumes from various websites through scrapping. </a:t>
            </a:r>
            <a:endParaRPr sz="2000" dirty="0">
              <a:latin typeface="Fira Sans Extra Condensed"/>
              <a:ea typeface="Fira Sans Extra Condensed"/>
              <a:cs typeface="Fira Sans Extra Condensed"/>
              <a:sym typeface="Fira Sans Extra Condensed"/>
            </a:endParaRPr>
          </a:p>
          <a:p>
            <a:pPr marL="457200" marR="686435" lvl="0" indent="-355600" algn="l" rtl="0">
              <a:lnSpc>
                <a:spcPct val="98000"/>
              </a:lnSpc>
              <a:spcBef>
                <a:spcPts val="0"/>
              </a:spcBef>
              <a:spcAft>
                <a:spcPts val="0"/>
              </a:spcAft>
              <a:buSzPts val="2000"/>
              <a:buFont typeface="Fira Sans Extra Condensed"/>
              <a:buChar char="●"/>
            </a:pPr>
            <a:r>
              <a:rPr lang="en-US" sz="2000" dirty="0">
                <a:latin typeface="Fira Sans Extra Condensed"/>
                <a:ea typeface="Fira Sans Extra Condensed"/>
                <a:cs typeface="Fira Sans Extra Condensed"/>
                <a:sym typeface="Fira Sans Extra Condensed"/>
              </a:rPr>
              <a:t>JD collected were of 12 different categories. </a:t>
            </a:r>
          </a:p>
          <a:p>
            <a:pPr marL="457200" marR="686435" lvl="0" indent="-355600" algn="l" rtl="0">
              <a:lnSpc>
                <a:spcPct val="98000"/>
              </a:lnSpc>
              <a:spcBef>
                <a:spcPts val="0"/>
              </a:spcBef>
              <a:spcAft>
                <a:spcPts val="0"/>
              </a:spcAft>
              <a:buSzPts val="2000"/>
              <a:buFont typeface="Fira Sans Extra Condensed"/>
              <a:buChar char="●"/>
            </a:pPr>
            <a:r>
              <a:rPr lang="en-US" sz="2000" dirty="0">
                <a:latin typeface="Fira Sans Extra Condensed"/>
                <a:ea typeface="Fira Sans Extra Condensed"/>
                <a:cs typeface="Fira Sans Extra Condensed"/>
                <a:sym typeface="Fira Sans Extra Condensed"/>
              </a:rPr>
              <a:t>Online Skills dataset consisting of 1000’s of skills of multiple domains. </a:t>
            </a:r>
            <a:endParaRPr sz="2000" dirty="0">
              <a:latin typeface="Fira Sans Extra Condensed"/>
              <a:ea typeface="Fira Sans Extra Condensed"/>
              <a:cs typeface="Fira Sans Extra Condensed"/>
              <a:sym typeface="Fira Sans Extra Condensed"/>
            </a:endParaRPr>
          </a:p>
          <a:p>
            <a:pPr marL="0" marR="686435" lvl="0" indent="0" algn="just" rtl="0">
              <a:lnSpc>
                <a:spcPct val="98000"/>
              </a:lnSpc>
              <a:spcBef>
                <a:spcPts val="1000"/>
              </a:spcBef>
              <a:spcAft>
                <a:spcPts val="0"/>
              </a:spcAft>
              <a:buClr>
                <a:schemeClr val="dk1"/>
              </a:buClr>
              <a:buSzPts val="8000"/>
              <a:buFont typeface="Arial"/>
              <a:buNone/>
            </a:pPr>
            <a:endParaRPr sz="1800" b="0" i="0" u="none" strike="noStrike" cap="none" dirty="0">
              <a:solidFill>
                <a:srgbClr val="202124"/>
              </a:solidFill>
              <a:highlight>
                <a:srgbClr val="FFFFFF"/>
              </a:highlight>
              <a:latin typeface="Fira Sans Extra Condensed"/>
              <a:ea typeface="Fira Sans Extra Condensed"/>
              <a:cs typeface="Fira Sans Extra Condensed"/>
              <a:sym typeface="Fira Sans Extra Condensed"/>
            </a:endParaRPr>
          </a:p>
          <a:p>
            <a:pPr marL="0" marR="686435" lvl="0" indent="0" algn="just" rtl="0">
              <a:lnSpc>
                <a:spcPct val="98000"/>
              </a:lnSpc>
              <a:spcBef>
                <a:spcPts val="1000"/>
              </a:spcBef>
              <a:spcAft>
                <a:spcPts val="0"/>
              </a:spcAft>
              <a:buClr>
                <a:srgbClr val="0000FF"/>
              </a:buClr>
              <a:buSzPts val="8000"/>
              <a:buFont typeface="Arial"/>
              <a:buNone/>
            </a:pPr>
            <a:endParaRPr sz="1800" b="0" i="0" u="none" strike="noStrike" cap="none" dirty="0">
              <a:solidFill>
                <a:schemeClr val="dk1"/>
              </a:solidFill>
              <a:latin typeface="Fira Sans Extra Condensed"/>
              <a:ea typeface="Fira Sans Extra Condensed"/>
              <a:cs typeface="Fira Sans Extra Condensed"/>
              <a:sym typeface="Fira Sans Extra Condensed"/>
            </a:endParaRPr>
          </a:p>
          <a:p>
            <a:pPr marL="0" marR="686435" lvl="0" indent="0" algn="just" rtl="0">
              <a:lnSpc>
                <a:spcPct val="98000"/>
              </a:lnSpc>
              <a:spcBef>
                <a:spcPts val="1000"/>
              </a:spcBef>
              <a:spcAft>
                <a:spcPts val="0"/>
              </a:spcAft>
              <a:buClr>
                <a:schemeClr val="dk1"/>
              </a:buClr>
              <a:buSzPts val="1800"/>
              <a:buFont typeface="Arial"/>
              <a:buNone/>
            </a:pPr>
            <a:endParaRPr sz="1800" b="0" i="0" u="none" strike="noStrike" cap="none" dirty="0">
              <a:solidFill>
                <a:schemeClr val="dk1"/>
              </a:solidFill>
              <a:latin typeface="Fira Sans Extra Condensed"/>
              <a:ea typeface="Fira Sans Extra Condensed"/>
              <a:cs typeface="Fira Sans Extra Condensed"/>
              <a:sym typeface="Fira Sans Extra Condensed"/>
            </a:endParaRPr>
          </a:p>
        </p:txBody>
      </p:sp>
      <p:pic>
        <p:nvPicPr>
          <p:cNvPr id="203" name="Google Shape;203;p7"/>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204" name="Google Shape;204;p7"/>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205" name="Google Shape;205;p7" descr="A close up of a sign&#10;&#10;Description automatically generated"/>
          <p:cNvPicPr preferRelativeResize="0"/>
          <p:nvPr/>
        </p:nvPicPr>
        <p:blipFill rotWithShape="1">
          <a:blip r:embed="rId5">
            <a:alphaModFix/>
          </a:blip>
          <a:srcRect/>
          <a:stretch/>
        </p:blipFill>
        <p:spPr>
          <a:xfrm>
            <a:off x="10835227" y="6065783"/>
            <a:ext cx="868683" cy="647487"/>
          </a:xfrm>
          <a:prstGeom prst="rect">
            <a:avLst/>
          </a:prstGeom>
          <a:noFill/>
          <a:ln>
            <a:noFill/>
          </a:ln>
        </p:spPr>
      </p:pic>
      <p:pic>
        <p:nvPicPr>
          <p:cNvPr id="206" name="Google Shape;206;p7" descr="A picture containing drawing&#10;&#10;Description automatically generated"/>
          <p:cNvPicPr preferRelativeResize="0"/>
          <p:nvPr/>
        </p:nvPicPr>
        <p:blipFill rotWithShape="1">
          <a:blip r:embed="rId6">
            <a:alphaModFix/>
          </a:blip>
          <a:srcRect/>
          <a:stretch/>
        </p:blipFill>
        <p:spPr>
          <a:xfrm>
            <a:off x="701040" y="6057583"/>
            <a:ext cx="2655568" cy="663892"/>
          </a:xfrm>
          <a:prstGeom prst="rect">
            <a:avLst/>
          </a:prstGeom>
          <a:noFill/>
          <a:ln>
            <a:noFill/>
          </a:ln>
        </p:spPr>
      </p:pic>
      <p:pic>
        <p:nvPicPr>
          <p:cNvPr id="209" name="Google Shape;209;p7"/>
          <p:cNvPicPr preferRelativeResize="0"/>
          <p:nvPr/>
        </p:nvPicPr>
        <p:blipFill>
          <a:blip r:embed="rId7">
            <a:alphaModFix/>
          </a:blip>
          <a:stretch>
            <a:fillRect/>
          </a:stretch>
        </p:blipFill>
        <p:spPr>
          <a:xfrm>
            <a:off x="6166149" y="3000399"/>
            <a:ext cx="3557872" cy="2001301"/>
          </a:xfrm>
          <a:prstGeom prst="rect">
            <a:avLst/>
          </a:prstGeom>
          <a:noFill/>
          <a:ln>
            <a:noFill/>
          </a:ln>
        </p:spPr>
      </p:pic>
      <p:pic>
        <p:nvPicPr>
          <p:cNvPr id="210" name="Google Shape;210;p7"/>
          <p:cNvPicPr preferRelativeResize="0"/>
          <p:nvPr/>
        </p:nvPicPr>
        <p:blipFill>
          <a:blip r:embed="rId8">
            <a:alphaModFix/>
          </a:blip>
          <a:stretch>
            <a:fillRect/>
          </a:stretch>
        </p:blipFill>
        <p:spPr>
          <a:xfrm>
            <a:off x="1230525" y="3000401"/>
            <a:ext cx="4147400" cy="2001300"/>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g24244d6e3c8_0_2"/>
          <p:cNvSpPr txBox="1"/>
          <p:nvPr/>
        </p:nvSpPr>
        <p:spPr>
          <a:xfrm>
            <a:off x="2763025" y="428551"/>
            <a:ext cx="72132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System Design</a:t>
            </a:r>
            <a:endParaRPr sz="3600" b="0" i="0" u="sng" strike="noStrike" cap="none" dirty="0">
              <a:solidFill>
                <a:srgbClr val="262626"/>
              </a:solidFill>
              <a:latin typeface="Marcellus"/>
              <a:ea typeface="Marcellus"/>
              <a:cs typeface="Marcellus"/>
              <a:sym typeface="Marcellus"/>
            </a:endParaRPr>
          </a:p>
        </p:txBody>
      </p:sp>
      <p:pic>
        <p:nvPicPr>
          <p:cNvPr id="191" name="Google Shape;191;g24244d6e3c8_0_2"/>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92" name="Google Shape;192;g24244d6e3c8_0_2"/>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93" name="Google Shape;193;g24244d6e3c8_0_2"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94" name="Google Shape;194;g24244d6e3c8_0_2"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cxnSp>
        <p:nvCxnSpPr>
          <p:cNvPr id="11" name="Google Shape;104;p3">
            <a:extLst>
              <a:ext uri="{FF2B5EF4-FFF2-40B4-BE49-F238E27FC236}">
                <a16:creationId xmlns:a16="http://schemas.microsoft.com/office/drawing/2014/main" id="{FA8A7E2B-0326-310A-AF27-EF5CE2ABF5E1}"/>
              </a:ext>
            </a:extLst>
          </p:cNvPr>
          <p:cNvCxnSpPr>
            <a:cxnSpLocks/>
          </p:cNvCxnSpPr>
          <p:nvPr/>
        </p:nvCxnSpPr>
        <p:spPr>
          <a:xfrm>
            <a:off x="6291758" y="7425640"/>
            <a:ext cx="3413788" cy="0"/>
          </a:xfrm>
          <a:prstGeom prst="straightConnector1">
            <a:avLst/>
          </a:prstGeom>
          <a:noFill/>
          <a:ln w="50800" cap="flat" cmpd="sng">
            <a:solidFill>
              <a:srgbClr val="009680"/>
            </a:solidFill>
            <a:prstDash val="solid"/>
            <a:round/>
            <a:headEnd type="none" w="sm" len="sm"/>
            <a:tailEnd type="none" w="sm" len="sm"/>
          </a:ln>
        </p:spPr>
      </p:cxnSp>
      <p:pic>
        <p:nvPicPr>
          <p:cNvPr id="16" name="Picture 15">
            <a:extLst>
              <a:ext uri="{FF2B5EF4-FFF2-40B4-BE49-F238E27FC236}">
                <a16:creationId xmlns:a16="http://schemas.microsoft.com/office/drawing/2014/main" id="{424EDE0C-29FF-D11F-910C-5AE6A32D3CED}"/>
              </a:ext>
            </a:extLst>
          </p:cNvPr>
          <p:cNvPicPr>
            <a:picLocks noChangeAspect="1"/>
          </p:cNvPicPr>
          <p:nvPr/>
        </p:nvPicPr>
        <p:blipFill>
          <a:blip r:embed="rId7"/>
          <a:stretch>
            <a:fillRect/>
          </a:stretch>
        </p:blipFill>
        <p:spPr>
          <a:xfrm>
            <a:off x="2459067" y="1646139"/>
            <a:ext cx="7821116" cy="31436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Google Shape;160;g287160d3624_0_85">
            <a:extLst>
              <a:ext uri="{FF2B5EF4-FFF2-40B4-BE49-F238E27FC236}">
                <a16:creationId xmlns:a16="http://schemas.microsoft.com/office/drawing/2014/main" id="{6C975C48-4193-4702-FC84-85929B1A736A}"/>
              </a:ext>
            </a:extLst>
          </p:cNvPr>
          <p:cNvSpPr txBox="1"/>
          <p:nvPr/>
        </p:nvSpPr>
        <p:spPr>
          <a:xfrm>
            <a:off x="4479008" y="5093855"/>
            <a:ext cx="3625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dirty="0">
                <a:latin typeface="Calibri"/>
                <a:ea typeface="Calibri"/>
                <a:cs typeface="Calibri"/>
                <a:sym typeface="Calibri"/>
              </a:rPr>
              <a:t>Fig</a:t>
            </a:r>
            <a:r>
              <a:rPr lang="en-US" sz="1600" b="1" i="0" u="none" strike="noStrike" cap="none" dirty="0">
                <a:solidFill>
                  <a:srgbClr val="000000"/>
                </a:solidFill>
                <a:latin typeface="Calibri"/>
                <a:ea typeface="Calibri"/>
                <a:cs typeface="Calibri"/>
                <a:sym typeface="Calibri"/>
              </a:rPr>
              <a:t> 1. Working of We</a:t>
            </a:r>
            <a:r>
              <a:rPr lang="en-US" sz="1600" b="1" dirty="0">
                <a:latin typeface="Calibri"/>
                <a:ea typeface="Calibri"/>
                <a:cs typeface="Calibri"/>
                <a:sym typeface="Calibri"/>
              </a:rPr>
              <a:t>b Application</a:t>
            </a:r>
            <a:endParaRPr sz="1600" b="1"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93647600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477f0381a3_1_0"/>
          <p:cNvSpPr txBox="1">
            <a:spLocks noGrp="1"/>
          </p:cNvSpPr>
          <p:nvPr>
            <p:ph type="title"/>
          </p:nvPr>
        </p:nvSpPr>
        <p:spPr>
          <a:xfrm>
            <a:off x="1344198" y="89813"/>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Work Done Till Now</a:t>
            </a:r>
            <a:endParaRPr u="sng" dirty="0"/>
          </a:p>
        </p:txBody>
      </p:sp>
      <p:pic>
        <p:nvPicPr>
          <p:cNvPr id="95" name="Google Shape;95;g2477f0381a3_1_0"/>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96" name="Google Shape;96;g2477f0381a3_1_0"/>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97" name="Google Shape;97;g2477f0381a3_1_0"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98" name="Google Shape;98;g2477f0381a3_1_0"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
        <p:nvSpPr>
          <p:cNvPr id="99" name="Google Shape;99;g2477f0381a3_1_0"/>
          <p:cNvSpPr txBox="1">
            <a:spLocks noGrp="1"/>
          </p:cNvSpPr>
          <p:nvPr>
            <p:ph type="body" idx="1"/>
          </p:nvPr>
        </p:nvSpPr>
        <p:spPr>
          <a:xfrm>
            <a:off x="1222525" y="1444625"/>
            <a:ext cx="10515600" cy="4179600"/>
          </a:xfrm>
          <a:prstGeom prst="rect">
            <a:avLst/>
          </a:prstGeom>
          <a:noFill/>
          <a:ln>
            <a:noFill/>
          </a:ln>
        </p:spPr>
        <p:txBody>
          <a:bodyPr spcFirstLastPara="1" wrap="square" lIns="91425" tIns="45700" rIns="91425" bIns="45700" anchor="t" anchorCtr="0">
            <a:noAutofit/>
          </a:bodyPr>
          <a:lstStyle/>
          <a:p>
            <a:pPr marL="403225" indent="-285750" algn="just">
              <a:lnSpc>
                <a:spcPct val="150000"/>
              </a:lnSpc>
              <a:spcBef>
                <a:spcPts val="0"/>
              </a:spcBef>
              <a:buSzPts val="1750"/>
            </a:pPr>
            <a:r>
              <a:rPr lang="en-US" sz="1750" dirty="0">
                <a:highlight>
                  <a:schemeClr val="lt1"/>
                </a:highlight>
                <a:latin typeface="Fira Sans Extra Condensed"/>
                <a:ea typeface="Fira Sans Extra Condensed"/>
                <a:cs typeface="Fira Sans Extra Condensed"/>
                <a:sym typeface="Fira Sans Extra Condensed"/>
              </a:rPr>
              <a:t>Comprehensive Literature Survey </a:t>
            </a:r>
          </a:p>
          <a:p>
            <a:pPr marL="403225" indent="-285750" algn="just">
              <a:lnSpc>
                <a:spcPct val="150000"/>
              </a:lnSpc>
              <a:spcBef>
                <a:spcPts val="0"/>
              </a:spcBef>
              <a:buSzPts val="1750"/>
            </a:pPr>
            <a:endParaRPr lang="en-US" sz="1750" dirty="0">
              <a:highlight>
                <a:schemeClr val="lt1"/>
              </a:highlight>
              <a:latin typeface="Fira Sans Extra Condensed"/>
              <a:ea typeface="Fira Sans Extra Condensed"/>
              <a:cs typeface="Fira Sans Extra Condensed"/>
              <a:sym typeface="Fira Sans Extra Condensed"/>
            </a:endParaRPr>
          </a:p>
          <a:p>
            <a:pPr marL="403225" indent="-285750" algn="just">
              <a:lnSpc>
                <a:spcPct val="150000"/>
              </a:lnSpc>
              <a:spcBef>
                <a:spcPts val="0"/>
              </a:spcBef>
              <a:buSzPts val="1750"/>
            </a:pPr>
            <a:r>
              <a:rPr lang="en-US" sz="1750" dirty="0">
                <a:highlight>
                  <a:schemeClr val="lt1"/>
                </a:highlight>
                <a:latin typeface="Fira Sans Extra Condensed"/>
                <a:ea typeface="Fira Sans Extra Condensed"/>
                <a:cs typeface="Fira Sans Extra Condensed"/>
                <a:sym typeface="Fira Sans Extra Condensed"/>
              </a:rPr>
              <a:t>Wrote a research paper which is selected for conference </a:t>
            </a:r>
          </a:p>
          <a:p>
            <a:pPr marL="403225" indent="-285750" algn="just">
              <a:lnSpc>
                <a:spcPct val="150000"/>
              </a:lnSpc>
              <a:spcBef>
                <a:spcPts val="0"/>
              </a:spcBef>
              <a:buSzPts val="1750"/>
            </a:pPr>
            <a:endParaRPr lang="en-US" sz="1750" dirty="0">
              <a:highlight>
                <a:schemeClr val="lt1"/>
              </a:highlight>
              <a:latin typeface="Fira Sans Extra Condensed"/>
              <a:ea typeface="Fira Sans Extra Condensed"/>
              <a:cs typeface="Fira Sans Extra Condensed"/>
              <a:sym typeface="Fira Sans Extra Condensed"/>
            </a:endParaRPr>
          </a:p>
          <a:p>
            <a:pPr marL="403225" indent="-285750" algn="just">
              <a:lnSpc>
                <a:spcPct val="150000"/>
              </a:lnSpc>
              <a:spcBef>
                <a:spcPts val="0"/>
              </a:spcBef>
              <a:buSzPts val="1750"/>
            </a:pPr>
            <a:r>
              <a:rPr lang="en-US" sz="1750" dirty="0">
                <a:highlight>
                  <a:schemeClr val="lt1"/>
                </a:highlight>
                <a:latin typeface="Fira Sans Extra Condensed"/>
                <a:ea typeface="Fira Sans Extra Condensed"/>
                <a:cs typeface="Fira Sans Extra Condensed"/>
                <a:sym typeface="Fira Sans Extra Condensed"/>
              </a:rPr>
              <a:t>Customized Dataset </a:t>
            </a:r>
          </a:p>
          <a:p>
            <a:pPr marL="403225" indent="-285750" algn="just">
              <a:lnSpc>
                <a:spcPct val="150000"/>
              </a:lnSpc>
              <a:spcBef>
                <a:spcPts val="0"/>
              </a:spcBef>
              <a:buSzPts val="1750"/>
            </a:pPr>
            <a:endParaRPr lang="en-US" sz="1750" dirty="0">
              <a:highlight>
                <a:schemeClr val="lt1"/>
              </a:highlight>
              <a:latin typeface="Fira Sans Extra Condensed"/>
              <a:ea typeface="Fira Sans Extra Condensed"/>
              <a:cs typeface="Fira Sans Extra Condensed"/>
              <a:sym typeface="Fira Sans Extra Condensed"/>
            </a:endParaRPr>
          </a:p>
          <a:p>
            <a:pPr marL="403225" indent="-285750" algn="just">
              <a:lnSpc>
                <a:spcPct val="150000"/>
              </a:lnSpc>
              <a:spcBef>
                <a:spcPts val="0"/>
              </a:spcBef>
              <a:buSzPts val="1750"/>
            </a:pPr>
            <a:r>
              <a:rPr lang="en-US" sz="1750" dirty="0">
                <a:highlight>
                  <a:schemeClr val="lt1"/>
                </a:highlight>
                <a:latin typeface="Fira Sans Extra Condensed"/>
                <a:ea typeface="Fira Sans Extra Condensed"/>
                <a:cs typeface="Fira Sans Extra Condensed"/>
                <a:sym typeface="Fira Sans Extra Condensed"/>
              </a:rPr>
              <a:t>Tested using NLP based approach – KNN</a:t>
            </a:r>
          </a:p>
          <a:p>
            <a:pPr marL="403225" indent="-285750" algn="just">
              <a:lnSpc>
                <a:spcPct val="150000"/>
              </a:lnSpc>
              <a:spcBef>
                <a:spcPts val="0"/>
              </a:spcBef>
              <a:buSzPts val="1750"/>
            </a:pPr>
            <a:endParaRPr lang="en-US" sz="1750" dirty="0">
              <a:highlight>
                <a:schemeClr val="lt1"/>
              </a:highlight>
              <a:latin typeface="Fira Sans Extra Condensed"/>
              <a:ea typeface="Fira Sans Extra Condensed"/>
              <a:cs typeface="Fira Sans Extra Condensed"/>
              <a:sym typeface="Fira Sans Extra Condensed"/>
            </a:endParaRPr>
          </a:p>
          <a:p>
            <a:pPr marL="403225" indent="-285750" algn="just">
              <a:lnSpc>
                <a:spcPct val="150000"/>
              </a:lnSpc>
              <a:spcBef>
                <a:spcPts val="0"/>
              </a:spcBef>
              <a:buSzPts val="1750"/>
            </a:pPr>
            <a:r>
              <a:rPr lang="en-US" sz="1750" dirty="0">
                <a:highlight>
                  <a:schemeClr val="lt1"/>
                </a:highlight>
                <a:latin typeface="Fira Sans Extra Condensed"/>
                <a:ea typeface="Fira Sans Extra Condensed"/>
                <a:cs typeface="Fira Sans Extra Condensed"/>
                <a:sym typeface="Fira Sans Extra Condensed"/>
              </a:rPr>
              <a:t>Tested using ML based approach – BERT, Doc2Vec</a:t>
            </a:r>
          </a:p>
        </p:txBody>
      </p:sp>
      <p:pic>
        <p:nvPicPr>
          <p:cNvPr id="1026" name="Picture 2" descr="Key takeaways from the Psi Chi webinar So You Need to Write a Literature  Review">
            <a:extLst>
              <a:ext uri="{FF2B5EF4-FFF2-40B4-BE49-F238E27FC236}">
                <a16:creationId xmlns:a16="http://schemas.microsoft.com/office/drawing/2014/main" id="{BCC76741-B051-043E-FA98-F27FF064D0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0570" y="1254643"/>
            <a:ext cx="2955803" cy="1517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eful Datasets for Data Education in Schools - Data Education in Schools">
            <a:extLst>
              <a:ext uri="{FF2B5EF4-FFF2-40B4-BE49-F238E27FC236}">
                <a16:creationId xmlns:a16="http://schemas.microsoft.com/office/drawing/2014/main" id="{0E75CDBE-3058-5045-8BAE-F81070C4DE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3760" y="2860433"/>
            <a:ext cx="1771883" cy="17841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2022 Definitive Guide to Natural Language Processing (NLP)">
            <a:extLst>
              <a:ext uri="{FF2B5EF4-FFF2-40B4-BE49-F238E27FC236}">
                <a16:creationId xmlns:a16="http://schemas.microsoft.com/office/drawing/2014/main" id="{C184E0DB-2CF3-3DF7-D892-2D80522C01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0938" y="3937318"/>
            <a:ext cx="2647823" cy="2383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16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3" name="Google Shape;233;p9"/>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234" name="Google Shape;234;p9"/>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235" name="Google Shape;235;p9" descr="A close up of a sign&#10;&#10;Description automatically generated"/>
          <p:cNvPicPr preferRelativeResize="0"/>
          <p:nvPr/>
        </p:nvPicPr>
        <p:blipFill rotWithShape="1">
          <a:blip r:embed="rId5">
            <a:alphaModFix/>
          </a:blip>
          <a:srcRect/>
          <a:stretch/>
        </p:blipFill>
        <p:spPr>
          <a:xfrm>
            <a:off x="10835239" y="5983221"/>
            <a:ext cx="868683" cy="647487"/>
          </a:xfrm>
          <a:prstGeom prst="rect">
            <a:avLst/>
          </a:prstGeom>
          <a:noFill/>
          <a:ln>
            <a:noFill/>
          </a:ln>
        </p:spPr>
      </p:pic>
      <p:sp>
        <p:nvSpPr>
          <p:cNvPr id="2" name="Google Shape;232;p9">
            <a:extLst>
              <a:ext uri="{FF2B5EF4-FFF2-40B4-BE49-F238E27FC236}">
                <a16:creationId xmlns:a16="http://schemas.microsoft.com/office/drawing/2014/main" id="{B29139F2-949E-0B33-89F8-4EDE7FDBDBD3}"/>
              </a:ext>
            </a:extLst>
          </p:cNvPr>
          <p:cNvSpPr txBox="1">
            <a:spLocks noGrp="1"/>
          </p:cNvSpPr>
          <p:nvPr>
            <p:ph type="title"/>
          </p:nvPr>
        </p:nvSpPr>
        <p:spPr>
          <a:xfrm>
            <a:off x="989132" y="227292"/>
            <a:ext cx="10515600" cy="663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Gantt Chart</a:t>
            </a:r>
            <a:endParaRPr u="sng" dirty="0"/>
          </a:p>
        </p:txBody>
      </p:sp>
      <p:pic>
        <p:nvPicPr>
          <p:cNvPr id="7" name="Picture 6">
            <a:extLst>
              <a:ext uri="{FF2B5EF4-FFF2-40B4-BE49-F238E27FC236}">
                <a16:creationId xmlns:a16="http://schemas.microsoft.com/office/drawing/2014/main" id="{68CED5E4-32DC-E821-C598-A488D2C0B8D5}"/>
              </a:ext>
            </a:extLst>
          </p:cNvPr>
          <p:cNvPicPr>
            <a:picLocks noChangeAspect="1"/>
          </p:cNvPicPr>
          <p:nvPr/>
        </p:nvPicPr>
        <p:blipFill>
          <a:blip r:embed="rId6"/>
          <a:stretch>
            <a:fillRect/>
          </a:stretch>
        </p:blipFill>
        <p:spPr>
          <a:xfrm>
            <a:off x="2688690" y="990269"/>
            <a:ext cx="7327400" cy="5157311"/>
          </a:xfrm>
          <a:prstGeom prst="rect">
            <a:avLst/>
          </a:prstGeom>
        </p:spPr>
      </p:pic>
      <p:sp>
        <p:nvSpPr>
          <p:cNvPr id="8" name="Google Shape;160;g287160d3624_0_85">
            <a:extLst>
              <a:ext uri="{FF2B5EF4-FFF2-40B4-BE49-F238E27FC236}">
                <a16:creationId xmlns:a16="http://schemas.microsoft.com/office/drawing/2014/main" id="{0DA30286-BCC4-0A70-A407-ADEBC8088169}"/>
              </a:ext>
            </a:extLst>
          </p:cNvPr>
          <p:cNvSpPr txBox="1"/>
          <p:nvPr/>
        </p:nvSpPr>
        <p:spPr>
          <a:xfrm>
            <a:off x="4539640" y="6199608"/>
            <a:ext cx="3625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dirty="0">
                <a:latin typeface="Calibri"/>
                <a:ea typeface="Calibri"/>
                <a:cs typeface="Calibri"/>
                <a:sym typeface="Calibri"/>
              </a:rPr>
              <a:t>Fig</a:t>
            </a:r>
            <a:r>
              <a:rPr lang="en-US" sz="1600" b="1" i="0" u="none" strike="noStrike" cap="none" dirty="0">
                <a:solidFill>
                  <a:srgbClr val="000000"/>
                </a:solidFill>
                <a:latin typeface="Calibri"/>
                <a:ea typeface="Calibri"/>
                <a:cs typeface="Calibri"/>
                <a:sym typeface="Calibri"/>
              </a:rPr>
              <a:t> 2. Timeline for the project</a:t>
            </a:r>
            <a:endParaRPr sz="1600" b="1"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9525133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txBox="1">
            <a:spLocks noGrp="1"/>
          </p:cNvSpPr>
          <p:nvPr>
            <p:ph type="title"/>
          </p:nvPr>
        </p:nvSpPr>
        <p:spPr>
          <a:xfrm>
            <a:off x="2864878" y="7938"/>
            <a:ext cx="72315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a:solidFill>
                  <a:srgbClr val="C00000"/>
                </a:solidFill>
                <a:latin typeface="Marcellus"/>
                <a:ea typeface="Marcellus"/>
                <a:cs typeface="Marcellus"/>
                <a:sym typeface="Marcellus"/>
              </a:rPr>
              <a:t>Technologies Used </a:t>
            </a:r>
            <a:endParaRPr sz="3600" u="sng"/>
          </a:p>
        </p:txBody>
      </p:sp>
      <p:pic>
        <p:nvPicPr>
          <p:cNvPr id="216" name="Google Shape;216;p8"/>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217" name="Google Shape;217;p8"/>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218" name="Google Shape;218;p8" descr="A close up of a sign&#10;&#10;Description automatically generated"/>
          <p:cNvPicPr preferRelativeResize="0"/>
          <p:nvPr/>
        </p:nvPicPr>
        <p:blipFill rotWithShape="1">
          <a:blip r:embed="rId5">
            <a:alphaModFix/>
          </a:blip>
          <a:srcRect/>
          <a:stretch/>
        </p:blipFill>
        <p:spPr>
          <a:xfrm>
            <a:off x="10835239" y="5906321"/>
            <a:ext cx="868683" cy="647487"/>
          </a:xfrm>
          <a:prstGeom prst="rect">
            <a:avLst/>
          </a:prstGeom>
          <a:noFill/>
          <a:ln>
            <a:noFill/>
          </a:ln>
        </p:spPr>
      </p:pic>
      <p:pic>
        <p:nvPicPr>
          <p:cNvPr id="219" name="Google Shape;219;p8"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pic>
        <p:nvPicPr>
          <p:cNvPr id="220" name="Google Shape;220;p8" descr="The Role of Python in Machine Learning | Twine"/>
          <p:cNvPicPr preferRelativeResize="0"/>
          <p:nvPr/>
        </p:nvPicPr>
        <p:blipFill rotWithShape="1">
          <a:blip r:embed="rId7">
            <a:alphaModFix/>
          </a:blip>
          <a:srcRect/>
          <a:stretch/>
        </p:blipFill>
        <p:spPr>
          <a:xfrm>
            <a:off x="9028871" y="2267188"/>
            <a:ext cx="2476532" cy="1393050"/>
          </a:xfrm>
          <a:prstGeom prst="rect">
            <a:avLst/>
          </a:prstGeom>
          <a:noFill/>
          <a:ln>
            <a:noFill/>
          </a:ln>
        </p:spPr>
      </p:pic>
      <p:sp>
        <p:nvSpPr>
          <p:cNvPr id="221" name="Google Shape;221;p8" descr="Kotlin 1 Logo Vector SVG Icon - SVG Repo"/>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2" name="Google Shape;222;p8" descr="Kotlin 1 Logo Vector SVG Icon - SVG Repo"/>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8" descr="Kotlin 1 Logo Vector SVG Icon - SVG Repo"/>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26" name="Google Shape;226;p8"/>
          <p:cNvPicPr preferRelativeResize="0"/>
          <p:nvPr/>
        </p:nvPicPr>
        <p:blipFill rotWithShape="1">
          <a:blip r:embed="rId8">
            <a:alphaModFix/>
          </a:blip>
          <a:srcRect/>
          <a:stretch/>
        </p:blipFill>
        <p:spPr>
          <a:xfrm>
            <a:off x="5157854" y="1879028"/>
            <a:ext cx="2645524" cy="1985670"/>
          </a:xfrm>
          <a:prstGeom prst="rect">
            <a:avLst/>
          </a:prstGeom>
          <a:noFill/>
          <a:ln>
            <a:noFill/>
          </a:ln>
        </p:spPr>
      </p:pic>
      <p:pic>
        <p:nvPicPr>
          <p:cNvPr id="2" name="Picture 2" descr="What Is PostgreSQL?">
            <a:extLst>
              <a:ext uri="{FF2B5EF4-FFF2-40B4-BE49-F238E27FC236}">
                <a16:creationId xmlns:a16="http://schemas.microsoft.com/office/drawing/2014/main" id="{339987D0-C4E0-B3F1-93E5-25955A02A6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1955" y="4107632"/>
            <a:ext cx="3488788" cy="19624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Tool Review: Using PyCharm for Python Development - and More |  Caktus Group">
            <a:extLst>
              <a:ext uri="{FF2B5EF4-FFF2-40B4-BE49-F238E27FC236}">
                <a16:creationId xmlns:a16="http://schemas.microsoft.com/office/drawing/2014/main" id="{58AE1D99-2396-760D-90D0-456E602807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0053" y="2070589"/>
            <a:ext cx="1589649" cy="15896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9"/>
          <p:cNvSpPr txBox="1">
            <a:spLocks noGrp="1"/>
          </p:cNvSpPr>
          <p:nvPr>
            <p:ph type="title"/>
          </p:nvPr>
        </p:nvSpPr>
        <p:spPr>
          <a:xfrm>
            <a:off x="986562" y="120396"/>
            <a:ext cx="10515600" cy="663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Implementation</a:t>
            </a:r>
            <a:endParaRPr u="sng" dirty="0"/>
          </a:p>
        </p:txBody>
      </p:sp>
      <p:pic>
        <p:nvPicPr>
          <p:cNvPr id="233" name="Google Shape;233;p9"/>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234" name="Google Shape;234;p9"/>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235" name="Google Shape;235;p9" descr="A close up of a sign&#10;&#10;Description automatically generated"/>
          <p:cNvPicPr preferRelativeResize="0"/>
          <p:nvPr/>
        </p:nvPicPr>
        <p:blipFill rotWithShape="1">
          <a:blip r:embed="rId5">
            <a:alphaModFix/>
          </a:blip>
          <a:srcRect/>
          <a:stretch/>
        </p:blipFill>
        <p:spPr>
          <a:xfrm>
            <a:off x="10835239" y="5983221"/>
            <a:ext cx="868683" cy="647487"/>
          </a:xfrm>
          <a:prstGeom prst="rect">
            <a:avLst/>
          </a:prstGeom>
          <a:noFill/>
          <a:ln>
            <a:noFill/>
          </a:ln>
        </p:spPr>
      </p:pic>
      <p:pic>
        <p:nvPicPr>
          <p:cNvPr id="236" name="Google Shape;236;p9" descr="A picture containing drawing&#10;&#10;Description automatically generated"/>
          <p:cNvPicPr preferRelativeResize="0"/>
          <p:nvPr/>
        </p:nvPicPr>
        <p:blipFill rotWithShape="1">
          <a:blip r:embed="rId6">
            <a:alphaModFix/>
          </a:blip>
          <a:srcRect/>
          <a:stretch/>
        </p:blipFill>
        <p:spPr>
          <a:xfrm>
            <a:off x="777240" y="6057583"/>
            <a:ext cx="2655568" cy="663892"/>
          </a:xfrm>
          <a:prstGeom prst="rect">
            <a:avLst/>
          </a:prstGeom>
          <a:noFill/>
          <a:ln>
            <a:noFill/>
          </a:ln>
        </p:spPr>
      </p:pic>
      <p:sp>
        <p:nvSpPr>
          <p:cNvPr id="237" name="Google Shape;237;p9"/>
          <p:cNvSpPr txBox="1"/>
          <p:nvPr/>
        </p:nvSpPr>
        <p:spPr>
          <a:xfrm>
            <a:off x="4357600" y="6135625"/>
            <a:ext cx="4020600" cy="577051"/>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1700"/>
              <a:buFont typeface="Arial"/>
              <a:buNone/>
            </a:pPr>
            <a:r>
              <a:rPr lang="en-US" sz="1700" b="1" i="0" u="none" strike="noStrike" cap="none" dirty="0">
                <a:solidFill>
                  <a:schemeClr val="dk1"/>
                </a:solidFill>
                <a:latin typeface="Times New Roman"/>
                <a:ea typeface="Times New Roman"/>
                <a:cs typeface="Times New Roman"/>
                <a:sym typeface="Times New Roman"/>
              </a:rPr>
              <a:t>Fig 3. Flow Diagram of system</a:t>
            </a:r>
            <a:endParaRPr sz="1700" b="1" i="0" u="none" strike="noStrike" cap="none" dirty="0">
              <a:solidFill>
                <a:schemeClr val="dk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08D91EC4-84C0-1362-F705-5D0F94DAD73C}"/>
              </a:ext>
            </a:extLst>
          </p:cNvPr>
          <p:cNvPicPr>
            <a:picLocks noChangeAspect="1"/>
          </p:cNvPicPr>
          <p:nvPr/>
        </p:nvPicPr>
        <p:blipFill>
          <a:blip r:embed="rId7"/>
          <a:stretch>
            <a:fillRect/>
          </a:stretch>
        </p:blipFill>
        <p:spPr>
          <a:xfrm>
            <a:off x="5018781" y="807509"/>
            <a:ext cx="2451163" cy="5328116"/>
          </a:xfrm>
          <a:prstGeom prst="rect">
            <a:avLst/>
          </a:prstGeom>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477f0381a3_1_0"/>
          <p:cNvSpPr txBox="1">
            <a:spLocks noGrp="1"/>
          </p:cNvSpPr>
          <p:nvPr>
            <p:ph type="title"/>
          </p:nvPr>
        </p:nvSpPr>
        <p:spPr>
          <a:xfrm>
            <a:off x="1344198" y="89813"/>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Conclusion</a:t>
            </a:r>
            <a:endParaRPr u="sng" dirty="0"/>
          </a:p>
        </p:txBody>
      </p:sp>
      <p:pic>
        <p:nvPicPr>
          <p:cNvPr id="95" name="Google Shape;95;g2477f0381a3_1_0"/>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96" name="Google Shape;96;g2477f0381a3_1_0"/>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97" name="Google Shape;97;g2477f0381a3_1_0"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98" name="Google Shape;98;g2477f0381a3_1_0"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
        <p:nvSpPr>
          <p:cNvPr id="99" name="Google Shape;99;g2477f0381a3_1_0"/>
          <p:cNvSpPr txBox="1">
            <a:spLocks noGrp="1"/>
          </p:cNvSpPr>
          <p:nvPr>
            <p:ph type="body" idx="1"/>
          </p:nvPr>
        </p:nvSpPr>
        <p:spPr>
          <a:xfrm>
            <a:off x="1222525" y="1444625"/>
            <a:ext cx="10515600" cy="4179600"/>
          </a:xfrm>
          <a:prstGeom prst="rect">
            <a:avLst/>
          </a:prstGeom>
          <a:noFill/>
          <a:ln>
            <a:noFill/>
          </a:ln>
        </p:spPr>
        <p:txBody>
          <a:bodyPr spcFirstLastPara="1" wrap="square" lIns="91425" tIns="45700" rIns="91425" bIns="45700" anchor="t" anchorCtr="0">
            <a:noAutofit/>
          </a:bodyPr>
          <a:lstStyle/>
          <a:p>
            <a:pPr marL="117475" indent="0" algn="just">
              <a:lnSpc>
                <a:spcPct val="100000"/>
              </a:lnSpc>
              <a:spcBef>
                <a:spcPts val="0"/>
              </a:spcBef>
              <a:buSzPts val="175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study, an web based AI CV Ranker application has been developed to find the percentage suitability between the posted JD and uploaded CV. The application not only does the matching but also displays the rank of each resumes according their score using BERT and KNN model. The models have been trained using our own dataset and has attained an accuracy of around 93.85% and 79.00% respectively. This project has helped us develop a new perspective for commonly used machine learning algorithms and to extract more than just predictions. The natural language processing toolkit (NLTK) and KNN algorithms, have been helpful in carrying out the results. Also, working with huge unstructured data, with a variety of forms was a challenge, especially to extract correct information from it. Moreover, Pandas,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Numpy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Matplotlib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were other Python libraries that were used.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7475" lvl="0" indent="0" algn="just" rtl="0">
              <a:lnSpc>
                <a:spcPct val="150000"/>
              </a:lnSpc>
              <a:spcBef>
                <a:spcPts val="0"/>
              </a:spcBef>
              <a:spcAft>
                <a:spcPts val="0"/>
              </a:spcAft>
              <a:buSzPts val="1750"/>
              <a:buNone/>
            </a:pPr>
            <a:endParaRPr sz="1750" dirty="0">
              <a:highlight>
                <a:schemeClr val="lt1"/>
              </a:highlight>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33249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477f0381a3_1_0"/>
          <p:cNvSpPr txBox="1">
            <a:spLocks noGrp="1"/>
          </p:cNvSpPr>
          <p:nvPr>
            <p:ph type="title"/>
          </p:nvPr>
        </p:nvSpPr>
        <p:spPr>
          <a:xfrm>
            <a:off x="1344198" y="89813"/>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Results</a:t>
            </a:r>
            <a:endParaRPr u="sng" dirty="0"/>
          </a:p>
        </p:txBody>
      </p:sp>
      <p:pic>
        <p:nvPicPr>
          <p:cNvPr id="95" name="Google Shape;95;g2477f0381a3_1_0"/>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96" name="Google Shape;96;g2477f0381a3_1_0"/>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97" name="Google Shape;97;g2477f0381a3_1_0"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98" name="Google Shape;98;g2477f0381a3_1_0"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graphicFrame>
        <p:nvGraphicFramePr>
          <p:cNvPr id="4" name="Table 3">
            <a:extLst>
              <a:ext uri="{FF2B5EF4-FFF2-40B4-BE49-F238E27FC236}">
                <a16:creationId xmlns:a16="http://schemas.microsoft.com/office/drawing/2014/main" id="{533E25E4-F2EA-6775-6FD3-0D1208DE75B6}"/>
              </a:ext>
            </a:extLst>
          </p:cNvPr>
          <p:cNvGraphicFramePr>
            <a:graphicFrameLocks noGrp="1"/>
          </p:cNvGraphicFramePr>
          <p:nvPr>
            <p:extLst>
              <p:ext uri="{D42A27DB-BD31-4B8C-83A1-F6EECF244321}">
                <p14:modId xmlns:p14="http://schemas.microsoft.com/office/powerpoint/2010/main" val="301814576"/>
              </p:ext>
            </p:extLst>
          </p:nvPr>
        </p:nvGraphicFramePr>
        <p:xfrm>
          <a:off x="2415594" y="3051792"/>
          <a:ext cx="8623232" cy="1455648"/>
        </p:xfrm>
        <a:graphic>
          <a:graphicData uri="http://schemas.openxmlformats.org/drawingml/2006/table">
            <a:tbl>
              <a:tblPr firstRow="1" firstCol="1" bandRow="1">
                <a:tableStyleId>{A59FA414-E866-49F6-8F50-A4A0CB94A6DA}</a:tableStyleId>
              </a:tblPr>
              <a:tblGrid>
                <a:gridCol w="1505197">
                  <a:extLst>
                    <a:ext uri="{9D8B030D-6E8A-4147-A177-3AD203B41FA5}">
                      <a16:colId xmlns:a16="http://schemas.microsoft.com/office/drawing/2014/main" val="1505285077"/>
                    </a:ext>
                  </a:extLst>
                </a:gridCol>
                <a:gridCol w="1500508">
                  <a:extLst>
                    <a:ext uri="{9D8B030D-6E8A-4147-A177-3AD203B41FA5}">
                      <a16:colId xmlns:a16="http://schemas.microsoft.com/office/drawing/2014/main" val="842256690"/>
                    </a:ext>
                  </a:extLst>
                </a:gridCol>
                <a:gridCol w="1593352">
                  <a:extLst>
                    <a:ext uri="{9D8B030D-6E8A-4147-A177-3AD203B41FA5}">
                      <a16:colId xmlns:a16="http://schemas.microsoft.com/office/drawing/2014/main" val="356425195"/>
                    </a:ext>
                  </a:extLst>
                </a:gridCol>
                <a:gridCol w="1505197">
                  <a:extLst>
                    <a:ext uri="{9D8B030D-6E8A-4147-A177-3AD203B41FA5}">
                      <a16:colId xmlns:a16="http://schemas.microsoft.com/office/drawing/2014/main" val="3210625791"/>
                    </a:ext>
                  </a:extLst>
                </a:gridCol>
                <a:gridCol w="1259489">
                  <a:extLst>
                    <a:ext uri="{9D8B030D-6E8A-4147-A177-3AD203B41FA5}">
                      <a16:colId xmlns:a16="http://schemas.microsoft.com/office/drawing/2014/main" val="3751983643"/>
                    </a:ext>
                  </a:extLst>
                </a:gridCol>
                <a:gridCol w="1259489">
                  <a:extLst>
                    <a:ext uri="{9D8B030D-6E8A-4147-A177-3AD203B41FA5}">
                      <a16:colId xmlns:a16="http://schemas.microsoft.com/office/drawing/2014/main" val="1860574162"/>
                    </a:ext>
                  </a:extLst>
                </a:gridCol>
              </a:tblGrid>
              <a:tr h="331425">
                <a:tc rowSpan="2">
                  <a:txBody>
                    <a:bodyPr/>
                    <a:lstStyle/>
                    <a:p>
                      <a:pPr algn="ctr">
                        <a:lnSpc>
                          <a:spcPct val="150000"/>
                        </a:lnSpc>
                        <a:spcAft>
                          <a:spcPts val="800"/>
                        </a:spcAft>
                      </a:pPr>
                      <a:r>
                        <a:rPr lang="en-US" sz="1600" b="1" kern="100">
                          <a:effectLst/>
                        </a:rPr>
                        <a:t>ID</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135046" marR="135046" marT="67523" marB="67523" anchor="ctr"/>
                </a:tc>
                <a:tc rowSpan="2">
                  <a:txBody>
                    <a:bodyPr/>
                    <a:lstStyle/>
                    <a:p>
                      <a:pPr algn="ctr">
                        <a:lnSpc>
                          <a:spcPct val="150000"/>
                        </a:lnSpc>
                        <a:spcAft>
                          <a:spcPts val="800"/>
                        </a:spcAft>
                      </a:pPr>
                      <a:r>
                        <a:rPr lang="en-US" sz="1600" b="1" kern="100">
                          <a:effectLst/>
                        </a:rPr>
                        <a:t>Model</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135046" marR="135046" marT="67523" marB="67523" anchor="ctr"/>
                </a:tc>
                <a:tc rowSpan="2">
                  <a:txBody>
                    <a:bodyPr/>
                    <a:lstStyle/>
                    <a:p>
                      <a:pPr algn="ctr">
                        <a:lnSpc>
                          <a:spcPct val="150000"/>
                        </a:lnSpc>
                        <a:spcAft>
                          <a:spcPts val="800"/>
                        </a:spcAft>
                      </a:pPr>
                      <a:r>
                        <a:rPr lang="en-US" sz="1600" b="1" kern="100">
                          <a:effectLst/>
                        </a:rPr>
                        <a:t>Accuracy</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135046" marR="135046" marT="67523" marB="67523" anchor="ctr"/>
                </a:tc>
                <a:tc gridSpan="3">
                  <a:txBody>
                    <a:bodyPr/>
                    <a:lstStyle/>
                    <a:p>
                      <a:pPr algn="ctr">
                        <a:lnSpc>
                          <a:spcPct val="150000"/>
                        </a:lnSpc>
                        <a:spcAft>
                          <a:spcPts val="800"/>
                        </a:spcAft>
                      </a:pPr>
                      <a:r>
                        <a:rPr lang="en-US" sz="1600" b="1" kern="100" dirty="0">
                          <a:effectLst/>
                        </a:rPr>
                        <a:t>Metric</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35046" marR="135046" marT="67523" marB="67523"/>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77158336"/>
                  </a:ext>
                </a:extLst>
              </a:tr>
              <a:tr h="331425">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50000"/>
                        </a:lnSpc>
                        <a:spcAft>
                          <a:spcPts val="800"/>
                        </a:spcAft>
                      </a:pPr>
                      <a:r>
                        <a:rPr lang="en-US" sz="1600" b="1" kern="100">
                          <a:effectLst/>
                        </a:rPr>
                        <a:t>Precision</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tc>
                  <a:txBody>
                    <a:bodyPr/>
                    <a:lstStyle/>
                    <a:p>
                      <a:pPr algn="ctr">
                        <a:lnSpc>
                          <a:spcPct val="150000"/>
                        </a:lnSpc>
                        <a:spcAft>
                          <a:spcPts val="800"/>
                        </a:spcAft>
                      </a:pPr>
                      <a:r>
                        <a:rPr lang="en-US" sz="1600" b="1" kern="100">
                          <a:effectLst/>
                        </a:rPr>
                        <a:t>Recall</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tc>
                  <a:txBody>
                    <a:bodyPr/>
                    <a:lstStyle/>
                    <a:p>
                      <a:pPr algn="ctr">
                        <a:lnSpc>
                          <a:spcPct val="150000"/>
                        </a:lnSpc>
                        <a:spcAft>
                          <a:spcPts val="800"/>
                        </a:spcAft>
                      </a:pPr>
                      <a:r>
                        <a:rPr lang="en-US" sz="1600" b="1" kern="100" dirty="0">
                          <a:effectLst/>
                        </a:rPr>
                        <a:t>F1-Score</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extLst>
                  <a:ext uri="{0D108BD9-81ED-4DB2-BD59-A6C34878D82A}">
                    <a16:rowId xmlns:a16="http://schemas.microsoft.com/office/drawing/2014/main" val="87566144"/>
                  </a:ext>
                </a:extLst>
              </a:tr>
              <a:tr h="331425">
                <a:tc>
                  <a:txBody>
                    <a:bodyPr/>
                    <a:lstStyle/>
                    <a:p>
                      <a:pPr marL="0" lvl="0" indent="0" algn="ctr">
                        <a:lnSpc>
                          <a:spcPct val="150000"/>
                        </a:lnSpc>
                        <a:spcAft>
                          <a:spcPts val="800"/>
                        </a:spcAft>
                        <a:buFont typeface="+mj-lt"/>
                        <a:buNone/>
                      </a:pPr>
                      <a:r>
                        <a:rPr lang="en-US" sz="1600" kern="100" dirty="0">
                          <a:effectLst/>
                        </a:rPr>
                        <a:t>1.  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tc>
                  <a:txBody>
                    <a:bodyPr/>
                    <a:lstStyle/>
                    <a:p>
                      <a:pPr algn="ctr">
                        <a:lnSpc>
                          <a:spcPct val="150000"/>
                        </a:lnSpc>
                        <a:spcAft>
                          <a:spcPts val="800"/>
                        </a:spcAft>
                      </a:pPr>
                      <a:r>
                        <a:rPr lang="en-US" sz="1600" kern="100">
                          <a:effectLst/>
                        </a:rPr>
                        <a:t>KNN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tc>
                  <a:txBody>
                    <a:bodyPr/>
                    <a:lstStyle/>
                    <a:p>
                      <a:pPr algn="ctr">
                        <a:lnSpc>
                          <a:spcPct val="150000"/>
                        </a:lnSpc>
                        <a:spcAft>
                          <a:spcPts val="800"/>
                        </a:spcAft>
                      </a:pPr>
                      <a:r>
                        <a:rPr lang="en-US" sz="1600" kern="100">
                          <a:effectLst/>
                        </a:rPr>
                        <a:t>79. 00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tc>
                  <a:txBody>
                    <a:bodyPr/>
                    <a:lstStyle/>
                    <a:p>
                      <a:pPr algn="ctr">
                        <a:lnSpc>
                          <a:spcPct val="150000"/>
                        </a:lnSpc>
                        <a:spcAft>
                          <a:spcPts val="800"/>
                        </a:spcAft>
                      </a:pPr>
                      <a:r>
                        <a:rPr lang="en-US" sz="1600" kern="100" dirty="0">
                          <a:effectLst/>
                        </a:rPr>
                        <a:t>90.00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tc>
                  <a:txBody>
                    <a:bodyPr/>
                    <a:lstStyle/>
                    <a:p>
                      <a:pPr algn="ctr">
                        <a:lnSpc>
                          <a:spcPct val="150000"/>
                        </a:lnSpc>
                        <a:spcAft>
                          <a:spcPts val="800"/>
                        </a:spcAft>
                      </a:pPr>
                      <a:r>
                        <a:rPr lang="en-US" sz="1600" kern="100">
                          <a:effectLst/>
                        </a:rPr>
                        <a:t>79.00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tc>
                  <a:txBody>
                    <a:bodyPr/>
                    <a:lstStyle/>
                    <a:p>
                      <a:pPr algn="ctr">
                        <a:lnSpc>
                          <a:spcPct val="150000"/>
                        </a:lnSpc>
                        <a:spcAft>
                          <a:spcPts val="800"/>
                        </a:spcAft>
                      </a:pPr>
                      <a:r>
                        <a:rPr lang="en-US" sz="1600" kern="100" dirty="0">
                          <a:effectLst/>
                        </a:rPr>
                        <a:t>82.00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extLst>
                  <a:ext uri="{0D108BD9-81ED-4DB2-BD59-A6C34878D82A}">
                    <a16:rowId xmlns:a16="http://schemas.microsoft.com/office/drawing/2014/main" val="2227951573"/>
                  </a:ext>
                </a:extLst>
              </a:tr>
              <a:tr h="331425">
                <a:tc>
                  <a:txBody>
                    <a:bodyPr/>
                    <a:lstStyle/>
                    <a:p>
                      <a:pPr marL="0" lvl="0" indent="0" algn="ctr">
                        <a:lnSpc>
                          <a:spcPct val="150000"/>
                        </a:lnSpc>
                        <a:spcAft>
                          <a:spcPts val="800"/>
                        </a:spcAft>
                        <a:buFont typeface="+mj-lt"/>
                        <a:buNone/>
                      </a:pPr>
                      <a:r>
                        <a:rPr lang="en-US" sz="1600" kern="100" dirty="0">
                          <a:effectLst/>
                        </a:rPr>
                        <a:t>2.  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tc>
                  <a:txBody>
                    <a:bodyPr/>
                    <a:lstStyle/>
                    <a:p>
                      <a:pPr algn="ctr">
                        <a:lnSpc>
                          <a:spcPct val="150000"/>
                        </a:lnSpc>
                        <a:spcAft>
                          <a:spcPts val="800"/>
                        </a:spcAft>
                      </a:pPr>
                      <a:r>
                        <a:rPr lang="en-US" sz="1600" kern="100">
                          <a:effectLst/>
                        </a:rPr>
                        <a:t>BERT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tc>
                  <a:txBody>
                    <a:bodyPr/>
                    <a:lstStyle/>
                    <a:p>
                      <a:pPr algn="ctr">
                        <a:lnSpc>
                          <a:spcPct val="150000"/>
                        </a:lnSpc>
                        <a:spcAft>
                          <a:spcPts val="800"/>
                        </a:spcAft>
                      </a:pPr>
                      <a:r>
                        <a:rPr lang="en-US" sz="1600" kern="100">
                          <a:effectLst/>
                        </a:rPr>
                        <a:t>93.85</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tc>
                  <a:txBody>
                    <a:bodyPr/>
                    <a:lstStyle/>
                    <a:p>
                      <a:pPr algn="ctr">
                        <a:lnSpc>
                          <a:spcPct val="150000"/>
                        </a:lnSpc>
                        <a:spcAft>
                          <a:spcPts val="800"/>
                        </a:spcAft>
                      </a:pPr>
                      <a:r>
                        <a:rPr lang="en-US" sz="1600" kern="100" dirty="0">
                          <a:effectLst/>
                        </a:rPr>
                        <a:t>94.00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tc>
                  <a:txBody>
                    <a:bodyPr/>
                    <a:lstStyle/>
                    <a:p>
                      <a:pPr algn="ctr">
                        <a:lnSpc>
                          <a:spcPct val="150000"/>
                        </a:lnSpc>
                        <a:spcAft>
                          <a:spcPts val="800"/>
                        </a:spcAft>
                      </a:pPr>
                      <a:r>
                        <a:rPr lang="en-US" sz="1600" kern="100">
                          <a:effectLst/>
                        </a:rPr>
                        <a:t>94.00</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tc>
                  <a:txBody>
                    <a:bodyPr/>
                    <a:lstStyle/>
                    <a:p>
                      <a:pPr algn="ctr">
                        <a:lnSpc>
                          <a:spcPct val="150000"/>
                        </a:lnSpc>
                        <a:spcAft>
                          <a:spcPts val="800"/>
                        </a:spcAft>
                      </a:pPr>
                      <a:r>
                        <a:rPr lang="en-US" sz="1600" kern="100" dirty="0">
                          <a:effectLst/>
                        </a:rPr>
                        <a:t>94.00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1284" marR="101284" marT="0" marB="0"/>
                </a:tc>
                <a:extLst>
                  <a:ext uri="{0D108BD9-81ED-4DB2-BD59-A6C34878D82A}">
                    <a16:rowId xmlns:a16="http://schemas.microsoft.com/office/drawing/2014/main" val="1981052709"/>
                  </a:ext>
                </a:extLst>
              </a:tr>
            </a:tbl>
          </a:graphicData>
        </a:graphic>
      </p:graphicFrame>
      <p:sp>
        <p:nvSpPr>
          <p:cNvPr id="6" name="TextBox 5">
            <a:extLst>
              <a:ext uri="{FF2B5EF4-FFF2-40B4-BE49-F238E27FC236}">
                <a16:creationId xmlns:a16="http://schemas.microsoft.com/office/drawing/2014/main" id="{C5C7A624-3CBB-3CE0-52B5-50EF8DC39E93}"/>
              </a:ext>
            </a:extLst>
          </p:cNvPr>
          <p:cNvSpPr txBox="1"/>
          <p:nvPr/>
        </p:nvSpPr>
        <p:spPr>
          <a:xfrm>
            <a:off x="1842291" y="1579677"/>
            <a:ext cx="9519413" cy="671915"/>
          </a:xfrm>
          <a:prstGeom prst="rect">
            <a:avLst/>
          </a:prstGeom>
          <a:noFill/>
        </p:spPr>
        <p:txBody>
          <a:bodyPr wrap="square">
            <a:spAutoFit/>
          </a:bodyPr>
          <a:lstStyle/>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resume ranking application we tried using 2 models and the results which we have achieved are given below in Table 7.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D54C5E6-E966-98F9-B31F-CF3E93873D33}"/>
              </a:ext>
            </a:extLst>
          </p:cNvPr>
          <p:cNvSpPr txBox="1"/>
          <p:nvPr/>
        </p:nvSpPr>
        <p:spPr>
          <a:xfrm>
            <a:off x="3552825" y="4701592"/>
            <a:ext cx="6098344" cy="344069"/>
          </a:xfrm>
          <a:prstGeom prst="rect">
            <a:avLst/>
          </a:prstGeom>
          <a:noFill/>
        </p:spPr>
        <p:txBody>
          <a:bodyPr wrap="square">
            <a:spAutoFit/>
          </a:bodyPr>
          <a:lstStyle/>
          <a:p>
            <a:pPr algn="ctr">
              <a:lnSpc>
                <a:spcPct val="107000"/>
              </a:lnSpc>
              <a:spcAft>
                <a:spcPts val="800"/>
              </a:spcAft>
            </a:pPr>
            <a:r>
              <a:rPr lang="en-US" sz="1600" b="1" kern="100" dirty="0">
                <a:effectLst/>
                <a:latin typeface="Calibri" panose="020F0502020204030204" pitchFamily="34" charset="0"/>
                <a:ea typeface="Calibri" panose="020F0502020204030204" pitchFamily="34" charset="0"/>
                <a:cs typeface="Calibri" panose="020F0502020204030204" pitchFamily="34" charset="0"/>
              </a:rPr>
              <a:t>Table 2. Analysis using two models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5055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477f0381a3_1_0"/>
          <p:cNvSpPr txBox="1">
            <a:spLocks noGrp="1"/>
          </p:cNvSpPr>
          <p:nvPr>
            <p:ph type="title"/>
          </p:nvPr>
        </p:nvSpPr>
        <p:spPr>
          <a:xfrm>
            <a:off x="1344198" y="89813"/>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Results</a:t>
            </a:r>
            <a:endParaRPr u="sng" dirty="0"/>
          </a:p>
        </p:txBody>
      </p:sp>
      <p:pic>
        <p:nvPicPr>
          <p:cNvPr id="95" name="Google Shape;95;g2477f0381a3_1_0"/>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96" name="Google Shape;96;g2477f0381a3_1_0"/>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97" name="Google Shape;97;g2477f0381a3_1_0" descr="A close up of a sign&#10;&#10;Description automatically generated"/>
          <p:cNvPicPr preferRelativeResize="0"/>
          <p:nvPr/>
        </p:nvPicPr>
        <p:blipFill rotWithShape="1">
          <a:blip r:embed="rId5">
            <a:alphaModFix/>
          </a:blip>
          <a:srcRect/>
          <a:stretch/>
        </p:blipFill>
        <p:spPr>
          <a:xfrm>
            <a:off x="10835239" y="6055907"/>
            <a:ext cx="868683" cy="647487"/>
          </a:xfrm>
          <a:prstGeom prst="rect">
            <a:avLst/>
          </a:prstGeom>
          <a:noFill/>
          <a:ln>
            <a:noFill/>
          </a:ln>
        </p:spPr>
      </p:pic>
      <p:pic>
        <p:nvPicPr>
          <p:cNvPr id="98" name="Google Shape;98;g2477f0381a3_1_0" descr="A picture containing drawing&#10;&#10;Description automatically generated"/>
          <p:cNvPicPr preferRelativeResize="0"/>
          <p:nvPr/>
        </p:nvPicPr>
        <p:blipFill rotWithShape="1">
          <a:blip r:embed="rId6">
            <a:alphaModFix/>
          </a:blip>
          <a:srcRect/>
          <a:stretch/>
        </p:blipFill>
        <p:spPr>
          <a:xfrm>
            <a:off x="777240" y="6082202"/>
            <a:ext cx="2655568" cy="663892"/>
          </a:xfrm>
          <a:prstGeom prst="rect">
            <a:avLst/>
          </a:prstGeom>
          <a:noFill/>
          <a:ln>
            <a:noFill/>
          </a:ln>
        </p:spPr>
      </p:pic>
      <p:sp>
        <p:nvSpPr>
          <p:cNvPr id="6" name="TextBox 5">
            <a:extLst>
              <a:ext uri="{FF2B5EF4-FFF2-40B4-BE49-F238E27FC236}">
                <a16:creationId xmlns:a16="http://schemas.microsoft.com/office/drawing/2014/main" id="{C5C7A624-3CBB-3CE0-52B5-50EF8DC39E93}"/>
              </a:ext>
            </a:extLst>
          </p:cNvPr>
          <p:cNvSpPr txBox="1"/>
          <p:nvPr/>
        </p:nvSpPr>
        <p:spPr>
          <a:xfrm>
            <a:off x="1344199" y="1227737"/>
            <a:ext cx="10017506" cy="375552"/>
          </a:xfrm>
          <a:prstGeom prst="rect">
            <a:avLst/>
          </a:prstGeom>
          <a:noFill/>
        </p:spPr>
        <p:txBody>
          <a:bodyPr wrap="square">
            <a:spAutoFit/>
          </a:bodyPr>
          <a:lstStyle/>
          <a:p>
            <a:pPr algn="ct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following images displays the suitability percentage between JD and CV achieved by KNN and BERT.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AutoShape 2">
            <a:extLst>
              <a:ext uri="{FF2B5EF4-FFF2-40B4-BE49-F238E27FC236}">
                <a16:creationId xmlns:a16="http://schemas.microsoft.com/office/drawing/2014/main" id="{C7AA7D28-CF5F-4B0D-4B45-74B232149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612A33D-033B-A759-4235-866CAB47B15E}"/>
              </a:ext>
            </a:extLst>
          </p:cNvPr>
          <p:cNvPicPr>
            <a:picLocks noChangeAspect="1"/>
          </p:cNvPicPr>
          <p:nvPr/>
        </p:nvPicPr>
        <p:blipFill>
          <a:blip r:embed="rId7"/>
          <a:stretch>
            <a:fillRect/>
          </a:stretch>
        </p:blipFill>
        <p:spPr>
          <a:xfrm>
            <a:off x="1595548" y="2009032"/>
            <a:ext cx="6625921" cy="1177942"/>
          </a:xfrm>
          <a:prstGeom prst="rect">
            <a:avLst/>
          </a:prstGeom>
          <a:ln w="19050">
            <a:solidFill>
              <a:schemeClr val="tx1"/>
            </a:solidFill>
          </a:ln>
        </p:spPr>
      </p:pic>
      <p:sp>
        <p:nvSpPr>
          <p:cNvPr id="9" name="AutoShape 4">
            <a:extLst>
              <a:ext uri="{FF2B5EF4-FFF2-40B4-BE49-F238E27FC236}">
                <a16:creationId xmlns:a16="http://schemas.microsoft.com/office/drawing/2014/main" id="{02EA167C-4821-E9C3-4856-ABFB224A14C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8789C7AD-027C-274A-A2DB-74552FE245DD}"/>
              </a:ext>
            </a:extLst>
          </p:cNvPr>
          <p:cNvPicPr>
            <a:picLocks noChangeAspect="1"/>
          </p:cNvPicPr>
          <p:nvPr/>
        </p:nvPicPr>
        <p:blipFill>
          <a:blip r:embed="rId8"/>
          <a:stretch>
            <a:fillRect/>
          </a:stretch>
        </p:blipFill>
        <p:spPr>
          <a:xfrm>
            <a:off x="4908508" y="3868862"/>
            <a:ext cx="5801535" cy="2076740"/>
          </a:xfrm>
          <a:prstGeom prst="rect">
            <a:avLst/>
          </a:prstGeom>
          <a:ln w="19050">
            <a:solidFill>
              <a:schemeClr val="tx1"/>
            </a:solidFill>
          </a:ln>
        </p:spPr>
      </p:pic>
      <p:sp>
        <p:nvSpPr>
          <p:cNvPr id="13" name="Google Shape;160;g287160d3624_0_85">
            <a:extLst>
              <a:ext uri="{FF2B5EF4-FFF2-40B4-BE49-F238E27FC236}">
                <a16:creationId xmlns:a16="http://schemas.microsoft.com/office/drawing/2014/main" id="{81469E81-B3FF-2BA6-BE5D-C938A270FB6A}"/>
              </a:ext>
            </a:extLst>
          </p:cNvPr>
          <p:cNvSpPr txBox="1"/>
          <p:nvPr/>
        </p:nvSpPr>
        <p:spPr>
          <a:xfrm>
            <a:off x="2976497" y="3276600"/>
            <a:ext cx="3625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dirty="0">
                <a:latin typeface="Calibri"/>
                <a:ea typeface="Calibri"/>
                <a:cs typeface="Calibri"/>
                <a:sym typeface="Calibri"/>
              </a:rPr>
              <a:t>Fig</a:t>
            </a:r>
            <a:r>
              <a:rPr lang="en-US" sz="1600" b="1" i="0" u="none" strike="noStrike" cap="none" dirty="0">
                <a:solidFill>
                  <a:srgbClr val="000000"/>
                </a:solidFill>
                <a:latin typeface="Calibri"/>
                <a:ea typeface="Calibri"/>
                <a:cs typeface="Calibri"/>
                <a:sym typeface="Calibri"/>
              </a:rPr>
              <a:t> 4. KNN Results </a:t>
            </a:r>
            <a:endParaRPr sz="1600" b="1" i="0" u="none" strike="noStrike" cap="none" dirty="0">
              <a:solidFill>
                <a:srgbClr val="000000"/>
              </a:solidFill>
              <a:latin typeface="Calibri"/>
              <a:ea typeface="Calibri"/>
              <a:cs typeface="Calibri"/>
              <a:sym typeface="Calibri"/>
            </a:endParaRPr>
          </a:p>
        </p:txBody>
      </p:sp>
      <p:sp>
        <p:nvSpPr>
          <p:cNvPr id="14" name="Google Shape;160;g287160d3624_0_85">
            <a:extLst>
              <a:ext uri="{FF2B5EF4-FFF2-40B4-BE49-F238E27FC236}">
                <a16:creationId xmlns:a16="http://schemas.microsoft.com/office/drawing/2014/main" id="{4C02F305-40BA-0CF3-F9EC-6629916EEA16}"/>
              </a:ext>
            </a:extLst>
          </p:cNvPr>
          <p:cNvSpPr txBox="1"/>
          <p:nvPr/>
        </p:nvSpPr>
        <p:spPr>
          <a:xfrm>
            <a:off x="6096000" y="6004822"/>
            <a:ext cx="3625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dirty="0">
                <a:latin typeface="Calibri"/>
                <a:ea typeface="Calibri"/>
                <a:cs typeface="Calibri"/>
                <a:sym typeface="Calibri"/>
              </a:rPr>
              <a:t>Fig</a:t>
            </a:r>
            <a:r>
              <a:rPr lang="en-US" sz="1600" b="1" i="0" u="none" strike="noStrike" cap="none" dirty="0">
                <a:solidFill>
                  <a:srgbClr val="000000"/>
                </a:solidFill>
                <a:latin typeface="Calibri"/>
                <a:ea typeface="Calibri"/>
                <a:cs typeface="Calibri"/>
                <a:sym typeface="Calibri"/>
              </a:rPr>
              <a:t> </a:t>
            </a:r>
            <a:r>
              <a:rPr lang="en-US" sz="1600" b="1" dirty="0">
                <a:latin typeface="Calibri"/>
                <a:ea typeface="Calibri"/>
                <a:cs typeface="Calibri"/>
                <a:sym typeface="Calibri"/>
              </a:rPr>
              <a:t>5</a:t>
            </a:r>
            <a:r>
              <a:rPr lang="en-US" sz="1600" b="1" i="0" u="none" strike="noStrike" cap="none" dirty="0">
                <a:solidFill>
                  <a:srgbClr val="000000"/>
                </a:solidFill>
                <a:latin typeface="Calibri"/>
                <a:ea typeface="Calibri"/>
                <a:cs typeface="Calibri"/>
                <a:sym typeface="Calibri"/>
              </a:rPr>
              <a:t>.</a:t>
            </a:r>
            <a:r>
              <a:rPr lang="en-US" sz="1600" b="1" dirty="0">
                <a:latin typeface="Calibri"/>
                <a:ea typeface="Calibri"/>
                <a:cs typeface="Calibri"/>
                <a:sym typeface="Calibri"/>
              </a:rPr>
              <a:t> BERT</a:t>
            </a:r>
            <a:r>
              <a:rPr lang="en-US" sz="1600" b="1" i="0" u="none" strike="noStrike" cap="none" dirty="0">
                <a:solidFill>
                  <a:srgbClr val="000000"/>
                </a:solidFill>
                <a:latin typeface="Calibri"/>
                <a:ea typeface="Calibri"/>
                <a:cs typeface="Calibri"/>
                <a:sym typeface="Calibri"/>
              </a:rPr>
              <a:t> Results </a:t>
            </a:r>
            <a:endParaRPr sz="1600" b="1"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08867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0"/>
          <p:cNvSpPr txBox="1">
            <a:spLocks noGrp="1"/>
          </p:cNvSpPr>
          <p:nvPr>
            <p:ph type="title"/>
          </p:nvPr>
        </p:nvSpPr>
        <p:spPr>
          <a:xfrm>
            <a:off x="1121985" y="112427"/>
            <a:ext cx="10515600" cy="83572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References.. </a:t>
            </a:r>
            <a:endParaRPr u="sng" dirty="0"/>
          </a:p>
        </p:txBody>
      </p:sp>
      <p:sp>
        <p:nvSpPr>
          <p:cNvPr id="246" name="Google Shape;246;p10"/>
          <p:cNvSpPr txBox="1">
            <a:spLocks noGrp="1"/>
          </p:cNvSpPr>
          <p:nvPr>
            <p:ph type="body" idx="1"/>
          </p:nvPr>
        </p:nvSpPr>
        <p:spPr>
          <a:xfrm>
            <a:off x="1134521" y="775277"/>
            <a:ext cx="10609500" cy="444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[1]     </a:t>
            </a:r>
            <a:r>
              <a:rPr lang="en-US" sz="1300" dirty="0" err="1">
                <a:latin typeface="Fira Sans Extra Condensed"/>
                <a:ea typeface="Fira Sans Extra Condensed"/>
                <a:cs typeface="Fira Sans Extra Condensed"/>
                <a:sym typeface="Fira Sans Extra Condensed"/>
              </a:rPr>
              <a:t>Cucus</a:t>
            </a:r>
            <a:r>
              <a:rPr lang="en-US" sz="1300" dirty="0">
                <a:latin typeface="Fira Sans Extra Condensed"/>
                <a:ea typeface="Fira Sans Extra Condensed"/>
                <a:cs typeface="Fira Sans Extra Condensed"/>
                <a:sym typeface="Fira Sans Extra Condensed"/>
              </a:rPr>
              <a:t>, Ahmad, </a:t>
            </a:r>
            <a:r>
              <a:rPr lang="en-US" sz="1300" dirty="0" err="1">
                <a:latin typeface="Fira Sans Extra Condensed"/>
                <a:ea typeface="Fira Sans Extra Condensed"/>
                <a:cs typeface="Fira Sans Extra Condensed"/>
                <a:sym typeface="Fira Sans Extra Condensed"/>
              </a:rPr>
              <a:t>Luhur</a:t>
            </a:r>
            <a:r>
              <a:rPr lang="en-US" sz="1300" dirty="0">
                <a:latin typeface="Fira Sans Extra Condensed"/>
                <a:ea typeface="Fira Sans Extra Condensed"/>
                <a:cs typeface="Fira Sans Extra Condensed"/>
                <a:sym typeface="Fira Sans Extra Condensed"/>
              </a:rPr>
              <a:t> Bayu Aji, Al-Fahim Bin Mubarak Ali, </a:t>
            </a:r>
            <a:r>
              <a:rPr lang="en-US" sz="1300" dirty="0" err="1">
                <a:latin typeface="Fira Sans Extra Condensed"/>
                <a:ea typeface="Fira Sans Extra Condensed"/>
                <a:cs typeface="Fira Sans Extra Condensed"/>
                <a:sym typeface="Fira Sans Extra Condensed"/>
              </a:rPr>
              <a:t>Afrig</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Aminuddin</a:t>
            </a:r>
            <a:r>
              <a:rPr lang="en-US" sz="1300" dirty="0">
                <a:latin typeface="Fira Sans Extra Condensed"/>
                <a:ea typeface="Fira Sans Extra Condensed"/>
                <a:cs typeface="Fira Sans Extra Condensed"/>
                <a:sym typeface="Fira Sans Extra Condensed"/>
              </a:rPr>
              <a:t>, and </a:t>
            </a:r>
            <a:r>
              <a:rPr lang="en-US" sz="1300" dirty="0" err="1">
                <a:latin typeface="Fira Sans Extra Condensed"/>
                <a:ea typeface="Fira Sans Extra Condensed"/>
                <a:cs typeface="Fira Sans Extra Condensed"/>
                <a:sym typeface="Fira Sans Extra Condensed"/>
              </a:rPr>
              <a:t>Lilis</a:t>
            </a:r>
            <a:r>
              <a:rPr lang="en-US" sz="1300" dirty="0">
                <a:latin typeface="Fira Sans Extra Condensed"/>
                <a:ea typeface="Fira Sans Extra Condensed"/>
                <a:cs typeface="Fira Sans Extra Condensed"/>
                <a:sym typeface="Fira Sans Extra Condensed"/>
              </a:rPr>
              <a:t> Dwi Farida. "Selection of Prospective Workers Using Profile Matching Algorithm on Crowdsourcing Platform." In 2022 5th International Conference on Information and Communications Technology (ICOIACT), pp. 122-126. IEEE, 2022.</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[2]     </a:t>
            </a:r>
            <a:r>
              <a:rPr lang="en-US" sz="1300" dirty="0" err="1">
                <a:latin typeface="Fira Sans Extra Condensed"/>
                <a:ea typeface="Fira Sans Extra Condensed"/>
                <a:cs typeface="Fira Sans Extra Condensed"/>
                <a:sym typeface="Fira Sans Extra Condensed"/>
              </a:rPr>
              <a:t>Wahyono</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Irawan</a:t>
            </a:r>
            <a:r>
              <a:rPr lang="en-US" sz="1300" dirty="0">
                <a:latin typeface="Fira Sans Extra Condensed"/>
                <a:ea typeface="Fira Sans Extra Condensed"/>
                <a:cs typeface="Fira Sans Extra Condensed"/>
                <a:sym typeface="Fira Sans Extra Condensed"/>
              </a:rPr>
              <a:t> Dwi, </a:t>
            </a:r>
            <a:r>
              <a:rPr lang="en-US" sz="1300" dirty="0" err="1">
                <a:latin typeface="Fira Sans Extra Condensed"/>
                <a:ea typeface="Fira Sans Extra Condensed"/>
                <a:cs typeface="Fira Sans Extra Condensed"/>
                <a:sym typeface="Fira Sans Extra Condensed"/>
              </a:rPr>
              <a:t>Khoirudin</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Asfani</a:t>
            </a:r>
            <a:r>
              <a:rPr lang="en-US" sz="1300" dirty="0">
                <a:latin typeface="Fira Sans Extra Condensed"/>
                <a:ea typeface="Fira Sans Extra Condensed"/>
                <a:cs typeface="Fira Sans Extra Condensed"/>
                <a:sym typeface="Fira Sans Extra Condensed"/>
              </a:rPr>
              <a:t>, Hari </a:t>
            </a:r>
            <a:r>
              <a:rPr lang="en-US" sz="1300" dirty="0" err="1">
                <a:latin typeface="Fira Sans Extra Condensed"/>
                <a:ea typeface="Fira Sans Extra Condensed"/>
                <a:cs typeface="Fira Sans Extra Condensed"/>
                <a:sym typeface="Fira Sans Extra Condensed"/>
              </a:rPr>
              <a:t>Putranto</a:t>
            </a:r>
            <a:r>
              <a:rPr lang="en-US" sz="1300" dirty="0">
                <a:latin typeface="Fira Sans Extra Condensed"/>
                <a:ea typeface="Fira Sans Extra Condensed"/>
                <a:cs typeface="Fira Sans Extra Condensed"/>
                <a:sym typeface="Fira Sans Extra Condensed"/>
              </a:rPr>
              <a:t>, Djoko </a:t>
            </a:r>
            <a:r>
              <a:rPr lang="en-US" sz="1300" dirty="0" err="1">
                <a:latin typeface="Fira Sans Extra Condensed"/>
                <a:ea typeface="Fira Sans Extra Condensed"/>
                <a:cs typeface="Fira Sans Extra Condensed"/>
                <a:sym typeface="Fira Sans Extra Condensed"/>
              </a:rPr>
              <a:t>Saryono</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Herri</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Akhmad</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Bukhori</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Tiksno</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Widyatmoko</a:t>
            </a:r>
            <a:r>
              <a:rPr lang="en-US" sz="1300" dirty="0">
                <a:latin typeface="Fira Sans Extra Condensed"/>
                <a:ea typeface="Fira Sans Extra Condensed"/>
                <a:cs typeface="Fira Sans Extra Condensed"/>
                <a:sym typeface="Fira Sans Extra Condensed"/>
              </a:rPr>
              <a:t>, Mohd </a:t>
            </a:r>
            <a:r>
              <a:rPr lang="en-US" sz="1300" dirty="0" err="1">
                <a:latin typeface="Fira Sans Extra Condensed"/>
                <a:ea typeface="Fira Sans Extra Condensed"/>
                <a:cs typeface="Fira Sans Extra Condensed"/>
                <a:sym typeface="Fira Sans Extra Condensed"/>
              </a:rPr>
              <a:t>Shafie</a:t>
            </a:r>
            <a:r>
              <a:rPr lang="en-US" sz="1300" dirty="0">
                <a:latin typeface="Fira Sans Extra Condensed"/>
                <a:ea typeface="Fira Sans Extra Condensed"/>
                <a:cs typeface="Fira Sans Extra Condensed"/>
                <a:sym typeface="Fira Sans Extra Condensed"/>
              </a:rPr>
              <a:t> Rosli, </a:t>
            </a:r>
            <a:r>
              <a:rPr lang="en-US" sz="1300" dirty="0" err="1">
                <a:latin typeface="Fira Sans Extra Condensed"/>
                <a:ea typeface="Fira Sans Extra Condensed"/>
                <a:cs typeface="Fira Sans Extra Condensed"/>
                <a:sym typeface="Fira Sans Extra Condensed"/>
              </a:rPr>
              <a:t>Nurbiha</a:t>
            </a:r>
            <a:r>
              <a:rPr lang="en-US" sz="1300" dirty="0">
                <a:latin typeface="Fira Sans Extra Condensed"/>
                <a:ea typeface="Fira Sans Extra Condensed"/>
                <a:cs typeface="Fira Sans Extra Condensed"/>
                <a:sym typeface="Fira Sans Extra Condensed"/>
              </a:rPr>
              <a:t> A. </a:t>
            </a:r>
            <a:r>
              <a:rPr lang="en-US" sz="1300" dirty="0" err="1">
                <a:latin typeface="Fira Sans Extra Condensed"/>
                <a:ea typeface="Fira Sans Extra Condensed"/>
                <a:cs typeface="Fira Sans Extra Condensed"/>
                <a:sym typeface="Fira Sans Extra Condensed"/>
              </a:rPr>
              <a:t>Shukor</a:t>
            </a:r>
            <a:r>
              <a:rPr lang="en-US" sz="1300" dirty="0">
                <a:latin typeface="Fira Sans Extra Condensed"/>
                <a:ea typeface="Fira Sans Extra Condensed"/>
                <a:cs typeface="Fira Sans Extra Condensed"/>
                <a:sym typeface="Fira Sans Extra Condensed"/>
              </a:rPr>
              <a:t>, and Noor Dayana Abdul Halim. "Selection Modification of Model in Profile Matching Algorithm for Admission and Placement of Assistant Members." In 2022 IEEE 8th Information Technology International Seminar (ITIS), pp. 1-6. IEEE, 2022.</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[3]     </a:t>
            </a:r>
            <a:r>
              <a:rPr lang="en-US" sz="1300" dirty="0" err="1">
                <a:latin typeface="Fira Sans Extra Condensed"/>
                <a:ea typeface="Fira Sans Extra Condensed"/>
                <a:cs typeface="Fira Sans Extra Condensed"/>
                <a:sym typeface="Fira Sans Extra Condensed"/>
              </a:rPr>
              <a:t>Ransing</a:t>
            </a:r>
            <a:r>
              <a:rPr lang="en-US" sz="1300" dirty="0">
                <a:latin typeface="Fira Sans Extra Condensed"/>
                <a:ea typeface="Fira Sans Extra Condensed"/>
                <a:cs typeface="Fira Sans Extra Condensed"/>
                <a:sym typeface="Fira Sans Extra Condensed"/>
              </a:rPr>
              <a:t>, Rasika, Akshaya Mohan, Nikita </a:t>
            </a:r>
            <a:r>
              <a:rPr lang="en-US" sz="1300" dirty="0" err="1">
                <a:latin typeface="Fira Sans Extra Condensed"/>
                <a:ea typeface="Fira Sans Extra Condensed"/>
                <a:cs typeface="Fira Sans Extra Condensed"/>
                <a:sym typeface="Fira Sans Extra Condensed"/>
              </a:rPr>
              <a:t>Bhrugumaharshi</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Emberi</a:t>
            </a:r>
            <a:r>
              <a:rPr lang="en-US" sz="1300" dirty="0">
                <a:latin typeface="Fira Sans Extra Condensed"/>
                <a:ea typeface="Fira Sans Extra Condensed"/>
                <a:cs typeface="Fira Sans Extra Condensed"/>
                <a:sym typeface="Fira Sans Extra Condensed"/>
              </a:rPr>
              <a:t>, and Kailas </a:t>
            </a:r>
            <a:r>
              <a:rPr lang="en-US" sz="1300" dirty="0" err="1">
                <a:latin typeface="Fira Sans Extra Condensed"/>
                <a:ea typeface="Fira Sans Extra Condensed"/>
                <a:cs typeface="Fira Sans Extra Condensed"/>
                <a:sym typeface="Fira Sans Extra Condensed"/>
              </a:rPr>
              <a:t>Mahavarkar</a:t>
            </a:r>
            <a:r>
              <a:rPr lang="en-US" sz="1300" dirty="0">
                <a:latin typeface="Fira Sans Extra Condensed"/>
                <a:ea typeface="Fira Sans Extra Condensed"/>
                <a:cs typeface="Fira Sans Extra Condensed"/>
                <a:sym typeface="Fira Sans Extra Condensed"/>
              </a:rPr>
              <a:t>. "Screening and Ranking Resumes using Stacked Model." In 2021 5th International Conference on Electrical, Electronics, Communication, Computer Technologies and Optimization Techniques (ICEECCOT), pp. 643-648. IEEE, 2021.</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[4]     M. </a:t>
            </a:r>
            <a:r>
              <a:rPr lang="en-US" sz="1300" dirty="0" err="1">
                <a:latin typeface="Fira Sans Extra Condensed"/>
                <a:ea typeface="Fira Sans Extra Condensed"/>
                <a:cs typeface="Fira Sans Extra Condensed"/>
                <a:sym typeface="Fira Sans Extra Condensed"/>
              </a:rPr>
              <a:t>Alamelu</a:t>
            </a:r>
            <a:r>
              <a:rPr lang="en-US" sz="1300" dirty="0">
                <a:latin typeface="Fira Sans Extra Condensed"/>
                <a:ea typeface="Fira Sans Extra Condensed"/>
                <a:cs typeface="Fira Sans Extra Condensed"/>
                <a:sym typeface="Fira Sans Extra Condensed"/>
              </a:rPr>
              <a:t>, D. S. Kumar, R. Sanjana, J. S. Sree, A. S. Devi and D. Kavitha, "Resume Validation and Filtration using Natural Language Processing," 2021 10th International Conference on Internet of Everything, Microwave Engineering, Communication and Networks (IEMECON), Jaipur, India, 2021, pp. 1-5, </a:t>
            </a:r>
            <a:r>
              <a:rPr lang="en-US" sz="1300" dirty="0" err="1">
                <a:latin typeface="Fira Sans Extra Condensed"/>
                <a:ea typeface="Fira Sans Extra Condensed"/>
                <a:cs typeface="Fira Sans Extra Condensed"/>
                <a:sym typeface="Fira Sans Extra Condensed"/>
              </a:rPr>
              <a:t>doi</a:t>
            </a:r>
            <a:r>
              <a:rPr lang="en-US" sz="1300" dirty="0">
                <a:latin typeface="Fira Sans Extra Condensed"/>
                <a:ea typeface="Fira Sans Extra Condensed"/>
                <a:cs typeface="Fira Sans Extra Condensed"/>
                <a:sym typeface="Fira Sans Extra Condensed"/>
              </a:rPr>
              <a:t>: 10.1109/IEMECON53809.2021.9689075.</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[5]     Narendra, G. O., and S. </a:t>
            </a:r>
            <a:r>
              <a:rPr lang="en-US" sz="1300" dirty="0" err="1">
                <a:latin typeface="Fira Sans Extra Condensed"/>
                <a:ea typeface="Fira Sans Extra Condensed"/>
                <a:cs typeface="Fira Sans Extra Condensed"/>
                <a:sym typeface="Fira Sans Extra Condensed"/>
              </a:rPr>
              <a:t>Hashwanth</a:t>
            </a:r>
            <a:r>
              <a:rPr lang="en-US" sz="1300" dirty="0">
                <a:latin typeface="Fira Sans Extra Condensed"/>
                <a:ea typeface="Fira Sans Extra Condensed"/>
                <a:cs typeface="Fira Sans Extra Condensed"/>
                <a:sym typeface="Fira Sans Extra Condensed"/>
              </a:rPr>
              <a:t>. "Named Entity Recognition based Resume Parser and Summarizer."</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[6]     </a:t>
            </a:r>
            <a:r>
              <a:rPr lang="en-US" sz="1300" dirty="0" err="1">
                <a:latin typeface="Fira Sans Extra Condensed"/>
                <a:ea typeface="Fira Sans Extra Condensed"/>
                <a:cs typeface="Fira Sans Extra Condensed"/>
                <a:sym typeface="Fira Sans Extra Condensed"/>
              </a:rPr>
              <a:t>Boonchob</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Thapanee</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Nuengwong</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Tuaycharoen</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Santisook</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Limpeeticharoenchot</a:t>
            </a:r>
            <a:r>
              <a:rPr lang="en-US" sz="1300" dirty="0">
                <a:latin typeface="Fira Sans Extra Condensed"/>
                <a:ea typeface="Fira Sans Extra Condensed"/>
                <a:cs typeface="Fira Sans Extra Condensed"/>
                <a:sym typeface="Fira Sans Extra Condensed"/>
              </a:rPr>
              <a:t>, and </a:t>
            </a:r>
            <a:r>
              <a:rPr lang="en-US" sz="1300" dirty="0" err="1">
                <a:latin typeface="Fira Sans Extra Condensed"/>
                <a:ea typeface="Fira Sans Extra Condensed"/>
                <a:cs typeface="Fira Sans Extra Condensed"/>
                <a:sym typeface="Fira Sans Extra Condensed"/>
              </a:rPr>
              <a:t>Narongthat</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Thanyawet</a:t>
            </a:r>
            <a:r>
              <a:rPr lang="en-US" sz="1300" dirty="0">
                <a:latin typeface="Fira Sans Extra Condensed"/>
                <a:ea typeface="Fira Sans Extra Condensed"/>
                <a:cs typeface="Fira Sans Extra Condensed"/>
                <a:sym typeface="Fira Sans Extra Condensed"/>
              </a:rPr>
              <a:t>. "Job-Candidate Classifying and Ranking System-Based Machine Learning Method." In 2022 26th International Computer Science and Engineering Conference (ICSEC), pp. 94-99. IEEE, 2022.</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[7]     </a:t>
            </a:r>
            <a:r>
              <a:rPr lang="en-US" sz="1300" dirty="0" err="1">
                <a:latin typeface="Fira Sans Extra Condensed"/>
                <a:ea typeface="Fira Sans Extra Condensed"/>
                <a:cs typeface="Fira Sans Extra Condensed"/>
                <a:sym typeface="Fira Sans Extra Condensed"/>
              </a:rPr>
              <a:t>Tallapragada</a:t>
            </a:r>
            <a:r>
              <a:rPr lang="en-US" sz="1300" dirty="0">
                <a:latin typeface="Fira Sans Extra Condensed"/>
                <a:ea typeface="Fira Sans Extra Condensed"/>
                <a:cs typeface="Fira Sans Extra Condensed"/>
                <a:sym typeface="Fira Sans Extra Condensed"/>
              </a:rPr>
              <a:t>, VV Satyanarayana, V. Sushma Raj, U. Deepak, P. Divya Sai, and T. </a:t>
            </a:r>
            <a:r>
              <a:rPr lang="en-US" sz="1300" dirty="0" err="1">
                <a:latin typeface="Fira Sans Extra Condensed"/>
                <a:ea typeface="Fira Sans Extra Condensed"/>
                <a:cs typeface="Fira Sans Extra Condensed"/>
                <a:sym typeface="Fira Sans Extra Condensed"/>
              </a:rPr>
              <a:t>Mallikarjuna</a:t>
            </a:r>
            <a:r>
              <a:rPr lang="en-US" sz="1300" dirty="0">
                <a:latin typeface="Fira Sans Extra Condensed"/>
                <a:ea typeface="Fira Sans Extra Condensed"/>
                <a:cs typeface="Fira Sans Extra Condensed"/>
                <a:sym typeface="Fira Sans Extra Condensed"/>
              </a:rPr>
              <a:t>. "Improved Resume Parsing based on Contextual Meaning Extraction using BERT." In 2023 7th International Conference on Intelligent Computing and Control Systems (ICICCS), pp. 1702-1708. IEEE, 2023.</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[8]     </a:t>
            </a:r>
            <a:r>
              <a:rPr lang="en-US" sz="1300" dirty="0" err="1">
                <a:latin typeface="Fira Sans Extra Condensed"/>
                <a:ea typeface="Fira Sans Extra Condensed"/>
                <a:cs typeface="Fira Sans Extra Condensed"/>
                <a:sym typeface="Fira Sans Extra Condensed"/>
              </a:rPr>
              <a:t>Khamker</a:t>
            </a:r>
            <a:r>
              <a:rPr lang="en-US" sz="1300" dirty="0">
                <a:latin typeface="Fira Sans Extra Condensed"/>
                <a:ea typeface="Fira Sans Extra Condensed"/>
                <a:cs typeface="Fira Sans Extra Condensed"/>
                <a:sym typeface="Fira Sans Extra Condensed"/>
              </a:rPr>
              <a:t>, Niti, Y. </a:t>
            </a:r>
            <a:r>
              <a:rPr lang="en-US" sz="1300" dirty="0" err="1">
                <a:latin typeface="Fira Sans Extra Condensed"/>
                <a:ea typeface="Fira Sans Extra Condensed"/>
                <a:cs typeface="Fira Sans Extra Condensed"/>
                <a:sym typeface="Fira Sans Extra Condensed"/>
              </a:rPr>
              <a:t>Khamker</a:t>
            </a:r>
            <a:r>
              <a:rPr lang="en-US" sz="1300" dirty="0">
                <a:latin typeface="Fira Sans Extra Condensed"/>
                <a:ea typeface="Fira Sans Extra Condensed"/>
                <a:cs typeface="Fira Sans Extra Condensed"/>
                <a:sym typeface="Fira Sans Extra Condensed"/>
              </a:rPr>
              <a:t>, and M. </a:t>
            </a:r>
            <a:r>
              <a:rPr lang="en-US" sz="1300" dirty="0" err="1">
                <a:latin typeface="Fira Sans Extra Condensed"/>
                <a:ea typeface="Fira Sans Extra Condensed"/>
                <a:cs typeface="Fira Sans Extra Condensed"/>
                <a:sym typeface="Fira Sans Extra Condensed"/>
              </a:rPr>
              <a:t>Butwall</a:t>
            </a:r>
            <a:r>
              <a:rPr lang="en-US" sz="1300" dirty="0">
                <a:latin typeface="Fira Sans Extra Condensed"/>
                <a:ea typeface="Fira Sans Extra Condensed"/>
                <a:cs typeface="Fira Sans Extra Condensed"/>
                <a:sym typeface="Fira Sans Extra Condensed"/>
              </a:rPr>
              <a:t>. "Resume match system." International Journal Of Innovative Science And Research Technology (2021).</a:t>
            </a:r>
            <a:endParaRPr sz="1300" dirty="0">
              <a:latin typeface="Fira Sans Extra Condensed"/>
              <a:ea typeface="Fira Sans Extra Condensed"/>
              <a:cs typeface="Fira Sans Extra Condensed"/>
              <a:sym typeface="Fira Sans Extra Condensed"/>
            </a:endParaRPr>
          </a:p>
          <a:p>
            <a:pPr marL="0" lvl="0" indent="0" algn="just" rtl="0">
              <a:lnSpc>
                <a:spcPct val="150000"/>
              </a:lnSpc>
              <a:spcBef>
                <a:spcPts val="1200"/>
              </a:spcBef>
              <a:spcAft>
                <a:spcPts val="0"/>
              </a:spcAft>
              <a:buClr>
                <a:schemeClr val="dk1"/>
              </a:buClr>
              <a:buSzPts val="1100"/>
              <a:buFont typeface="Arial"/>
              <a:buNone/>
            </a:pPr>
            <a:endParaRPr sz="1300" dirty="0">
              <a:latin typeface="Fira Sans Extra Condensed"/>
              <a:ea typeface="Fira Sans Extra Condensed"/>
              <a:cs typeface="Fira Sans Extra Condensed"/>
              <a:sym typeface="Fira Sans Extra Condensed"/>
            </a:endParaRPr>
          </a:p>
          <a:p>
            <a:pPr marL="0" lvl="0" indent="0" algn="just" rtl="0">
              <a:lnSpc>
                <a:spcPct val="150000"/>
              </a:lnSpc>
              <a:spcBef>
                <a:spcPts val="0"/>
              </a:spcBef>
              <a:spcAft>
                <a:spcPts val="0"/>
              </a:spcAft>
              <a:buSzPts val="1800"/>
              <a:buNone/>
            </a:pPr>
            <a:endParaRPr sz="1300" dirty="0">
              <a:latin typeface="Fira Sans Extra Condensed"/>
              <a:ea typeface="Fira Sans Extra Condensed"/>
              <a:cs typeface="Fira Sans Extra Condensed"/>
              <a:sym typeface="Fira Sans Extra Condensed"/>
            </a:endParaRPr>
          </a:p>
          <a:p>
            <a:pPr marL="0" lvl="0" indent="0" algn="just" rtl="0">
              <a:lnSpc>
                <a:spcPct val="150000"/>
              </a:lnSpc>
              <a:spcBef>
                <a:spcPts val="0"/>
              </a:spcBef>
              <a:spcAft>
                <a:spcPts val="0"/>
              </a:spcAft>
              <a:buSzPts val="1800"/>
              <a:buNone/>
            </a:pPr>
            <a:endParaRPr sz="1300" dirty="0">
              <a:latin typeface="Fira Sans Extra Condensed"/>
              <a:ea typeface="Fira Sans Extra Condensed"/>
              <a:cs typeface="Fira Sans Extra Condensed"/>
              <a:sym typeface="Fira Sans Extra Condensed"/>
            </a:endParaRPr>
          </a:p>
          <a:p>
            <a:pPr marL="0" lvl="0" indent="0" algn="just" rtl="0">
              <a:lnSpc>
                <a:spcPct val="90000"/>
              </a:lnSpc>
              <a:spcBef>
                <a:spcPts val="1200"/>
              </a:spcBef>
              <a:spcAft>
                <a:spcPts val="0"/>
              </a:spcAft>
              <a:buSzPts val="1800"/>
              <a:buNone/>
            </a:pPr>
            <a:endParaRPr sz="1300" dirty="0"/>
          </a:p>
        </p:txBody>
      </p:sp>
      <p:pic>
        <p:nvPicPr>
          <p:cNvPr id="247" name="Google Shape;247;p10"/>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248" name="Google Shape;248;p10"/>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249" name="Google Shape;249;p10"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250" name="Google Shape;250;p10"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477f0381a3_1_0"/>
          <p:cNvSpPr txBox="1">
            <a:spLocks noGrp="1"/>
          </p:cNvSpPr>
          <p:nvPr>
            <p:ph type="title"/>
          </p:nvPr>
        </p:nvSpPr>
        <p:spPr>
          <a:xfrm>
            <a:off x="1344198" y="89813"/>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Problem Definition  </a:t>
            </a:r>
            <a:endParaRPr u="sng" dirty="0"/>
          </a:p>
        </p:txBody>
      </p:sp>
      <p:pic>
        <p:nvPicPr>
          <p:cNvPr id="95" name="Google Shape;95;g2477f0381a3_1_0"/>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96" name="Google Shape;96;g2477f0381a3_1_0"/>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97" name="Google Shape;97;g2477f0381a3_1_0"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98" name="Google Shape;98;g2477f0381a3_1_0"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
        <p:nvSpPr>
          <p:cNvPr id="99" name="Google Shape;99;g2477f0381a3_1_0"/>
          <p:cNvSpPr txBox="1">
            <a:spLocks noGrp="1"/>
          </p:cNvSpPr>
          <p:nvPr>
            <p:ph type="body" idx="1"/>
          </p:nvPr>
        </p:nvSpPr>
        <p:spPr>
          <a:xfrm>
            <a:off x="1222525" y="1444625"/>
            <a:ext cx="10515600" cy="4179600"/>
          </a:xfrm>
          <a:prstGeom prst="rect">
            <a:avLst/>
          </a:prstGeom>
          <a:noFill/>
          <a:ln>
            <a:noFill/>
          </a:ln>
        </p:spPr>
        <p:txBody>
          <a:bodyPr spcFirstLastPara="1" wrap="square" lIns="91425" tIns="45700" rIns="91425" bIns="45700" anchor="t" anchorCtr="0">
            <a:noAutofit/>
          </a:bodyPr>
          <a:lstStyle/>
          <a:p>
            <a:pPr marL="457200" lvl="0" indent="-339725" algn="just" rtl="0">
              <a:lnSpc>
                <a:spcPct val="150000"/>
              </a:lnSpc>
              <a:spcBef>
                <a:spcPts val="0"/>
              </a:spcBef>
              <a:spcAft>
                <a:spcPts val="0"/>
              </a:spcAft>
              <a:buSzPts val="1750"/>
              <a:buFont typeface="Fira Sans Extra Condensed"/>
              <a:buChar char="•"/>
            </a:pPr>
            <a:r>
              <a:rPr lang="en-US" sz="1750" dirty="0">
                <a:highlight>
                  <a:schemeClr val="lt1"/>
                </a:highlight>
                <a:latin typeface="Fira Sans Extra Condensed"/>
                <a:ea typeface="Fira Sans Extra Condensed"/>
                <a:cs typeface="Fira Sans Extra Condensed"/>
                <a:sym typeface="Fira Sans Extra Condensed"/>
              </a:rPr>
              <a:t>In today’s world recruitment has become a tedious process and talent acquisition is essential for all companies irrespective of the size of their business. </a:t>
            </a:r>
            <a:endParaRPr sz="1750" dirty="0">
              <a:highlight>
                <a:schemeClr val="lt1"/>
              </a:highlight>
              <a:latin typeface="Fira Sans Extra Condensed"/>
              <a:ea typeface="Fira Sans Extra Condensed"/>
              <a:cs typeface="Fira Sans Extra Condensed"/>
              <a:sym typeface="Fira Sans Extra Condensed"/>
            </a:endParaRPr>
          </a:p>
          <a:p>
            <a:pPr marL="457200" lvl="0" indent="-339725" algn="just" rtl="0">
              <a:lnSpc>
                <a:spcPct val="150000"/>
              </a:lnSpc>
              <a:spcBef>
                <a:spcPts val="0"/>
              </a:spcBef>
              <a:spcAft>
                <a:spcPts val="0"/>
              </a:spcAft>
              <a:buSzPts val="1750"/>
              <a:buFont typeface="Fira Sans Extra Condensed"/>
              <a:buChar char="•"/>
            </a:pPr>
            <a:r>
              <a:rPr lang="en-US" sz="1750" dirty="0">
                <a:highlight>
                  <a:schemeClr val="lt1"/>
                </a:highlight>
                <a:latin typeface="Fira Sans Extra Condensed"/>
                <a:ea typeface="Fira Sans Extra Condensed"/>
                <a:cs typeface="Fira Sans Extra Condensed"/>
                <a:sym typeface="Fira Sans Extra Condensed"/>
              </a:rPr>
              <a:t>If there is an opening for a position In the firm, millions of people will send their resumes to the company to apply for that position. </a:t>
            </a:r>
            <a:endParaRPr sz="1750" dirty="0">
              <a:highlight>
                <a:schemeClr val="lt1"/>
              </a:highlight>
              <a:latin typeface="Fira Sans Extra Condensed"/>
              <a:ea typeface="Fira Sans Extra Condensed"/>
              <a:cs typeface="Fira Sans Extra Condensed"/>
              <a:sym typeface="Fira Sans Extra Condensed"/>
            </a:endParaRPr>
          </a:p>
          <a:p>
            <a:pPr marL="457200" lvl="0" indent="-339725" algn="just" rtl="0">
              <a:lnSpc>
                <a:spcPct val="150000"/>
              </a:lnSpc>
              <a:spcBef>
                <a:spcPts val="0"/>
              </a:spcBef>
              <a:spcAft>
                <a:spcPts val="0"/>
              </a:spcAft>
              <a:buSzPts val="1750"/>
              <a:buFont typeface="Fira Sans Extra Condensed"/>
              <a:buChar char="•"/>
            </a:pPr>
            <a:r>
              <a:rPr lang="en-US" sz="1750" dirty="0">
                <a:highlight>
                  <a:schemeClr val="lt1"/>
                </a:highlight>
                <a:latin typeface="Fira Sans Extra Condensed"/>
                <a:ea typeface="Fira Sans Extra Condensed"/>
                <a:cs typeface="Fira Sans Extra Condensed"/>
                <a:sym typeface="Fira Sans Extra Condensed"/>
              </a:rPr>
              <a:t>It is a tough task for a company's recruiters to manually look through hundreds of resumes and choose the best prospects for the position.</a:t>
            </a:r>
            <a:endParaRPr sz="1750" dirty="0">
              <a:highlight>
                <a:schemeClr val="lt1"/>
              </a:highlight>
              <a:latin typeface="Fira Sans Extra Condensed"/>
              <a:ea typeface="Fira Sans Extra Condensed"/>
              <a:cs typeface="Fira Sans Extra Condensed"/>
              <a:sym typeface="Fira Sans Extra Condensed"/>
            </a:endParaRPr>
          </a:p>
          <a:p>
            <a:pPr marL="457200" lvl="0" indent="-339725" algn="just" rtl="0">
              <a:lnSpc>
                <a:spcPct val="150000"/>
              </a:lnSpc>
              <a:spcBef>
                <a:spcPts val="0"/>
              </a:spcBef>
              <a:spcAft>
                <a:spcPts val="0"/>
              </a:spcAft>
              <a:buSzPts val="1750"/>
              <a:buFont typeface="Fira Sans Extra Condensed"/>
              <a:buChar char="•"/>
            </a:pPr>
            <a:r>
              <a:rPr lang="en-US" sz="1750" dirty="0">
                <a:latin typeface="Fira Sans Extra Condensed"/>
                <a:ea typeface="Fira Sans Extra Condensed"/>
                <a:cs typeface="Fira Sans Extra Condensed"/>
                <a:sym typeface="Fira Sans Extra Condensed"/>
              </a:rPr>
              <a:t>Our web application is developed in such a way that it makes the hiring process considerably easier and simpler. </a:t>
            </a:r>
            <a:endParaRPr sz="1750" dirty="0">
              <a:latin typeface="Fira Sans Extra Condensed"/>
              <a:ea typeface="Fira Sans Extra Condensed"/>
              <a:cs typeface="Fira Sans Extra Condensed"/>
              <a:sym typeface="Fira Sans Extra Condensed"/>
            </a:endParaRPr>
          </a:p>
          <a:p>
            <a:pPr marL="457200" lvl="0" indent="-339725" algn="just" rtl="0">
              <a:lnSpc>
                <a:spcPct val="150000"/>
              </a:lnSpc>
              <a:spcBef>
                <a:spcPts val="0"/>
              </a:spcBef>
              <a:spcAft>
                <a:spcPts val="0"/>
              </a:spcAft>
              <a:buSzPts val="1750"/>
              <a:buFont typeface="Fira Sans Extra Condensed"/>
              <a:buChar char="•"/>
            </a:pPr>
            <a:r>
              <a:rPr lang="en-US" sz="1750" dirty="0">
                <a:latin typeface="Fira Sans Extra Condensed"/>
                <a:ea typeface="Fira Sans Extra Condensed"/>
                <a:cs typeface="Fira Sans Extra Condensed"/>
                <a:sym typeface="Fira Sans Extra Condensed"/>
              </a:rPr>
              <a:t>This web application helps us to find the skill score and then rank the candidates resumes, process all the available job descriptions and maintain the key skill set requirement.</a:t>
            </a:r>
            <a:endParaRPr sz="1750" dirty="0">
              <a:latin typeface="Fira Sans Extra Condensed"/>
              <a:ea typeface="Fira Sans Extra Condensed"/>
              <a:cs typeface="Fira Sans Extra Condensed"/>
              <a:sym typeface="Fira Sans Extra Condensed"/>
            </a:endParaRPr>
          </a:p>
          <a:p>
            <a:pPr marL="457200" lvl="0" indent="-339725" algn="just" rtl="0">
              <a:lnSpc>
                <a:spcPct val="150000"/>
              </a:lnSpc>
              <a:spcBef>
                <a:spcPts val="0"/>
              </a:spcBef>
              <a:spcAft>
                <a:spcPts val="0"/>
              </a:spcAft>
              <a:buSzPts val="1750"/>
              <a:buFont typeface="Fira Sans Extra Condensed"/>
              <a:buChar char="•"/>
            </a:pPr>
            <a:r>
              <a:rPr lang="en-US" sz="1750" dirty="0">
                <a:latin typeface="Fira Sans Extra Condensed"/>
                <a:ea typeface="Fira Sans Extra Condensed"/>
                <a:cs typeface="Fira Sans Extra Condensed"/>
                <a:sym typeface="Fira Sans Extra Condensed"/>
              </a:rPr>
              <a:t>Finally it compares the resumes and job descriptions and measures the percent suitability. </a:t>
            </a:r>
            <a:endParaRPr sz="1750" dirty="0">
              <a:highlight>
                <a:schemeClr val="lt1"/>
              </a:highlight>
              <a:latin typeface="Fira Sans Extra Condensed"/>
              <a:ea typeface="Fira Sans Extra Condensed"/>
              <a:cs typeface="Fira Sans Extra Condensed"/>
              <a:sym typeface="Fira Sans Extra Condense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23b8bfae69f_0_72"/>
          <p:cNvSpPr txBox="1">
            <a:spLocks noGrp="1"/>
          </p:cNvSpPr>
          <p:nvPr>
            <p:ph type="title"/>
          </p:nvPr>
        </p:nvSpPr>
        <p:spPr>
          <a:xfrm>
            <a:off x="1248235" y="155102"/>
            <a:ext cx="10515600" cy="108257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References.. </a:t>
            </a:r>
            <a:endParaRPr u="sng" dirty="0"/>
          </a:p>
        </p:txBody>
      </p:sp>
      <p:sp>
        <p:nvSpPr>
          <p:cNvPr id="257" name="Google Shape;257;g23b8bfae69f_0_72"/>
          <p:cNvSpPr txBox="1">
            <a:spLocks noGrp="1"/>
          </p:cNvSpPr>
          <p:nvPr>
            <p:ph type="body" idx="1"/>
          </p:nvPr>
        </p:nvSpPr>
        <p:spPr>
          <a:xfrm>
            <a:off x="1009285" y="1052705"/>
            <a:ext cx="10993500" cy="37677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[9]     Rodriguez, Leah G., and Enrico P. Chavez. "Feature selection for job matching application using profile matching model." In 2019 IEEE 4th International Conference on Computer and Communication Systems (ICCCS), pp. 263-266. IEEE, 2019.</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SzPts val="1100"/>
              <a:buNone/>
            </a:pPr>
            <a:r>
              <a:rPr lang="en-US" sz="1300" dirty="0">
                <a:latin typeface="Fira Sans Extra Condensed"/>
                <a:ea typeface="Fira Sans Extra Condensed"/>
                <a:cs typeface="Fira Sans Extra Condensed"/>
                <a:sym typeface="Fira Sans Extra Condensed"/>
              </a:rPr>
              <a:t>[10]     A. </a:t>
            </a:r>
            <a:r>
              <a:rPr lang="en-US" sz="1300" dirty="0" err="1">
                <a:latin typeface="Fira Sans Extra Condensed"/>
                <a:ea typeface="Fira Sans Extra Condensed"/>
                <a:cs typeface="Fira Sans Extra Condensed"/>
                <a:sym typeface="Fira Sans Extra Condensed"/>
              </a:rPr>
              <a:t>Alsharef</a:t>
            </a:r>
            <a:r>
              <a:rPr lang="en-US" sz="1300" dirty="0">
                <a:latin typeface="Fira Sans Extra Condensed"/>
                <a:ea typeface="Fira Sans Extra Condensed"/>
                <a:cs typeface="Fira Sans Extra Condensed"/>
                <a:sym typeface="Fira Sans Extra Condensed"/>
              </a:rPr>
              <a:t>, Sonia, H. Nassour and J. Sharma, "Exploring the Efficiency of Text-Similarity Measures in Automated Resume Screening for Recruitment," 2023 10th International Conference on Computing for Sustainable Global Development (</a:t>
            </a:r>
            <a:r>
              <a:rPr lang="en-US" sz="1300" dirty="0" err="1">
                <a:latin typeface="Fira Sans Extra Condensed"/>
                <a:ea typeface="Fira Sans Extra Condensed"/>
                <a:cs typeface="Fira Sans Extra Condensed"/>
                <a:sym typeface="Fira Sans Extra Condensed"/>
              </a:rPr>
              <a:t>INDIACom</a:t>
            </a:r>
            <a:r>
              <a:rPr lang="en-US" sz="1300" dirty="0">
                <a:latin typeface="Fira Sans Extra Condensed"/>
                <a:ea typeface="Fira Sans Extra Condensed"/>
                <a:cs typeface="Fira Sans Extra Condensed"/>
                <a:sym typeface="Fira Sans Extra Condensed"/>
              </a:rPr>
              <a:t>), New Delhi, India, 2023, pp. 36-42.</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SzPts val="1100"/>
              <a:buNone/>
            </a:pPr>
            <a:r>
              <a:rPr lang="en-US" sz="1300" dirty="0">
                <a:latin typeface="Fira Sans Extra Condensed"/>
                <a:ea typeface="Fira Sans Extra Condensed"/>
                <a:cs typeface="Fira Sans Extra Condensed"/>
                <a:sym typeface="Fira Sans Extra Condensed"/>
              </a:rPr>
              <a:t>[11]     </a:t>
            </a:r>
            <a:r>
              <a:rPr lang="en-US" sz="1300" dirty="0" err="1">
                <a:latin typeface="Fira Sans Extra Condensed"/>
                <a:ea typeface="Fira Sans Extra Condensed"/>
                <a:cs typeface="Fira Sans Extra Condensed"/>
                <a:sym typeface="Fira Sans Extra Condensed"/>
              </a:rPr>
              <a:t>Alsaif</a:t>
            </a:r>
            <a:r>
              <a:rPr lang="en-US" sz="1300" dirty="0">
                <a:latin typeface="Fira Sans Extra Condensed"/>
                <a:ea typeface="Fira Sans Extra Condensed"/>
                <a:cs typeface="Fira Sans Extra Condensed"/>
                <a:sym typeface="Fira Sans Extra Condensed"/>
              </a:rPr>
              <a:t>, Suleiman Ali, </a:t>
            </a:r>
            <a:r>
              <a:rPr lang="en-US" sz="1300" dirty="0" err="1">
                <a:latin typeface="Fira Sans Extra Condensed"/>
                <a:ea typeface="Fira Sans Extra Condensed"/>
                <a:cs typeface="Fira Sans Extra Condensed"/>
                <a:sym typeface="Fira Sans Extra Condensed"/>
              </a:rPr>
              <a:t>Minyar</a:t>
            </a:r>
            <a:r>
              <a:rPr lang="en-US" sz="1300" dirty="0">
                <a:latin typeface="Fira Sans Extra Condensed"/>
                <a:ea typeface="Fira Sans Extra Condensed"/>
                <a:cs typeface="Fira Sans Extra Condensed"/>
                <a:sym typeface="Fira Sans Extra Condensed"/>
              </a:rPr>
              <a:t> Sassi </a:t>
            </a:r>
            <a:r>
              <a:rPr lang="en-US" sz="1300" dirty="0" err="1">
                <a:latin typeface="Fira Sans Extra Condensed"/>
                <a:ea typeface="Fira Sans Extra Condensed"/>
                <a:cs typeface="Fira Sans Extra Condensed"/>
                <a:sym typeface="Fira Sans Extra Condensed"/>
              </a:rPr>
              <a:t>Hidri</a:t>
            </a:r>
            <a:r>
              <a:rPr lang="en-US" sz="1300" dirty="0">
                <a:latin typeface="Fira Sans Extra Condensed"/>
                <a:ea typeface="Fira Sans Extra Condensed"/>
                <a:cs typeface="Fira Sans Extra Condensed"/>
                <a:sym typeface="Fira Sans Extra Condensed"/>
              </a:rPr>
              <a:t>, Hassan Ahmed </a:t>
            </a:r>
            <a:r>
              <a:rPr lang="en-US" sz="1300" dirty="0" err="1">
                <a:latin typeface="Fira Sans Extra Condensed"/>
                <a:ea typeface="Fira Sans Extra Condensed"/>
                <a:cs typeface="Fira Sans Extra Condensed"/>
                <a:sym typeface="Fira Sans Extra Condensed"/>
              </a:rPr>
              <a:t>Eleraky</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Imen</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Ferjani</a:t>
            </a:r>
            <a:r>
              <a:rPr lang="en-US" sz="1300" dirty="0">
                <a:latin typeface="Fira Sans Extra Condensed"/>
                <a:ea typeface="Fira Sans Extra Condensed"/>
                <a:cs typeface="Fira Sans Extra Condensed"/>
                <a:sym typeface="Fira Sans Extra Condensed"/>
              </a:rPr>
              <a:t>, and </a:t>
            </a:r>
            <a:r>
              <a:rPr lang="en-US" sz="1300" dirty="0" err="1">
                <a:latin typeface="Fira Sans Extra Condensed"/>
                <a:ea typeface="Fira Sans Extra Condensed"/>
                <a:cs typeface="Fira Sans Extra Condensed"/>
                <a:sym typeface="Fira Sans Extra Condensed"/>
              </a:rPr>
              <a:t>Rimah</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Amami</a:t>
            </a:r>
            <a:r>
              <a:rPr lang="en-US" sz="1300" dirty="0">
                <a:latin typeface="Fira Sans Extra Condensed"/>
                <a:ea typeface="Fira Sans Extra Condensed"/>
                <a:cs typeface="Fira Sans Extra Condensed"/>
                <a:sym typeface="Fira Sans Extra Condensed"/>
              </a:rPr>
              <a:t>. "Learning-based matched representation system for job recommendation." Computers 11, no. 11 (2022): 161.</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SzPts val="1100"/>
              <a:buNone/>
            </a:pPr>
            <a:r>
              <a:rPr lang="en-US" sz="1300" dirty="0">
                <a:latin typeface="Fira Sans Extra Condensed"/>
                <a:ea typeface="Fira Sans Extra Condensed"/>
                <a:cs typeface="Fira Sans Extra Condensed"/>
                <a:sym typeface="Fira Sans Extra Condensed"/>
              </a:rPr>
              <a:t>[12]     </a:t>
            </a:r>
            <a:r>
              <a:rPr lang="en-US" sz="1300" dirty="0" err="1">
                <a:latin typeface="Fira Sans Extra Condensed"/>
                <a:ea typeface="Fira Sans Extra Condensed"/>
                <a:cs typeface="Fira Sans Extra Condensed"/>
                <a:sym typeface="Fira Sans Extra Condensed"/>
              </a:rPr>
              <a:t>Alderham</a:t>
            </a:r>
            <a:r>
              <a:rPr lang="en-US" sz="1300" dirty="0">
                <a:latin typeface="Fira Sans Extra Condensed"/>
                <a:ea typeface="Fira Sans Extra Condensed"/>
                <a:cs typeface="Fira Sans Extra Condensed"/>
                <a:sym typeface="Fira Sans Extra Condensed"/>
              </a:rPr>
              <a:t>, Asrar Hussain, and Emad Sami </a:t>
            </a:r>
            <a:r>
              <a:rPr lang="en-US" sz="1300" dirty="0" err="1">
                <a:latin typeface="Fira Sans Extra Condensed"/>
                <a:ea typeface="Fira Sans Extra Condensed"/>
                <a:cs typeface="Fira Sans Extra Condensed"/>
                <a:sym typeface="Fira Sans Extra Condensed"/>
              </a:rPr>
              <a:t>Jaha</a:t>
            </a:r>
            <a:r>
              <a:rPr lang="en-US" sz="1300" dirty="0">
                <a:latin typeface="Fira Sans Extra Condensed"/>
                <a:ea typeface="Fira Sans Extra Condensed"/>
                <a:cs typeface="Fira Sans Extra Condensed"/>
                <a:sym typeface="Fira Sans Extra Condensed"/>
              </a:rPr>
              <a:t>. "Comparative Semantic Resume Analysis for Improving Candidate-Career Matching." In 2022 14th International Conference on Computational Intelligence and Communication Networks (CICN), pp. 313-321. IEEE, 2022.</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SzPts val="1100"/>
              <a:buNone/>
            </a:pPr>
            <a:r>
              <a:rPr lang="en-US" sz="1300" dirty="0">
                <a:latin typeface="Fira Sans Extra Condensed"/>
                <a:ea typeface="Fira Sans Extra Condensed"/>
                <a:cs typeface="Fira Sans Extra Condensed"/>
                <a:sym typeface="Fira Sans Extra Condensed"/>
              </a:rPr>
              <a:t>[13]     B. Lalitha, S. </a:t>
            </a:r>
            <a:r>
              <a:rPr lang="en-US" sz="1300" dirty="0" err="1">
                <a:latin typeface="Fira Sans Extra Condensed"/>
                <a:ea typeface="Fira Sans Extra Condensed"/>
                <a:cs typeface="Fira Sans Extra Condensed"/>
                <a:sym typeface="Fira Sans Extra Condensed"/>
              </a:rPr>
              <a:t>Kadiyam</a:t>
            </a:r>
            <a:r>
              <a:rPr lang="en-US" sz="1300" dirty="0">
                <a:latin typeface="Fira Sans Extra Condensed"/>
                <a:ea typeface="Fira Sans Extra Condensed"/>
                <a:cs typeface="Fira Sans Extra Condensed"/>
                <a:sym typeface="Fira Sans Extra Condensed"/>
              </a:rPr>
              <a:t>, R. V. </a:t>
            </a:r>
            <a:r>
              <a:rPr lang="en-US" sz="1300" dirty="0" err="1">
                <a:latin typeface="Fira Sans Extra Condensed"/>
                <a:ea typeface="Fira Sans Extra Condensed"/>
                <a:cs typeface="Fira Sans Extra Condensed"/>
                <a:sym typeface="Fira Sans Extra Condensed"/>
              </a:rPr>
              <a:t>Kalidindi</a:t>
            </a:r>
            <a:r>
              <a:rPr lang="en-US" sz="1300" dirty="0">
                <a:latin typeface="Fira Sans Extra Condensed"/>
                <a:ea typeface="Fira Sans Extra Condensed"/>
                <a:cs typeface="Fira Sans Extra Condensed"/>
                <a:sym typeface="Fira Sans Extra Condensed"/>
              </a:rPr>
              <a:t>, S. M. </a:t>
            </a:r>
            <a:r>
              <a:rPr lang="en-US" sz="1300" dirty="0" err="1">
                <a:latin typeface="Fira Sans Extra Condensed"/>
                <a:ea typeface="Fira Sans Extra Condensed"/>
                <a:cs typeface="Fira Sans Extra Condensed"/>
                <a:sym typeface="Fira Sans Extra Condensed"/>
              </a:rPr>
              <a:t>Vemparala</a:t>
            </a:r>
            <a:r>
              <a:rPr lang="en-US" sz="1300" dirty="0">
                <a:latin typeface="Fira Sans Extra Condensed"/>
                <a:ea typeface="Fira Sans Extra Condensed"/>
                <a:cs typeface="Fira Sans Extra Condensed"/>
                <a:sym typeface="Fira Sans Extra Condensed"/>
              </a:rPr>
              <a:t>, K. Yarlagadda and S. V. </a:t>
            </a:r>
            <a:r>
              <a:rPr lang="en-US" sz="1300" dirty="0" err="1">
                <a:latin typeface="Fira Sans Extra Condensed"/>
                <a:ea typeface="Fira Sans Extra Condensed"/>
                <a:cs typeface="Fira Sans Extra Condensed"/>
                <a:sym typeface="Fira Sans Extra Condensed"/>
              </a:rPr>
              <a:t>Chekuri</a:t>
            </a:r>
            <a:r>
              <a:rPr lang="en-US" sz="1300" dirty="0">
                <a:latin typeface="Fira Sans Extra Condensed"/>
                <a:ea typeface="Fira Sans Extra Condensed"/>
                <a:cs typeface="Fira Sans Extra Condensed"/>
                <a:sym typeface="Fira Sans Extra Condensed"/>
              </a:rPr>
              <a:t>, "Applicant Screening System Using NLP," 2023 International Conference on Innovative Data Communication Technologies and Application (ICIDCA), Uttarakhand, India, 2023, pp. 379-383, </a:t>
            </a:r>
            <a:r>
              <a:rPr lang="en-US" sz="1300" dirty="0" err="1">
                <a:latin typeface="Fira Sans Extra Condensed"/>
                <a:ea typeface="Fira Sans Extra Condensed"/>
                <a:cs typeface="Fira Sans Extra Condensed"/>
                <a:sym typeface="Fira Sans Extra Condensed"/>
              </a:rPr>
              <a:t>doi</a:t>
            </a:r>
            <a:r>
              <a:rPr lang="en-US" sz="1300" dirty="0">
                <a:latin typeface="Fira Sans Extra Condensed"/>
                <a:ea typeface="Fira Sans Extra Condensed"/>
                <a:cs typeface="Fira Sans Extra Condensed"/>
                <a:sym typeface="Fira Sans Extra Condensed"/>
              </a:rPr>
              <a:t>: 10.1109/ICIDCA56705.2023.10099953.</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SzPts val="1100"/>
              <a:buNone/>
            </a:pPr>
            <a:r>
              <a:rPr lang="en-US" sz="1300" dirty="0">
                <a:latin typeface="Fira Sans Extra Condensed"/>
                <a:ea typeface="Fira Sans Extra Condensed"/>
                <a:cs typeface="Fira Sans Extra Condensed"/>
                <a:sym typeface="Fira Sans Extra Condensed"/>
              </a:rPr>
              <a:t>[14]     </a:t>
            </a:r>
            <a:r>
              <a:rPr lang="en-US" sz="1300" dirty="0" err="1">
                <a:latin typeface="Fira Sans Extra Condensed"/>
                <a:ea typeface="Fira Sans Extra Condensed"/>
                <a:cs typeface="Fira Sans Extra Condensed"/>
                <a:sym typeface="Fira Sans Extra Condensed"/>
              </a:rPr>
              <a:t>Painem</a:t>
            </a:r>
            <a:r>
              <a:rPr lang="en-US" sz="1300" dirty="0">
                <a:latin typeface="Fira Sans Extra Condensed"/>
                <a:ea typeface="Fira Sans Extra Condensed"/>
                <a:cs typeface="Fira Sans Extra Condensed"/>
                <a:sym typeface="Fira Sans Extra Condensed"/>
              </a:rPr>
              <a:t>, H. </a:t>
            </a:r>
            <a:r>
              <a:rPr lang="en-US" sz="1300" dirty="0" err="1">
                <a:latin typeface="Fira Sans Extra Condensed"/>
                <a:ea typeface="Fira Sans Extra Condensed"/>
                <a:cs typeface="Fira Sans Extra Condensed"/>
                <a:sym typeface="Fira Sans Extra Condensed"/>
              </a:rPr>
              <a:t>Soetanto</a:t>
            </a:r>
            <a:r>
              <a:rPr lang="en-US" sz="1300" dirty="0">
                <a:latin typeface="Fira Sans Extra Condensed"/>
                <a:ea typeface="Fira Sans Extra Condensed"/>
                <a:cs typeface="Fira Sans Extra Condensed"/>
                <a:sym typeface="Fira Sans Extra Condensed"/>
              </a:rPr>
              <a:t> and U. </a:t>
            </a:r>
            <a:r>
              <a:rPr lang="en-US" sz="1300" dirty="0" err="1">
                <a:latin typeface="Fira Sans Extra Condensed"/>
                <a:ea typeface="Fira Sans Extra Condensed"/>
                <a:cs typeface="Fira Sans Extra Condensed"/>
                <a:sym typeface="Fira Sans Extra Condensed"/>
              </a:rPr>
              <a:t>Budiyanto</a:t>
            </a:r>
            <a:r>
              <a:rPr lang="en-US" sz="1300" dirty="0">
                <a:latin typeface="Fira Sans Extra Condensed"/>
                <a:ea typeface="Fira Sans Extra Condensed"/>
                <a:cs typeface="Fira Sans Extra Condensed"/>
                <a:sym typeface="Fira Sans Extra Condensed"/>
              </a:rPr>
              <a:t>, "Analysis of Job Placement Based on Employee Competency Using Profile Matching," </a:t>
            </a:r>
            <a:r>
              <a:rPr lang="en-US" sz="1300" i="1" dirty="0">
                <a:latin typeface="Fira Sans Extra Condensed"/>
                <a:ea typeface="Fira Sans Extra Condensed"/>
                <a:cs typeface="Fira Sans Extra Condensed"/>
                <a:sym typeface="Fira Sans Extra Condensed"/>
              </a:rPr>
              <a:t>2022 9th International Conference on Electrical Engineering, Computer Science and Informatics (EECSI)</a:t>
            </a:r>
            <a:r>
              <a:rPr lang="en-US" sz="1300" dirty="0">
                <a:latin typeface="Fira Sans Extra Condensed"/>
                <a:ea typeface="Fira Sans Extra Condensed"/>
                <a:cs typeface="Fira Sans Extra Condensed"/>
                <a:sym typeface="Fira Sans Extra Condensed"/>
              </a:rPr>
              <a:t>, Jakarta, Indonesia, 2022, pp. 394-398, </a:t>
            </a:r>
            <a:r>
              <a:rPr lang="en-US" sz="1300" dirty="0" err="1">
                <a:latin typeface="Fira Sans Extra Condensed"/>
                <a:ea typeface="Fira Sans Extra Condensed"/>
                <a:cs typeface="Fira Sans Extra Condensed"/>
                <a:sym typeface="Fira Sans Extra Condensed"/>
              </a:rPr>
              <a:t>doi</a:t>
            </a:r>
            <a:r>
              <a:rPr lang="en-US" sz="1300" dirty="0">
                <a:latin typeface="Fira Sans Extra Condensed"/>
                <a:ea typeface="Fira Sans Extra Condensed"/>
                <a:cs typeface="Fira Sans Extra Condensed"/>
                <a:sym typeface="Fira Sans Extra Condensed"/>
              </a:rPr>
              <a:t>: 10.23919/EECSI56542.2022.9946448</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SzPts val="1100"/>
              <a:buNone/>
            </a:pPr>
            <a:r>
              <a:rPr lang="en-US" sz="1300" dirty="0">
                <a:latin typeface="Fira Sans Extra Condensed"/>
                <a:ea typeface="Fira Sans Extra Condensed"/>
                <a:cs typeface="Fira Sans Extra Condensed"/>
                <a:sym typeface="Fira Sans Extra Condensed"/>
              </a:rPr>
              <a:t>[15]     Liu, </a:t>
            </a:r>
            <a:r>
              <a:rPr lang="en-US" sz="1300" dirty="0" err="1">
                <a:latin typeface="Fira Sans Extra Condensed"/>
                <a:ea typeface="Fira Sans Extra Condensed"/>
                <a:cs typeface="Fira Sans Extra Condensed"/>
                <a:sym typeface="Fira Sans Extra Condensed"/>
              </a:rPr>
              <a:t>Jiahao</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Yifan</a:t>
            </a:r>
            <a:r>
              <a:rPr lang="en-US" sz="1300" dirty="0">
                <a:latin typeface="Fira Sans Extra Condensed"/>
                <a:ea typeface="Fira Sans Extra Condensed"/>
                <a:cs typeface="Fira Sans Extra Condensed"/>
                <a:sym typeface="Fira Sans Extra Condensed"/>
              </a:rPr>
              <a:t> Shen, </a:t>
            </a:r>
            <a:r>
              <a:rPr lang="en-US" sz="1300" dirty="0" err="1">
                <a:latin typeface="Fira Sans Extra Condensed"/>
                <a:ea typeface="Fira Sans Extra Condensed"/>
                <a:cs typeface="Fira Sans Extra Condensed"/>
                <a:sym typeface="Fira Sans Extra Condensed"/>
              </a:rPr>
              <a:t>Yijie</a:t>
            </a:r>
            <a:r>
              <a:rPr lang="en-US" sz="1300" dirty="0">
                <a:latin typeface="Fira Sans Extra Condensed"/>
                <a:ea typeface="Fira Sans Extra Condensed"/>
                <a:cs typeface="Fira Sans Extra Condensed"/>
                <a:sym typeface="Fira Sans Extra Condensed"/>
              </a:rPr>
              <a:t> Zhang, and Sujatha Krishnamoorthy. "Resume parsing based on multi-label classification using neural network models." In Proceedings of the 6th International Conference on Big Data and Computing, pp. 177-185. 2021.</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SzPts val="1100"/>
              <a:buNone/>
            </a:pP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endParaRPr sz="1300" dirty="0">
              <a:latin typeface="Arial"/>
              <a:ea typeface="Arial"/>
              <a:cs typeface="Arial"/>
              <a:sym typeface="Arial"/>
            </a:endParaRPr>
          </a:p>
          <a:p>
            <a:pPr marL="0" lvl="0" indent="0" algn="just" rtl="0">
              <a:lnSpc>
                <a:spcPct val="130000"/>
              </a:lnSpc>
              <a:spcBef>
                <a:spcPts val="1200"/>
              </a:spcBef>
              <a:spcAft>
                <a:spcPts val="0"/>
              </a:spcAft>
              <a:buSzPts val="5040"/>
              <a:buNone/>
            </a:pPr>
            <a:endParaRPr sz="1300" dirty="0">
              <a:latin typeface="Fira Sans Extra Condensed"/>
              <a:ea typeface="Fira Sans Extra Condensed"/>
              <a:cs typeface="Fira Sans Extra Condensed"/>
              <a:sym typeface="Fira Sans Extra Condensed"/>
            </a:endParaRPr>
          </a:p>
        </p:txBody>
      </p:sp>
      <p:pic>
        <p:nvPicPr>
          <p:cNvPr id="258" name="Google Shape;258;g23b8bfae69f_0_72"/>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259" name="Google Shape;259;g23b8bfae69f_0_72"/>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260" name="Google Shape;260;g23b8bfae69f_0_72"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261" name="Google Shape;261;g23b8bfae69f_0_72"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3d0de2e18f_0_28"/>
          <p:cNvSpPr txBox="1">
            <a:spLocks noGrp="1"/>
          </p:cNvSpPr>
          <p:nvPr>
            <p:ph type="title"/>
          </p:nvPr>
        </p:nvSpPr>
        <p:spPr>
          <a:xfrm>
            <a:off x="1238875" y="66602"/>
            <a:ext cx="10515600" cy="72914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References.. </a:t>
            </a:r>
            <a:endParaRPr u="sng" dirty="0"/>
          </a:p>
        </p:txBody>
      </p:sp>
      <p:pic>
        <p:nvPicPr>
          <p:cNvPr id="268" name="Google Shape;268;g23d0de2e18f_0_28"/>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269" name="Google Shape;269;g23d0de2e18f_0_28"/>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270" name="Google Shape;270;g23d0de2e18f_0_28" descr="A close up of a sign&#10;&#10;Description automatically generated"/>
          <p:cNvPicPr preferRelativeResize="0"/>
          <p:nvPr/>
        </p:nvPicPr>
        <p:blipFill rotWithShape="1">
          <a:blip r:embed="rId5">
            <a:alphaModFix/>
          </a:blip>
          <a:srcRect/>
          <a:stretch/>
        </p:blipFill>
        <p:spPr>
          <a:xfrm>
            <a:off x="10835239" y="6152037"/>
            <a:ext cx="868683" cy="647487"/>
          </a:xfrm>
          <a:prstGeom prst="rect">
            <a:avLst/>
          </a:prstGeom>
          <a:noFill/>
          <a:ln>
            <a:noFill/>
          </a:ln>
        </p:spPr>
      </p:pic>
      <p:pic>
        <p:nvPicPr>
          <p:cNvPr id="271" name="Google Shape;271;g23d0de2e18f_0_28" descr="A picture containing drawing&#10;&#10;Description automatically generated"/>
          <p:cNvPicPr preferRelativeResize="0"/>
          <p:nvPr/>
        </p:nvPicPr>
        <p:blipFill rotWithShape="1">
          <a:blip r:embed="rId6">
            <a:alphaModFix/>
          </a:blip>
          <a:srcRect/>
          <a:stretch/>
        </p:blipFill>
        <p:spPr>
          <a:xfrm>
            <a:off x="777240" y="6093925"/>
            <a:ext cx="2655568" cy="663892"/>
          </a:xfrm>
          <a:prstGeom prst="rect">
            <a:avLst/>
          </a:prstGeom>
          <a:noFill/>
          <a:ln>
            <a:noFill/>
          </a:ln>
        </p:spPr>
      </p:pic>
      <p:sp>
        <p:nvSpPr>
          <p:cNvPr id="273" name="Google Shape;273;g23d0de2e18f_0_28"/>
          <p:cNvSpPr txBox="1">
            <a:spLocks noGrp="1"/>
          </p:cNvSpPr>
          <p:nvPr>
            <p:ph type="body" idx="1"/>
          </p:nvPr>
        </p:nvSpPr>
        <p:spPr>
          <a:xfrm>
            <a:off x="1094275" y="645202"/>
            <a:ext cx="10804800" cy="465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US" sz="1300" dirty="0">
                <a:latin typeface="Fira Sans Extra Condensed"/>
                <a:ea typeface="Fira Sans Extra Condensed"/>
                <a:cs typeface="Fira Sans Extra Condensed"/>
                <a:sym typeface="Fira Sans Extra Condensed"/>
              </a:rPr>
              <a:t>[16]     </a:t>
            </a:r>
            <a:r>
              <a:rPr lang="en-US" sz="1300" dirty="0" err="1">
                <a:latin typeface="Fira Sans Extra Condensed"/>
                <a:ea typeface="Fira Sans Extra Condensed"/>
                <a:cs typeface="Fira Sans Extra Condensed"/>
                <a:sym typeface="Fira Sans Extra Condensed"/>
              </a:rPr>
              <a:t>Amro</a:t>
            </a:r>
            <a:r>
              <a:rPr lang="en-US" sz="1300" dirty="0">
                <a:latin typeface="Fira Sans Extra Condensed"/>
                <a:ea typeface="Fira Sans Extra Condensed"/>
                <a:cs typeface="Fira Sans Extra Condensed"/>
                <a:sym typeface="Fira Sans Extra Condensed"/>
              </a:rPr>
              <a:t>, Belal, Arwa Najjar, and Mario </a:t>
            </a:r>
            <a:r>
              <a:rPr lang="en-US" sz="1300" dirty="0" err="1">
                <a:latin typeface="Fira Sans Extra Condensed"/>
                <a:ea typeface="Fira Sans Extra Condensed"/>
                <a:cs typeface="Fira Sans Extra Condensed"/>
                <a:sym typeface="Fira Sans Extra Condensed"/>
              </a:rPr>
              <a:t>Macido</a:t>
            </a:r>
            <a:r>
              <a:rPr lang="en-US" sz="1300" dirty="0">
                <a:latin typeface="Fira Sans Extra Condensed"/>
                <a:ea typeface="Fira Sans Extra Condensed"/>
                <a:cs typeface="Fira Sans Extra Condensed"/>
                <a:sym typeface="Fira Sans Extra Condensed"/>
              </a:rPr>
              <a:t>. "An Intelligent Decision Support System For Recruitment: Resumes Screening and Applicants Ranking." (2022).</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SzPts val="1100"/>
              <a:buNone/>
            </a:pPr>
            <a:r>
              <a:rPr lang="en-US" sz="1300" dirty="0">
                <a:latin typeface="Fira Sans Extra Condensed"/>
                <a:ea typeface="Fira Sans Extra Condensed"/>
                <a:cs typeface="Fira Sans Extra Condensed"/>
                <a:sym typeface="Fira Sans Extra Condensed"/>
              </a:rPr>
              <a:t>[17]     Lavi, Dor, Volodymyr </a:t>
            </a:r>
            <a:r>
              <a:rPr lang="en-US" sz="1300" dirty="0" err="1">
                <a:latin typeface="Fira Sans Extra Condensed"/>
                <a:ea typeface="Fira Sans Extra Condensed"/>
                <a:cs typeface="Fira Sans Extra Condensed"/>
                <a:sym typeface="Fira Sans Extra Condensed"/>
              </a:rPr>
              <a:t>Medentsiy</a:t>
            </a:r>
            <a:r>
              <a:rPr lang="en-US" sz="1300" dirty="0">
                <a:latin typeface="Fira Sans Extra Condensed"/>
                <a:ea typeface="Fira Sans Extra Condensed"/>
                <a:cs typeface="Fira Sans Extra Condensed"/>
                <a:sym typeface="Fira Sans Extra Condensed"/>
              </a:rPr>
              <a:t>, and David </a:t>
            </a:r>
            <a:r>
              <a:rPr lang="en-US" sz="1300" dirty="0" err="1">
                <a:latin typeface="Fira Sans Extra Condensed"/>
                <a:ea typeface="Fira Sans Extra Condensed"/>
                <a:cs typeface="Fira Sans Extra Condensed"/>
                <a:sym typeface="Fira Sans Extra Condensed"/>
              </a:rPr>
              <a:t>Graus</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consultantbert</a:t>
            </a:r>
            <a:r>
              <a:rPr lang="en-US" sz="1300" dirty="0">
                <a:latin typeface="Fira Sans Extra Condensed"/>
                <a:ea typeface="Fira Sans Extra Condensed"/>
                <a:cs typeface="Fira Sans Extra Condensed"/>
                <a:sym typeface="Fira Sans Extra Condensed"/>
              </a:rPr>
              <a:t>: Fine-tuned </a:t>
            </a:r>
            <a:r>
              <a:rPr lang="en-US" sz="1300" dirty="0" err="1">
                <a:latin typeface="Fira Sans Extra Condensed"/>
                <a:ea typeface="Fira Sans Extra Condensed"/>
                <a:cs typeface="Fira Sans Extra Condensed"/>
                <a:sym typeface="Fira Sans Extra Condensed"/>
              </a:rPr>
              <a:t>siamese</a:t>
            </a:r>
            <a:r>
              <a:rPr lang="en-US" sz="1300" dirty="0">
                <a:latin typeface="Fira Sans Extra Condensed"/>
                <a:ea typeface="Fira Sans Extra Condensed"/>
                <a:cs typeface="Fira Sans Extra Condensed"/>
                <a:sym typeface="Fira Sans Extra Condensed"/>
              </a:rPr>
              <a:t> sentence-</a:t>
            </a:r>
            <a:r>
              <a:rPr lang="en-US" sz="1300" dirty="0" err="1">
                <a:latin typeface="Fira Sans Extra Condensed"/>
                <a:ea typeface="Fira Sans Extra Condensed"/>
                <a:cs typeface="Fira Sans Extra Condensed"/>
                <a:sym typeface="Fira Sans Extra Condensed"/>
              </a:rPr>
              <a:t>bert</a:t>
            </a:r>
            <a:r>
              <a:rPr lang="en-US" sz="1300" dirty="0">
                <a:latin typeface="Fira Sans Extra Condensed"/>
                <a:ea typeface="Fira Sans Extra Condensed"/>
                <a:cs typeface="Fira Sans Extra Condensed"/>
                <a:sym typeface="Fira Sans Extra Condensed"/>
              </a:rPr>
              <a:t> for matching jobs and job seekers." </a:t>
            </a:r>
            <a:r>
              <a:rPr lang="en-US" sz="1300" dirty="0" err="1">
                <a:latin typeface="Fira Sans Extra Condensed"/>
                <a:ea typeface="Fira Sans Extra Condensed"/>
                <a:cs typeface="Fira Sans Extra Condensed"/>
                <a:sym typeface="Fira Sans Extra Condensed"/>
              </a:rPr>
              <a:t>arXiv</a:t>
            </a:r>
            <a:r>
              <a:rPr lang="en-US" sz="1300" dirty="0">
                <a:latin typeface="Fira Sans Extra Condensed"/>
                <a:ea typeface="Fira Sans Extra Condensed"/>
                <a:cs typeface="Fira Sans Extra Condensed"/>
                <a:sym typeface="Fira Sans Extra Condensed"/>
              </a:rPr>
              <a:t> preprint arXiv:2109.06501 (2021).</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SzPts val="1100"/>
              <a:buNone/>
            </a:pPr>
            <a:r>
              <a:rPr lang="en-US" sz="1300" dirty="0">
                <a:latin typeface="Fira Sans Extra Condensed"/>
                <a:ea typeface="Fira Sans Extra Condensed"/>
                <a:cs typeface="Fira Sans Extra Condensed"/>
                <a:sym typeface="Fira Sans Extra Condensed"/>
              </a:rPr>
              <a:t>[18]     </a:t>
            </a:r>
            <a:r>
              <a:rPr lang="en-US" sz="1300" dirty="0" err="1">
                <a:latin typeface="Fira Sans Extra Condensed"/>
                <a:ea typeface="Fira Sans Extra Condensed"/>
                <a:cs typeface="Fira Sans Extra Condensed"/>
                <a:sym typeface="Fira Sans Extra Condensed"/>
              </a:rPr>
              <a:t>Daryani</a:t>
            </a:r>
            <a:r>
              <a:rPr lang="en-US" sz="1300" dirty="0">
                <a:latin typeface="Fira Sans Extra Condensed"/>
                <a:ea typeface="Fira Sans Extra Condensed"/>
                <a:cs typeface="Fira Sans Extra Condensed"/>
                <a:sym typeface="Fira Sans Extra Condensed"/>
              </a:rPr>
              <a:t>, Chirag, </a:t>
            </a:r>
            <a:r>
              <a:rPr lang="en-US" sz="1300" dirty="0" err="1">
                <a:latin typeface="Fira Sans Extra Condensed"/>
                <a:ea typeface="Fira Sans Extra Condensed"/>
                <a:cs typeface="Fira Sans Extra Condensed"/>
                <a:sym typeface="Fira Sans Extra Condensed"/>
              </a:rPr>
              <a:t>Gurneet</a:t>
            </a:r>
            <a:r>
              <a:rPr lang="en-US" sz="1300" dirty="0">
                <a:latin typeface="Fira Sans Extra Condensed"/>
                <a:ea typeface="Fira Sans Extra Condensed"/>
                <a:cs typeface="Fira Sans Extra Condensed"/>
                <a:sym typeface="Fira Sans Extra Condensed"/>
              </a:rPr>
              <a:t> Singh Chhabra, Harsh Patel, </a:t>
            </a:r>
            <a:r>
              <a:rPr lang="en-US" sz="1300" dirty="0" err="1">
                <a:latin typeface="Fira Sans Extra Condensed"/>
                <a:ea typeface="Fira Sans Extra Condensed"/>
                <a:cs typeface="Fira Sans Extra Condensed"/>
                <a:sym typeface="Fira Sans Extra Condensed"/>
              </a:rPr>
              <a:t>Indrajeet</a:t>
            </a:r>
            <a:r>
              <a:rPr lang="en-US" sz="1300" dirty="0">
                <a:latin typeface="Fira Sans Extra Condensed"/>
                <a:ea typeface="Fira Sans Extra Condensed"/>
                <a:cs typeface="Fira Sans Extra Condensed"/>
                <a:sym typeface="Fira Sans Extra Condensed"/>
              </a:rPr>
              <a:t> Kaur Chhabra, and Ruchi Patel. "An automated resume screening system using natural language processing and similarity." ETHICS AND INFORMATION TECHNOLOGY [Internet]. VOLKSON PRESS (2020): 99-103.</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[19]     Sridevi, G. M., and S. Kamala </a:t>
            </a:r>
            <a:r>
              <a:rPr lang="en-US" sz="1300" dirty="0" err="1">
                <a:latin typeface="Fira Sans Extra Condensed"/>
                <a:ea typeface="Fira Sans Extra Condensed"/>
                <a:cs typeface="Fira Sans Extra Condensed"/>
                <a:sym typeface="Fira Sans Extra Condensed"/>
              </a:rPr>
              <a:t>Suganthi</a:t>
            </a:r>
            <a:r>
              <a:rPr lang="en-US" sz="1300" dirty="0">
                <a:latin typeface="Fira Sans Extra Condensed"/>
                <a:ea typeface="Fira Sans Extra Condensed"/>
                <a:cs typeface="Fira Sans Extra Condensed"/>
                <a:sym typeface="Fira Sans Extra Condensed"/>
              </a:rPr>
              <a:t>. "AI based suitability measurement and prediction between job description and job seeker profiles." International Journal of Information Management Data Insights 2, no. 2 (2022): 100109.</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[20]     Roy, Pradeep Kumar, </a:t>
            </a:r>
            <a:r>
              <a:rPr lang="en-US" sz="1300" dirty="0" err="1">
                <a:latin typeface="Fira Sans Extra Condensed"/>
                <a:ea typeface="Fira Sans Extra Condensed"/>
                <a:cs typeface="Fira Sans Extra Condensed"/>
                <a:sym typeface="Fira Sans Extra Condensed"/>
              </a:rPr>
              <a:t>Sarabjeet</a:t>
            </a:r>
            <a:r>
              <a:rPr lang="en-US" sz="1300" dirty="0">
                <a:latin typeface="Fira Sans Extra Condensed"/>
                <a:ea typeface="Fira Sans Extra Condensed"/>
                <a:cs typeface="Fira Sans Extra Condensed"/>
                <a:sym typeface="Fira Sans Extra Condensed"/>
              </a:rPr>
              <a:t> Singh Chowdhary, and Rocky Bhatia. "A Machine Learning approach for automation of Resume Recommendation system." Procedia Computer Science 167 (2020): 2318-2327.</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[21]     </a:t>
            </a:r>
            <a:r>
              <a:rPr lang="en-US" sz="1300" dirty="0" err="1">
                <a:latin typeface="Fira Sans Extra Condensed"/>
                <a:ea typeface="Fira Sans Extra Condensed"/>
                <a:cs typeface="Fira Sans Extra Condensed"/>
                <a:sym typeface="Fira Sans Extra Condensed"/>
              </a:rPr>
              <a:t>Tejaswini</a:t>
            </a:r>
            <a:r>
              <a:rPr lang="en-US" sz="1300" dirty="0">
                <a:latin typeface="Fira Sans Extra Condensed"/>
                <a:ea typeface="Fira Sans Extra Condensed"/>
                <a:cs typeface="Fira Sans Extra Condensed"/>
                <a:sym typeface="Fira Sans Extra Condensed"/>
              </a:rPr>
              <a:t>, K., </a:t>
            </a:r>
            <a:r>
              <a:rPr lang="en-US" sz="1300" dirty="0" err="1">
                <a:latin typeface="Fira Sans Extra Condensed"/>
                <a:ea typeface="Fira Sans Extra Condensed"/>
                <a:cs typeface="Fira Sans Extra Condensed"/>
                <a:sym typeface="Fira Sans Extra Condensed"/>
              </a:rPr>
              <a:t>Umadevi</a:t>
            </a:r>
            <a:r>
              <a:rPr lang="en-US" sz="1300" dirty="0">
                <a:latin typeface="Fira Sans Extra Condensed"/>
                <a:ea typeface="Fira Sans Extra Condensed"/>
                <a:cs typeface="Fira Sans Extra Condensed"/>
                <a:sym typeface="Fira Sans Extra Condensed"/>
              </a:rPr>
              <a:t>, V., </a:t>
            </a:r>
            <a:r>
              <a:rPr lang="en-US" sz="1300" dirty="0" err="1">
                <a:latin typeface="Fira Sans Extra Condensed"/>
                <a:ea typeface="Fira Sans Extra Condensed"/>
                <a:cs typeface="Fira Sans Extra Condensed"/>
                <a:sym typeface="Fira Sans Extra Condensed"/>
              </a:rPr>
              <a:t>Kadiwal</a:t>
            </a:r>
            <a:r>
              <a:rPr lang="en-US" sz="1300" dirty="0">
                <a:latin typeface="Fira Sans Extra Condensed"/>
                <a:ea typeface="Fira Sans Extra Condensed"/>
                <a:cs typeface="Fira Sans Extra Condensed"/>
                <a:sym typeface="Fira Sans Extra Condensed"/>
              </a:rPr>
              <a:t>, S.M. and </a:t>
            </a:r>
            <a:r>
              <a:rPr lang="en-US" sz="1300" dirty="0" err="1">
                <a:latin typeface="Fira Sans Extra Condensed"/>
                <a:ea typeface="Fira Sans Extra Condensed"/>
                <a:cs typeface="Fira Sans Extra Condensed"/>
                <a:sym typeface="Fira Sans Extra Condensed"/>
              </a:rPr>
              <a:t>Revanna</a:t>
            </a:r>
            <a:r>
              <a:rPr lang="en-US" sz="1300" dirty="0">
                <a:latin typeface="Fira Sans Extra Condensed"/>
                <a:ea typeface="Fira Sans Extra Condensed"/>
                <a:cs typeface="Fira Sans Extra Condensed"/>
                <a:sym typeface="Fira Sans Extra Condensed"/>
              </a:rPr>
              <a:t>, S., 2022. Design and development of machine learning based resume ranking system. Global Transitions Proceedings, 3(2), pp.371-375.</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[22]     Xu P., Barbosa D. (2018) Matching Résumés to Job Descriptions with Stacked Models. In: Bagheri E., Cheung J. (eds) Advances in Artificial Intelligence. Canadian AI 2018. Lecture Notes in Computer Science, vol 10832. Springer, Cham. https://doi.org/10.1007/978-3-319-89656-4_31</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[23]      Mishra, </a:t>
            </a:r>
            <a:r>
              <a:rPr lang="en-US" sz="1300" dirty="0" err="1">
                <a:latin typeface="Fira Sans Extra Condensed"/>
                <a:ea typeface="Fira Sans Extra Condensed"/>
                <a:cs typeface="Fira Sans Extra Condensed"/>
                <a:sym typeface="Fira Sans Extra Condensed"/>
              </a:rPr>
              <a:t>Sushruta</a:t>
            </a:r>
            <a:r>
              <a:rPr lang="en-US" sz="1300" dirty="0">
                <a:latin typeface="Fira Sans Extra Condensed"/>
                <a:ea typeface="Fira Sans Extra Condensed"/>
                <a:cs typeface="Fira Sans Extra Condensed"/>
                <a:sym typeface="Fira Sans Extra Condensed"/>
              </a:rPr>
              <a:t> &amp; Mallick, Pradeep Kumar &amp; Tripathy, </a:t>
            </a:r>
            <a:r>
              <a:rPr lang="en-US" sz="1300" dirty="0" err="1">
                <a:latin typeface="Fira Sans Extra Condensed"/>
                <a:ea typeface="Fira Sans Extra Condensed"/>
                <a:cs typeface="Fira Sans Extra Condensed"/>
                <a:sym typeface="Fira Sans Extra Condensed"/>
              </a:rPr>
              <a:t>Hrudaya</a:t>
            </a:r>
            <a:r>
              <a:rPr lang="en-US" sz="1300" dirty="0">
                <a:latin typeface="Fira Sans Extra Condensed"/>
                <a:ea typeface="Fira Sans Extra Condensed"/>
                <a:cs typeface="Fira Sans Extra Condensed"/>
                <a:sym typeface="Fira Sans Extra Condensed"/>
              </a:rPr>
              <a:t> &amp; Jena, </a:t>
            </a:r>
            <a:r>
              <a:rPr lang="en-US" sz="1300" dirty="0" err="1">
                <a:latin typeface="Fira Sans Extra Condensed"/>
                <a:ea typeface="Fira Sans Extra Condensed"/>
                <a:cs typeface="Fira Sans Extra Condensed"/>
                <a:sym typeface="Fira Sans Extra Condensed"/>
              </a:rPr>
              <a:t>Lambodar</a:t>
            </a:r>
            <a:r>
              <a:rPr lang="en-US" sz="1300" dirty="0">
                <a:latin typeface="Fira Sans Extra Condensed"/>
                <a:ea typeface="Fira Sans Extra Condensed"/>
                <a:cs typeface="Fira Sans Extra Condensed"/>
                <a:sym typeface="Fira Sans Extra Condensed"/>
              </a:rPr>
              <a:t> &amp; Chae, </a:t>
            </a:r>
            <a:r>
              <a:rPr lang="en-US" sz="1300" dirty="0" err="1">
                <a:latin typeface="Fira Sans Extra Condensed"/>
                <a:ea typeface="Fira Sans Extra Condensed"/>
                <a:cs typeface="Fira Sans Extra Condensed"/>
                <a:sym typeface="Fira Sans Extra Condensed"/>
              </a:rPr>
              <a:t>Gyoo</a:t>
            </a:r>
            <a:r>
              <a:rPr lang="en-US" sz="1300" dirty="0">
                <a:latin typeface="Fira Sans Extra Condensed"/>
                <a:ea typeface="Fira Sans Extra Condensed"/>
                <a:cs typeface="Fira Sans Extra Condensed"/>
                <a:sym typeface="Fira Sans Extra Condensed"/>
              </a:rPr>
              <a:t>-Soo. (2021). Stacked KNN with hard voting predictive approach to assist hiring process in IT organizations. The International Journal of Electrical Engineering &amp; Education. 002072092198901. 10.1177/0020720921989015.</a:t>
            </a:r>
            <a:endParaRPr sz="1300" dirty="0">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US" sz="1300" dirty="0">
                <a:latin typeface="Fira Sans Extra Condensed"/>
                <a:ea typeface="Fira Sans Extra Condensed"/>
                <a:cs typeface="Fira Sans Extra Condensed"/>
                <a:sym typeface="Fira Sans Extra Condensed"/>
              </a:rPr>
              <a:t>[24]     </a:t>
            </a:r>
            <a:r>
              <a:rPr lang="en-US" sz="1300" dirty="0" err="1">
                <a:latin typeface="Fira Sans Extra Condensed"/>
                <a:ea typeface="Fira Sans Extra Condensed"/>
                <a:cs typeface="Fira Sans Extra Condensed"/>
                <a:sym typeface="Fira Sans Extra Condensed"/>
              </a:rPr>
              <a:t>Rajath</a:t>
            </a:r>
            <a:r>
              <a:rPr lang="en-US" sz="1300" dirty="0">
                <a:latin typeface="Fira Sans Extra Condensed"/>
                <a:ea typeface="Fira Sans Extra Condensed"/>
                <a:cs typeface="Fira Sans Extra Condensed"/>
                <a:sym typeface="Fira Sans Extra Condensed"/>
              </a:rPr>
              <a:t> V , Riza </a:t>
            </a:r>
            <a:r>
              <a:rPr lang="en-US" sz="1300" dirty="0" err="1">
                <a:latin typeface="Fira Sans Extra Condensed"/>
                <a:ea typeface="Fira Sans Extra Condensed"/>
                <a:cs typeface="Fira Sans Extra Condensed"/>
                <a:sym typeface="Fira Sans Extra Condensed"/>
              </a:rPr>
              <a:t>Tanaz</a:t>
            </a:r>
            <a:r>
              <a:rPr lang="en-US" sz="1300" dirty="0">
                <a:latin typeface="Fira Sans Extra Condensed"/>
                <a:ea typeface="Fira Sans Extra Condensed"/>
                <a:cs typeface="Fira Sans Extra Condensed"/>
                <a:sym typeface="Fira Sans Extra Condensed"/>
              </a:rPr>
              <a:t> Fareed , </a:t>
            </a:r>
            <a:r>
              <a:rPr lang="en-US" sz="1300" dirty="0" err="1">
                <a:latin typeface="Fira Sans Extra Condensed"/>
                <a:ea typeface="Fira Sans Extra Condensed"/>
                <a:cs typeface="Fira Sans Extra Condensed"/>
                <a:sym typeface="Fira Sans Extra Condensed"/>
              </a:rPr>
              <a:t>Sharadadevi</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Kaganurmath</a:t>
            </a:r>
            <a:r>
              <a:rPr lang="en-US" sz="1300" dirty="0">
                <a:latin typeface="Fira Sans Extra Condensed"/>
                <a:ea typeface="Fira Sans Extra Condensed"/>
                <a:cs typeface="Fira Sans Extra Condensed"/>
                <a:sym typeface="Fira Sans Extra Condensed"/>
              </a:rPr>
              <a:t>, 2021, Resume Classification and Ranking using KNN and Cosine Similarity, international journal of engineering research &amp; technology (IJERT) Volume 10, Issue 08 (August 2021)</a:t>
            </a:r>
            <a:endParaRPr sz="1300" dirty="0">
              <a:latin typeface="Fira Sans Extra Condensed"/>
              <a:ea typeface="Fira Sans Extra Condensed"/>
              <a:cs typeface="Fira Sans Extra Condensed"/>
              <a:sym typeface="Fira Sans Extra Condensed"/>
            </a:endParaRPr>
          </a:p>
          <a:p>
            <a:pPr marL="0" marR="0" lvl="0" indent="0" algn="just" rtl="0">
              <a:lnSpc>
                <a:spcPct val="150000"/>
              </a:lnSpc>
              <a:spcBef>
                <a:spcPts val="1200"/>
              </a:spcBef>
              <a:spcAft>
                <a:spcPts val="0"/>
              </a:spcAft>
              <a:buSzPts val="7200"/>
              <a:buNone/>
            </a:pPr>
            <a:endParaRPr sz="1300" dirty="0">
              <a:latin typeface="Fira Sans Extra Condensed"/>
              <a:ea typeface="Fira Sans Extra Condensed"/>
              <a:cs typeface="Fira Sans Extra Condensed"/>
              <a:sym typeface="Fira Sans Extra Condensed"/>
            </a:endParaRPr>
          </a:p>
          <a:p>
            <a:pPr marL="0" marR="0" lvl="0" indent="0" algn="just" rtl="0">
              <a:lnSpc>
                <a:spcPct val="150000"/>
              </a:lnSpc>
              <a:spcBef>
                <a:spcPts val="0"/>
              </a:spcBef>
              <a:spcAft>
                <a:spcPts val="1200"/>
              </a:spcAft>
              <a:buSzPts val="7200"/>
              <a:buNone/>
            </a:pPr>
            <a:endParaRPr sz="1300" dirty="0">
              <a:latin typeface="Fira Sans Extra Condensed"/>
              <a:ea typeface="Fira Sans Extra Condensed"/>
              <a:cs typeface="Fira Sans Extra Condensed"/>
              <a:sym typeface="Fira Sans Extra Condensed"/>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1"/>
          <p:cNvSpPr txBox="1">
            <a:spLocks noGrp="1"/>
          </p:cNvSpPr>
          <p:nvPr>
            <p:ph type="title"/>
          </p:nvPr>
        </p:nvSpPr>
        <p:spPr>
          <a:xfrm>
            <a:off x="4771090" y="2561314"/>
            <a:ext cx="340242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800"/>
              <a:buFont typeface="Marcellus"/>
              <a:buNone/>
            </a:pPr>
            <a:r>
              <a:rPr lang="en-US" sz="4800" u="sng">
                <a:solidFill>
                  <a:srgbClr val="C00000"/>
                </a:solidFill>
                <a:latin typeface="Marcellus"/>
                <a:ea typeface="Marcellus"/>
                <a:cs typeface="Marcellus"/>
                <a:sym typeface="Marcellus"/>
              </a:rPr>
              <a:t>Thank You  </a:t>
            </a:r>
            <a:endParaRPr sz="4800" u="sng"/>
          </a:p>
        </p:txBody>
      </p:sp>
      <p:pic>
        <p:nvPicPr>
          <p:cNvPr id="279" name="Google Shape;279;p11"/>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280" name="Google Shape;280;p11"/>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281" name="Google Shape;281;p11"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282" name="Google Shape;282;p11"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
        <p:nvSpPr>
          <p:cNvPr id="283" name="Google Shape;283;p11" descr="Kotlin 1 Logo Vector SVG Icon - SVG Repo"/>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Google Shape;284;p11" descr="Kotlin 1 Logo Vector SVG Icon - SVG Repo"/>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Google Shape;285;p11" descr="Kotlin 1 Logo Vector SVG Icon - SVG Repo"/>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1121975" y="-76200"/>
            <a:ext cx="10515600" cy="747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Background Work..</a:t>
            </a:r>
            <a:endParaRPr u="sng" dirty="0"/>
          </a:p>
        </p:txBody>
      </p:sp>
      <p:pic>
        <p:nvPicPr>
          <p:cNvPr id="106" name="Google Shape;106;p4"/>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107" name="Google Shape;107;p4"/>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108" name="Google Shape;108;p4"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09" name="Google Shape;109;p4"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
        <p:nvSpPr>
          <p:cNvPr id="111" name="Google Shape;111;p4"/>
          <p:cNvSpPr txBox="1"/>
          <p:nvPr/>
        </p:nvSpPr>
        <p:spPr>
          <a:xfrm>
            <a:off x="4854320" y="6022207"/>
            <a:ext cx="3625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Calibri"/>
                <a:ea typeface="Calibri"/>
                <a:cs typeface="Calibri"/>
                <a:sym typeface="Calibri"/>
              </a:rPr>
              <a:t>Table 1. Work of various authors</a:t>
            </a:r>
            <a:endParaRPr sz="1600" b="1" i="0" u="none" strike="noStrike" cap="none" dirty="0">
              <a:solidFill>
                <a:srgbClr val="000000"/>
              </a:solidFill>
              <a:latin typeface="Calibri"/>
              <a:ea typeface="Calibri"/>
              <a:cs typeface="Calibri"/>
              <a:sym typeface="Calibri"/>
            </a:endParaRPr>
          </a:p>
        </p:txBody>
      </p:sp>
      <p:graphicFrame>
        <p:nvGraphicFramePr>
          <p:cNvPr id="112" name="Google Shape;112;p4"/>
          <p:cNvGraphicFramePr/>
          <p:nvPr>
            <p:extLst>
              <p:ext uri="{D42A27DB-BD31-4B8C-83A1-F6EECF244321}">
                <p14:modId xmlns:p14="http://schemas.microsoft.com/office/powerpoint/2010/main" val="2732358351"/>
              </p:ext>
            </p:extLst>
          </p:nvPr>
        </p:nvGraphicFramePr>
        <p:xfrm>
          <a:off x="1671675" y="680124"/>
          <a:ext cx="9783025" cy="4439080"/>
        </p:xfrm>
        <a:graphic>
          <a:graphicData uri="http://schemas.openxmlformats.org/drawingml/2006/table">
            <a:tbl>
              <a:tblPr>
                <a:noFill/>
                <a:tableStyleId>{A59FA414-E866-49F6-8F50-A4A0CB94A6DA}</a:tableStyleId>
              </a:tblPr>
              <a:tblGrid>
                <a:gridCol w="895450">
                  <a:extLst>
                    <a:ext uri="{9D8B030D-6E8A-4147-A177-3AD203B41FA5}">
                      <a16:colId xmlns:a16="http://schemas.microsoft.com/office/drawing/2014/main" val="20000"/>
                    </a:ext>
                  </a:extLst>
                </a:gridCol>
                <a:gridCol w="915325">
                  <a:extLst>
                    <a:ext uri="{9D8B030D-6E8A-4147-A177-3AD203B41FA5}">
                      <a16:colId xmlns:a16="http://schemas.microsoft.com/office/drawing/2014/main" val="20001"/>
                    </a:ext>
                  </a:extLst>
                </a:gridCol>
                <a:gridCol w="2271236">
                  <a:extLst>
                    <a:ext uri="{9D8B030D-6E8A-4147-A177-3AD203B41FA5}">
                      <a16:colId xmlns:a16="http://schemas.microsoft.com/office/drawing/2014/main" val="20002"/>
                    </a:ext>
                  </a:extLst>
                </a:gridCol>
                <a:gridCol w="5701014">
                  <a:extLst>
                    <a:ext uri="{9D8B030D-6E8A-4147-A177-3AD203B41FA5}">
                      <a16:colId xmlns:a16="http://schemas.microsoft.com/office/drawing/2014/main" val="20003"/>
                    </a:ext>
                  </a:extLst>
                </a:gridCol>
              </a:tblGrid>
              <a:tr h="557833">
                <a:tc>
                  <a:txBody>
                    <a:bodyPr/>
                    <a:lstStyle/>
                    <a:p>
                      <a:pPr marL="0" marR="0" lvl="0" indent="0" algn="ctr" rtl="0">
                        <a:lnSpc>
                          <a:spcPct val="150000"/>
                        </a:lnSpc>
                        <a:spcBef>
                          <a:spcPts val="0"/>
                        </a:spcBef>
                        <a:spcAft>
                          <a:spcPts val="0"/>
                        </a:spcAft>
                        <a:buNone/>
                      </a:pPr>
                      <a:r>
                        <a:rPr lang="en-US" sz="1700" b="1">
                          <a:latin typeface="Fira Sans Extra Condensed"/>
                          <a:ea typeface="Fira Sans Extra Condensed"/>
                          <a:cs typeface="Fira Sans Extra Condensed"/>
                          <a:sym typeface="Fira Sans Extra Condensed"/>
                        </a:rPr>
                        <a:t>Ref No</a:t>
                      </a:r>
                      <a:endParaRPr sz="1700" b="1">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None/>
                      </a:pPr>
                      <a:r>
                        <a:rPr lang="en-US" sz="1700" b="1" dirty="0">
                          <a:latin typeface="Fira Sans Extra Condensed"/>
                          <a:ea typeface="Fira Sans Extra Condensed"/>
                          <a:cs typeface="Fira Sans Extra Condensed"/>
                          <a:sym typeface="Fira Sans Extra Condensed"/>
                        </a:rPr>
                        <a:t>Year</a:t>
                      </a:r>
                      <a:endParaRPr sz="1700" b="1" u="none" strike="noStrike" cap="none" dirty="0">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Clr>
                          <a:srgbClr val="000000"/>
                        </a:buClr>
                        <a:buSzPts val="1700"/>
                        <a:buFont typeface="Arial"/>
                        <a:buNone/>
                      </a:pPr>
                      <a:r>
                        <a:rPr lang="en-US" sz="1700" b="1">
                          <a:latin typeface="Fira Sans Extra Condensed"/>
                          <a:ea typeface="Fira Sans Extra Condensed"/>
                          <a:cs typeface="Fira Sans Extra Condensed"/>
                          <a:sym typeface="Fira Sans Extra Condensed"/>
                        </a:rPr>
                        <a:t>Dataset </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Clr>
                          <a:srgbClr val="000000"/>
                        </a:buClr>
                        <a:buSzPts val="1700"/>
                        <a:buFont typeface="Arial"/>
                        <a:buNone/>
                      </a:pPr>
                      <a:r>
                        <a:rPr lang="en-US" sz="1700" b="1">
                          <a:latin typeface="Fira Sans Extra Condensed"/>
                          <a:ea typeface="Fira Sans Extra Condensed"/>
                          <a:cs typeface="Fira Sans Extra Condensed"/>
                          <a:sym typeface="Fira Sans Extra Condensed"/>
                        </a:rPr>
                        <a:t>Method</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793525">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dirty="0">
                          <a:latin typeface="Fira Sans Extra Condensed"/>
                          <a:ea typeface="Fira Sans Extra Condensed"/>
                          <a:cs typeface="Fira Sans Extra Condensed"/>
                          <a:sym typeface="Fira Sans Extra Condensed"/>
                        </a:rPr>
                        <a:t>2022</a:t>
                      </a:r>
                      <a:endParaRPr sz="1400" dirty="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Kaggle</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Core Factor And Secondary Factor Calculation, Profile matching algorithm</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01640">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2022</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Data collected from student</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Core Factor And Secondary Factor Calculation, Profile matching algorithm</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01640">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[3]</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2021</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Kaggle</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Tokenization, TF-IDF, Stacked model (KNN, Linear SVC, and XGBoost)</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01640">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[4]</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2021</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Resume collected from user</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NER, Cosine Similarity Measure</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1162">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[5]</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2022</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200 online resumes</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tokenization and token normalization, NER</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01640">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[6]</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2022</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2027 resumes</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dirty="0">
                          <a:latin typeface="Fira Sans Extra Condensed"/>
                          <a:ea typeface="Fira Sans Extra Condensed"/>
                          <a:cs typeface="Fira Sans Extra Condensed"/>
                          <a:sym typeface="Fira Sans Extra Condensed"/>
                        </a:rPr>
                        <a:t>NLP pipeline for data preprocessing, DT, KKN, RBF SVM, </a:t>
                      </a:r>
                      <a:r>
                        <a:rPr lang="en-US" sz="1400" dirty="0" err="1">
                          <a:latin typeface="Fira Sans Extra Condensed"/>
                          <a:ea typeface="Fira Sans Extra Condensed"/>
                          <a:cs typeface="Fira Sans Extra Condensed"/>
                          <a:sym typeface="Fira Sans Extra Condensed"/>
                        </a:rPr>
                        <a:t>CatBoost</a:t>
                      </a:r>
                      <a:endParaRPr sz="1400" dirty="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87160d3624_0_49"/>
          <p:cNvSpPr txBox="1">
            <a:spLocks noGrp="1"/>
          </p:cNvSpPr>
          <p:nvPr>
            <p:ph type="title"/>
          </p:nvPr>
        </p:nvSpPr>
        <p:spPr>
          <a:xfrm>
            <a:off x="1108825" y="-46200"/>
            <a:ext cx="10515600" cy="747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Background Work..</a:t>
            </a:r>
            <a:endParaRPr u="sng" dirty="0"/>
          </a:p>
        </p:txBody>
      </p:sp>
      <p:pic>
        <p:nvPicPr>
          <p:cNvPr id="118" name="Google Shape;118;g287160d3624_0_49"/>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19" name="Google Shape;119;g287160d3624_0_49"/>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20" name="Google Shape;120;g287160d3624_0_49"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21" name="Google Shape;121;g287160d3624_0_49"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
        <p:nvSpPr>
          <p:cNvPr id="123" name="Google Shape;123;g287160d3624_0_49"/>
          <p:cNvSpPr txBox="1"/>
          <p:nvPr/>
        </p:nvSpPr>
        <p:spPr>
          <a:xfrm>
            <a:off x="4567033" y="5945382"/>
            <a:ext cx="3625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Calibri"/>
                <a:ea typeface="Calibri"/>
                <a:cs typeface="Calibri"/>
                <a:sym typeface="Calibri"/>
              </a:rPr>
              <a:t>Table 1. Work of various authors</a:t>
            </a:r>
            <a:endParaRPr sz="1600" b="1" i="0" u="none" strike="noStrike" cap="none">
              <a:solidFill>
                <a:srgbClr val="000000"/>
              </a:solidFill>
              <a:latin typeface="Calibri"/>
              <a:ea typeface="Calibri"/>
              <a:cs typeface="Calibri"/>
              <a:sym typeface="Calibri"/>
            </a:endParaRPr>
          </a:p>
        </p:txBody>
      </p:sp>
      <p:graphicFrame>
        <p:nvGraphicFramePr>
          <p:cNvPr id="124" name="Google Shape;124;g287160d3624_0_49"/>
          <p:cNvGraphicFramePr/>
          <p:nvPr>
            <p:extLst>
              <p:ext uri="{D42A27DB-BD31-4B8C-83A1-F6EECF244321}">
                <p14:modId xmlns:p14="http://schemas.microsoft.com/office/powerpoint/2010/main" val="2482062606"/>
              </p:ext>
            </p:extLst>
          </p:nvPr>
        </p:nvGraphicFramePr>
        <p:xfrm>
          <a:off x="1595300" y="727075"/>
          <a:ext cx="9871250" cy="4713550"/>
        </p:xfrm>
        <a:graphic>
          <a:graphicData uri="http://schemas.openxmlformats.org/drawingml/2006/table">
            <a:tbl>
              <a:tblPr>
                <a:noFill/>
                <a:tableStyleId>{A59FA414-E866-49F6-8F50-A4A0CB94A6DA}</a:tableStyleId>
              </a:tblPr>
              <a:tblGrid>
                <a:gridCol w="933650">
                  <a:extLst>
                    <a:ext uri="{9D8B030D-6E8A-4147-A177-3AD203B41FA5}">
                      <a16:colId xmlns:a16="http://schemas.microsoft.com/office/drawing/2014/main" val="20000"/>
                    </a:ext>
                  </a:extLst>
                </a:gridCol>
                <a:gridCol w="925500">
                  <a:extLst>
                    <a:ext uri="{9D8B030D-6E8A-4147-A177-3AD203B41FA5}">
                      <a16:colId xmlns:a16="http://schemas.microsoft.com/office/drawing/2014/main" val="20001"/>
                    </a:ext>
                  </a:extLst>
                </a:gridCol>
                <a:gridCol w="2641550">
                  <a:extLst>
                    <a:ext uri="{9D8B030D-6E8A-4147-A177-3AD203B41FA5}">
                      <a16:colId xmlns:a16="http://schemas.microsoft.com/office/drawing/2014/main" val="20002"/>
                    </a:ext>
                  </a:extLst>
                </a:gridCol>
                <a:gridCol w="5370550">
                  <a:extLst>
                    <a:ext uri="{9D8B030D-6E8A-4147-A177-3AD203B41FA5}">
                      <a16:colId xmlns:a16="http://schemas.microsoft.com/office/drawing/2014/main" val="20003"/>
                    </a:ext>
                  </a:extLst>
                </a:gridCol>
              </a:tblGrid>
              <a:tr h="508200">
                <a:tc>
                  <a:txBody>
                    <a:bodyPr/>
                    <a:lstStyle/>
                    <a:p>
                      <a:pPr marL="0" marR="0" lvl="0" indent="0" algn="ctr" rtl="0">
                        <a:lnSpc>
                          <a:spcPct val="150000"/>
                        </a:lnSpc>
                        <a:spcBef>
                          <a:spcPts val="0"/>
                        </a:spcBef>
                        <a:spcAft>
                          <a:spcPts val="0"/>
                        </a:spcAft>
                        <a:buNone/>
                      </a:pPr>
                      <a:r>
                        <a:rPr lang="en-US" sz="1700" b="1">
                          <a:latin typeface="Fira Sans Extra Condensed"/>
                          <a:ea typeface="Fira Sans Extra Condensed"/>
                          <a:cs typeface="Fira Sans Extra Condensed"/>
                          <a:sym typeface="Fira Sans Extra Condensed"/>
                        </a:rPr>
                        <a:t>Ref No</a:t>
                      </a:r>
                      <a:endParaRPr sz="1700" b="1">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None/>
                      </a:pPr>
                      <a:r>
                        <a:rPr lang="en-US" sz="1700" b="1">
                          <a:latin typeface="Fira Sans Extra Condensed"/>
                          <a:ea typeface="Fira Sans Extra Condensed"/>
                          <a:cs typeface="Fira Sans Extra Condensed"/>
                          <a:sym typeface="Fira Sans Extra Condensed"/>
                        </a:rPr>
                        <a:t>Year</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Clr>
                          <a:srgbClr val="000000"/>
                        </a:buClr>
                        <a:buSzPts val="1700"/>
                        <a:buFont typeface="Arial"/>
                        <a:buNone/>
                      </a:pPr>
                      <a:r>
                        <a:rPr lang="en-US" sz="1700" b="1">
                          <a:latin typeface="Fira Sans Extra Condensed"/>
                          <a:ea typeface="Fira Sans Extra Condensed"/>
                          <a:cs typeface="Fira Sans Extra Condensed"/>
                          <a:sym typeface="Fira Sans Extra Condensed"/>
                        </a:rPr>
                        <a:t>Dataset </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Clr>
                          <a:srgbClr val="000000"/>
                        </a:buClr>
                        <a:buSzPts val="1700"/>
                        <a:buFont typeface="Arial"/>
                        <a:buNone/>
                      </a:pPr>
                      <a:r>
                        <a:rPr lang="en-US" sz="1700" b="1">
                          <a:latin typeface="Fira Sans Extra Condensed"/>
                          <a:ea typeface="Fira Sans Extra Condensed"/>
                          <a:cs typeface="Fira Sans Extra Condensed"/>
                          <a:sym typeface="Fira Sans Extra Condensed"/>
                        </a:rPr>
                        <a:t>Method</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684625">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[7]</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2023</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100 resumes</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TF-IDF , BERT vectorization</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4625">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[8]</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2021</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Resume collected from user</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Cosine similarity</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4625">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[9]</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2019</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Data from PESO</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Data mining, similarity calculation, Clustering</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4625">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[10]</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dirty="0">
                          <a:latin typeface="Fira Sans Extra Condensed"/>
                          <a:ea typeface="Fira Sans Extra Condensed"/>
                          <a:cs typeface="Fira Sans Extra Condensed"/>
                          <a:sym typeface="Fira Sans Extra Condensed"/>
                        </a:rPr>
                        <a:t> 2023</a:t>
                      </a:r>
                      <a:endParaRPr sz="1400" dirty="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dirty="0">
                          <a:latin typeface="Fira Sans Extra Condensed"/>
                          <a:ea typeface="Fira Sans Extra Condensed"/>
                          <a:cs typeface="Fira Sans Extra Condensed"/>
                          <a:sym typeface="Fira Sans Extra Condensed"/>
                        </a:rPr>
                        <a:t>Kaggle </a:t>
                      </a:r>
                      <a:endParaRPr sz="1400" dirty="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TF-IDF Vectorization, Cosine, Sqrt-Cosine, and Improved Sqrt-Cosine (ISC).</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733425">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[11]</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2022</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Dataset is created through web scraping</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Tokenization, Lemmatization, Stop words removal, Cosine similarity, Jaccard Coefficient</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733425">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[12]</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2023</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228 resume from LinkedIn, Kaggle, Github</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dirty="0">
                          <a:latin typeface="Fira Sans Extra Condensed"/>
                          <a:ea typeface="Fira Sans Extra Condensed"/>
                          <a:cs typeface="Fira Sans Extra Condensed"/>
                          <a:sym typeface="Fira Sans Extra Condensed"/>
                        </a:rPr>
                        <a:t>NER, SVM</a:t>
                      </a:r>
                      <a:endParaRPr sz="1400" dirty="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87160d3624_0_61"/>
          <p:cNvSpPr txBox="1">
            <a:spLocks noGrp="1"/>
          </p:cNvSpPr>
          <p:nvPr>
            <p:ph type="title"/>
          </p:nvPr>
        </p:nvSpPr>
        <p:spPr>
          <a:xfrm>
            <a:off x="1108825" y="106200"/>
            <a:ext cx="10515600" cy="747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Background Work..</a:t>
            </a:r>
            <a:endParaRPr u="sng" dirty="0"/>
          </a:p>
        </p:txBody>
      </p:sp>
      <p:pic>
        <p:nvPicPr>
          <p:cNvPr id="130" name="Google Shape;130;g287160d3624_0_61"/>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31" name="Google Shape;131;g287160d3624_0_61"/>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32" name="Google Shape;132;g287160d3624_0_61"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33" name="Google Shape;133;g287160d3624_0_61"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
        <p:nvSpPr>
          <p:cNvPr id="135" name="Google Shape;135;g287160d3624_0_61"/>
          <p:cNvSpPr txBox="1"/>
          <p:nvPr/>
        </p:nvSpPr>
        <p:spPr>
          <a:xfrm>
            <a:off x="4712045" y="5967032"/>
            <a:ext cx="3625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Calibri"/>
                <a:ea typeface="Calibri"/>
                <a:cs typeface="Calibri"/>
                <a:sym typeface="Calibri"/>
              </a:rPr>
              <a:t>Table 1. Work of various authors</a:t>
            </a:r>
            <a:endParaRPr sz="1600" b="1" i="0" u="none" strike="noStrike" cap="none">
              <a:solidFill>
                <a:srgbClr val="000000"/>
              </a:solidFill>
              <a:latin typeface="Calibri"/>
              <a:ea typeface="Calibri"/>
              <a:cs typeface="Calibri"/>
              <a:sym typeface="Calibri"/>
            </a:endParaRPr>
          </a:p>
        </p:txBody>
      </p:sp>
      <p:graphicFrame>
        <p:nvGraphicFramePr>
          <p:cNvPr id="136" name="Google Shape;136;g287160d3624_0_61"/>
          <p:cNvGraphicFramePr/>
          <p:nvPr>
            <p:extLst>
              <p:ext uri="{D42A27DB-BD31-4B8C-83A1-F6EECF244321}">
                <p14:modId xmlns:p14="http://schemas.microsoft.com/office/powerpoint/2010/main" val="2119992419"/>
              </p:ext>
            </p:extLst>
          </p:nvPr>
        </p:nvGraphicFramePr>
        <p:xfrm>
          <a:off x="1108850" y="930300"/>
          <a:ext cx="10515575" cy="4510350"/>
        </p:xfrm>
        <a:graphic>
          <a:graphicData uri="http://schemas.openxmlformats.org/drawingml/2006/table">
            <a:tbl>
              <a:tblPr>
                <a:noFill/>
                <a:tableStyleId>{A59FA414-E866-49F6-8F50-A4A0CB94A6DA}</a:tableStyleId>
              </a:tblPr>
              <a:tblGrid>
                <a:gridCol w="1002725">
                  <a:extLst>
                    <a:ext uri="{9D8B030D-6E8A-4147-A177-3AD203B41FA5}">
                      <a16:colId xmlns:a16="http://schemas.microsoft.com/office/drawing/2014/main" val="20000"/>
                    </a:ext>
                  </a:extLst>
                </a:gridCol>
                <a:gridCol w="916925">
                  <a:extLst>
                    <a:ext uri="{9D8B030D-6E8A-4147-A177-3AD203B41FA5}">
                      <a16:colId xmlns:a16="http://schemas.microsoft.com/office/drawing/2014/main" val="20001"/>
                    </a:ext>
                  </a:extLst>
                </a:gridCol>
                <a:gridCol w="3074675">
                  <a:extLst>
                    <a:ext uri="{9D8B030D-6E8A-4147-A177-3AD203B41FA5}">
                      <a16:colId xmlns:a16="http://schemas.microsoft.com/office/drawing/2014/main" val="20002"/>
                    </a:ext>
                  </a:extLst>
                </a:gridCol>
                <a:gridCol w="5521250">
                  <a:extLst>
                    <a:ext uri="{9D8B030D-6E8A-4147-A177-3AD203B41FA5}">
                      <a16:colId xmlns:a16="http://schemas.microsoft.com/office/drawing/2014/main" val="20003"/>
                    </a:ext>
                  </a:extLst>
                </a:gridCol>
              </a:tblGrid>
              <a:tr h="482100">
                <a:tc>
                  <a:txBody>
                    <a:bodyPr/>
                    <a:lstStyle/>
                    <a:p>
                      <a:pPr marL="0" marR="0" lvl="0" indent="0" algn="ctr" rtl="0">
                        <a:lnSpc>
                          <a:spcPct val="150000"/>
                        </a:lnSpc>
                        <a:spcBef>
                          <a:spcPts val="0"/>
                        </a:spcBef>
                        <a:spcAft>
                          <a:spcPts val="0"/>
                        </a:spcAft>
                        <a:buNone/>
                      </a:pPr>
                      <a:r>
                        <a:rPr lang="en-US" sz="1700" b="1">
                          <a:latin typeface="Fira Sans Extra Condensed"/>
                          <a:ea typeface="Fira Sans Extra Condensed"/>
                          <a:cs typeface="Fira Sans Extra Condensed"/>
                          <a:sym typeface="Fira Sans Extra Condensed"/>
                        </a:rPr>
                        <a:t>Ref No</a:t>
                      </a:r>
                      <a:endParaRPr sz="1700" b="1">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None/>
                      </a:pPr>
                      <a:r>
                        <a:rPr lang="en-US" sz="1700" b="1">
                          <a:latin typeface="Fira Sans Extra Condensed"/>
                          <a:ea typeface="Fira Sans Extra Condensed"/>
                          <a:cs typeface="Fira Sans Extra Condensed"/>
                          <a:sym typeface="Fira Sans Extra Condensed"/>
                        </a:rPr>
                        <a:t>Year</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Clr>
                          <a:srgbClr val="000000"/>
                        </a:buClr>
                        <a:buSzPts val="1700"/>
                        <a:buFont typeface="Arial"/>
                        <a:buNone/>
                      </a:pPr>
                      <a:r>
                        <a:rPr lang="en-US" sz="1700" b="1">
                          <a:latin typeface="Fira Sans Extra Condensed"/>
                          <a:ea typeface="Fira Sans Extra Condensed"/>
                          <a:cs typeface="Fira Sans Extra Condensed"/>
                          <a:sym typeface="Fira Sans Extra Condensed"/>
                        </a:rPr>
                        <a:t>Dataset </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Clr>
                          <a:srgbClr val="000000"/>
                        </a:buClr>
                        <a:buSzPts val="1700"/>
                        <a:buFont typeface="Arial"/>
                        <a:buNone/>
                      </a:pPr>
                      <a:r>
                        <a:rPr lang="en-US" sz="1700" b="1">
                          <a:latin typeface="Fira Sans Extra Condensed"/>
                          <a:ea typeface="Fira Sans Extra Condensed"/>
                          <a:cs typeface="Fira Sans Extra Condensed"/>
                          <a:sym typeface="Fira Sans Extra Condensed"/>
                        </a:rPr>
                        <a:t>Method</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649475">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[13]</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2023</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Resume collected from user</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Tokenization, Stemming, Lemmatization, Cosine Similarity</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9475">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[14]</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2022</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Dataset from the Budi Luhur University HR</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Profile matching based on core factor and secondary factor calculation</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44700">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[15]</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2021</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100,000 resume from 123 colleges and universities.</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Word segmentation, deactivation, unique word substitution, CNN, BiLSTM, CRNN,BPNN</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039900">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[16]</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2022</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Dataset of 101 unstructured resumes in the domain of information technology collected from different resources</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Skip gram, cocune similarity, NLP gazetteer and pattern matching</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44700">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[17]</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2021</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274,407 resume-vacancy pairs(negative and positive)</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dirty="0">
                          <a:latin typeface="Fira Sans Extra Condensed"/>
                          <a:ea typeface="Fira Sans Extra Condensed"/>
                          <a:cs typeface="Fira Sans Extra Condensed"/>
                          <a:sym typeface="Fira Sans Extra Condensed"/>
                        </a:rPr>
                        <a:t>TF-IDF,BERT,  SBERT</a:t>
                      </a:r>
                      <a:endParaRPr sz="1400" dirty="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87160d3624_0_73"/>
          <p:cNvSpPr txBox="1">
            <a:spLocks noGrp="1"/>
          </p:cNvSpPr>
          <p:nvPr>
            <p:ph type="title"/>
          </p:nvPr>
        </p:nvSpPr>
        <p:spPr>
          <a:xfrm>
            <a:off x="1108825" y="30000"/>
            <a:ext cx="10515600" cy="747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Background Work..</a:t>
            </a:r>
            <a:endParaRPr u="sng" dirty="0"/>
          </a:p>
        </p:txBody>
      </p:sp>
      <p:pic>
        <p:nvPicPr>
          <p:cNvPr id="142" name="Google Shape;142;g287160d3624_0_73"/>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43" name="Google Shape;143;g287160d3624_0_73"/>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44" name="Google Shape;144;g287160d3624_0_73"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45" name="Google Shape;145;g287160d3624_0_73"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
        <p:nvSpPr>
          <p:cNvPr id="147" name="Google Shape;147;g287160d3624_0_73"/>
          <p:cNvSpPr txBox="1"/>
          <p:nvPr/>
        </p:nvSpPr>
        <p:spPr>
          <a:xfrm>
            <a:off x="-2697417" y="8573332"/>
            <a:ext cx="3625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Calibri"/>
                <a:ea typeface="Calibri"/>
                <a:cs typeface="Calibri"/>
                <a:sym typeface="Calibri"/>
              </a:rPr>
              <a:t>Table 1. Work of various authors</a:t>
            </a:r>
            <a:endParaRPr sz="1600" b="1" i="0" u="none" strike="noStrike" cap="none">
              <a:solidFill>
                <a:srgbClr val="000000"/>
              </a:solidFill>
              <a:latin typeface="Calibri"/>
              <a:ea typeface="Calibri"/>
              <a:cs typeface="Calibri"/>
              <a:sym typeface="Calibri"/>
            </a:endParaRPr>
          </a:p>
        </p:txBody>
      </p:sp>
      <p:graphicFrame>
        <p:nvGraphicFramePr>
          <p:cNvPr id="148" name="Google Shape;148;g287160d3624_0_73"/>
          <p:cNvGraphicFramePr/>
          <p:nvPr>
            <p:extLst>
              <p:ext uri="{D42A27DB-BD31-4B8C-83A1-F6EECF244321}">
                <p14:modId xmlns:p14="http://schemas.microsoft.com/office/powerpoint/2010/main" val="2999843184"/>
              </p:ext>
            </p:extLst>
          </p:nvPr>
        </p:nvGraphicFramePr>
        <p:xfrm>
          <a:off x="1130075" y="853400"/>
          <a:ext cx="10175750" cy="4292143"/>
        </p:xfrm>
        <a:graphic>
          <a:graphicData uri="http://schemas.openxmlformats.org/drawingml/2006/table">
            <a:tbl>
              <a:tblPr>
                <a:noFill/>
                <a:tableStyleId>{A59FA414-E866-49F6-8F50-A4A0CB94A6DA}</a:tableStyleId>
              </a:tblPr>
              <a:tblGrid>
                <a:gridCol w="1046000">
                  <a:extLst>
                    <a:ext uri="{9D8B030D-6E8A-4147-A177-3AD203B41FA5}">
                      <a16:colId xmlns:a16="http://schemas.microsoft.com/office/drawing/2014/main" val="20000"/>
                    </a:ext>
                  </a:extLst>
                </a:gridCol>
                <a:gridCol w="1117875">
                  <a:extLst>
                    <a:ext uri="{9D8B030D-6E8A-4147-A177-3AD203B41FA5}">
                      <a16:colId xmlns:a16="http://schemas.microsoft.com/office/drawing/2014/main" val="20001"/>
                    </a:ext>
                  </a:extLst>
                </a:gridCol>
                <a:gridCol w="2878250">
                  <a:extLst>
                    <a:ext uri="{9D8B030D-6E8A-4147-A177-3AD203B41FA5}">
                      <a16:colId xmlns:a16="http://schemas.microsoft.com/office/drawing/2014/main" val="20002"/>
                    </a:ext>
                  </a:extLst>
                </a:gridCol>
                <a:gridCol w="5133625">
                  <a:extLst>
                    <a:ext uri="{9D8B030D-6E8A-4147-A177-3AD203B41FA5}">
                      <a16:colId xmlns:a16="http://schemas.microsoft.com/office/drawing/2014/main" val="20003"/>
                    </a:ext>
                  </a:extLst>
                </a:gridCol>
              </a:tblGrid>
              <a:tr h="591900">
                <a:tc>
                  <a:txBody>
                    <a:bodyPr/>
                    <a:lstStyle/>
                    <a:p>
                      <a:pPr marL="0" marR="0" lvl="0" indent="0" algn="ctr" rtl="0">
                        <a:lnSpc>
                          <a:spcPct val="150000"/>
                        </a:lnSpc>
                        <a:spcBef>
                          <a:spcPts val="0"/>
                        </a:spcBef>
                        <a:spcAft>
                          <a:spcPts val="0"/>
                        </a:spcAft>
                        <a:buNone/>
                      </a:pPr>
                      <a:r>
                        <a:rPr lang="en-US" sz="1700" b="1">
                          <a:latin typeface="Fira Sans Extra Condensed"/>
                          <a:ea typeface="Fira Sans Extra Condensed"/>
                          <a:cs typeface="Fira Sans Extra Condensed"/>
                          <a:sym typeface="Fira Sans Extra Condensed"/>
                        </a:rPr>
                        <a:t>Ref No</a:t>
                      </a:r>
                      <a:endParaRPr sz="1700" b="1">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None/>
                      </a:pPr>
                      <a:r>
                        <a:rPr lang="en-US" sz="1700" b="1">
                          <a:latin typeface="Fira Sans Extra Condensed"/>
                          <a:ea typeface="Fira Sans Extra Condensed"/>
                          <a:cs typeface="Fira Sans Extra Condensed"/>
                          <a:sym typeface="Fira Sans Extra Condensed"/>
                        </a:rPr>
                        <a:t>Year</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Clr>
                          <a:srgbClr val="000000"/>
                        </a:buClr>
                        <a:buSzPts val="1700"/>
                        <a:buFont typeface="Arial"/>
                        <a:buNone/>
                      </a:pPr>
                      <a:r>
                        <a:rPr lang="en-US" sz="1700" b="1">
                          <a:latin typeface="Fira Sans Extra Condensed"/>
                          <a:ea typeface="Fira Sans Extra Condensed"/>
                          <a:cs typeface="Fira Sans Extra Condensed"/>
                          <a:sym typeface="Fira Sans Extra Condensed"/>
                        </a:rPr>
                        <a:t>Dataset </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Clr>
                          <a:srgbClr val="000000"/>
                        </a:buClr>
                        <a:buSzPts val="1700"/>
                        <a:buFont typeface="Arial"/>
                        <a:buNone/>
                      </a:pPr>
                      <a:r>
                        <a:rPr lang="en-US" sz="1700" b="1">
                          <a:latin typeface="Fira Sans Extra Condensed"/>
                          <a:ea typeface="Fira Sans Extra Condensed"/>
                          <a:cs typeface="Fira Sans Extra Condensed"/>
                          <a:sym typeface="Fira Sans Extra Condensed"/>
                        </a:rPr>
                        <a:t>Method</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693325">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[18]</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2020</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Resume collected from user</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Tokenization,  Lemmatization, POS Tagging, NER, Vectorization, TF-IDF, Cosine similarity</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550">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[19]</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2022</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Dataset containing 14,906 job seeker resumes and 8 JDs collected from various sources</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Clustering, Jaccard similarity , linear regression, decision tree, Adaboost, and XGBoost</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74025">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2020</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Kaggle</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TF-IDF, Random Forest, Multinomial Naive Bayes, Logistic Regression, Linear Support Vector Machine Classifier, Content Based Recommendation using Cosine Similarity , k-Nearest Neighbours</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54900">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[21]</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2022</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Information from Kaggle</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TF-IDF,Cosine Similarity , k-Nearest Neighbours</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73275">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[22]</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2022</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Set of resumes</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dirty="0">
                          <a:latin typeface="Fira Sans Extra Condensed"/>
                          <a:ea typeface="Fira Sans Extra Condensed"/>
                          <a:cs typeface="Fira Sans Extra Condensed"/>
                          <a:sym typeface="Fira Sans Extra Condensed"/>
                        </a:rPr>
                        <a:t>Stacked models</a:t>
                      </a:r>
                      <a:endParaRPr sz="1400" dirty="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49" name="Google Shape;149;g287160d3624_0_73"/>
          <p:cNvSpPr txBox="1"/>
          <p:nvPr/>
        </p:nvSpPr>
        <p:spPr>
          <a:xfrm>
            <a:off x="4854320" y="6022207"/>
            <a:ext cx="3625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Calibri"/>
                <a:ea typeface="Calibri"/>
                <a:cs typeface="Calibri"/>
                <a:sym typeface="Calibri"/>
              </a:rPr>
              <a:t>Table 1. Work of various authors</a:t>
            </a:r>
            <a:endParaRPr sz="1600" b="1" i="0" u="none" strike="noStrike" cap="none">
              <a:solidFill>
                <a:srgbClr val="000000"/>
              </a:solidFill>
              <a:latin typeface="Calibri"/>
              <a:ea typeface="Calibri"/>
              <a:cs typeface="Calibri"/>
              <a:sym typeface="Calibri"/>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87160d3624_0_85"/>
          <p:cNvSpPr txBox="1">
            <a:spLocks noGrp="1"/>
          </p:cNvSpPr>
          <p:nvPr>
            <p:ph type="title"/>
          </p:nvPr>
        </p:nvSpPr>
        <p:spPr>
          <a:xfrm>
            <a:off x="1108825" y="182400"/>
            <a:ext cx="10515600" cy="747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u="sng">
                <a:solidFill>
                  <a:srgbClr val="C00000"/>
                </a:solidFill>
                <a:latin typeface="Marcellus"/>
                <a:ea typeface="Marcellus"/>
                <a:cs typeface="Marcellus"/>
                <a:sym typeface="Marcellus"/>
              </a:rPr>
              <a:t>Background Work</a:t>
            </a:r>
            <a:endParaRPr u="sng"/>
          </a:p>
        </p:txBody>
      </p:sp>
      <p:pic>
        <p:nvPicPr>
          <p:cNvPr id="155" name="Google Shape;155;g287160d3624_0_85"/>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56" name="Google Shape;156;g287160d3624_0_85"/>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57" name="Google Shape;157;g287160d3624_0_85"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58" name="Google Shape;158;g287160d3624_0_85"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
        <p:nvSpPr>
          <p:cNvPr id="160" name="Google Shape;160;g287160d3624_0_85"/>
          <p:cNvSpPr txBox="1"/>
          <p:nvPr/>
        </p:nvSpPr>
        <p:spPr>
          <a:xfrm>
            <a:off x="4701258" y="3429007"/>
            <a:ext cx="3625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Calibri"/>
                <a:ea typeface="Calibri"/>
                <a:cs typeface="Calibri"/>
                <a:sym typeface="Calibri"/>
              </a:rPr>
              <a:t>Table 1. Work of various authors</a:t>
            </a:r>
            <a:endParaRPr sz="1600" b="1" i="0" u="none" strike="noStrike" cap="none">
              <a:solidFill>
                <a:srgbClr val="000000"/>
              </a:solidFill>
              <a:latin typeface="Calibri"/>
              <a:ea typeface="Calibri"/>
              <a:cs typeface="Calibri"/>
              <a:sym typeface="Calibri"/>
            </a:endParaRPr>
          </a:p>
        </p:txBody>
      </p:sp>
      <p:graphicFrame>
        <p:nvGraphicFramePr>
          <p:cNvPr id="161" name="Google Shape;161;g287160d3624_0_85"/>
          <p:cNvGraphicFramePr/>
          <p:nvPr>
            <p:extLst>
              <p:ext uri="{D42A27DB-BD31-4B8C-83A1-F6EECF244321}">
                <p14:modId xmlns:p14="http://schemas.microsoft.com/office/powerpoint/2010/main" val="3550548252"/>
              </p:ext>
            </p:extLst>
          </p:nvPr>
        </p:nvGraphicFramePr>
        <p:xfrm>
          <a:off x="1371775" y="1235100"/>
          <a:ext cx="10156400" cy="1983079"/>
        </p:xfrm>
        <a:graphic>
          <a:graphicData uri="http://schemas.openxmlformats.org/drawingml/2006/table">
            <a:tbl>
              <a:tblPr>
                <a:noFill/>
                <a:tableStyleId>{A59FA414-E866-49F6-8F50-A4A0CB94A6DA}</a:tableStyleId>
              </a:tblPr>
              <a:tblGrid>
                <a:gridCol w="90815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841475">
                  <a:extLst>
                    <a:ext uri="{9D8B030D-6E8A-4147-A177-3AD203B41FA5}">
                      <a16:colId xmlns:a16="http://schemas.microsoft.com/office/drawing/2014/main" val="20002"/>
                    </a:ext>
                  </a:extLst>
                </a:gridCol>
                <a:gridCol w="6492375">
                  <a:extLst>
                    <a:ext uri="{9D8B030D-6E8A-4147-A177-3AD203B41FA5}">
                      <a16:colId xmlns:a16="http://schemas.microsoft.com/office/drawing/2014/main" val="20003"/>
                    </a:ext>
                  </a:extLst>
                </a:gridCol>
              </a:tblGrid>
              <a:tr h="332550">
                <a:tc>
                  <a:txBody>
                    <a:bodyPr/>
                    <a:lstStyle/>
                    <a:p>
                      <a:pPr marL="0" marR="0" lvl="0" indent="0" algn="ctr" rtl="0">
                        <a:lnSpc>
                          <a:spcPct val="150000"/>
                        </a:lnSpc>
                        <a:spcBef>
                          <a:spcPts val="0"/>
                        </a:spcBef>
                        <a:spcAft>
                          <a:spcPts val="0"/>
                        </a:spcAft>
                        <a:buNone/>
                      </a:pPr>
                      <a:r>
                        <a:rPr lang="en-US" sz="1700" b="1">
                          <a:latin typeface="Fira Sans Extra Condensed"/>
                          <a:ea typeface="Fira Sans Extra Condensed"/>
                          <a:cs typeface="Fira Sans Extra Condensed"/>
                          <a:sym typeface="Fira Sans Extra Condensed"/>
                        </a:rPr>
                        <a:t>Ref No</a:t>
                      </a:r>
                      <a:endParaRPr sz="1700" b="1">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None/>
                      </a:pPr>
                      <a:r>
                        <a:rPr lang="en-US" sz="1700" b="1">
                          <a:latin typeface="Fira Sans Extra Condensed"/>
                          <a:ea typeface="Fira Sans Extra Condensed"/>
                          <a:cs typeface="Fira Sans Extra Condensed"/>
                          <a:sym typeface="Fira Sans Extra Condensed"/>
                        </a:rPr>
                        <a:t>Year</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Clr>
                          <a:srgbClr val="000000"/>
                        </a:buClr>
                        <a:buSzPts val="1700"/>
                        <a:buFont typeface="Arial"/>
                        <a:buNone/>
                      </a:pPr>
                      <a:r>
                        <a:rPr lang="en-US" sz="1700" b="1">
                          <a:latin typeface="Fira Sans Extra Condensed"/>
                          <a:ea typeface="Fira Sans Extra Condensed"/>
                          <a:cs typeface="Fira Sans Extra Condensed"/>
                          <a:sym typeface="Fira Sans Extra Condensed"/>
                        </a:rPr>
                        <a:t>Dataset </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tc>
                  <a:txBody>
                    <a:bodyPr/>
                    <a:lstStyle/>
                    <a:p>
                      <a:pPr marL="0" marR="0" lvl="0" indent="0" algn="ctr" rtl="0">
                        <a:lnSpc>
                          <a:spcPct val="150000"/>
                        </a:lnSpc>
                        <a:spcBef>
                          <a:spcPts val="0"/>
                        </a:spcBef>
                        <a:spcAft>
                          <a:spcPts val="0"/>
                        </a:spcAft>
                        <a:buClr>
                          <a:srgbClr val="000000"/>
                        </a:buClr>
                        <a:buSzPts val="1700"/>
                        <a:buFont typeface="Arial"/>
                        <a:buNone/>
                      </a:pPr>
                      <a:r>
                        <a:rPr lang="en-US" sz="1700" b="1">
                          <a:latin typeface="Fira Sans Extra Condensed"/>
                          <a:ea typeface="Fira Sans Extra Condensed"/>
                          <a:cs typeface="Fira Sans Extra Condensed"/>
                          <a:sym typeface="Fira Sans Extra Condensed"/>
                        </a:rPr>
                        <a:t>Method</a:t>
                      </a:r>
                      <a:endParaRPr sz="1700" b="1" u="none" strike="noStrike" cap="none">
                        <a:latin typeface="Fira Sans Extra Condensed"/>
                        <a:ea typeface="Fira Sans Extra Condensed"/>
                        <a:cs typeface="Fira Sans Extra Condensed"/>
                        <a:sym typeface="Fira Sans Extra Condensed"/>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753700">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[23]</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2021</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Resume repository</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Stacked KNN Learner Module</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53700">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[24]</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2021</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400">
                          <a:latin typeface="Fira Sans Extra Condensed"/>
                          <a:ea typeface="Fira Sans Extra Condensed"/>
                          <a:cs typeface="Fira Sans Extra Condensed"/>
                          <a:sym typeface="Fira Sans Extra Condensed"/>
                        </a:rPr>
                        <a:t>Resume from user</a:t>
                      </a:r>
                      <a:endParaRPr sz="140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400" dirty="0">
                          <a:latin typeface="Fira Sans Extra Condensed"/>
                          <a:ea typeface="Fira Sans Extra Condensed"/>
                          <a:cs typeface="Fira Sans Extra Condensed"/>
                          <a:sym typeface="Fira Sans Extra Condensed"/>
                        </a:rPr>
                        <a:t>KNN</a:t>
                      </a:r>
                      <a:endParaRPr sz="1400" dirty="0">
                        <a:latin typeface="Fira Sans Extra Condensed"/>
                        <a:ea typeface="Fira Sans Extra Condensed"/>
                        <a:cs typeface="Fira Sans Extra Condensed"/>
                        <a:sym typeface="Fira Sans Extra Condensed"/>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cxnSp>
        <p:nvCxnSpPr>
          <p:cNvPr id="136" name="Google Shape;120;g1f6cece1a0d_0_54">
            <a:extLst>
              <a:ext uri="{FF2B5EF4-FFF2-40B4-BE49-F238E27FC236}">
                <a16:creationId xmlns:a16="http://schemas.microsoft.com/office/drawing/2014/main" id="{4B6E44F9-9E07-27AE-137F-5FBB0D48C258}"/>
              </a:ext>
            </a:extLst>
          </p:cNvPr>
          <p:cNvCxnSpPr>
            <a:cxnSpLocks/>
          </p:cNvCxnSpPr>
          <p:nvPr/>
        </p:nvCxnSpPr>
        <p:spPr>
          <a:xfrm>
            <a:off x="9281203" y="2888497"/>
            <a:ext cx="0" cy="2924217"/>
          </a:xfrm>
          <a:prstGeom prst="straightConnector1">
            <a:avLst/>
          </a:prstGeom>
          <a:noFill/>
          <a:ln w="50800" cap="flat" cmpd="sng">
            <a:solidFill>
              <a:schemeClr val="accent3"/>
            </a:solidFill>
            <a:prstDash val="solid"/>
            <a:round/>
            <a:headEnd type="none" w="sm" len="sm"/>
            <a:tailEnd type="none" w="sm" len="sm"/>
          </a:ln>
        </p:spPr>
      </p:cxnSp>
      <p:cxnSp>
        <p:nvCxnSpPr>
          <p:cNvPr id="129" name="Google Shape;118;g1f6cece1a0d_0_54">
            <a:extLst>
              <a:ext uri="{FF2B5EF4-FFF2-40B4-BE49-F238E27FC236}">
                <a16:creationId xmlns:a16="http://schemas.microsoft.com/office/drawing/2014/main" id="{B033B408-1A8E-F354-D551-86E0555C2221}"/>
              </a:ext>
            </a:extLst>
          </p:cNvPr>
          <p:cNvCxnSpPr>
            <a:cxnSpLocks/>
          </p:cNvCxnSpPr>
          <p:nvPr/>
        </p:nvCxnSpPr>
        <p:spPr>
          <a:xfrm>
            <a:off x="5924392" y="2888497"/>
            <a:ext cx="0" cy="2891435"/>
          </a:xfrm>
          <a:prstGeom prst="straightConnector1">
            <a:avLst/>
          </a:prstGeom>
          <a:noFill/>
          <a:ln w="50800" cap="flat" cmpd="sng">
            <a:solidFill>
              <a:schemeClr val="accent4"/>
            </a:solidFill>
            <a:prstDash val="solid"/>
            <a:round/>
            <a:headEnd type="none" w="sm" len="sm"/>
            <a:tailEnd type="none" w="sm" len="sm"/>
          </a:ln>
        </p:spPr>
      </p:cxnSp>
      <p:cxnSp>
        <p:nvCxnSpPr>
          <p:cNvPr id="52" name="Google Shape;120;g1f6cece1a0d_0_54">
            <a:extLst>
              <a:ext uri="{FF2B5EF4-FFF2-40B4-BE49-F238E27FC236}">
                <a16:creationId xmlns:a16="http://schemas.microsoft.com/office/drawing/2014/main" id="{E76CD8EF-9A5A-057C-3212-91EFBDC94FBD}"/>
              </a:ext>
            </a:extLst>
          </p:cNvPr>
          <p:cNvCxnSpPr>
            <a:cxnSpLocks/>
          </p:cNvCxnSpPr>
          <p:nvPr/>
        </p:nvCxnSpPr>
        <p:spPr>
          <a:xfrm>
            <a:off x="4213922" y="2942618"/>
            <a:ext cx="0" cy="2893104"/>
          </a:xfrm>
          <a:prstGeom prst="straightConnector1">
            <a:avLst/>
          </a:prstGeom>
          <a:noFill/>
          <a:ln w="50800" cap="flat" cmpd="sng">
            <a:solidFill>
              <a:schemeClr val="accent3"/>
            </a:solidFill>
            <a:prstDash val="solid"/>
            <a:round/>
            <a:headEnd type="none" w="sm" len="sm"/>
            <a:tailEnd type="none" w="sm" len="sm"/>
          </a:ln>
        </p:spPr>
      </p:cxnSp>
      <p:sp>
        <p:nvSpPr>
          <p:cNvPr id="179" name="Google Shape;179;g287160d3624_0_102"/>
          <p:cNvSpPr txBox="1"/>
          <p:nvPr/>
        </p:nvSpPr>
        <p:spPr>
          <a:xfrm>
            <a:off x="3551329" y="277015"/>
            <a:ext cx="6096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3600"/>
              <a:buFont typeface="Marcellus"/>
              <a:buNone/>
            </a:pPr>
            <a:r>
              <a:rPr lang="en-US" sz="3600" b="0" i="0" u="sng" strike="noStrike" cap="none" dirty="0">
                <a:solidFill>
                  <a:srgbClr val="C00000"/>
                </a:solidFill>
                <a:latin typeface="Marcellus"/>
                <a:ea typeface="Marcellus"/>
                <a:cs typeface="Marcellus"/>
                <a:sym typeface="Marcellus"/>
              </a:rPr>
              <a:t>Functional Requirements </a:t>
            </a:r>
            <a:endParaRPr sz="3600" b="0" i="0" u="sng" strike="noStrike" cap="none" dirty="0">
              <a:solidFill>
                <a:srgbClr val="262626"/>
              </a:solidFill>
              <a:latin typeface="Marcellus"/>
              <a:ea typeface="Marcellus"/>
              <a:cs typeface="Marcellus"/>
              <a:sym typeface="Marcellus"/>
            </a:endParaRPr>
          </a:p>
        </p:txBody>
      </p:sp>
      <p:pic>
        <p:nvPicPr>
          <p:cNvPr id="180" name="Google Shape;180;g287160d3624_0_102"/>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81" name="Google Shape;181;g287160d3624_0_102"/>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82" name="Google Shape;182;g287160d3624_0_102" descr="A close up of a sign&#10;&#10;Description automatically generated"/>
          <p:cNvPicPr preferRelativeResize="0"/>
          <p:nvPr/>
        </p:nvPicPr>
        <p:blipFill rotWithShape="1">
          <a:blip r:embed="rId5">
            <a:alphaModFix/>
          </a:blip>
          <a:srcRect/>
          <a:stretch/>
        </p:blipFill>
        <p:spPr>
          <a:xfrm>
            <a:off x="10835239" y="5971501"/>
            <a:ext cx="868683" cy="647487"/>
          </a:xfrm>
          <a:prstGeom prst="rect">
            <a:avLst/>
          </a:prstGeom>
          <a:noFill/>
          <a:ln>
            <a:noFill/>
          </a:ln>
        </p:spPr>
      </p:pic>
      <p:pic>
        <p:nvPicPr>
          <p:cNvPr id="183" name="Google Shape;183;g287160d3624_0_102" descr="A picture containing drawing&#10;&#10;Description automatically generated"/>
          <p:cNvPicPr preferRelativeResize="0"/>
          <p:nvPr/>
        </p:nvPicPr>
        <p:blipFill rotWithShape="1">
          <a:blip r:embed="rId6">
            <a:alphaModFix/>
          </a:blip>
          <a:srcRect/>
          <a:stretch/>
        </p:blipFill>
        <p:spPr>
          <a:xfrm>
            <a:off x="777240" y="6011867"/>
            <a:ext cx="2655568" cy="663892"/>
          </a:xfrm>
          <a:prstGeom prst="rect">
            <a:avLst/>
          </a:prstGeom>
          <a:noFill/>
          <a:ln>
            <a:noFill/>
          </a:ln>
        </p:spPr>
      </p:pic>
      <p:pic>
        <p:nvPicPr>
          <p:cNvPr id="184" name="Google Shape;184;g287160d3624_0_102"/>
          <p:cNvPicPr preferRelativeResize="0"/>
          <p:nvPr/>
        </p:nvPicPr>
        <p:blipFill rotWithShape="1">
          <a:blip r:embed="rId7">
            <a:alphaModFix/>
          </a:blip>
          <a:srcRect/>
          <a:stretch/>
        </p:blipFill>
        <p:spPr>
          <a:xfrm>
            <a:off x="989592" y="5596836"/>
            <a:ext cx="9737541" cy="461700"/>
          </a:xfrm>
          <a:prstGeom prst="rect">
            <a:avLst/>
          </a:prstGeom>
          <a:noFill/>
          <a:ln>
            <a:noFill/>
          </a:ln>
        </p:spPr>
      </p:pic>
      <p:pic>
        <p:nvPicPr>
          <p:cNvPr id="40" name="Google Shape;122;g1f6cece1a0d_0_54">
            <a:extLst>
              <a:ext uri="{FF2B5EF4-FFF2-40B4-BE49-F238E27FC236}">
                <a16:creationId xmlns:a16="http://schemas.microsoft.com/office/drawing/2014/main" id="{7898AB4F-8ECC-95F0-3C2F-07AAE6FDDDBE}"/>
              </a:ext>
            </a:extLst>
          </p:cNvPr>
          <p:cNvPicPr preferRelativeResize="0"/>
          <p:nvPr/>
        </p:nvPicPr>
        <p:blipFill rotWithShape="1">
          <a:blip r:embed="rId8">
            <a:alphaModFix/>
          </a:blip>
          <a:srcRect/>
          <a:stretch/>
        </p:blipFill>
        <p:spPr>
          <a:xfrm>
            <a:off x="5014050" y="1245803"/>
            <a:ext cx="1836745" cy="1802566"/>
          </a:xfrm>
          <a:prstGeom prst="rect">
            <a:avLst/>
          </a:prstGeom>
          <a:noFill/>
          <a:ln>
            <a:noFill/>
          </a:ln>
        </p:spPr>
      </p:pic>
      <p:pic>
        <p:nvPicPr>
          <p:cNvPr id="42" name="Google Shape;128;g1f6cece1a0d_0_54">
            <a:extLst>
              <a:ext uri="{FF2B5EF4-FFF2-40B4-BE49-F238E27FC236}">
                <a16:creationId xmlns:a16="http://schemas.microsoft.com/office/drawing/2014/main" id="{E1A3273A-6209-952F-6079-0F2A4454078A}"/>
              </a:ext>
            </a:extLst>
          </p:cNvPr>
          <p:cNvPicPr preferRelativeResize="0"/>
          <p:nvPr/>
        </p:nvPicPr>
        <p:blipFill rotWithShape="1">
          <a:blip r:embed="rId9">
            <a:alphaModFix/>
          </a:blip>
          <a:srcRect/>
          <a:stretch/>
        </p:blipFill>
        <p:spPr>
          <a:xfrm>
            <a:off x="3328448" y="1252663"/>
            <a:ext cx="1716381" cy="1779437"/>
          </a:xfrm>
          <a:prstGeom prst="rect">
            <a:avLst/>
          </a:prstGeom>
          <a:noFill/>
          <a:ln>
            <a:noFill/>
          </a:ln>
        </p:spPr>
      </p:pic>
      <p:pic>
        <p:nvPicPr>
          <p:cNvPr id="43" name="Google Shape;131;g1f6cece1a0d_0_54">
            <a:extLst>
              <a:ext uri="{FF2B5EF4-FFF2-40B4-BE49-F238E27FC236}">
                <a16:creationId xmlns:a16="http://schemas.microsoft.com/office/drawing/2014/main" id="{8186BA12-D352-253D-B99D-C3DCD8E0D4C3}"/>
              </a:ext>
            </a:extLst>
          </p:cNvPr>
          <p:cNvPicPr preferRelativeResize="0"/>
          <p:nvPr/>
        </p:nvPicPr>
        <p:blipFill rotWithShape="1">
          <a:blip r:embed="rId10">
            <a:alphaModFix/>
          </a:blip>
          <a:srcRect/>
          <a:stretch/>
        </p:blipFill>
        <p:spPr>
          <a:xfrm>
            <a:off x="1705008" y="1236394"/>
            <a:ext cx="1706081" cy="1779437"/>
          </a:xfrm>
          <a:prstGeom prst="rect">
            <a:avLst/>
          </a:prstGeom>
          <a:noFill/>
          <a:ln>
            <a:noFill/>
          </a:ln>
        </p:spPr>
      </p:pic>
      <p:cxnSp>
        <p:nvCxnSpPr>
          <p:cNvPr id="48" name="Google Shape;119;g1f6cece1a0d_0_54">
            <a:extLst>
              <a:ext uri="{FF2B5EF4-FFF2-40B4-BE49-F238E27FC236}">
                <a16:creationId xmlns:a16="http://schemas.microsoft.com/office/drawing/2014/main" id="{E3DF5633-E9A8-0DE3-5C41-253FBE95A55F}"/>
              </a:ext>
            </a:extLst>
          </p:cNvPr>
          <p:cNvCxnSpPr>
            <a:cxnSpLocks/>
          </p:cNvCxnSpPr>
          <p:nvPr/>
        </p:nvCxnSpPr>
        <p:spPr>
          <a:xfrm>
            <a:off x="2592713" y="2897538"/>
            <a:ext cx="0" cy="2906675"/>
          </a:xfrm>
          <a:prstGeom prst="straightConnector1">
            <a:avLst/>
          </a:prstGeom>
          <a:noFill/>
          <a:ln w="50800" cap="flat" cmpd="sng">
            <a:solidFill>
              <a:srgbClr val="C3840C"/>
            </a:solidFill>
            <a:prstDash val="solid"/>
            <a:round/>
            <a:headEnd type="none" w="sm" len="sm"/>
            <a:tailEnd type="none" w="sm" len="sm"/>
          </a:ln>
        </p:spPr>
      </p:cxnSp>
      <p:cxnSp>
        <p:nvCxnSpPr>
          <p:cNvPr id="51" name="Google Shape;119;g1f6cece1a0d_0_54">
            <a:extLst>
              <a:ext uri="{FF2B5EF4-FFF2-40B4-BE49-F238E27FC236}">
                <a16:creationId xmlns:a16="http://schemas.microsoft.com/office/drawing/2014/main" id="{86010BAD-BEF4-F2AB-59FE-9A6A2E7FD287}"/>
              </a:ext>
            </a:extLst>
          </p:cNvPr>
          <p:cNvCxnSpPr>
            <a:cxnSpLocks/>
          </p:cNvCxnSpPr>
          <p:nvPr/>
        </p:nvCxnSpPr>
        <p:spPr>
          <a:xfrm>
            <a:off x="7689410" y="2897538"/>
            <a:ext cx="0" cy="2906675"/>
          </a:xfrm>
          <a:prstGeom prst="straightConnector1">
            <a:avLst/>
          </a:prstGeom>
          <a:noFill/>
          <a:ln w="50800" cap="flat" cmpd="sng">
            <a:solidFill>
              <a:srgbClr val="C3840C"/>
            </a:solidFill>
            <a:prstDash val="solid"/>
            <a:round/>
            <a:headEnd type="none" w="sm" len="sm"/>
            <a:tailEnd type="none" w="sm" len="sm"/>
          </a:ln>
        </p:spPr>
      </p:cxnSp>
      <p:sp>
        <p:nvSpPr>
          <p:cNvPr id="131" name="Google Shape;132;g1f6cece1a0d_0_54">
            <a:extLst>
              <a:ext uri="{FF2B5EF4-FFF2-40B4-BE49-F238E27FC236}">
                <a16:creationId xmlns:a16="http://schemas.microsoft.com/office/drawing/2014/main" id="{429F571B-F5C4-F3BA-4537-3D489B53EEAC}"/>
              </a:ext>
            </a:extLst>
          </p:cNvPr>
          <p:cNvSpPr txBox="1"/>
          <p:nvPr/>
        </p:nvSpPr>
        <p:spPr>
          <a:xfrm>
            <a:off x="1777347" y="1804708"/>
            <a:ext cx="1621210" cy="584735"/>
          </a:xfrm>
          <a:prstGeom prst="rect">
            <a:avLst/>
          </a:prstGeom>
          <a:noFill/>
          <a:ln>
            <a:noFill/>
          </a:ln>
        </p:spPr>
        <p:txBody>
          <a:bodyPr spcFirstLastPara="1" wrap="square" lIns="91425" tIns="45700" rIns="91425" bIns="45700" anchor="t" anchorCtr="0">
            <a:spAutoFit/>
          </a:bodyPr>
          <a:lstStyle/>
          <a:p>
            <a:pPr lvl="0" algn="ctr"/>
            <a:r>
              <a:rPr lang="en-IN" sz="1600" dirty="0">
                <a:latin typeface="Times New Roman" panose="02020603050405020304" pitchFamily="18" charset="0"/>
                <a:ea typeface="Tahoma" panose="020B0604030504040204" pitchFamily="34" charset="0"/>
                <a:cs typeface="Times New Roman" panose="02020603050405020304" pitchFamily="18" charset="0"/>
              </a:rPr>
              <a:t>Resume preprocessing </a:t>
            </a:r>
            <a:endParaRPr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Impact"/>
            </a:endParaRPr>
          </a:p>
        </p:txBody>
      </p:sp>
      <p:sp>
        <p:nvSpPr>
          <p:cNvPr id="132" name="Google Shape;129;g1f6cece1a0d_0_54">
            <a:extLst>
              <a:ext uri="{FF2B5EF4-FFF2-40B4-BE49-F238E27FC236}">
                <a16:creationId xmlns:a16="http://schemas.microsoft.com/office/drawing/2014/main" id="{DFEF4567-1ABC-6759-5202-BC304F4F6BA5}"/>
              </a:ext>
            </a:extLst>
          </p:cNvPr>
          <p:cNvSpPr txBox="1"/>
          <p:nvPr/>
        </p:nvSpPr>
        <p:spPr>
          <a:xfrm>
            <a:off x="3604187" y="1710634"/>
            <a:ext cx="1212079" cy="830956"/>
          </a:xfrm>
          <a:prstGeom prst="rect">
            <a:avLst/>
          </a:prstGeom>
          <a:noFill/>
          <a:ln>
            <a:noFill/>
          </a:ln>
        </p:spPr>
        <p:txBody>
          <a:bodyPr spcFirstLastPara="1" wrap="square" lIns="91425" tIns="45700" rIns="91425" bIns="45700" anchor="t" anchorCtr="0">
            <a:spAutoFit/>
          </a:bodyPr>
          <a:lstStyle/>
          <a:p>
            <a:pPr lvl="0" algn="ctr"/>
            <a:r>
              <a:rPr lang="en-US" sz="1600" dirty="0">
                <a:latin typeface="Times New Roman" panose="02020603050405020304" pitchFamily="18" charset="0"/>
                <a:cs typeface="Times New Roman" panose="02020603050405020304" pitchFamily="18" charset="0"/>
              </a:rPr>
              <a:t>Finding Skill Score of resume </a:t>
            </a:r>
            <a:endParaRPr sz="1600" dirty="0">
              <a:latin typeface="Times New Roman" panose="02020603050405020304" pitchFamily="18" charset="0"/>
              <a:cs typeface="Times New Roman" panose="02020603050405020304" pitchFamily="18" charset="0"/>
            </a:endParaRPr>
          </a:p>
        </p:txBody>
      </p:sp>
      <p:sp>
        <p:nvSpPr>
          <p:cNvPr id="134" name="Google Shape;123;g1f6cece1a0d_0_54">
            <a:extLst>
              <a:ext uri="{FF2B5EF4-FFF2-40B4-BE49-F238E27FC236}">
                <a16:creationId xmlns:a16="http://schemas.microsoft.com/office/drawing/2014/main" id="{7AEC0D1B-6FE0-9B1D-7A02-C4284A9D462C}"/>
              </a:ext>
            </a:extLst>
          </p:cNvPr>
          <p:cNvSpPr txBox="1"/>
          <p:nvPr/>
        </p:nvSpPr>
        <p:spPr>
          <a:xfrm>
            <a:off x="5270773" y="1549858"/>
            <a:ext cx="1314895" cy="1169511"/>
          </a:xfrm>
          <a:prstGeom prst="rect">
            <a:avLst/>
          </a:prstGeom>
          <a:noFill/>
          <a:ln>
            <a:noFill/>
          </a:ln>
        </p:spPr>
        <p:txBody>
          <a:bodyPr spcFirstLastPara="1" wrap="square" lIns="91425" tIns="45700" rIns="91425" bIns="45700" anchor="t" anchorCtr="0">
            <a:spAutoFit/>
          </a:bodyPr>
          <a:lstStyle/>
          <a:p>
            <a:pPr lvl="0" algn="ctr">
              <a:buClr>
                <a:schemeClr val="dk1"/>
              </a:buClr>
            </a:pPr>
            <a:r>
              <a:rPr lang="en-US" dirty="0">
                <a:latin typeface="Times New Roman" panose="02020603050405020304" pitchFamily="18" charset="0"/>
                <a:cs typeface="Times New Roman" panose="02020603050405020304" pitchFamily="18" charset="0"/>
              </a:rPr>
              <a:t>Extracting key skill set requirement from job description</a:t>
            </a:r>
            <a:endParaRPr dirty="0">
              <a:latin typeface="Times New Roman" panose="02020603050405020304" pitchFamily="18" charset="0"/>
              <a:cs typeface="Times New Roman" panose="02020603050405020304" pitchFamily="18" charset="0"/>
            </a:endParaRPr>
          </a:p>
        </p:txBody>
      </p:sp>
      <p:sp>
        <p:nvSpPr>
          <p:cNvPr id="135" name="Google Shape;132;g1f6cece1a0d_0_54">
            <a:extLst>
              <a:ext uri="{FF2B5EF4-FFF2-40B4-BE49-F238E27FC236}">
                <a16:creationId xmlns:a16="http://schemas.microsoft.com/office/drawing/2014/main" id="{F30B835F-4FFA-5ED1-15EC-1B0C922D9F63}"/>
              </a:ext>
            </a:extLst>
          </p:cNvPr>
          <p:cNvSpPr txBox="1"/>
          <p:nvPr/>
        </p:nvSpPr>
        <p:spPr>
          <a:xfrm>
            <a:off x="7028623" y="1607518"/>
            <a:ext cx="1284449" cy="1384954"/>
          </a:xfrm>
          <a:prstGeom prst="rect">
            <a:avLst/>
          </a:prstGeom>
          <a:noFill/>
          <a:ln>
            <a:noFill/>
          </a:ln>
        </p:spPr>
        <p:txBody>
          <a:bodyPr spcFirstLastPara="1" wrap="square" lIns="91425" tIns="45700" rIns="91425" bIns="45700" anchor="t" anchorCtr="0">
            <a:spAutoFit/>
          </a:bodyPr>
          <a:lstStyle/>
          <a:p>
            <a:pPr algn="ctr"/>
            <a:r>
              <a:rPr lang="en-US" sz="1500" dirty="0">
                <a:solidFill>
                  <a:schemeClr val="dk1"/>
                </a:solidFill>
                <a:latin typeface="Times New Roman" panose="02020603050405020304" pitchFamily="18" charset="0"/>
                <a:cs typeface="Times New Roman" panose="02020603050405020304" pitchFamily="18" charset="0"/>
              </a:rPr>
              <a:t>Resume and job description comparison </a:t>
            </a:r>
          </a:p>
          <a:p>
            <a:pPr lvl="0" algn="ctr"/>
            <a:endParaRPr sz="24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Impact"/>
            </a:endParaRPr>
          </a:p>
        </p:txBody>
      </p:sp>
      <p:pic>
        <p:nvPicPr>
          <p:cNvPr id="137" name="Google Shape;128;g1f6cece1a0d_0_54">
            <a:extLst>
              <a:ext uri="{FF2B5EF4-FFF2-40B4-BE49-F238E27FC236}">
                <a16:creationId xmlns:a16="http://schemas.microsoft.com/office/drawing/2014/main" id="{D48B63B0-5865-91D5-058C-3625661DF863}"/>
              </a:ext>
            </a:extLst>
          </p:cNvPr>
          <p:cNvPicPr preferRelativeResize="0"/>
          <p:nvPr/>
        </p:nvPicPr>
        <p:blipFill rotWithShape="1">
          <a:blip r:embed="rId9">
            <a:alphaModFix/>
          </a:blip>
          <a:srcRect/>
          <a:stretch/>
        </p:blipFill>
        <p:spPr>
          <a:xfrm>
            <a:off x="8490900" y="1297155"/>
            <a:ext cx="1755570" cy="1711937"/>
          </a:xfrm>
          <a:prstGeom prst="rect">
            <a:avLst/>
          </a:prstGeom>
          <a:noFill/>
          <a:ln>
            <a:noFill/>
          </a:ln>
        </p:spPr>
      </p:pic>
      <p:sp>
        <p:nvSpPr>
          <p:cNvPr id="140" name="Google Shape;132;g1f6cece1a0d_0_54">
            <a:extLst>
              <a:ext uri="{FF2B5EF4-FFF2-40B4-BE49-F238E27FC236}">
                <a16:creationId xmlns:a16="http://schemas.microsoft.com/office/drawing/2014/main" id="{D24ADBBA-3146-47F2-80B7-B6B21D96EC0D}"/>
              </a:ext>
            </a:extLst>
          </p:cNvPr>
          <p:cNvSpPr txBox="1"/>
          <p:nvPr/>
        </p:nvSpPr>
        <p:spPr>
          <a:xfrm>
            <a:off x="8706105" y="1719939"/>
            <a:ext cx="1346091" cy="1200288"/>
          </a:xfrm>
          <a:prstGeom prst="rect">
            <a:avLst/>
          </a:prstGeom>
          <a:noFill/>
          <a:ln>
            <a:noFill/>
          </a:ln>
        </p:spPr>
        <p:txBody>
          <a:bodyPr spcFirstLastPara="1" wrap="square" lIns="91425" tIns="45700" rIns="91425" bIns="45700" anchor="t" anchorCtr="0">
            <a:spAutoFit/>
          </a:bodyPr>
          <a:lstStyle/>
          <a:p>
            <a:pPr algn="ctr"/>
            <a:r>
              <a:rPr lang="en-US" sz="1600" dirty="0">
                <a:solidFill>
                  <a:schemeClr val="dk1"/>
                </a:solidFill>
                <a:latin typeface="Times New Roman" panose="02020603050405020304" pitchFamily="18" charset="0"/>
                <a:cs typeface="Times New Roman" panose="02020603050405020304" pitchFamily="18" charset="0"/>
              </a:rPr>
              <a:t>Measure percentage suitability </a:t>
            </a:r>
          </a:p>
          <a:p>
            <a:pPr lvl="0" algn="ctr"/>
            <a:endParaRPr sz="24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Impact"/>
            </a:endParaRPr>
          </a:p>
        </p:txBody>
      </p:sp>
      <p:pic>
        <p:nvPicPr>
          <p:cNvPr id="147" name="Google Shape;105;p3">
            <a:extLst>
              <a:ext uri="{FF2B5EF4-FFF2-40B4-BE49-F238E27FC236}">
                <a16:creationId xmlns:a16="http://schemas.microsoft.com/office/drawing/2014/main" id="{A8D1166C-BB6B-F82B-D9F4-9E8C99C9A024}"/>
              </a:ext>
            </a:extLst>
          </p:cNvPr>
          <p:cNvPicPr preferRelativeResize="0"/>
          <p:nvPr/>
        </p:nvPicPr>
        <p:blipFill>
          <a:blip r:embed="rId11">
            <a:alphaModFix/>
          </a:blip>
          <a:stretch>
            <a:fillRect/>
          </a:stretch>
        </p:blipFill>
        <p:spPr>
          <a:xfrm>
            <a:off x="9991974" y="3382732"/>
            <a:ext cx="1893361" cy="1606462"/>
          </a:xfrm>
          <a:prstGeom prst="rect">
            <a:avLst/>
          </a:prstGeom>
          <a:noFill/>
          <a:ln>
            <a:noFill/>
          </a:ln>
        </p:spPr>
      </p:pic>
      <p:pic>
        <p:nvPicPr>
          <p:cNvPr id="2" name="Google Shape;125;g1f6cece1a0d_0_54">
            <a:extLst>
              <a:ext uri="{FF2B5EF4-FFF2-40B4-BE49-F238E27FC236}">
                <a16:creationId xmlns:a16="http://schemas.microsoft.com/office/drawing/2014/main" id="{2AEA9ADB-4A1C-73A3-C64C-B3E7BC82ED0D}"/>
              </a:ext>
            </a:extLst>
          </p:cNvPr>
          <p:cNvPicPr preferRelativeResize="0"/>
          <p:nvPr/>
        </p:nvPicPr>
        <p:blipFill rotWithShape="1">
          <a:blip r:embed="rId12">
            <a:alphaModFix/>
          </a:blip>
          <a:srcRect/>
          <a:stretch/>
        </p:blipFill>
        <p:spPr>
          <a:xfrm>
            <a:off x="6764057" y="1257271"/>
            <a:ext cx="1791873" cy="1779438"/>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600"/>
                                        <p:tgtEl>
                                          <p:spTgt spid="43"/>
                                        </p:tgtEl>
                                      </p:cBhvr>
                                    </p:animEffect>
                                  </p:childTnLst>
                                </p:cTn>
                              </p:par>
                            </p:childTnLst>
                          </p:cTn>
                        </p:par>
                        <p:par>
                          <p:cTn id="8" fill="hold">
                            <p:stCondLst>
                              <p:cond delay="6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600"/>
                                        <p:tgtEl>
                                          <p:spTgt spid="42"/>
                                        </p:tgtEl>
                                      </p:cBhvr>
                                    </p:animEffect>
                                  </p:childTnLst>
                                </p:cTn>
                              </p:par>
                            </p:childTnLst>
                          </p:cTn>
                        </p:par>
                        <p:par>
                          <p:cTn id="12" fill="hold">
                            <p:stCondLst>
                              <p:cond delay="1200"/>
                            </p:stCondLst>
                            <p:childTnLst>
                              <p:par>
                                <p:cTn id="13" presetID="10" presetClass="entr" presetSubtype="0"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600"/>
                                        <p:tgtEl>
                                          <p:spTgt spid="40"/>
                                        </p:tgtEl>
                                      </p:cBhvr>
                                    </p:animEffect>
                                  </p:childTnLst>
                                </p:cTn>
                              </p:par>
                            </p:childTnLst>
                          </p:cTn>
                        </p:par>
                        <p:par>
                          <p:cTn id="16" fill="hold">
                            <p:stCondLst>
                              <p:cond delay="1800"/>
                            </p:stCondLst>
                            <p:childTnLst>
                              <p:par>
                                <p:cTn id="17" presetID="10" presetClass="entr" presetSubtype="0" fill="hold" nodeType="afterEffect">
                                  <p:stCondLst>
                                    <p:cond delay="0"/>
                                  </p:stCondLst>
                                  <p:childTnLst>
                                    <p:set>
                                      <p:cBhvr>
                                        <p:cTn id="18" dur="1" fill="hold">
                                          <p:stCondLst>
                                            <p:cond delay="0"/>
                                          </p:stCondLst>
                                        </p:cTn>
                                        <p:tgtEl>
                                          <p:spTgt spid="137"/>
                                        </p:tgtEl>
                                        <p:attrNameLst>
                                          <p:attrName>style.visibility</p:attrName>
                                        </p:attrNameLst>
                                      </p:cBhvr>
                                      <p:to>
                                        <p:strVal val="visible"/>
                                      </p:to>
                                    </p:set>
                                    <p:animEffect transition="in" filter="fade">
                                      <p:cBhvr>
                                        <p:cTn id="19" dur="600"/>
                                        <p:tgtEl>
                                          <p:spTgt spid="137"/>
                                        </p:tgtEl>
                                      </p:cBhvr>
                                    </p:animEffect>
                                  </p:childTnLst>
                                </p:cTn>
                              </p:par>
                            </p:childTnLst>
                          </p:cTn>
                        </p:par>
                        <p:par>
                          <p:cTn id="20" fill="hold">
                            <p:stCondLst>
                              <p:cond delay="2400"/>
                            </p:stCondLst>
                            <p:childTnLst>
                              <p:par>
                                <p:cTn id="21" presetID="10" presetClass="entr" presetSubtype="0"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par>
                          <p:cTn id="24" fill="hold">
                            <p:stCondLst>
                              <p:cond delay="2900"/>
                            </p:stCondLst>
                            <p:childTnLst>
                              <p:par>
                                <p:cTn id="25" presetID="10" presetClass="entr" presetSubtype="0" fill="hold"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par>
                          <p:cTn id="28" fill="hold">
                            <p:stCondLst>
                              <p:cond delay="3400"/>
                            </p:stCondLst>
                            <p:childTnLst>
                              <p:par>
                                <p:cTn id="29" presetID="10" presetClass="entr" presetSubtype="0" fill="hold" nodeType="afterEffect">
                                  <p:stCondLst>
                                    <p:cond delay="0"/>
                                  </p:stCondLst>
                                  <p:childTnLst>
                                    <p:set>
                                      <p:cBhvr>
                                        <p:cTn id="30" dur="1" fill="hold">
                                          <p:stCondLst>
                                            <p:cond delay="0"/>
                                          </p:stCondLst>
                                        </p:cTn>
                                        <p:tgtEl>
                                          <p:spTgt spid="136"/>
                                        </p:tgtEl>
                                        <p:attrNameLst>
                                          <p:attrName>style.visibility</p:attrName>
                                        </p:attrNameLst>
                                      </p:cBhvr>
                                      <p:to>
                                        <p:strVal val="visible"/>
                                      </p:to>
                                    </p:set>
                                    <p:animEffect transition="in" filter="fade">
                                      <p:cBhvr>
                                        <p:cTn id="31" dur="500"/>
                                        <p:tgtEl>
                                          <p:spTgt spid="136"/>
                                        </p:tgtEl>
                                      </p:cBhvr>
                                    </p:animEffect>
                                  </p:childTnLst>
                                </p:cTn>
                              </p:par>
                            </p:childTnLst>
                          </p:cTn>
                        </p:par>
                        <p:par>
                          <p:cTn id="32" fill="hold">
                            <p:stCondLst>
                              <p:cond delay="3900"/>
                            </p:stCondLst>
                            <p:childTnLst>
                              <p:par>
                                <p:cTn id="33" presetID="10" presetClass="entr" presetSubtype="0" fill="hold" nodeType="after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childTnLst>
                          </p:cTn>
                        </p:par>
                        <p:par>
                          <p:cTn id="36" fill="hold">
                            <p:stCondLst>
                              <p:cond delay="4400"/>
                            </p:stCondLst>
                            <p:childTnLst>
                              <p:par>
                                <p:cTn id="37" presetID="10" presetClass="entr" presetSubtype="0" fill="hold" nodeType="after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fade">
                                      <p:cBhvr>
                                        <p:cTn id="39" dur="500"/>
                                        <p:tgtEl>
                                          <p:spTgt spid="129"/>
                                        </p:tgtEl>
                                      </p:cBhvr>
                                    </p:animEffect>
                                  </p:childTnLst>
                                </p:cTn>
                              </p:par>
                            </p:childTnLst>
                          </p:cTn>
                        </p:par>
                        <p:par>
                          <p:cTn id="40" fill="hold">
                            <p:stCondLst>
                              <p:cond delay="4900"/>
                            </p:stCondLst>
                            <p:childTnLst>
                              <p:par>
                                <p:cTn id="41" presetID="10" presetClass="entr" presetSubtype="0" fill="hold" nodeType="after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childTnLst>
                          </p:cTn>
                        </p:par>
                        <p:par>
                          <p:cTn id="44" fill="hold">
                            <p:stCondLst>
                              <p:cond delay="5400"/>
                            </p:stCondLst>
                            <p:childTnLst>
                              <p:par>
                                <p:cTn id="45" presetID="10" presetClass="entr" presetSubtype="0" fill="hold" nodeType="after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fade">
                                      <p:cBhvr>
                                        <p:cTn id="47" dur="500"/>
                                        <p:tgtEl>
                                          <p:spTgt spid="132"/>
                                        </p:tgtEl>
                                      </p:cBhvr>
                                    </p:animEffect>
                                  </p:childTnLst>
                                </p:cTn>
                              </p:par>
                            </p:childTnLst>
                          </p:cTn>
                        </p:par>
                        <p:par>
                          <p:cTn id="48" fill="hold">
                            <p:stCondLst>
                              <p:cond delay="5900"/>
                            </p:stCondLst>
                            <p:childTnLst>
                              <p:par>
                                <p:cTn id="49" presetID="10" presetClass="entr" presetSubtype="0" fill="hold" nodeType="afterEffect">
                                  <p:stCondLst>
                                    <p:cond delay="0"/>
                                  </p:stCondLst>
                                  <p:childTnLst>
                                    <p:set>
                                      <p:cBhvr>
                                        <p:cTn id="50" dur="1" fill="hold">
                                          <p:stCondLst>
                                            <p:cond delay="0"/>
                                          </p:stCondLst>
                                        </p:cTn>
                                        <p:tgtEl>
                                          <p:spTgt spid="134"/>
                                        </p:tgtEl>
                                        <p:attrNameLst>
                                          <p:attrName>style.visibility</p:attrName>
                                        </p:attrNameLst>
                                      </p:cBhvr>
                                      <p:to>
                                        <p:strVal val="visible"/>
                                      </p:to>
                                    </p:set>
                                    <p:animEffect transition="in" filter="fade">
                                      <p:cBhvr>
                                        <p:cTn id="51" dur="500"/>
                                        <p:tgtEl>
                                          <p:spTgt spid="134"/>
                                        </p:tgtEl>
                                      </p:cBhvr>
                                    </p:animEffect>
                                  </p:childTnLst>
                                </p:cTn>
                              </p:par>
                            </p:childTnLst>
                          </p:cTn>
                        </p:par>
                        <p:par>
                          <p:cTn id="52" fill="hold">
                            <p:stCondLst>
                              <p:cond delay="6400"/>
                            </p:stCondLst>
                            <p:childTnLst>
                              <p:par>
                                <p:cTn id="53" presetID="10" presetClass="entr" presetSubtype="0" fill="hold" nodeType="after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childTnLst>
                          </p:cTn>
                        </p:par>
                        <p:par>
                          <p:cTn id="56" fill="hold">
                            <p:stCondLst>
                              <p:cond delay="6900"/>
                            </p:stCondLst>
                            <p:childTnLst>
                              <p:par>
                                <p:cTn id="57" presetID="10" presetClass="entr" presetSubtype="0" fill="hold" nodeType="afterEffect">
                                  <p:stCondLst>
                                    <p:cond delay="0"/>
                                  </p:stCondLst>
                                  <p:childTnLst>
                                    <p:set>
                                      <p:cBhvr>
                                        <p:cTn id="58" dur="1" fill="hold">
                                          <p:stCondLst>
                                            <p:cond delay="0"/>
                                          </p:stCondLst>
                                        </p:cTn>
                                        <p:tgtEl>
                                          <p:spTgt spid="140"/>
                                        </p:tgtEl>
                                        <p:attrNameLst>
                                          <p:attrName>style.visibility</p:attrName>
                                        </p:attrNameLst>
                                      </p:cBhvr>
                                      <p:to>
                                        <p:strVal val="visible"/>
                                      </p:to>
                                    </p:set>
                                    <p:animEffect transition="in" filter="fade">
                                      <p:cBhvr>
                                        <p:cTn id="59" dur="500"/>
                                        <p:tgtEl>
                                          <p:spTgt spid="140"/>
                                        </p:tgtEl>
                                      </p:cBhvr>
                                    </p:animEffect>
                                  </p:childTnLst>
                                </p:cTn>
                              </p:par>
                            </p:childTnLst>
                          </p:cTn>
                        </p:par>
                        <p:par>
                          <p:cTn id="60" fill="hold">
                            <p:stCondLst>
                              <p:cond delay="7400"/>
                            </p:stCondLst>
                            <p:childTnLst>
                              <p:par>
                                <p:cTn id="61" presetID="10" presetClass="entr" presetSubtype="0" fill="hold" nodeType="after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6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g24244d6e3c8_0_2"/>
          <p:cNvSpPr txBox="1"/>
          <p:nvPr/>
        </p:nvSpPr>
        <p:spPr>
          <a:xfrm>
            <a:off x="2763025" y="428551"/>
            <a:ext cx="72132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3600"/>
              <a:buFont typeface="Marcellus"/>
              <a:buNone/>
            </a:pPr>
            <a:r>
              <a:rPr lang="en-US" sz="3600" u="sng" dirty="0">
                <a:solidFill>
                  <a:srgbClr val="C00000"/>
                </a:solidFill>
                <a:latin typeface="Marcellus"/>
                <a:ea typeface="Marcellus"/>
                <a:cs typeface="Marcellus"/>
                <a:sym typeface="Marcellus"/>
              </a:rPr>
              <a:t>Non-</a:t>
            </a:r>
            <a:r>
              <a:rPr lang="en-US" sz="3600" b="0" i="0" u="sng" strike="noStrike" cap="none" dirty="0">
                <a:solidFill>
                  <a:srgbClr val="C00000"/>
                </a:solidFill>
                <a:latin typeface="Marcellus"/>
                <a:ea typeface="Marcellus"/>
                <a:cs typeface="Marcellus"/>
                <a:sym typeface="Marcellus"/>
              </a:rPr>
              <a:t>Functional Requirements </a:t>
            </a:r>
            <a:endParaRPr sz="3600" b="0" i="0" u="sng" strike="noStrike" cap="none" dirty="0">
              <a:solidFill>
                <a:srgbClr val="262626"/>
              </a:solidFill>
              <a:latin typeface="Marcellus"/>
              <a:ea typeface="Marcellus"/>
              <a:cs typeface="Marcellus"/>
              <a:sym typeface="Marcellus"/>
            </a:endParaRPr>
          </a:p>
        </p:txBody>
      </p:sp>
      <p:pic>
        <p:nvPicPr>
          <p:cNvPr id="191" name="Google Shape;191;g24244d6e3c8_0_2"/>
          <p:cNvPicPr preferRelativeResize="0"/>
          <p:nvPr/>
        </p:nvPicPr>
        <p:blipFill rotWithShape="1">
          <a:blip r:embed="rId3">
            <a:alphaModFix/>
          </a:blip>
          <a:srcRect/>
          <a:stretch/>
        </p:blipFill>
        <p:spPr>
          <a:xfrm>
            <a:off x="605" y="2219"/>
            <a:ext cx="566958" cy="6855782"/>
          </a:xfrm>
          <a:prstGeom prst="rect">
            <a:avLst/>
          </a:prstGeom>
          <a:noFill/>
          <a:ln>
            <a:noFill/>
          </a:ln>
        </p:spPr>
      </p:pic>
      <p:pic>
        <p:nvPicPr>
          <p:cNvPr id="192" name="Google Shape;192;g24244d6e3c8_0_2"/>
          <p:cNvPicPr preferRelativeResize="0"/>
          <p:nvPr/>
        </p:nvPicPr>
        <p:blipFill rotWithShape="1">
          <a:blip r:embed="rId4">
            <a:alphaModFix/>
          </a:blip>
          <a:srcRect/>
          <a:stretch/>
        </p:blipFill>
        <p:spPr>
          <a:xfrm>
            <a:off x="567563" y="0"/>
            <a:ext cx="209677" cy="5440679"/>
          </a:xfrm>
          <a:prstGeom prst="rect">
            <a:avLst/>
          </a:prstGeom>
          <a:noFill/>
          <a:ln>
            <a:noFill/>
          </a:ln>
        </p:spPr>
      </p:pic>
      <p:pic>
        <p:nvPicPr>
          <p:cNvPr id="193" name="Google Shape;193;g24244d6e3c8_0_2"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94" name="Google Shape;194;g24244d6e3c8_0_2"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pic>
        <p:nvPicPr>
          <p:cNvPr id="3" name="Google Shape;128;g1f6cece1a0d_0_54">
            <a:extLst>
              <a:ext uri="{FF2B5EF4-FFF2-40B4-BE49-F238E27FC236}">
                <a16:creationId xmlns:a16="http://schemas.microsoft.com/office/drawing/2014/main" id="{3151B736-0A4E-C154-EB0B-B1D1577CC060}"/>
              </a:ext>
            </a:extLst>
          </p:cNvPr>
          <p:cNvPicPr preferRelativeResize="0"/>
          <p:nvPr/>
        </p:nvPicPr>
        <p:blipFill rotWithShape="1">
          <a:blip r:embed="rId7">
            <a:alphaModFix/>
          </a:blip>
          <a:srcRect/>
          <a:stretch/>
        </p:blipFill>
        <p:spPr>
          <a:xfrm>
            <a:off x="3494812" y="1677299"/>
            <a:ext cx="1804109" cy="1791590"/>
          </a:xfrm>
          <a:prstGeom prst="rect">
            <a:avLst/>
          </a:prstGeom>
          <a:noFill/>
          <a:ln>
            <a:noFill/>
          </a:ln>
        </p:spPr>
      </p:pic>
      <p:pic>
        <p:nvPicPr>
          <p:cNvPr id="4" name="Google Shape;131;g1f6cece1a0d_0_54">
            <a:extLst>
              <a:ext uri="{FF2B5EF4-FFF2-40B4-BE49-F238E27FC236}">
                <a16:creationId xmlns:a16="http://schemas.microsoft.com/office/drawing/2014/main" id="{19D41217-550F-42F0-102B-F55E5D6E60C6}"/>
              </a:ext>
            </a:extLst>
          </p:cNvPr>
          <p:cNvPicPr preferRelativeResize="0"/>
          <p:nvPr/>
        </p:nvPicPr>
        <p:blipFill rotWithShape="1">
          <a:blip r:embed="rId8">
            <a:alphaModFix/>
          </a:blip>
          <a:srcRect/>
          <a:stretch/>
        </p:blipFill>
        <p:spPr>
          <a:xfrm>
            <a:off x="7411478" y="1643554"/>
            <a:ext cx="1838893" cy="1791590"/>
          </a:xfrm>
          <a:prstGeom prst="rect">
            <a:avLst/>
          </a:prstGeom>
          <a:noFill/>
          <a:ln>
            <a:noFill/>
          </a:ln>
        </p:spPr>
      </p:pic>
      <p:pic>
        <p:nvPicPr>
          <p:cNvPr id="6" name="Google Shape;125;g1f6cece1a0d_0_54">
            <a:extLst>
              <a:ext uri="{FF2B5EF4-FFF2-40B4-BE49-F238E27FC236}">
                <a16:creationId xmlns:a16="http://schemas.microsoft.com/office/drawing/2014/main" id="{47D95146-00B6-81C6-7FC8-44E6618CEF08}"/>
              </a:ext>
            </a:extLst>
          </p:cNvPr>
          <p:cNvPicPr preferRelativeResize="0"/>
          <p:nvPr/>
        </p:nvPicPr>
        <p:blipFill rotWithShape="1">
          <a:blip r:embed="rId9">
            <a:alphaModFix/>
          </a:blip>
          <a:srcRect/>
          <a:stretch/>
        </p:blipFill>
        <p:spPr>
          <a:xfrm>
            <a:off x="5520568" y="3468889"/>
            <a:ext cx="1804110" cy="1791590"/>
          </a:xfrm>
          <a:prstGeom prst="rect">
            <a:avLst/>
          </a:prstGeom>
          <a:noFill/>
          <a:ln>
            <a:noFill/>
          </a:ln>
        </p:spPr>
      </p:pic>
      <p:sp>
        <p:nvSpPr>
          <p:cNvPr id="7" name="Google Shape;132;g1f6cece1a0d_0_54">
            <a:extLst>
              <a:ext uri="{FF2B5EF4-FFF2-40B4-BE49-F238E27FC236}">
                <a16:creationId xmlns:a16="http://schemas.microsoft.com/office/drawing/2014/main" id="{1784B1EB-F9B9-DA97-2ECC-7796A3A6296E}"/>
              </a:ext>
            </a:extLst>
          </p:cNvPr>
          <p:cNvSpPr txBox="1"/>
          <p:nvPr/>
        </p:nvSpPr>
        <p:spPr>
          <a:xfrm>
            <a:off x="5654820" y="4143786"/>
            <a:ext cx="1621210" cy="584735"/>
          </a:xfrm>
          <a:prstGeom prst="rect">
            <a:avLst/>
          </a:prstGeom>
          <a:noFill/>
          <a:ln>
            <a:noFill/>
          </a:ln>
        </p:spPr>
        <p:txBody>
          <a:bodyPr spcFirstLastPara="1" wrap="square" lIns="91425" tIns="45700" rIns="91425" bIns="45700" anchor="t" anchorCtr="0">
            <a:spAutoFit/>
          </a:bodyPr>
          <a:lstStyle/>
          <a:p>
            <a:pPr algn="ctr"/>
            <a:r>
              <a:rPr lang="en-US" sz="1600" dirty="0">
                <a:solidFill>
                  <a:schemeClr val="dk1"/>
                </a:solidFill>
                <a:latin typeface="Times New Roman" panose="02020603050405020304" pitchFamily="18" charset="0"/>
                <a:cs typeface="Times New Roman" panose="02020603050405020304" pitchFamily="18" charset="0"/>
              </a:rPr>
              <a:t>Usability </a:t>
            </a:r>
          </a:p>
          <a:p>
            <a:pPr lvl="0" algn="ctr"/>
            <a:endParaRPr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Impact"/>
            </a:endParaRPr>
          </a:p>
        </p:txBody>
      </p:sp>
      <p:sp>
        <p:nvSpPr>
          <p:cNvPr id="8" name="Google Shape;132;g1f6cece1a0d_0_54">
            <a:extLst>
              <a:ext uri="{FF2B5EF4-FFF2-40B4-BE49-F238E27FC236}">
                <a16:creationId xmlns:a16="http://schemas.microsoft.com/office/drawing/2014/main" id="{D9870E31-9774-502A-3BEC-07FCA6CF50C4}"/>
              </a:ext>
            </a:extLst>
          </p:cNvPr>
          <p:cNvSpPr txBox="1"/>
          <p:nvPr/>
        </p:nvSpPr>
        <p:spPr>
          <a:xfrm>
            <a:off x="7561551" y="2330483"/>
            <a:ext cx="1621210" cy="338514"/>
          </a:xfrm>
          <a:prstGeom prst="rect">
            <a:avLst/>
          </a:prstGeom>
          <a:noFill/>
          <a:ln>
            <a:noFill/>
          </a:ln>
        </p:spPr>
        <p:txBody>
          <a:bodyPr spcFirstLastPara="1" wrap="square" lIns="91425" tIns="45700" rIns="91425" bIns="45700" anchor="t" anchorCtr="0">
            <a:spAutoFit/>
          </a:bodyPr>
          <a:lstStyle/>
          <a:p>
            <a:pPr lvl="0" algn="ctr"/>
            <a:r>
              <a:rPr lang="en-US" sz="1600" dirty="0">
                <a:solidFill>
                  <a:schemeClr val="dk1"/>
                </a:solidFill>
                <a:latin typeface="Times New Roman" panose="02020603050405020304" pitchFamily="18" charset="0"/>
                <a:cs typeface="Times New Roman" panose="02020603050405020304" pitchFamily="18" charset="0"/>
              </a:rPr>
              <a:t>Flexibility</a:t>
            </a:r>
            <a:endParaRPr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Impact"/>
            </a:endParaRPr>
          </a:p>
        </p:txBody>
      </p:sp>
      <p:sp>
        <p:nvSpPr>
          <p:cNvPr id="9" name="Google Shape;132;g1f6cece1a0d_0_54">
            <a:extLst>
              <a:ext uri="{FF2B5EF4-FFF2-40B4-BE49-F238E27FC236}">
                <a16:creationId xmlns:a16="http://schemas.microsoft.com/office/drawing/2014/main" id="{9C5C42D2-FDE1-6476-BDB3-81F0D95AB14D}"/>
              </a:ext>
            </a:extLst>
          </p:cNvPr>
          <p:cNvSpPr txBox="1"/>
          <p:nvPr/>
        </p:nvSpPr>
        <p:spPr>
          <a:xfrm>
            <a:off x="3604774" y="2364228"/>
            <a:ext cx="1621210" cy="584735"/>
          </a:xfrm>
          <a:prstGeom prst="rect">
            <a:avLst/>
          </a:prstGeom>
          <a:noFill/>
          <a:ln>
            <a:noFill/>
          </a:ln>
        </p:spPr>
        <p:txBody>
          <a:bodyPr spcFirstLastPara="1" wrap="square" lIns="91425" tIns="45700" rIns="91425" bIns="45700" anchor="t" anchorCtr="0">
            <a:spAutoFit/>
          </a:bodyPr>
          <a:lstStyle/>
          <a:p>
            <a:pPr algn="ctr"/>
            <a:r>
              <a:rPr lang="en-US" sz="1600" dirty="0">
                <a:solidFill>
                  <a:schemeClr val="dk1"/>
                </a:solidFill>
                <a:latin typeface="Times New Roman" panose="02020603050405020304" pitchFamily="18" charset="0"/>
                <a:cs typeface="Times New Roman" panose="02020603050405020304" pitchFamily="18" charset="0"/>
              </a:rPr>
              <a:t>Reliability</a:t>
            </a:r>
          </a:p>
          <a:p>
            <a:pPr lvl="0" algn="ctr"/>
            <a:endParaRPr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Impact"/>
            </a:endParaRPr>
          </a:p>
        </p:txBody>
      </p:sp>
      <p:cxnSp>
        <p:nvCxnSpPr>
          <p:cNvPr id="11" name="Google Shape;104;p3">
            <a:extLst>
              <a:ext uri="{FF2B5EF4-FFF2-40B4-BE49-F238E27FC236}">
                <a16:creationId xmlns:a16="http://schemas.microsoft.com/office/drawing/2014/main" id="{FA8A7E2B-0326-310A-AF27-EF5CE2ABF5E1}"/>
              </a:ext>
            </a:extLst>
          </p:cNvPr>
          <p:cNvCxnSpPr>
            <a:cxnSpLocks/>
          </p:cNvCxnSpPr>
          <p:nvPr/>
        </p:nvCxnSpPr>
        <p:spPr>
          <a:xfrm>
            <a:off x="6291758" y="7425640"/>
            <a:ext cx="3413788" cy="0"/>
          </a:xfrm>
          <a:prstGeom prst="straightConnector1">
            <a:avLst/>
          </a:prstGeom>
          <a:noFill/>
          <a:ln w="50800" cap="flat" cmpd="sng">
            <a:solidFill>
              <a:srgbClr val="009680"/>
            </a:solidFill>
            <a:prstDash val="solid"/>
            <a:round/>
            <a:headEnd type="none" w="sm" len="sm"/>
            <a:tailEnd type="none" w="sm" len="sm"/>
          </a:ln>
        </p:spPr>
      </p:cxnSp>
      <p:pic>
        <p:nvPicPr>
          <p:cNvPr id="2" name="Google Shape;122;g1f6cece1a0d_0_54">
            <a:extLst>
              <a:ext uri="{FF2B5EF4-FFF2-40B4-BE49-F238E27FC236}">
                <a16:creationId xmlns:a16="http://schemas.microsoft.com/office/drawing/2014/main" id="{5B7A1474-FAC3-786E-92B1-9F3BEF20294B}"/>
              </a:ext>
            </a:extLst>
          </p:cNvPr>
          <p:cNvPicPr preferRelativeResize="0"/>
          <p:nvPr/>
        </p:nvPicPr>
        <p:blipFill rotWithShape="1">
          <a:blip r:embed="rId10">
            <a:alphaModFix/>
          </a:blip>
          <a:srcRect/>
          <a:stretch/>
        </p:blipFill>
        <p:spPr>
          <a:xfrm>
            <a:off x="5448994" y="1652109"/>
            <a:ext cx="1804109" cy="1779558"/>
          </a:xfrm>
          <a:prstGeom prst="rect">
            <a:avLst/>
          </a:prstGeom>
          <a:noFill/>
          <a:ln>
            <a:noFill/>
          </a:ln>
        </p:spPr>
      </p:pic>
      <p:sp>
        <p:nvSpPr>
          <p:cNvPr id="5" name="Google Shape;132;g1f6cece1a0d_0_54">
            <a:extLst>
              <a:ext uri="{FF2B5EF4-FFF2-40B4-BE49-F238E27FC236}">
                <a16:creationId xmlns:a16="http://schemas.microsoft.com/office/drawing/2014/main" id="{925E3650-83F1-E1F1-636D-F262DDE9BA47}"/>
              </a:ext>
            </a:extLst>
          </p:cNvPr>
          <p:cNvSpPr txBox="1"/>
          <p:nvPr/>
        </p:nvSpPr>
        <p:spPr>
          <a:xfrm>
            <a:off x="5537081" y="2362042"/>
            <a:ext cx="1621210" cy="584735"/>
          </a:xfrm>
          <a:prstGeom prst="rect">
            <a:avLst/>
          </a:prstGeom>
          <a:noFill/>
          <a:ln>
            <a:noFill/>
          </a:ln>
        </p:spPr>
        <p:txBody>
          <a:bodyPr spcFirstLastPara="1" wrap="square" lIns="91425" tIns="45700" rIns="91425" bIns="45700" anchor="t" anchorCtr="0">
            <a:spAutoFit/>
          </a:bodyPr>
          <a:lstStyle/>
          <a:p>
            <a:pPr algn="ctr"/>
            <a:r>
              <a:rPr lang="en-US" sz="1600" dirty="0">
                <a:solidFill>
                  <a:schemeClr val="dk1"/>
                </a:solidFill>
                <a:latin typeface="Times New Roman" panose="02020603050405020304" pitchFamily="18" charset="0"/>
                <a:cs typeface="Times New Roman" panose="02020603050405020304" pitchFamily="18" charset="0"/>
              </a:rPr>
              <a:t>Portability</a:t>
            </a:r>
          </a:p>
          <a:p>
            <a:pPr lvl="0" algn="ctr"/>
            <a:endParaRPr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Impact"/>
            </a:endParaRPr>
          </a:p>
        </p:txBody>
      </p:sp>
      <p:pic>
        <p:nvPicPr>
          <p:cNvPr id="10" name="Google Shape;128;g1f6cece1a0d_0_54">
            <a:extLst>
              <a:ext uri="{FF2B5EF4-FFF2-40B4-BE49-F238E27FC236}">
                <a16:creationId xmlns:a16="http://schemas.microsoft.com/office/drawing/2014/main" id="{6448B377-CA06-EDE9-6564-7A2210A4ABC6}"/>
              </a:ext>
            </a:extLst>
          </p:cNvPr>
          <p:cNvPicPr preferRelativeResize="0"/>
          <p:nvPr/>
        </p:nvPicPr>
        <p:blipFill rotWithShape="1">
          <a:blip r:embed="rId7">
            <a:alphaModFix/>
          </a:blip>
          <a:srcRect/>
          <a:stretch/>
        </p:blipFill>
        <p:spPr>
          <a:xfrm>
            <a:off x="7484415" y="3431667"/>
            <a:ext cx="1804109" cy="1791590"/>
          </a:xfrm>
          <a:prstGeom prst="rect">
            <a:avLst/>
          </a:prstGeom>
          <a:noFill/>
          <a:ln>
            <a:noFill/>
          </a:ln>
        </p:spPr>
      </p:pic>
      <p:sp>
        <p:nvSpPr>
          <p:cNvPr id="12" name="Google Shape;132;g1f6cece1a0d_0_54">
            <a:extLst>
              <a:ext uri="{FF2B5EF4-FFF2-40B4-BE49-F238E27FC236}">
                <a16:creationId xmlns:a16="http://schemas.microsoft.com/office/drawing/2014/main" id="{9C0C222D-DCD7-38A7-95E4-81B6FF0386EC}"/>
              </a:ext>
            </a:extLst>
          </p:cNvPr>
          <p:cNvSpPr txBox="1"/>
          <p:nvPr/>
        </p:nvSpPr>
        <p:spPr>
          <a:xfrm>
            <a:off x="7594377" y="4118596"/>
            <a:ext cx="1621210" cy="584735"/>
          </a:xfrm>
          <a:prstGeom prst="rect">
            <a:avLst/>
          </a:prstGeom>
          <a:noFill/>
          <a:ln>
            <a:noFill/>
          </a:ln>
        </p:spPr>
        <p:txBody>
          <a:bodyPr spcFirstLastPara="1" wrap="square" lIns="91425" tIns="45700" rIns="91425" bIns="45700" anchor="t" anchorCtr="0">
            <a:spAutoFit/>
          </a:bodyPr>
          <a:lstStyle/>
          <a:p>
            <a:pPr algn="ctr"/>
            <a:r>
              <a:rPr lang="en-US" sz="1600" dirty="0">
                <a:solidFill>
                  <a:schemeClr val="dk1"/>
                </a:solidFill>
                <a:latin typeface="Times New Roman" panose="02020603050405020304" pitchFamily="18" charset="0"/>
                <a:cs typeface="Times New Roman" panose="02020603050405020304" pitchFamily="18" charset="0"/>
              </a:rPr>
              <a:t>Availability</a:t>
            </a:r>
          </a:p>
          <a:p>
            <a:pPr lvl="0" algn="ctr"/>
            <a:endParaRPr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Impact"/>
            </a:endParaRPr>
          </a:p>
        </p:txBody>
      </p:sp>
      <p:pic>
        <p:nvPicPr>
          <p:cNvPr id="13" name="Google Shape;122;g1f6cece1a0d_0_54">
            <a:extLst>
              <a:ext uri="{FF2B5EF4-FFF2-40B4-BE49-F238E27FC236}">
                <a16:creationId xmlns:a16="http://schemas.microsoft.com/office/drawing/2014/main" id="{FF25586A-228D-4DD7-D21A-B74BFA75D4AD}"/>
              </a:ext>
            </a:extLst>
          </p:cNvPr>
          <p:cNvPicPr preferRelativeResize="0"/>
          <p:nvPr/>
        </p:nvPicPr>
        <p:blipFill rotWithShape="1">
          <a:blip r:embed="rId10">
            <a:alphaModFix/>
          </a:blip>
          <a:srcRect/>
          <a:stretch/>
        </p:blipFill>
        <p:spPr>
          <a:xfrm>
            <a:off x="3432808" y="3468889"/>
            <a:ext cx="1804109" cy="1779558"/>
          </a:xfrm>
          <a:prstGeom prst="rect">
            <a:avLst/>
          </a:prstGeom>
          <a:noFill/>
          <a:ln>
            <a:noFill/>
          </a:ln>
        </p:spPr>
      </p:pic>
      <p:sp>
        <p:nvSpPr>
          <p:cNvPr id="14" name="Google Shape;132;g1f6cece1a0d_0_54">
            <a:extLst>
              <a:ext uri="{FF2B5EF4-FFF2-40B4-BE49-F238E27FC236}">
                <a16:creationId xmlns:a16="http://schemas.microsoft.com/office/drawing/2014/main" id="{21006DCA-B852-1D43-6064-5FFF3FF802C4}"/>
              </a:ext>
            </a:extLst>
          </p:cNvPr>
          <p:cNvSpPr txBox="1"/>
          <p:nvPr/>
        </p:nvSpPr>
        <p:spPr>
          <a:xfrm>
            <a:off x="3535020" y="4143786"/>
            <a:ext cx="1621210" cy="584735"/>
          </a:xfrm>
          <a:prstGeom prst="rect">
            <a:avLst/>
          </a:prstGeom>
          <a:noFill/>
          <a:ln>
            <a:noFill/>
          </a:ln>
        </p:spPr>
        <p:txBody>
          <a:bodyPr spcFirstLastPara="1" wrap="square" lIns="91425" tIns="45700" rIns="91425" bIns="45700" anchor="t" anchorCtr="0">
            <a:spAutoFit/>
          </a:bodyPr>
          <a:lstStyle/>
          <a:p>
            <a:pPr algn="ctr"/>
            <a:r>
              <a:rPr lang="en-US" sz="1600" dirty="0">
                <a:solidFill>
                  <a:schemeClr val="dk1"/>
                </a:solidFill>
                <a:latin typeface="Times New Roman" panose="02020603050405020304" pitchFamily="18" charset="0"/>
                <a:cs typeface="Times New Roman" panose="02020603050405020304" pitchFamily="18" charset="0"/>
              </a:rPr>
              <a:t>Security </a:t>
            </a:r>
          </a:p>
          <a:p>
            <a:pPr lvl="0" algn="ctr"/>
            <a:endParaRPr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Impact"/>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600"/>
                                        <p:tgtEl>
                                          <p:spTgt spid="4"/>
                                        </p:tgtEl>
                                      </p:cBhvr>
                                    </p:animEffect>
                                  </p:childTnLst>
                                </p:cTn>
                              </p:par>
                            </p:childTnLst>
                          </p:cTn>
                        </p:par>
                        <p:par>
                          <p:cTn id="8" fill="hold">
                            <p:stCondLst>
                              <p:cond delay="6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600"/>
                                        <p:tgtEl>
                                          <p:spTgt spid="3"/>
                                        </p:tgtEl>
                                      </p:cBhvr>
                                    </p:animEffect>
                                  </p:childTnLst>
                                </p:cTn>
                              </p:par>
                            </p:childTnLst>
                          </p:cTn>
                        </p:par>
                        <p:par>
                          <p:cTn id="12" fill="hold">
                            <p:stCondLst>
                              <p:cond delay="12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600"/>
                                        <p:tgtEl>
                                          <p:spTgt spid="6"/>
                                        </p:tgtEl>
                                      </p:cBhvr>
                                    </p:animEffect>
                                  </p:childTnLst>
                                </p:cTn>
                              </p:par>
                            </p:childTnLst>
                          </p:cTn>
                        </p:par>
                        <p:par>
                          <p:cTn id="16" fill="hold">
                            <p:stCondLst>
                              <p:cond delay="18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3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8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3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600"/>
                                        <p:tgtEl>
                                          <p:spTgt spid="2"/>
                                        </p:tgtEl>
                                      </p:cBhvr>
                                    </p:animEffect>
                                  </p:childTnLst>
                                </p:cTn>
                              </p:par>
                            </p:childTnLst>
                          </p:cTn>
                        </p:par>
                        <p:par>
                          <p:cTn id="32" fill="hold">
                            <p:stCondLst>
                              <p:cond delay="39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44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600"/>
                                        <p:tgtEl>
                                          <p:spTgt spid="10"/>
                                        </p:tgtEl>
                                      </p:cBhvr>
                                    </p:animEffect>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500"/>
                            </p:stCondLst>
                            <p:childTnLst>
                              <p:par>
                                <p:cTn id="45" presetID="10"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600"/>
                                        <p:tgtEl>
                                          <p:spTgt spid="13"/>
                                        </p:tgtEl>
                                      </p:cBhvr>
                                    </p:animEffect>
                                  </p:childTnLst>
                                </p:cTn>
                              </p:par>
                            </p:childTnLst>
                          </p:cTn>
                        </p:par>
                        <p:par>
                          <p:cTn id="48" fill="hold">
                            <p:stCondLst>
                              <p:cond delay="6100"/>
                            </p:stCondLst>
                            <p:childTnLst>
                              <p:par>
                                <p:cTn id="49" presetID="10" presetClass="entr" presetSubtype="0"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2263</Words>
  <Application>Microsoft Office PowerPoint</Application>
  <PresentationFormat>Widescreen</PresentationFormat>
  <Paragraphs>234</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Marcellus</vt:lpstr>
      <vt:lpstr>Arial</vt:lpstr>
      <vt:lpstr>Fira Sans Extra Condensed</vt:lpstr>
      <vt:lpstr>Calibri</vt:lpstr>
      <vt:lpstr>Office Theme</vt:lpstr>
      <vt:lpstr>An Application To Match Candidates Resumes To An Appropriate Job Description Using AI</vt:lpstr>
      <vt:lpstr>Problem Definition  </vt:lpstr>
      <vt:lpstr>Background Work..</vt:lpstr>
      <vt:lpstr>Background Work..</vt:lpstr>
      <vt:lpstr>Background Work..</vt:lpstr>
      <vt:lpstr>Background Work..</vt:lpstr>
      <vt:lpstr>Background Work</vt:lpstr>
      <vt:lpstr>PowerPoint Presentation</vt:lpstr>
      <vt:lpstr>PowerPoint Presentation</vt:lpstr>
      <vt:lpstr>Dataset </vt:lpstr>
      <vt:lpstr>PowerPoint Presentation</vt:lpstr>
      <vt:lpstr>Work Done Till Now</vt:lpstr>
      <vt:lpstr>Gantt Chart</vt:lpstr>
      <vt:lpstr>Technologies Used </vt:lpstr>
      <vt:lpstr>Implementation</vt:lpstr>
      <vt:lpstr>Conclusion</vt:lpstr>
      <vt:lpstr>Results</vt:lpstr>
      <vt:lpstr>Results</vt:lpstr>
      <vt:lpstr>References.. </vt:lpstr>
      <vt:lpstr>References..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application to match candidates resumes to an appropriate job description </dc:title>
  <dc:creator>Aditi  Rajani</dc:creator>
  <cp:lastModifiedBy>Tanuj Joshi</cp:lastModifiedBy>
  <cp:revision>28</cp:revision>
  <dcterms:created xsi:type="dcterms:W3CDTF">2020-04-30T07:52:47Z</dcterms:created>
  <dcterms:modified xsi:type="dcterms:W3CDTF">2023-11-24T18:11:00Z</dcterms:modified>
</cp:coreProperties>
</file>