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lios" charset="1" panose="020B0504020202020204"/>
      <p:regular r:id="rId10"/>
    </p:embeddedFont>
    <p:embeddedFont>
      <p:font typeface="Helios Bold" charset="1" panose="020B0704020202020204"/>
      <p:regular r:id="rId11"/>
    </p:embeddedFont>
    <p:embeddedFont>
      <p:font typeface="Helios Italics" charset="1" panose="020B0503020202090204"/>
      <p:regular r:id="rId12"/>
    </p:embeddedFont>
    <p:embeddedFont>
      <p:font typeface="Helios Bold Italics" charset="1" panose="020B0703020202090204"/>
      <p:regular r:id="rId13"/>
    </p:embeddedFont>
    <p:embeddedFont>
      <p:font typeface="Klein" charset="1" panose="02000503060000020004"/>
      <p:regular r:id="rId14"/>
    </p:embeddedFont>
    <p:embeddedFont>
      <p:font typeface="Klein Bold" charset="1" panose="02000503060000020004"/>
      <p:regular r:id="rId15"/>
    </p:embeddedFont>
    <p:embeddedFont>
      <p:font typeface="Klein Italics" charset="1" panose="02000503060000020004"/>
      <p:regular r:id="rId16"/>
    </p:embeddedFont>
    <p:embeddedFont>
      <p:font typeface="Klein Bold Italics" charset="1" panose="02000503060000020004"/>
      <p:regular r:id="rId17"/>
    </p:embeddedFont>
    <p:embeddedFont>
      <p:font typeface="Klein Thin" charset="1" panose="02000503060000020004"/>
      <p:regular r:id="rId18"/>
    </p:embeddedFont>
    <p:embeddedFont>
      <p:font typeface="Klein Thin Italics" charset="1" panose="02000503060000020004"/>
      <p:regular r:id="rId19"/>
    </p:embeddedFont>
    <p:embeddedFont>
      <p:font typeface="Klein Heavy" charset="1" panose="02000503060000020004"/>
      <p:regular r:id="rId20"/>
    </p:embeddedFont>
    <p:embeddedFont>
      <p:font typeface="Klein Heavy Italics" charset="1" panose="0200050306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1461" y="3946948"/>
            <a:ext cx="12936646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A2E3A"/>
                </a:solidFill>
                <a:latin typeface="Helios Bold"/>
              </a:rPr>
              <a:t>Simplify Business Travel and Expense Management with SAP Concur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74083" y="7622898"/>
            <a:ext cx="10893982" cy="2232118"/>
            <a:chOff x="0" y="0"/>
            <a:chExt cx="14525309" cy="297615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4525309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VISION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25107"/>
              <a:ext cx="14525309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A2E3A"/>
                  </a:solidFill>
                  <a:latin typeface="Helios Light"/>
                </a:rPr>
                <a:t>“ SAP Concur has a clear vision for the future to create a world where travel and expenses practically manage themselves. With the help of technology, that’s a promise we intend to keep. “</a:t>
              </a:r>
              <a:r>
                <a:rPr lang="en-US" sz="2999">
                  <a:solidFill>
                    <a:srgbClr val="2A2E3A"/>
                  </a:solidFill>
                  <a:latin typeface="Helios Light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841827" y="4423849"/>
          <a:ext cx="6604347" cy="3324731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What is SAP Concur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Problem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Benifits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</a:rPr>
                        <a:t>Conclusion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</a:rPr>
              <a:t>Index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248" y="3444273"/>
            <a:ext cx="7684418" cy="7684418"/>
            <a:chOff x="0" y="0"/>
            <a:chExt cx="10245891" cy="10245891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126512" y="1126512"/>
              <a:ext cx="7992868" cy="7992868"/>
            </a:xfrm>
            <a:custGeom>
              <a:avLst/>
              <a:gdLst/>
              <a:ahLst/>
              <a:cxnLst/>
              <a:rect r="r" b="b" t="t" l="l"/>
              <a:pathLst>
                <a:path h="7992868" w="7992868">
                  <a:moveTo>
                    <a:pt x="0" y="0"/>
                  </a:moveTo>
                  <a:lnTo>
                    <a:pt x="7992867" y="0"/>
                  </a:lnTo>
                  <a:lnTo>
                    <a:pt x="7992867" y="7992867"/>
                  </a:lnTo>
                  <a:lnTo>
                    <a:pt x="0" y="7992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22200" y="1022200"/>
              <a:ext cx="7992868" cy="7992868"/>
            </a:xfrm>
            <a:custGeom>
              <a:avLst/>
              <a:gdLst/>
              <a:ahLst/>
              <a:cxnLst/>
              <a:rect r="r" b="b" t="t" l="l"/>
              <a:pathLst>
                <a:path h="7992868" w="7992868">
                  <a:moveTo>
                    <a:pt x="0" y="0"/>
                  </a:moveTo>
                  <a:lnTo>
                    <a:pt x="7992868" y="0"/>
                  </a:lnTo>
                  <a:lnTo>
                    <a:pt x="7992868" y="7992868"/>
                  </a:lnTo>
                  <a:lnTo>
                    <a:pt x="0" y="7992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89321" y="952500"/>
            <a:ext cx="12316237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6400">
                <a:solidFill>
                  <a:srgbClr val="2A2E3A"/>
                </a:solidFill>
                <a:latin typeface="Klein Bold"/>
              </a:rPr>
              <a:t>WHAT IS SAP</a:t>
            </a:r>
            <a:r>
              <a:rPr lang="en-US" sz="6400">
                <a:solidFill>
                  <a:srgbClr val="718BAB"/>
                </a:solidFill>
                <a:latin typeface="Klein Bold"/>
              </a:rPr>
              <a:t> CONCUR?</a:t>
            </a:r>
          </a:p>
          <a:p>
            <a:pPr algn="l">
              <a:lnSpc>
                <a:spcPts val="83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17102"/>
            <a:ext cx="10713038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</a:rPr>
              <a:t>Web based expense management program to simplify the management of credit cards and employee expense reimbursements.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47440" y="5067300"/>
            <a:ext cx="12316237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6400">
                <a:solidFill>
                  <a:srgbClr val="2A2E3A"/>
                </a:solidFill>
                <a:latin typeface="Klein Bold"/>
              </a:rPr>
              <a:t>THREE </a:t>
            </a:r>
            <a:r>
              <a:rPr lang="en-US" sz="6400">
                <a:solidFill>
                  <a:srgbClr val="718BAB"/>
                </a:solidFill>
                <a:latin typeface="Klein Bold"/>
              </a:rPr>
              <a:t>STEPS</a:t>
            </a:r>
            <a:r>
              <a:rPr lang="en-US" sz="6400">
                <a:solidFill>
                  <a:srgbClr val="2A2E3A"/>
                </a:solidFill>
                <a:latin typeface="Klein Bold"/>
              </a:rPr>
              <a:t> FORWARD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70170" y="6210504"/>
            <a:ext cx="10713038" cy="297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</a:rPr>
              <a:t>There is an online portal and a phone application for paperless tracking of expense receipts.</a:t>
            </a:r>
          </a:p>
          <a:p>
            <a:pPr algn="just" marL="690879" indent="-345439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</a:rPr>
              <a:t>Management can approve expenses online or via phone with a few simple clicks.</a:t>
            </a:r>
          </a:p>
          <a:p>
            <a:pPr algn="just" marL="690879" indent="-345439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 Bold"/>
              </a:rPr>
              <a:t>NO MORE PAPER RECEIPTS NEEDED!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1235" y="3771043"/>
            <a:ext cx="1284188" cy="1284188"/>
          </a:xfrm>
          <a:custGeom>
            <a:avLst/>
            <a:gdLst/>
            <a:ahLst/>
            <a:cxnLst/>
            <a:rect r="r" b="b" t="t" l="l"/>
            <a:pathLst>
              <a:path h="1284188" w="1284188">
                <a:moveTo>
                  <a:pt x="0" y="0"/>
                </a:moveTo>
                <a:lnTo>
                  <a:pt x="1284188" y="0"/>
                </a:lnTo>
                <a:lnTo>
                  <a:pt x="1284188" y="1284187"/>
                </a:lnTo>
                <a:lnTo>
                  <a:pt x="0" y="12841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74589" y="3904397"/>
            <a:ext cx="1017480" cy="1017480"/>
          </a:xfrm>
          <a:custGeom>
            <a:avLst/>
            <a:gdLst/>
            <a:ahLst/>
            <a:cxnLst/>
            <a:rect r="r" b="b" t="t" l="l"/>
            <a:pathLst>
              <a:path h="1017480" w="1017480">
                <a:moveTo>
                  <a:pt x="0" y="0"/>
                </a:moveTo>
                <a:lnTo>
                  <a:pt x="1017480" y="0"/>
                </a:lnTo>
                <a:lnTo>
                  <a:pt x="1017480" y="1017480"/>
                </a:lnTo>
                <a:lnTo>
                  <a:pt x="0" y="101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27346" y="4192027"/>
            <a:ext cx="311965" cy="442219"/>
          </a:xfrm>
          <a:custGeom>
            <a:avLst/>
            <a:gdLst/>
            <a:ahLst/>
            <a:cxnLst/>
            <a:rect r="r" b="b" t="t" l="l"/>
            <a:pathLst>
              <a:path h="442219" w="311965">
                <a:moveTo>
                  <a:pt x="0" y="0"/>
                </a:moveTo>
                <a:lnTo>
                  <a:pt x="311966" y="0"/>
                </a:lnTo>
                <a:lnTo>
                  <a:pt x="311966" y="442219"/>
                </a:lnTo>
                <a:lnTo>
                  <a:pt x="0" y="4422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12910" y="458281"/>
            <a:ext cx="1140837" cy="1140837"/>
          </a:xfrm>
          <a:custGeom>
            <a:avLst/>
            <a:gdLst/>
            <a:ahLst/>
            <a:cxnLst/>
            <a:rect r="r" b="b" t="t" l="l"/>
            <a:pathLst>
              <a:path h="1140837" w="1140837">
                <a:moveTo>
                  <a:pt x="0" y="0"/>
                </a:moveTo>
                <a:lnTo>
                  <a:pt x="1140838" y="0"/>
                </a:lnTo>
                <a:lnTo>
                  <a:pt x="1140838" y="1140838"/>
                </a:lnTo>
                <a:lnTo>
                  <a:pt x="0" y="1140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31378" y="576749"/>
            <a:ext cx="903901" cy="903901"/>
          </a:xfrm>
          <a:custGeom>
            <a:avLst/>
            <a:gdLst/>
            <a:ahLst/>
            <a:cxnLst/>
            <a:rect r="r" b="b" t="t" l="l"/>
            <a:pathLst>
              <a:path h="903901" w="903901">
                <a:moveTo>
                  <a:pt x="0" y="0"/>
                </a:moveTo>
                <a:lnTo>
                  <a:pt x="903902" y="0"/>
                </a:lnTo>
                <a:lnTo>
                  <a:pt x="903902" y="903902"/>
                </a:lnTo>
                <a:lnTo>
                  <a:pt x="0" y="903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09898" y="820951"/>
            <a:ext cx="312001" cy="415498"/>
          </a:xfrm>
          <a:custGeom>
            <a:avLst/>
            <a:gdLst/>
            <a:ahLst/>
            <a:cxnLst/>
            <a:rect r="r" b="b" t="t" l="l"/>
            <a:pathLst>
              <a:path h="415498" w="312001">
                <a:moveTo>
                  <a:pt x="0" y="0"/>
                </a:moveTo>
                <a:lnTo>
                  <a:pt x="312002" y="0"/>
                </a:lnTo>
                <a:lnTo>
                  <a:pt x="312002" y="415498"/>
                </a:lnTo>
                <a:lnTo>
                  <a:pt x="0" y="415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72608" y="5900692"/>
            <a:ext cx="1221441" cy="1221441"/>
          </a:xfrm>
          <a:custGeom>
            <a:avLst/>
            <a:gdLst/>
            <a:ahLst/>
            <a:cxnLst/>
            <a:rect r="r" b="b" t="t" l="l"/>
            <a:pathLst>
              <a:path h="1221441" w="1221441">
                <a:moveTo>
                  <a:pt x="0" y="0"/>
                </a:moveTo>
                <a:lnTo>
                  <a:pt x="1221441" y="0"/>
                </a:lnTo>
                <a:lnTo>
                  <a:pt x="1221441" y="1221441"/>
                </a:lnTo>
                <a:lnTo>
                  <a:pt x="0" y="122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99446" y="6027530"/>
            <a:ext cx="967765" cy="967765"/>
          </a:xfrm>
          <a:custGeom>
            <a:avLst/>
            <a:gdLst/>
            <a:ahLst/>
            <a:cxnLst/>
            <a:rect r="r" b="b" t="t" l="l"/>
            <a:pathLst>
              <a:path h="967765" w="967765">
                <a:moveTo>
                  <a:pt x="0" y="0"/>
                </a:moveTo>
                <a:lnTo>
                  <a:pt x="967765" y="0"/>
                </a:lnTo>
                <a:lnTo>
                  <a:pt x="967765" y="967765"/>
                </a:lnTo>
                <a:lnTo>
                  <a:pt x="0" y="9677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81079" y="6259505"/>
            <a:ext cx="490989" cy="503814"/>
          </a:xfrm>
          <a:custGeom>
            <a:avLst/>
            <a:gdLst/>
            <a:ahLst/>
            <a:cxnLst/>
            <a:rect r="r" b="b" t="t" l="l"/>
            <a:pathLst>
              <a:path h="503814" w="490989">
                <a:moveTo>
                  <a:pt x="0" y="0"/>
                </a:moveTo>
                <a:lnTo>
                  <a:pt x="490990" y="0"/>
                </a:lnTo>
                <a:lnTo>
                  <a:pt x="490990" y="503814"/>
                </a:lnTo>
                <a:lnTo>
                  <a:pt x="0" y="503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369096" y="356947"/>
            <a:ext cx="6170517" cy="3181518"/>
            <a:chOff x="0" y="0"/>
            <a:chExt cx="8227356" cy="424202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8227356" cy="1077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50"/>
                </a:lnSpc>
              </a:pPr>
              <a:r>
                <a:rPr lang="en-US" sz="5038">
                  <a:solidFill>
                    <a:srgbClr val="2A2E3A"/>
                  </a:solidFill>
                  <a:latin typeface="Klein Bold"/>
                </a:rPr>
                <a:t>PROBLEM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25038"/>
              <a:ext cx="7832553" cy="3016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44"/>
                </a:lnSpc>
              </a:pPr>
              <a:r>
                <a:rPr lang="en-US" sz="2603">
                  <a:solidFill>
                    <a:srgbClr val="2A2E3A"/>
                  </a:solidFill>
                  <a:latin typeface="Helios"/>
                </a:rPr>
                <a:t>Managing travel, expenses, and invoices manually can be a real headache. It's time-consuming, prone to errors, and hard to keep track of everything.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69096" y="4011959"/>
            <a:ext cx="5737061" cy="2499453"/>
            <a:chOff x="0" y="0"/>
            <a:chExt cx="7649415" cy="333260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7649415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IMPACT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25107"/>
              <a:ext cx="7649415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This inefficiency leads to wasted time, missed opportunities, and can even harm your bottom line</a:t>
              </a:r>
            </a:p>
            <a:p>
              <a:pPr algn="just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55386" y="3890640"/>
            <a:ext cx="8208201" cy="224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9"/>
              </a:lnSpc>
            </a:pPr>
            <a:r>
              <a:rPr lang="en-US" sz="6799">
                <a:solidFill>
                  <a:srgbClr val="2A2E3A"/>
                </a:solidFill>
                <a:latin typeface="Helios Bold"/>
              </a:rPr>
              <a:t>SAP CONCUR </a:t>
            </a:r>
            <a:r>
              <a:rPr lang="en-US" sz="6799">
                <a:solidFill>
                  <a:srgbClr val="718BAB"/>
                </a:solidFill>
                <a:latin typeface="Helios Bold"/>
              </a:rPr>
              <a:t>LEADS THE WAY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369096" y="6282812"/>
            <a:ext cx="6170517" cy="3871053"/>
            <a:chOff x="0" y="0"/>
            <a:chExt cx="8227356" cy="516140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822735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SOLUTION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25107"/>
              <a:ext cx="8227356" cy="4236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Connect all your expense, travel, and vendor invoice spending in one system, providing a single way to manage spending from end-to-end, gain greater visibility into transactions, improve compliance, and simplify the process for everyone.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499984" cy="1282619"/>
          </a:xfrm>
          <a:custGeom>
            <a:avLst/>
            <a:gdLst/>
            <a:ahLst/>
            <a:cxnLst/>
            <a:rect r="r" b="b" t="t" l="l"/>
            <a:pathLst>
              <a:path h="1282619" w="6499984">
                <a:moveTo>
                  <a:pt x="0" y="0"/>
                </a:moveTo>
                <a:lnTo>
                  <a:pt x="6499984" y="0"/>
                </a:lnTo>
                <a:lnTo>
                  <a:pt x="6499984" y="1282619"/>
                </a:lnTo>
                <a:lnTo>
                  <a:pt x="0" y="1282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84318" y="4056466"/>
            <a:ext cx="7303682" cy="1441210"/>
          </a:xfrm>
          <a:custGeom>
            <a:avLst/>
            <a:gdLst/>
            <a:ahLst/>
            <a:cxnLst/>
            <a:rect r="r" b="b" t="t" l="l"/>
            <a:pathLst>
              <a:path h="1441210" w="7303682">
                <a:moveTo>
                  <a:pt x="0" y="0"/>
                </a:moveTo>
                <a:lnTo>
                  <a:pt x="7303682" y="0"/>
                </a:lnTo>
                <a:lnTo>
                  <a:pt x="7303682" y="1441210"/>
                </a:lnTo>
                <a:lnTo>
                  <a:pt x="0" y="1441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2069" y="7601585"/>
            <a:ext cx="2188052" cy="2119468"/>
          </a:xfrm>
          <a:custGeom>
            <a:avLst/>
            <a:gdLst/>
            <a:ahLst/>
            <a:cxnLst/>
            <a:rect r="r" b="b" t="t" l="l"/>
            <a:pathLst>
              <a:path h="2119468" w="2188052">
                <a:moveTo>
                  <a:pt x="0" y="0"/>
                </a:moveTo>
                <a:lnTo>
                  <a:pt x="2188052" y="0"/>
                </a:lnTo>
                <a:lnTo>
                  <a:pt x="2188052" y="2119468"/>
                </a:lnTo>
                <a:lnTo>
                  <a:pt x="0" y="2119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50576" y="344526"/>
            <a:ext cx="2551973" cy="2551973"/>
          </a:xfrm>
          <a:custGeom>
            <a:avLst/>
            <a:gdLst/>
            <a:ahLst/>
            <a:cxnLst/>
            <a:rect r="r" b="b" t="t" l="l"/>
            <a:pathLst>
              <a:path h="2551973" w="2551973">
                <a:moveTo>
                  <a:pt x="0" y="0"/>
                </a:moveTo>
                <a:lnTo>
                  <a:pt x="2551973" y="0"/>
                </a:lnTo>
                <a:lnTo>
                  <a:pt x="2551973" y="2551973"/>
                </a:lnTo>
                <a:lnTo>
                  <a:pt x="0" y="2551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2069" y="162820"/>
            <a:ext cx="1076200" cy="865880"/>
          </a:xfrm>
          <a:custGeom>
            <a:avLst/>
            <a:gdLst/>
            <a:ahLst/>
            <a:cxnLst/>
            <a:rect r="r" b="b" t="t" l="l"/>
            <a:pathLst>
              <a:path h="865880" w="1076200">
                <a:moveTo>
                  <a:pt x="0" y="0"/>
                </a:moveTo>
                <a:lnTo>
                  <a:pt x="1076200" y="0"/>
                </a:lnTo>
                <a:lnTo>
                  <a:pt x="1076200" y="865880"/>
                </a:lnTo>
                <a:lnTo>
                  <a:pt x="0" y="86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4970" y="331747"/>
            <a:ext cx="239004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Klein Bold"/>
              </a:rPr>
              <a:t>BENIFITS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9114" y="4524375"/>
            <a:ext cx="381744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1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Klein Bold"/>
              </a:rPr>
              <a:t>KEY FEATURE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6062" y="5868670"/>
            <a:ext cx="11801938" cy="338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 Semi-Bold"/>
              </a:rPr>
              <a:t>Travel:</a:t>
            </a:r>
            <a:r>
              <a:rPr lang="en-US" sz="3200">
                <a:solidFill>
                  <a:srgbClr val="2A2E3A"/>
                </a:solidFill>
                <a:latin typeface="Helios"/>
              </a:rPr>
              <a:t> Simplify travel booking, access negotiated rates, and ensure compliance with company policies.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 Semi-Bold"/>
              </a:rPr>
              <a:t>Expenses:</a:t>
            </a:r>
            <a:r>
              <a:rPr lang="en-US" sz="3200">
                <a:solidFill>
                  <a:srgbClr val="2A2E3A"/>
                </a:solidFill>
                <a:latin typeface="Helios"/>
              </a:rPr>
              <a:t> Capture receipts, automate approvals, and gain insights into spending patterns.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 Semi-Bold"/>
              </a:rPr>
              <a:t>Invoices:</a:t>
            </a:r>
            <a:r>
              <a:rPr lang="en-US" sz="3200">
                <a:solidFill>
                  <a:srgbClr val="2A2E3A"/>
                </a:solidFill>
                <a:latin typeface="Helios"/>
              </a:rPr>
              <a:t> Streamline invoice processing, automate workflows, and optimize cash flow.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456001"/>
            <a:ext cx="6795309" cy="280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"/>
              </a:rPr>
              <a:t>Reduced Cost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"/>
              </a:rPr>
              <a:t>Connected Travel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"/>
              </a:rPr>
              <a:t>Growth Ready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"/>
              </a:rPr>
              <a:t>Increased Productivity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A2E3A"/>
                </a:solidFill>
                <a:latin typeface="Helios"/>
              </a:rPr>
              <a:t>Mobile Optimised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50667" y="4171514"/>
            <a:ext cx="578666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</a:rPr>
              <a:t>Thank </a:t>
            </a:r>
            <a:r>
              <a:rPr lang="en-US" sz="6999">
                <a:solidFill>
                  <a:srgbClr val="718BAB"/>
                </a:solidFill>
                <a:latin typeface="Klein Bold"/>
              </a:rPr>
              <a:t>You 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11209" y="4063395"/>
            <a:ext cx="1247944" cy="1247944"/>
          </a:xfrm>
          <a:custGeom>
            <a:avLst/>
            <a:gdLst/>
            <a:ahLst/>
            <a:cxnLst/>
            <a:rect r="r" b="b" t="t" l="l"/>
            <a:pathLst>
              <a:path h="1247944" w="1247944">
                <a:moveTo>
                  <a:pt x="0" y="0"/>
                </a:moveTo>
                <a:lnTo>
                  <a:pt x="1247944" y="0"/>
                </a:lnTo>
                <a:lnTo>
                  <a:pt x="1247944" y="1247944"/>
                </a:lnTo>
                <a:lnTo>
                  <a:pt x="0" y="1247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DAGEG908YOQ</dc:identifier>
  <dcterms:modified xsi:type="dcterms:W3CDTF">2011-08-01T06:04:30Z</dcterms:modified>
  <cp:revision>1</cp:revision>
  <dc:title>Elevate Your Collaboration with Zoom</dc:title>
</cp:coreProperties>
</file>