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Fira Sans Light" panose="020B0403050000020004" pitchFamily="34" charset="0"/>
      <p:regular r:id="rId13"/>
      <p:italic r:id="rId14"/>
    </p:embeddedFont>
    <p:embeddedFont>
      <p:font typeface="Marcellu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886482" y="2555415"/>
            <a:ext cx="10344823" cy="5863565"/>
            <a:chOff x="0" y="0"/>
            <a:chExt cx="13793097" cy="7818086"/>
          </a:xfrm>
        </p:grpSpPr>
        <p:sp>
          <p:nvSpPr>
            <p:cNvPr id="3" name="TextBox 3"/>
            <p:cNvSpPr txBox="1"/>
            <p:nvPr/>
          </p:nvSpPr>
          <p:spPr>
            <a:xfrm>
              <a:off x="0" y="0"/>
              <a:ext cx="13793097" cy="2438400"/>
            </a:xfrm>
            <a:prstGeom prst="rect">
              <a:avLst/>
            </a:prstGeom>
          </p:spPr>
          <p:txBody>
            <a:bodyPr lIns="0" tIns="0" rIns="0" bIns="0" rtlCol="0" anchor="t">
              <a:spAutoFit/>
            </a:bodyPr>
            <a:lstStyle/>
            <a:p>
              <a:pPr>
                <a:lnSpc>
                  <a:spcPts val="14399"/>
                </a:lnSpc>
              </a:pPr>
              <a:r>
                <a:rPr lang="en-US" sz="11999" dirty="0">
                  <a:solidFill>
                    <a:srgbClr val="00A181"/>
                  </a:solidFill>
                  <a:latin typeface="Marcellus"/>
                </a:rPr>
                <a:t>BIT</a:t>
              </a:r>
              <a:r>
                <a:rPr lang="en-US" sz="11999" dirty="0">
                  <a:solidFill>
                    <a:srgbClr val="000000"/>
                  </a:solidFill>
                  <a:latin typeface="Marcellus"/>
                </a:rPr>
                <a:t> BY </a:t>
              </a:r>
              <a:r>
                <a:rPr lang="en-US" sz="11999" dirty="0">
                  <a:solidFill>
                    <a:srgbClr val="FF3131"/>
                  </a:solidFill>
                  <a:latin typeface="Marcellus"/>
                </a:rPr>
                <a:t>BIT</a:t>
              </a:r>
            </a:p>
          </p:txBody>
        </p:sp>
        <p:sp>
          <p:nvSpPr>
            <p:cNvPr id="4" name="TextBox 4"/>
            <p:cNvSpPr txBox="1"/>
            <p:nvPr/>
          </p:nvSpPr>
          <p:spPr>
            <a:xfrm>
              <a:off x="0" y="2777456"/>
              <a:ext cx="13793097" cy="5040630"/>
            </a:xfrm>
            <a:prstGeom prst="rect">
              <a:avLst/>
            </a:prstGeom>
          </p:spPr>
          <p:txBody>
            <a:bodyPr lIns="0" tIns="0" rIns="0" bIns="0" rtlCol="0" anchor="t">
              <a:spAutoFit/>
            </a:bodyPr>
            <a:lstStyle/>
            <a:p>
              <a:pPr>
                <a:lnSpc>
                  <a:spcPts val="5039"/>
                </a:lnSpc>
              </a:pPr>
              <a:r>
                <a:rPr lang="en-US" sz="3599" dirty="0">
                  <a:solidFill>
                    <a:srgbClr val="000000"/>
                  </a:solidFill>
                  <a:latin typeface="Marcellus"/>
                </a:rPr>
                <a:t>Team Members:-   Tanuj Joshi.</a:t>
              </a:r>
            </a:p>
            <a:p>
              <a:pPr>
                <a:lnSpc>
                  <a:spcPts val="5039"/>
                </a:lnSpc>
              </a:pPr>
              <a:r>
                <a:rPr lang="en-US" sz="3599" dirty="0">
                  <a:solidFill>
                    <a:srgbClr val="000000"/>
                  </a:solidFill>
                  <a:latin typeface="Marcellus"/>
                </a:rPr>
                <a:t>                             Vaishnavi </a:t>
              </a:r>
              <a:r>
                <a:rPr lang="en-US" sz="3599" dirty="0" err="1">
                  <a:solidFill>
                    <a:srgbClr val="000000"/>
                  </a:solidFill>
                  <a:latin typeface="Marcellus"/>
                </a:rPr>
                <a:t>Vengurlekar</a:t>
              </a:r>
              <a:r>
                <a:rPr lang="en-US" sz="3599" dirty="0">
                  <a:solidFill>
                    <a:srgbClr val="000000"/>
                  </a:solidFill>
                  <a:latin typeface="Marcellus"/>
                </a:rPr>
                <a:t>.</a:t>
              </a:r>
            </a:p>
            <a:p>
              <a:pPr>
                <a:lnSpc>
                  <a:spcPts val="5039"/>
                </a:lnSpc>
              </a:pPr>
              <a:r>
                <a:rPr lang="en-US" sz="3599" dirty="0">
                  <a:solidFill>
                    <a:srgbClr val="000000"/>
                  </a:solidFill>
                  <a:latin typeface="Marcellus"/>
                </a:rPr>
                <a:t>                             Riddhi Gandhi.</a:t>
              </a:r>
            </a:p>
            <a:p>
              <a:pPr>
                <a:lnSpc>
                  <a:spcPts val="5039"/>
                </a:lnSpc>
              </a:pPr>
              <a:r>
                <a:rPr lang="en-US" sz="3599" dirty="0">
                  <a:solidFill>
                    <a:srgbClr val="000000"/>
                  </a:solidFill>
                  <a:latin typeface="Marcellus"/>
                </a:rPr>
                <a:t>                             Siddhesh Parkhe.</a:t>
              </a:r>
            </a:p>
            <a:p>
              <a:pPr>
                <a:lnSpc>
                  <a:spcPts val="5039"/>
                </a:lnSpc>
              </a:pPr>
              <a:r>
                <a:rPr lang="en-US" sz="3599" dirty="0">
                  <a:solidFill>
                    <a:srgbClr val="000000"/>
                  </a:solidFill>
                  <a:latin typeface="Marcellus"/>
                </a:rPr>
                <a:t>                             Shreya </a:t>
              </a:r>
              <a:r>
                <a:rPr lang="en-US" sz="3599" dirty="0" err="1">
                  <a:solidFill>
                    <a:srgbClr val="000000"/>
                  </a:solidFill>
                  <a:latin typeface="Marcellus"/>
                </a:rPr>
                <a:t>Nogja</a:t>
              </a:r>
              <a:r>
                <a:rPr lang="en-US" sz="3599" dirty="0">
                  <a:solidFill>
                    <a:srgbClr val="000000"/>
                  </a:solidFill>
                  <a:latin typeface="Marcellus"/>
                </a:rPr>
                <a:t>.</a:t>
              </a:r>
            </a:p>
            <a:p>
              <a:pPr>
                <a:lnSpc>
                  <a:spcPts val="5039"/>
                </a:lnSpc>
              </a:pPr>
              <a:endParaRPr lang="en-US" sz="3599" dirty="0">
                <a:solidFill>
                  <a:srgbClr val="000000"/>
                </a:solidFill>
                <a:latin typeface="Marcellus"/>
              </a:endParaRPr>
            </a:p>
          </p:txBody>
        </p:sp>
      </p:grpSp>
      <p:grpSp>
        <p:nvGrpSpPr>
          <p:cNvPr id="5" name="Group 5"/>
          <p:cNvGrpSpPr/>
          <p:nvPr/>
        </p:nvGrpSpPr>
        <p:grpSpPr>
          <a:xfrm>
            <a:off x="14328902" y="3238500"/>
            <a:ext cx="3959098" cy="3962400"/>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a:off x="14177172" y="7362764"/>
            <a:ext cx="3071771" cy="2660168"/>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2EF12"/>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F3131"/>
            </a:solidFill>
          </p:spPr>
        </p:sp>
      </p:grpSp>
      <p:grpSp>
        <p:nvGrpSpPr>
          <p:cNvPr id="11" name="Group 11"/>
          <p:cNvGrpSpPr/>
          <p:nvPr/>
        </p:nvGrpSpPr>
        <p:grpSpPr>
          <a:xfrm>
            <a:off x="12277362" y="938178"/>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96068" y="2182247"/>
            <a:ext cx="7514304" cy="6507422"/>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895600" y="5521037"/>
            <a:ext cx="5457781" cy="4726464"/>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2343955" y="4381326"/>
            <a:ext cx="5204862" cy="1184940"/>
          </a:xfrm>
          <a:prstGeom prst="rect">
            <a:avLst/>
          </a:prstGeom>
        </p:spPr>
        <p:txBody>
          <a:bodyPr wrap="square" lIns="0" tIns="0" rIns="0" bIns="0" rtlCol="0" anchor="t">
            <a:spAutoFit/>
          </a:bodyPr>
          <a:lstStyle/>
          <a:p>
            <a:pPr marL="0" lvl="0" indent="0" algn="l">
              <a:lnSpc>
                <a:spcPts val="10199"/>
              </a:lnSpc>
              <a:spcBef>
                <a:spcPct val="0"/>
              </a:spcBef>
            </a:pPr>
            <a:r>
              <a:rPr lang="en-US" sz="6000" spc="-84" dirty="0">
                <a:solidFill>
                  <a:srgbClr val="F4F4F4"/>
                </a:solidFill>
                <a:latin typeface="Marcellus" panose="020B0604020202020204" charset="0"/>
              </a:rPr>
              <a:t>Content</a:t>
            </a:r>
          </a:p>
        </p:txBody>
      </p:sp>
      <p:sp>
        <p:nvSpPr>
          <p:cNvPr id="7" name="TextBox 7"/>
          <p:cNvSpPr txBox="1"/>
          <p:nvPr/>
        </p:nvSpPr>
        <p:spPr>
          <a:xfrm>
            <a:off x="9934620" y="4160029"/>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dirty="0">
                <a:solidFill>
                  <a:srgbClr val="F4F4F4"/>
                </a:solidFill>
                <a:latin typeface="Fira Sans Light"/>
              </a:rPr>
              <a:t>What we have tried to build ?</a:t>
            </a:r>
          </a:p>
        </p:txBody>
      </p:sp>
      <p:sp>
        <p:nvSpPr>
          <p:cNvPr id="8" name="TextBox 8"/>
          <p:cNvSpPr txBox="1"/>
          <p:nvPr/>
        </p:nvSpPr>
        <p:spPr>
          <a:xfrm>
            <a:off x="9934620" y="4874260"/>
            <a:ext cx="6678199" cy="481330"/>
          </a:xfrm>
          <a:prstGeom prst="rect">
            <a:avLst/>
          </a:prstGeom>
        </p:spPr>
        <p:txBody>
          <a:bodyPr lIns="0" tIns="0" rIns="0" bIns="0" rtlCol="0" anchor="t">
            <a:spAutoFit/>
          </a:bodyPr>
          <a:lstStyle/>
          <a:p>
            <a:pPr marL="604519" lvl="1" indent="-302260">
              <a:lnSpc>
                <a:spcPts val="3919"/>
              </a:lnSpc>
              <a:buFont typeface="Arial"/>
              <a:buChar char="•"/>
            </a:pPr>
            <a:r>
              <a:rPr lang="en-US" sz="2799" dirty="0">
                <a:solidFill>
                  <a:srgbClr val="F4F4F4"/>
                </a:solidFill>
                <a:latin typeface="Fira Sans Light"/>
              </a:rPr>
              <a:t>What problem are we trying to solve ?</a:t>
            </a:r>
          </a:p>
        </p:txBody>
      </p:sp>
      <p:sp>
        <p:nvSpPr>
          <p:cNvPr id="9" name="TextBox 9"/>
          <p:cNvSpPr txBox="1"/>
          <p:nvPr/>
        </p:nvSpPr>
        <p:spPr>
          <a:xfrm>
            <a:off x="9934620" y="5588491"/>
            <a:ext cx="7896180" cy="470193"/>
          </a:xfrm>
          <a:prstGeom prst="rect">
            <a:avLst/>
          </a:prstGeom>
        </p:spPr>
        <p:txBody>
          <a:bodyPr wrap="square" lIns="0" tIns="0" rIns="0" bIns="0" rtlCol="0" anchor="t">
            <a:spAutoFit/>
          </a:bodyPr>
          <a:lstStyle/>
          <a:p>
            <a:pPr marL="604519" lvl="1" indent="-302260">
              <a:lnSpc>
                <a:spcPts val="3919"/>
              </a:lnSpc>
              <a:buFont typeface="Arial"/>
              <a:buChar char="•"/>
            </a:pPr>
            <a:r>
              <a:rPr lang="en-US" sz="2799" dirty="0">
                <a:solidFill>
                  <a:srgbClr val="F4F4F4"/>
                </a:solidFill>
                <a:latin typeface="Fira Sans Light"/>
              </a:rPr>
              <a:t>Why our application should be considered ?</a:t>
            </a:r>
          </a:p>
        </p:txBody>
      </p:sp>
      <p:sp>
        <p:nvSpPr>
          <p:cNvPr id="10" name="TextBox 9">
            <a:extLst>
              <a:ext uri="{FF2B5EF4-FFF2-40B4-BE49-F238E27FC236}">
                <a16:creationId xmlns:a16="http://schemas.microsoft.com/office/drawing/2014/main" id="{98B7EC06-A53E-6460-F7D1-C8DE80A1D8EB}"/>
              </a:ext>
            </a:extLst>
          </p:cNvPr>
          <p:cNvSpPr txBox="1"/>
          <p:nvPr/>
        </p:nvSpPr>
        <p:spPr>
          <a:xfrm>
            <a:off x="9934620" y="6302722"/>
            <a:ext cx="7514304" cy="481330"/>
          </a:xfrm>
          <a:prstGeom prst="rect">
            <a:avLst/>
          </a:prstGeom>
        </p:spPr>
        <p:txBody>
          <a:bodyPr lIns="0" tIns="0" rIns="0" bIns="0" rtlCol="0" anchor="t">
            <a:spAutoFit/>
          </a:bodyPr>
          <a:lstStyle/>
          <a:p>
            <a:pPr marL="604519" lvl="1" indent="-302260">
              <a:lnSpc>
                <a:spcPts val="3919"/>
              </a:lnSpc>
              <a:buFont typeface="Arial"/>
              <a:buChar char="•"/>
            </a:pPr>
            <a:r>
              <a:rPr lang="en-US" sz="2799" dirty="0">
                <a:solidFill>
                  <a:srgbClr val="F4F4F4"/>
                </a:solidFill>
                <a:latin typeface="Fira Sans Light"/>
              </a:rPr>
              <a:t>Additional Features.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485900"/>
            <a:ext cx="7610372" cy="5475484"/>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743201" y="6272962"/>
            <a:ext cx="4572000" cy="3959374"/>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329640" y="3895283"/>
            <a:ext cx="7374665" cy="656718"/>
          </a:xfrm>
          <a:prstGeom prst="rect">
            <a:avLst/>
          </a:prstGeom>
        </p:spPr>
        <p:txBody>
          <a:bodyPr lIns="0" tIns="0" rIns="0" bIns="0" rtlCol="0" anchor="t">
            <a:spAutoFit/>
          </a:bodyPr>
          <a:lstStyle/>
          <a:p>
            <a:pPr marL="0" lvl="0" indent="0" algn="l">
              <a:lnSpc>
                <a:spcPts val="5400"/>
              </a:lnSpc>
              <a:spcBef>
                <a:spcPct val="0"/>
              </a:spcBef>
            </a:pPr>
            <a:r>
              <a:rPr lang="en-US" sz="4000" spc="-44" dirty="0">
                <a:solidFill>
                  <a:srgbClr val="F4F4F4"/>
                </a:solidFill>
                <a:latin typeface="Marcellus"/>
              </a:rPr>
              <a:t>What we have tried to build?</a:t>
            </a:r>
          </a:p>
        </p:txBody>
      </p:sp>
      <p:sp>
        <p:nvSpPr>
          <p:cNvPr id="7" name="TextBox 7"/>
          <p:cNvSpPr txBox="1"/>
          <p:nvPr/>
        </p:nvSpPr>
        <p:spPr>
          <a:xfrm>
            <a:off x="7943313" y="3594100"/>
            <a:ext cx="10043622" cy="3115468"/>
          </a:xfrm>
          <a:prstGeom prst="rect">
            <a:avLst/>
          </a:prstGeom>
        </p:spPr>
        <p:txBody>
          <a:bodyPr lIns="0" tIns="0" rIns="0" bIns="0" rtlCol="0" anchor="t">
            <a:spAutoFit/>
          </a:bodyPr>
          <a:lstStyle/>
          <a:p>
            <a:pPr algn="just">
              <a:lnSpc>
                <a:spcPts val="3499"/>
              </a:lnSpc>
            </a:pPr>
            <a:r>
              <a:rPr lang="en-US" sz="2499" dirty="0">
                <a:solidFill>
                  <a:srgbClr val="000000"/>
                </a:solidFill>
                <a:latin typeface="Marcellus"/>
              </a:rPr>
              <a:t>In this particular hackathon we have tried building a Options Chain webpage which is similar to other stocks webpages. This is a dynamic page which fetches the real time data from a time series data and displays that data on a live web page. It further performs various operations such as calculating IV, CHNG, CHNG IN OI and displays that data as well. This page keep changing in few seconds to display the updating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6077994"/>
            <a:ext cx="4706195" cy="420900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389144"/>
            <a:ext cx="2141618" cy="1897856"/>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a:off x="1776186" y="2794769"/>
            <a:ext cx="16021557" cy="4438800"/>
            <a:chOff x="857287" y="1667012"/>
            <a:chExt cx="21362076" cy="5918399"/>
          </a:xfrm>
        </p:grpSpPr>
        <p:sp>
          <p:nvSpPr>
            <p:cNvPr id="7" name="TextBox 7"/>
            <p:cNvSpPr txBox="1"/>
            <p:nvPr/>
          </p:nvSpPr>
          <p:spPr>
            <a:xfrm>
              <a:off x="857287" y="1667012"/>
              <a:ext cx="21362076" cy="873744"/>
            </a:xfrm>
            <a:prstGeom prst="rect">
              <a:avLst/>
            </a:prstGeom>
          </p:spPr>
          <p:txBody>
            <a:bodyPr lIns="0" tIns="0" rIns="0" bIns="0" rtlCol="0" anchor="t">
              <a:spAutoFit/>
            </a:bodyPr>
            <a:lstStyle/>
            <a:p>
              <a:pPr>
                <a:lnSpc>
                  <a:spcPts val="5400"/>
                </a:lnSpc>
              </a:pPr>
              <a:r>
                <a:rPr lang="en-US" sz="4000" dirty="0">
                  <a:solidFill>
                    <a:srgbClr val="A4E473"/>
                  </a:solidFill>
                  <a:latin typeface="Marcellus" panose="020B0604020202020204" charset="0"/>
                </a:rPr>
                <a:t>What problem are we trying to solve?</a:t>
              </a:r>
            </a:p>
          </p:txBody>
        </p:sp>
        <p:grpSp>
          <p:nvGrpSpPr>
            <p:cNvPr id="8" name="Group 8"/>
            <p:cNvGrpSpPr/>
            <p:nvPr/>
          </p:nvGrpSpPr>
          <p:grpSpPr>
            <a:xfrm>
              <a:off x="857287" y="4081522"/>
              <a:ext cx="4046040" cy="35038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sp>
          <p:nvSpPr>
            <p:cNvPr id="10" name="TextBox 10"/>
            <p:cNvSpPr txBox="1"/>
            <p:nvPr/>
          </p:nvSpPr>
          <p:spPr>
            <a:xfrm>
              <a:off x="7467599" y="4363313"/>
              <a:ext cx="14592640" cy="2957049"/>
            </a:xfrm>
            <a:prstGeom prst="rect">
              <a:avLst/>
            </a:prstGeom>
          </p:spPr>
          <p:txBody>
            <a:bodyPr wrap="square" lIns="0" tIns="0" rIns="0" bIns="0" rtlCol="0" anchor="t">
              <a:spAutoFit/>
            </a:bodyPr>
            <a:lstStyle/>
            <a:p>
              <a:pPr algn="just">
                <a:lnSpc>
                  <a:spcPts val="3499"/>
                </a:lnSpc>
              </a:pPr>
              <a:r>
                <a:rPr lang="en-US" sz="2499" dirty="0">
                  <a:solidFill>
                    <a:srgbClr val="000000"/>
                  </a:solidFill>
                  <a:latin typeface="Marcellus"/>
                </a:rPr>
                <a:t>The NSE Website has a refresh button where we manually have to press the refresh button so we have removed that refresh button and data is being refreshed within few second as the NSE was having delay of 3 min to update data is also decreased to  few second.</a:t>
              </a:r>
            </a:p>
            <a:p>
              <a:pPr algn="just">
                <a:lnSpc>
                  <a:spcPts val="3499"/>
                </a:lnSpc>
              </a:pPr>
              <a:endParaRPr lang="en-US" sz="2499" dirty="0">
                <a:solidFill>
                  <a:srgbClr val="000000"/>
                </a:solidFill>
                <a:latin typeface="Marcellu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08270" y="2817650"/>
            <a:ext cx="12958832" cy="695325"/>
          </a:xfrm>
          <a:prstGeom prst="rect">
            <a:avLst/>
          </a:prstGeom>
        </p:spPr>
        <p:txBody>
          <a:bodyPr lIns="0" tIns="0" rIns="0" bIns="0" rtlCol="0" anchor="t">
            <a:spAutoFit/>
          </a:bodyPr>
          <a:lstStyle/>
          <a:p>
            <a:pPr>
              <a:lnSpc>
                <a:spcPts val="5400"/>
              </a:lnSpc>
              <a:spcBef>
                <a:spcPct val="0"/>
              </a:spcBef>
            </a:pPr>
            <a:r>
              <a:rPr lang="en-US" sz="4500" spc="-44" dirty="0">
                <a:solidFill>
                  <a:srgbClr val="A4E473"/>
                </a:solidFill>
                <a:latin typeface="Marcellus" panose="020B0604020202020204" charset="0"/>
              </a:rPr>
              <a:t>Why our application should be considered ?</a:t>
            </a:r>
          </a:p>
        </p:txBody>
      </p:sp>
      <p:grpSp>
        <p:nvGrpSpPr>
          <p:cNvPr id="3" name="Group 3"/>
          <p:cNvGrpSpPr/>
          <p:nvPr/>
        </p:nvGrpSpPr>
        <p:grpSpPr>
          <a:xfrm>
            <a:off x="15310222" y="4892368"/>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052831" y="5629294"/>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5558416" y="7448559"/>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932083" y="3543300"/>
            <a:ext cx="10574117" cy="3564309"/>
          </a:xfrm>
          <a:prstGeom prst="rect">
            <a:avLst/>
          </a:prstGeom>
        </p:spPr>
        <p:txBody>
          <a:bodyPr wrap="square" lIns="0" tIns="0" rIns="0" bIns="0" rtlCol="0" anchor="t">
            <a:spAutoFit/>
          </a:bodyPr>
          <a:lstStyle/>
          <a:p>
            <a:pPr algn="just">
              <a:lnSpc>
                <a:spcPts val="3499"/>
              </a:lnSpc>
            </a:pPr>
            <a:endParaRPr dirty="0"/>
          </a:p>
          <a:p>
            <a:pPr algn="just">
              <a:lnSpc>
                <a:spcPts val="3499"/>
              </a:lnSpc>
            </a:pPr>
            <a:r>
              <a:rPr lang="en-US" sz="2499" dirty="0">
                <a:solidFill>
                  <a:srgbClr val="000000"/>
                </a:solidFill>
                <a:latin typeface="Marcellus"/>
              </a:rPr>
              <a:t>Our application should be considered because it offers real-time processing of market data, accurate calculation of implied volatility, and a user-friendly interface for the options chain.. By choosing our application, the judges will select a comprehensive, reliable, and user-centric options chain tool that empowers traders and investors with timely and valuable information.</a:t>
            </a:r>
          </a:p>
          <a:p>
            <a:pPr algn="just">
              <a:lnSpc>
                <a:spcPts val="3499"/>
              </a:lnSpc>
            </a:pPr>
            <a:endParaRPr lang="en-US" sz="2499" dirty="0">
              <a:solidFill>
                <a:srgbClr val="000000"/>
              </a:solidFill>
              <a:latin typeface="Marcellu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0F0183F1-A4FD-CF0A-DA4F-DF7D00CF5FC6}"/>
              </a:ext>
            </a:extLst>
          </p:cNvPr>
          <p:cNvSpPr txBox="1"/>
          <p:nvPr/>
        </p:nvSpPr>
        <p:spPr>
          <a:xfrm>
            <a:off x="1588008" y="981741"/>
            <a:ext cx="7958198" cy="1116972"/>
          </a:xfrm>
          <a:prstGeom prst="rect">
            <a:avLst/>
          </a:prstGeom>
        </p:spPr>
        <p:txBody>
          <a:bodyPr lIns="0" tIns="0" rIns="0" bIns="0" rtlCol="0" anchor="t">
            <a:spAutoFit/>
          </a:bodyPr>
          <a:lstStyle/>
          <a:p>
            <a:pPr>
              <a:lnSpc>
                <a:spcPts val="10199"/>
              </a:lnSpc>
              <a:spcBef>
                <a:spcPct val="0"/>
              </a:spcBef>
            </a:pPr>
            <a:r>
              <a:rPr lang="en-US" sz="4000" spc="-84" dirty="0">
                <a:solidFill>
                  <a:srgbClr val="000000"/>
                </a:solidFill>
                <a:latin typeface="Marcellus" panose="020B0604020202020204" charset="0"/>
              </a:rPr>
              <a:t>Additional Features</a:t>
            </a:r>
          </a:p>
        </p:txBody>
      </p:sp>
      <p:grpSp>
        <p:nvGrpSpPr>
          <p:cNvPr id="7" name="Group 11">
            <a:extLst>
              <a:ext uri="{FF2B5EF4-FFF2-40B4-BE49-F238E27FC236}">
                <a16:creationId xmlns:a16="http://schemas.microsoft.com/office/drawing/2014/main" id="{6261C78E-4D20-523B-BBE3-5F7CD863C312}"/>
              </a:ext>
            </a:extLst>
          </p:cNvPr>
          <p:cNvGrpSpPr/>
          <p:nvPr/>
        </p:nvGrpSpPr>
        <p:grpSpPr>
          <a:xfrm>
            <a:off x="9148762" y="3556455"/>
            <a:ext cx="8272402" cy="2248104"/>
            <a:chOff x="0" y="-9525"/>
            <a:chExt cx="11029869" cy="2997471"/>
          </a:xfrm>
        </p:grpSpPr>
        <p:sp>
          <p:nvSpPr>
            <p:cNvPr id="8" name="TextBox 12">
              <a:extLst>
                <a:ext uri="{FF2B5EF4-FFF2-40B4-BE49-F238E27FC236}">
                  <a16:creationId xmlns:a16="http://schemas.microsoft.com/office/drawing/2014/main" id="{9BE21339-1762-BE89-73BE-196DF6D00104}"/>
                </a:ext>
              </a:extLst>
            </p:cNvPr>
            <p:cNvSpPr txBox="1"/>
            <p:nvPr/>
          </p:nvSpPr>
          <p:spPr>
            <a:xfrm>
              <a:off x="0" y="-9525"/>
              <a:ext cx="11029869" cy="733425"/>
            </a:xfrm>
            <a:prstGeom prst="rect">
              <a:avLst/>
            </a:prstGeom>
          </p:spPr>
          <p:txBody>
            <a:bodyPr lIns="0" tIns="0" rIns="0" bIns="0" rtlCol="0" anchor="t">
              <a:spAutoFit/>
            </a:bodyPr>
            <a:lstStyle/>
            <a:p>
              <a:pPr>
                <a:lnSpc>
                  <a:spcPts val="4320"/>
                </a:lnSpc>
                <a:spcBef>
                  <a:spcPct val="0"/>
                </a:spcBef>
              </a:pPr>
              <a:r>
                <a:rPr lang="en-US" sz="3600" dirty="0">
                  <a:solidFill>
                    <a:srgbClr val="000000"/>
                  </a:solidFill>
                  <a:latin typeface="Marcellus" panose="020B0604020202020204" charset="0"/>
                </a:rPr>
                <a:t>Chat Bot</a:t>
              </a:r>
            </a:p>
          </p:txBody>
        </p:sp>
        <p:sp>
          <p:nvSpPr>
            <p:cNvPr id="9" name="TextBox 13">
              <a:extLst>
                <a:ext uri="{FF2B5EF4-FFF2-40B4-BE49-F238E27FC236}">
                  <a16:creationId xmlns:a16="http://schemas.microsoft.com/office/drawing/2014/main" id="{BCB67FB7-F1AC-C0F4-E6C7-8104BE0867EF}"/>
                </a:ext>
              </a:extLst>
            </p:cNvPr>
            <p:cNvSpPr txBox="1"/>
            <p:nvPr/>
          </p:nvSpPr>
          <p:spPr>
            <a:xfrm>
              <a:off x="0" y="1072892"/>
              <a:ext cx="11029869" cy="1915054"/>
            </a:xfrm>
            <a:prstGeom prst="rect">
              <a:avLst/>
            </a:prstGeom>
          </p:spPr>
          <p:txBody>
            <a:bodyPr lIns="0" tIns="0" rIns="0" bIns="0" rtlCol="0" anchor="t">
              <a:spAutoFit/>
            </a:bodyPr>
            <a:lstStyle/>
            <a:p>
              <a:pPr>
                <a:lnSpc>
                  <a:spcPts val="2800"/>
                </a:lnSpc>
                <a:spcBef>
                  <a:spcPct val="0"/>
                </a:spcBef>
              </a:pPr>
              <a:r>
                <a:rPr lang="en-US" sz="2500" dirty="0">
                  <a:solidFill>
                    <a:srgbClr val="000000"/>
                  </a:solidFill>
                  <a:latin typeface="Marcellus" panose="020B0604020202020204" charset="0"/>
                </a:rPr>
                <a:t>Chatbot-created chatbot which acts as </a:t>
              </a:r>
              <a:r>
                <a:rPr lang="en-US" sz="2500" dirty="0" err="1">
                  <a:solidFill>
                    <a:srgbClr val="000000"/>
                  </a:solidFill>
                  <a:latin typeface="Marcellus" panose="020B0604020202020204" charset="0"/>
                </a:rPr>
                <a:t>support,you</a:t>
              </a:r>
              <a:r>
                <a:rPr lang="en-US" sz="2500" dirty="0">
                  <a:solidFill>
                    <a:srgbClr val="000000"/>
                  </a:solidFill>
                  <a:latin typeface="Marcellus" panose="020B0604020202020204" charset="0"/>
                </a:rPr>
                <a:t> can ask questions like what are options and FAQ  in react.js but could not </a:t>
              </a:r>
              <a:r>
                <a:rPr lang="en-US" sz="2500" dirty="0" err="1">
                  <a:solidFill>
                    <a:srgbClr val="000000"/>
                  </a:solidFill>
                  <a:latin typeface="Marcellus" panose="020B0604020202020204" charset="0"/>
                </a:rPr>
                <a:t>interate</a:t>
              </a:r>
              <a:r>
                <a:rPr lang="en-US" sz="2500" dirty="0">
                  <a:solidFill>
                    <a:srgbClr val="000000"/>
                  </a:solidFill>
                  <a:latin typeface="Marcellus" panose="020B0604020202020204" charset="0"/>
                </a:rPr>
                <a:t> due to time </a:t>
              </a:r>
              <a:r>
                <a:rPr lang="en-US" sz="2500" dirty="0" err="1">
                  <a:solidFill>
                    <a:srgbClr val="000000"/>
                  </a:solidFill>
                  <a:latin typeface="Marcellus" panose="020B0604020202020204" charset="0"/>
                </a:rPr>
                <a:t>constarints</a:t>
              </a:r>
              <a:r>
                <a:rPr lang="en-US" sz="2500" dirty="0">
                  <a:solidFill>
                    <a:srgbClr val="000000"/>
                  </a:solidFill>
                  <a:latin typeface="Marcellus" panose="020B0604020202020204" charset="0"/>
                </a:rPr>
                <a:t>.</a:t>
              </a:r>
            </a:p>
            <a:p>
              <a:pPr>
                <a:lnSpc>
                  <a:spcPts val="2800"/>
                </a:lnSpc>
                <a:spcBef>
                  <a:spcPct val="0"/>
                </a:spcBef>
              </a:pPr>
              <a:r>
                <a:rPr lang="en-US" sz="2500" dirty="0">
                  <a:solidFill>
                    <a:srgbClr val="000000"/>
                  </a:solidFill>
                  <a:latin typeface="Marcellus" panose="020B0604020202020204" charset="0"/>
                </a:rPr>
                <a:t>Which support some Queries.</a:t>
              </a:r>
            </a:p>
          </p:txBody>
        </p:sp>
      </p:grpSp>
      <p:sp>
        <p:nvSpPr>
          <p:cNvPr id="11" name="TextBox 15">
            <a:extLst>
              <a:ext uri="{FF2B5EF4-FFF2-40B4-BE49-F238E27FC236}">
                <a16:creationId xmlns:a16="http://schemas.microsoft.com/office/drawing/2014/main" id="{50B1686F-2629-EA5B-747E-9E32A1F58921}"/>
              </a:ext>
            </a:extLst>
          </p:cNvPr>
          <p:cNvSpPr txBox="1"/>
          <p:nvPr/>
        </p:nvSpPr>
        <p:spPr>
          <a:xfrm>
            <a:off x="9144000" y="6209702"/>
            <a:ext cx="8272402" cy="550069"/>
          </a:xfrm>
          <a:prstGeom prst="rect">
            <a:avLst/>
          </a:prstGeom>
        </p:spPr>
        <p:txBody>
          <a:bodyPr lIns="0" tIns="0" rIns="0" bIns="0" rtlCol="0" anchor="t">
            <a:spAutoFit/>
          </a:bodyPr>
          <a:lstStyle/>
          <a:p>
            <a:pPr>
              <a:lnSpc>
                <a:spcPts val="4320"/>
              </a:lnSpc>
              <a:spcBef>
                <a:spcPct val="0"/>
              </a:spcBef>
            </a:pPr>
            <a:r>
              <a:rPr lang="en-US" sz="3600" dirty="0">
                <a:solidFill>
                  <a:srgbClr val="000000"/>
                </a:solidFill>
                <a:latin typeface="Marcellus" panose="020B0604020202020204" charset="0"/>
              </a:rPr>
              <a:t>Little Indian Decode</a:t>
            </a:r>
          </a:p>
        </p:txBody>
      </p:sp>
      <p:sp>
        <p:nvSpPr>
          <p:cNvPr id="16" name="AutoShape 21">
            <a:extLst>
              <a:ext uri="{FF2B5EF4-FFF2-40B4-BE49-F238E27FC236}">
                <a16:creationId xmlns:a16="http://schemas.microsoft.com/office/drawing/2014/main" id="{DE3FBE8C-0504-617A-9F8D-C05EB6F3C80A}"/>
              </a:ext>
            </a:extLst>
          </p:cNvPr>
          <p:cNvSpPr/>
          <p:nvPr/>
        </p:nvSpPr>
        <p:spPr>
          <a:xfrm>
            <a:off x="9144000" y="6134100"/>
            <a:ext cx="8272402" cy="0"/>
          </a:xfrm>
          <a:prstGeom prst="line">
            <a:avLst/>
          </a:prstGeom>
          <a:ln w="9525" cap="flat">
            <a:solidFill>
              <a:srgbClr val="000000"/>
            </a:solidFill>
            <a:prstDash val="solid"/>
            <a:headEnd type="none" w="sm" len="sm"/>
            <a:tailEnd type="none" w="sm" len="sm"/>
          </a:ln>
        </p:spPr>
      </p:sp>
      <p:pic>
        <p:nvPicPr>
          <p:cNvPr id="26" name="Picture 25">
            <a:extLst>
              <a:ext uri="{FF2B5EF4-FFF2-40B4-BE49-F238E27FC236}">
                <a16:creationId xmlns:a16="http://schemas.microsoft.com/office/drawing/2014/main" id="{7DAF248C-8D92-57CD-161C-1EEC9B113BA9}"/>
              </a:ext>
            </a:extLst>
          </p:cNvPr>
          <p:cNvPicPr>
            <a:picLocks noChangeAspect="1"/>
          </p:cNvPicPr>
          <p:nvPr/>
        </p:nvPicPr>
        <p:blipFill>
          <a:blip r:embed="rId2"/>
          <a:stretch>
            <a:fillRect/>
          </a:stretch>
        </p:blipFill>
        <p:spPr>
          <a:xfrm>
            <a:off x="1447800" y="3308931"/>
            <a:ext cx="6456774" cy="4991255"/>
          </a:xfrm>
          <a:prstGeom prst="rect">
            <a:avLst/>
          </a:prstGeom>
        </p:spPr>
      </p:pic>
    </p:spTree>
    <p:extLst>
      <p:ext uri="{BB962C8B-B14F-4D97-AF65-F5344CB8AC3E}">
        <p14:creationId xmlns:p14="http://schemas.microsoft.com/office/powerpoint/2010/main" val="383266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485900"/>
            <a:ext cx="7610372" cy="5475484"/>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3014559" y="6327626"/>
            <a:ext cx="4572000" cy="3959374"/>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2">
            <a:extLst>
              <a:ext uri="{FF2B5EF4-FFF2-40B4-BE49-F238E27FC236}">
                <a16:creationId xmlns:a16="http://schemas.microsoft.com/office/drawing/2014/main" id="{5A604057-C59E-8626-C401-438F3CB33990}"/>
              </a:ext>
            </a:extLst>
          </p:cNvPr>
          <p:cNvSpPr txBox="1"/>
          <p:nvPr/>
        </p:nvSpPr>
        <p:spPr>
          <a:xfrm>
            <a:off x="10896600" y="4229100"/>
            <a:ext cx="7958198" cy="1255728"/>
          </a:xfrm>
          <a:prstGeom prst="rect">
            <a:avLst/>
          </a:prstGeom>
        </p:spPr>
        <p:txBody>
          <a:bodyPr wrap="square" lIns="0" tIns="0" rIns="0" bIns="0" rtlCol="0" anchor="t">
            <a:spAutoFit/>
          </a:bodyPr>
          <a:lstStyle/>
          <a:p>
            <a:pPr>
              <a:lnSpc>
                <a:spcPts val="10199"/>
              </a:lnSpc>
              <a:spcBef>
                <a:spcPct val="0"/>
              </a:spcBef>
            </a:pPr>
            <a:r>
              <a:rPr lang="en-US" sz="8000" spc="-84" dirty="0">
                <a:solidFill>
                  <a:srgbClr val="000000"/>
                </a:solidFill>
                <a:latin typeface="Marcellus" panose="020B0604020202020204" charset="0"/>
              </a:rPr>
              <a:t>Thank You!!</a:t>
            </a:r>
          </a:p>
        </p:txBody>
      </p:sp>
    </p:spTree>
    <p:extLst>
      <p:ext uri="{BB962C8B-B14F-4D97-AF65-F5344CB8AC3E}">
        <p14:creationId xmlns:p14="http://schemas.microsoft.com/office/powerpoint/2010/main" val="3656974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308</Words>
  <Application>Microsoft Office PowerPoint</Application>
  <PresentationFormat>Custom</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Fira Sans Light</vt:lpstr>
      <vt:lpstr>Arial</vt:lpstr>
      <vt:lpstr>Marcellus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Geometric Company Internal Deck Business Presentation</dc:title>
  <dc:creator>SIDDHESH</dc:creator>
  <cp:lastModifiedBy>Siddhesh Parkhe</cp:lastModifiedBy>
  <cp:revision>2</cp:revision>
  <dcterms:created xsi:type="dcterms:W3CDTF">2006-08-16T00:00:00Z</dcterms:created>
  <dcterms:modified xsi:type="dcterms:W3CDTF">2023-07-04T17:53:10Z</dcterms:modified>
  <dc:identifier>DAFnrs4DSto</dc:identifier>
</cp:coreProperties>
</file>