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417" r:id="rId6"/>
    <p:sldId id="418" r:id="rId7"/>
    <p:sldId id="419" r:id="rId8"/>
    <p:sldId id="260" r:id="rId9"/>
    <p:sldId id="369" r:id="rId10"/>
    <p:sldId id="373" r:id="rId11"/>
    <p:sldId id="375" r:id="rId12"/>
    <p:sldId id="408" r:id="rId13"/>
    <p:sldId id="411" r:id="rId14"/>
    <p:sldId id="412" r:id="rId15"/>
    <p:sldId id="414" r:id="rId16"/>
    <p:sldId id="413" r:id="rId17"/>
    <p:sldId id="420" r:id="rId18"/>
    <p:sldId id="42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6D36-E9F4-4CC9-80BA-6865B300946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6CADC-1471-4007-87CB-0816EE6D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394F-ED96-D11E-D924-E28947AAC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A14BD-0C54-1821-7598-D10506B48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06D6-36AD-8462-70D5-95558CC1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147E-7308-4477-ACC1-A04EC5937A10}" type="datetime2">
              <a:rPr lang="en-US" smtClean="0"/>
              <a:t>Thursday, October 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D4BB0-486E-D564-522B-74F9F29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27B95-80CA-0232-5F4C-EC52DFFE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2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C382-0AC1-5F67-3B5E-6FE7AF67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0C9F4-2439-CA72-FB58-2AFA8D4C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EA88-2006-5E7C-2285-AD9636D2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4ADA-67F4-4ADA-A980-023F2F57CF14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B8C3-0DFC-A2D4-A850-473EBB17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0229-AE89-2503-47C2-66E71F19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3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C2329-710E-4D7B-18EC-4B7AA2C78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082E4-1B49-1B2A-5F62-BC4FEBDD4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567B7-61D2-2E2A-C2B3-C766DA41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B546-FDDF-4F09-9177-DADF678BEF2F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D2B9-8730-8C5C-BBE2-337F3AEF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C2363-528E-FBF0-05D0-CE3358CF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9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7095-DE1B-3792-6611-51697B47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B4DF-40DF-0510-2F9A-7B6FCC7D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03EC-6710-6BDD-62B4-7E75C6D7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C15-D1B3-4438-A350-14E72F1F683C}" type="datetime2">
              <a:rPr lang="en-US" smtClean="0"/>
              <a:t>Thursday, October 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99E5-FFC1-54AD-0316-6E9ED55B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484A-EEDA-A8CF-96EE-B0A222A3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9596-7324-62E9-B742-639B7A39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6A269-BF34-550C-FEB1-E3D9AD5A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5B2B1-2F2E-5E32-54CA-3EA9D640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0E4-8272-432D-A420-DB65C355477F}" type="datetime2">
              <a:rPr lang="en-US" smtClean="0"/>
              <a:t>Thursday, October 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B2C2-0057-876A-CEE8-FA4F32C0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EFB67-C1D7-58E3-CE7C-63B2B555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830C-747F-2168-BCAB-AA813D38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2EC1-3519-DD98-BA7F-500D575F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23647-4C8B-29A5-59B7-F05C0DA4F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B7017-459A-1CC7-179F-3FE9B82E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902B-0CE1-44DF-A5DD-BE5EDC46B9A4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5CC66-E569-3B3C-779B-7601BC07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070C7-B13B-D64F-7E24-3875B6E2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B618-A39F-F51C-7787-7F908203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4EF8-25E0-6017-BFD9-5D45E7D5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63296-1FCC-B530-144E-141CC53AD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3294A-C823-12D4-4383-96E5B4C6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BCBBE-6783-9D9E-A643-3646D9EBD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64F26-339A-49AE-396E-69D9472D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4378-370A-4B54-8ED3-4A1F924F9D08}" type="datetime2">
              <a:rPr lang="en-US" smtClean="0"/>
              <a:t>Thursday, October 3,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15E21-421C-0818-A254-EE6974DB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DFAE5-4412-FF46-D7EA-F265A43B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8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9F96-236D-CE0D-3617-8CC6110C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6B3E4-70A4-FD9E-5B72-95A6BF66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06-C43B-42CD-B754-EC269AFC1EC6}" type="datetime2">
              <a:rPr lang="en-US" smtClean="0"/>
              <a:t>Thursday, October 3,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3E977-0BC6-D6C3-637A-13A852BB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CFA53-A695-2635-857A-6E6D792B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DA315-822C-936E-615F-48ACF364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358A-3B6E-4C44-A400-6A6C2169E1A0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B883C-7F2C-8CAB-DDF3-529E2BEE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C510A-4885-4E6C-BE23-90657060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5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EC10-4D5F-EBE6-F9A1-47165A3C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F809-DAD2-357E-53CF-3FB7D44E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81DD0-F403-B7B7-F287-E53832E7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9B56A-1F9A-5969-C241-D7FCD889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A88E-D112-437E-988E-BA69B526FB2B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B5DD5-877A-2B61-F22D-78F0F28C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C7560-5CF9-22A5-55ED-9E3DF3CD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7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D1B9-9C6B-BD7B-74EA-A364B07A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D06C4-011A-8E56-7642-9D25FC2B4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A1138-29BE-1154-228E-212BBA998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C65B-A541-D17D-77C7-5BF0BA12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AE4C-2FFE-4943-8B18-630CF8E49955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48178-58FE-205C-B521-B69DC4BB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4C0F-8FA4-7466-90DE-8F2BF088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8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7D801-06E6-6BE1-1970-C1E55D46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99173-9517-BE65-A57F-ABEC8F6A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1F83-B279-D29A-A1B4-6263ED56D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1109A-81B7-4B6D-AA19-5BC7CD434BC6}" type="datetime2">
              <a:rPr lang="en-US" smtClean="0"/>
              <a:t>Thursday, October 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0ECBD-63BA-B90F-DDE1-308485E64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C055F-9137-C61E-D270-333B2A92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4A27-B4CC-1E71-05C0-C6C12104C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STATE MANAGEMENT IN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FFB6-C44F-BED2-CA4B-DB5AF00A8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By-Siddhesh Jadhav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84D16-DA37-9FEC-BB45-F2DF553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5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870452" y="1662673"/>
            <a:ext cx="8452742" cy="4372269"/>
          </a:xfrm>
          <a:custGeom>
            <a:avLst/>
            <a:gdLst/>
            <a:ahLst/>
            <a:cxnLst/>
            <a:rect l="l" t="t" r="r" b="b"/>
            <a:pathLst>
              <a:path w="9313669" h="4817593">
                <a:moveTo>
                  <a:pt x="0" y="0"/>
                </a:moveTo>
                <a:lnTo>
                  <a:pt x="9313669" y="0"/>
                </a:lnTo>
                <a:lnTo>
                  <a:pt x="9313669" y="4817593"/>
                </a:lnTo>
                <a:lnTo>
                  <a:pt x="0" y="4817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/>
          </a:p>
        </p:txBody>
      </p:sp>
      <p:sp>
        <p:nvSpPr>
          <p:cNvPr id="7" name="TextBox 7"/>
          <p:cNvSpPr txBox="1"/>
          <p:nvPr/>
        </p:nvSpPr>
        <p:spPr>
          <a:xfrm>
            <a:off x="2596230" y="486842"/>
            <a:ext cx="7874370" cy="395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3"/>
              </a:lnSpc>
            </a:pPr>
            <a:r>
              <a:rPr lang="en-US" sz="2388" b="1" spc="5" dirty="0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Most React Apps Consist Of Multiple Components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51124" y="3437682"/>
            <a:ext cx="483806" cy="210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dirty="0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Shop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41217" y="4458801"/>
            <a:ext cx="713328" cy="210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dirty="0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Product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43586" y="2416564"/>
            <a:ext cx="381014" cy="210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dirty="0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99386" y="1826237"/>
            <a:ext cx="1013002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spc="5">
                <a:solidFill>
                  <a:srgbClr val="E49BF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Cart Context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75951" y="5479919"/>
            <a:ext cx="345315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Cart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57071" y="3437682"/>
            <a:ext cx="587838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spc="1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Header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437456" y="4458801"/>
            <a:ext cx="831847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CartModal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146232" y="2414748"/>
            <a:ext cx="822605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>
                <a:solidFill>
                  <a:srgbClr val="0F012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Cart State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96230" y="4470411"/>
            <a:ext cx="700484" cy="15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7"/>
              </a:lnSpc>
            </a:pPr>
            <a:r>
              <a:rPr lang="en-US" sz="955">
                <a:solidFill>
                  <a:srgbClr val="0F0129"/>
                </a:solidFill>
                <a:latin typeface="Quicksand"/>
                <a:ea typeface="Quicksand"/>
                <a:cs typeface="Quicksand"/>
                <a:sym typeface="Quicksand"/>
              </a:rPr>
              <a:t>Update Cart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79686" y="5491530"/>
            <a:ext cx="698375" cy="15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7"/>
              </a:lnSpc>
            </a:pPr>
            <a:r>
              <a:rPr lang="en-US" sz="955">
                <a:solidFill>
                  <a:srgbClr val="0F0129"/>
                </a:solidFill>
                <a:latin typeface="Quicksand"/>
                <a:ea typeface="Quicksand"/>
                <a:cs typeface="Quicksand"/>
                <a:sym typeface="Quicksand"/>
              </a:rPr>
              <a:t>Display Cart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66061" y="2701582"/>
            <a:ext cx="1390508" cy="19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1"/>
              </a:lnSpc>
            </a:pPr>
            <a:r>
              <a:rPr lang="en-US" sz="1193">
                <a:solidFill>
                  <a:srgbClr val="FBD87A"/>
                </a:solidFill>
                <a:latin typeface="Quicksand"/>
                <a:ea typeface="Quicksand"/>
                <a:cs typeface="Quicksand"/>
                <a:sym typeface="Quicksand"/>
              </a:rPr>
              <a:t>onUpdateCart Prop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66061" y="3934812"/>
            <a:ext cx="1390508" cy="19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1"/>
              </a:lnSpc>
            </a:pPr>
            <a:r>
              <a:rPr lang="en-US" sz="1193">
                <a:solidFill>
                  <a:srgbClr val="FBD87A"/>
                </a:solidFill>
                <a:latin typeface="Quicksand"/>
                <a:ea typeface="Quicksand"/>
                <a:cs typeface="Quicksand"/>
                <a:sym typeface="Quicksand"/>
              </a:rPr>
              <a:t>onUpdateCart Prop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49628" y="2871542"/>
            <a:ext cx="660296" cy="19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1"/>
              </a:lnSpc>
            </a:pPr>
            <a:r>
              <a:rPr lang="en-US" sz="1193">
                <a:solidFill>
                  <a:srgbClr val="FBD87A"/>
                </a:solidFill>
                <a:latin typeface="Quicksand"/>
                <a:ea typeface="Quicksand"/>
                <a:cs typeface="Quicksand"/>
                <a:sym typeface="Quicksand"/>
              </a:rPr>
              <a:t>cart Prop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449628" y="3934812"/>
            <a:ext cx="660296" cy="19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1"/>
              </a:lnSpc>
            </a:pPr>
            <a:r>
              <a:rPr lang="en-US" sz="1193">
                <a:solidFill>
                  <a:srgbClr val="FBD87A"/>
                </a:solidFill>
                <a:latin typeface="Quicksand"/>
                <a:ea typeface="Quicksand"/>
                <a:cs typeface="Quicksand"/>
                <a:sym typeface="Quicksand"/>
              </a:rPr>
              <a:t>cart Prop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449628" y="4955931"/>
            <a:ext cx="660296" cy="19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1"/>
              </a:lnSpc>
            </a:pPr>
            <a:r>
              <a:rPr lang="en-US" sz="1193">
                <a:solidFill>
                  <a:srgbClr val="FBD87A"/>
                </a:solidFill>
                <a:latin typeface="Quicksand"/>
                <a:ea typeface="Quicksand"/>
                <a:cs typeface="Quicksand"/>
                <a:sym typeface="Quicksand"/>
              </a:rPr>
              <a:t>cart Prop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870452" y="1419891"/>
            <a:ext cx="8452742" cy="4615051"/>
          </a:xfrm>
          <a:custGeom>
            <a:avLst/>
            <a:gdLst/>
            <a:ahLst/>
            <a:cxnLst/>
            <a:rect l="l" t="t" r="r" b="b"/>
            <a:pathLst>
              <a:path w="9313669" h="5085102">
                <a:moveTo>
                  <a:pt x="0" y="0"/>
                </a:moveTo>
                <a:lnTo>
                  <a:pt x="9313669" y="0"/>
                </a:lnTo>
                <a:lnTo>
                  <a:pt x="9313669" y="5085102"/>
                </a:lnTo>
                <a:lnTo>
                  <a:pt x="0" y="5085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/>
          </a:p>
        </p:txBody>
      </p:sp>
      <p:sp>
        <p:nvSpPr>
          <p:cNvPr id="7" name="TextBox 7"/>
          <p:cNvSpPr txBox="1"/>
          <p:nvPr/>
        </p:nvSpPr>
        <p:spPr>
          <a:xfrm>
            <a:off x="2675203" y="243060"/>
            <a:ext cx="7874370" cy="395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3"/>
              </a:lnSpc>
            </a:pPr>
            <a:r>
              <a:rPr lang="en-US" sz="2388" b="1" spc="5" dirty="0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Most React Apps Consist Of Multiple Components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51124" y="3437682"/>
            <a:ext cx="513563" cy="210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dirty="0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Shop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41217" y="4458801"/>
            <a:ext cx="831846" cy="210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dirty="0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Product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43585" y="2416564"/>
            <a:ext cx="409589" cy="210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dirty="0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99386" y="1826237"/>
            <a:ext cx="1013002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spc="5">
                <a:solidFill>
                  <a:srgbClr val="E49BF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Cart Context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75951" y="5479919"/>
            <a:ext cx="345315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Cart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57071" y="3437682"/>
            <a:ext cx="587838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spc="1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Header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437456" y="4458801"/>
            <a:ext cx="831847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CartModal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78043" y="1806441"/>
            <a:ext cx="822605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>
                <a:solidFill>
                  <a:srgbClr val="0F012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Cart State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96230" y="4470411"/>
            <a:ext cx="700484" cy="15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7"/>
              </a:lnSpc>
            </a:pPr>
            <a:r>
              <a:rPr lang="en-US" sz="955">
                <a:solidFill>
                  <a:srgbClr val="0F0129"/>
                </a:solidFill>
                <a:latin typeface="Quicksand"/>
                <a:ea typeface="Quicksand"/>
                <a:cs typeface="Quicksand"/>
                <a:sym typeface="Quicksand"/>
              </a:rPr>
              <a:t>Update Cart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79686" y="5491530"/>
            <a:ext cx="698375" cy="15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7"/>
              </a:lnSpc>
            </a:pPr>
            <a:r>
              <a:rPr lang="en-US" sz="955">
                <a:solidFill>
                  <a:srgbClr val="0F0129"/>
                </a:solidFill>
                <a:latin typeface="Quicksand"/>
                <a:ea typeface="Quicksand"/>
                <a:cs typeface="Quicksand"/>
                <a:sym typeface="Quicksand"/>
              </a:rPr>
              <a:t>Display Cart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2954330" y="4285322"/>
            <a:ext cx="556060" cy="802948"/>
          </a:xfrm>
          <a:custGeom>
            <a:avLst/>
            <a:gdLst/>
            <a:ahLst/>
            <a:cxnLst/>
            <a:rect l="l" t="t" r="r" b="b"/>
            <a:pathLst>
              <a:path w="612696" h="884730">
                <a:moveTo>
                  <a:pt x="0" y="0"/>
                </a:moveTo>
                <a:lnTo>
                  <a:pt x="612696" y="0"/>
                </a:lnTo>
                <a:lnTo>
                  <a:pt x="612696" y="884730"/>
                </a:lnTo>
                <a:lnTo>
                  <a:pt x="0" y="884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/>
          </a:p>
        </p:txBody>
      </p:sp>
      <p:sp>
        <p:nvSpPr>
          <p:cNvPr id="7" name="Freeform 7"/>
          <p:cNvSpPr/>
          <p:nvPr/>
        </p:nvSpPr>
        <p:spPr>
          <a:xfrm>
            <a:off x="1933824" y="1994523"/>
            <a:ext cx="2528484" cy="1096231"/>
          </a:xfrm>
          <a:custGeom>
            <a:avLst/>
            <a:gdLst/>
            <a:ahLst/>
            <a:cxnLst/>
            <a:rect l="l" t="t" r="r" b="b"/>
            <a:pathLst>
              <a:path w="2786015" h="1207884">
                <a:moveTo>
                  <a:pt x="0" y="0"/>
                </a:moveTo>
                <a:lnTo>
                  <a:pt x="2786015" y="0"/>
                </a:lnTo>
                <a:lnTo>
                  <a:pt x="2786015" y="1207885"/>
                </a:lnTo>
                <a:lnTo>
                  <a:pt x="0" y="1207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 dirty="0"/>
          </a:p>
        </p:txBody>
      </p:sp>
      <p:sp>
        <p:nvSpPr>
          <p:cNvPr id="8" name="Freeform 8"/>
          <p:cNvSpPr/>
          <p:nvPr/>
        </p:nvSpPr>
        <p:spPr>
          <a:xfrm>
            <a:off x="5822458" y="4285322"/>
            <a:ext cx="556060" cy="802948"/>
          </a:xfrm>
          <a:custGeom>
            <a:avLst/>
            <a:gdLst/>
            <a:ahLst/>
            <a:cxnLst/>
            <a:rect l="l" t="t" r="r" b="b"/>
            <a:pathLst>
              <a:path w="612696" h="884730">
                <a:moveTo>
                  <a:pt x="0" y="0"/>
                </a:moveTo>
                <a:lnTo>
                  <a:pt x="612696" y="0"/>
                </a:lnTo>
                <a:lnTo>
                  <a:pt x="612696" y="884730"/>
                </a:lnTo>
                <a:lnTo>
                  <a:pt x="0" y="8847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/>
          </a:p>
        </p:txBody>
      </p:sp>
      <p:sp>
        <p:nvSpPr>
          <p:cNvPr id="9" name="Freeform 9"/>
          <p:cNvSpPr/>
          <p:nvPr/>
        </p:nvSpPr>
        <p:spPr>
          <a:xfrm>
            <a:off x="4832581" y="1982911"/>
            <a:ext cx="2528484" cy="1096992"/>
          </a:xfrm>
          <a:custGeom>
            <a:avLst/>
            <a:gdLst/>
            <a:ahLst/>
            <a:cxnLst/>
            <a:rect l="l" t="t" r="r" b="b"/>
            <a:pathLst>
              <a:path w="2786015" h="1208723">
                <a:moveTo>
                  <a:pt x="0" y="0"/>
                </a:moveTo>
                <a:lnTo>
                  <a:pt x="2786015" y="0"/>
                </a:lnTo>
                <a:lnTo>
                  <a:pt x="2786015" y="1208723"/>
                </a:lnTo>
                <a:lnTo>
                  <a:pt x="0" y="12087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/>
          </a:p>
        </p:txBody>
      </p:sp>
      <p:sp>
        <p:nvSpPr>
          <p:cNvPr id="10" name="Freeform 10"/>
          <p:cNvSpPr/>
          <p:nvPr/>
        </p:nvSpPr>
        <p:spPr>
          <a:xfrm>
            <a:off x="5844303" y="5332444"/>
            <a:ext cx="3386645" cy="537759"/>
          </a:xfrm>
          <a:custGeom>
            <a:avLst/>
            <a:gdLst/>
            <a:ahLst/>
            <a:cxnLst/>
            <a:rect l="l" t="t" r="r" b="b"/>
            <a:pathLst>
              <a:path w="3731581" h="592531">
                <a:moveTo>
                  <a:pt x="0" y="0"/>
                </a:moveTo>
                <a:lnTo>
                  <a:pt x="3731581" y="0"/>
                </a:lnTo>
                <a:lnTo>
                  <a:pt x="3731581" y="592531"/>
                </a:lnTo>
                <a:lnTo>
                  <a:pt x="0" y="5925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/>
          </a:p>
        </p:txBody>
      </p:sp>
      <p:sp>
        <p:nvSpPr>
          <p:cNvPr id="11" name="Freeform 11"/>
          <p:cNvSpPr/>
          <p:nvPr/>
        </p:nvSpPr>
        <p:spPr>
          <a:xfrm>
            <a:off x="8684189" y="4285322"/>
            <a:ext cx="556060" cy="802948"/>
          </a:xfrm>
          <a:custGeom>
            <a:avLst/>
            <a:gdLst/>
            <a:ahLst/>
            <a:cxnLst/>
            <a:rect l="l" t="t" r="r" b="b"/>
            <a:pathLst>
              <a:path w="612696" h="884730">
                <a:moveTo>
                  <a:pt x="0" y="0"/>
                </a:moveTo>
                <a:lnTo>
                  <a:pt x="612695" y="0"/>
                </a:lnTo>
                <a:lnTo>
                  <a:pt x="612695" y="884730"/>
                </a:lnTo>
                <a:lnTo>
                  <a:pt x="0" y="8847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/>
          </a:p>
        </p:txBody>
      </p:sp>
      <p:sp>
        <p:nvSpPr>
          <p:cNvPr id="12" name="Freeform 12"/>
          <p:cNvSpPr/>
          <p:nvPr/>
        </p:nvSpPr>
        <p:spPr>
          <a:xfrm>
            <a:off x="7694303" y="1982711"/>
            <a:ext cx="2528484" cy="1097182"/>
          </a:xfrm>
          <a:custGeom>
            <a:avLst/>
            <a:gdLst/>
            <a:ahLst/>
            <a:cxnLst/>
            <a:rect l="l" t="t" r="r" b="b"/>
            <a:pathLst>
              <a:path w="2786015" h="1208932">
                <a:moveTo>
                  <a:pt x="0" y="0"/>
                </a:moveTo>
                <a:lnTo>
                  <a:pt x="2786015" y="0"/>
                </a:lnTo>
                <a:lnTo>
                  <a:pt x="2786015" y="1208932"/>
                </a:lnTo>
                <a:lnTo>
                  <a:pt x="0" y="12089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/>
          </a:p>
        </p:txBody>
      </p:sp>
      <p:sp>
        <p:nvSpPr>
          <p:cNvPr id="13" name="TextBox 13"/>
          <p:cNvSpPr txBox="1"/>
          <p:nvPr/>
        </p:nvSpPr>
        <p:spPr>
          <a:xfrm>
            <a:off x="2537327" y="1000052"/>
            <a:ext cx="7268060" cy="395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3"/>
              </a:lnSpc>
            </a:pPr>
            <a:r>
              <a:rPr lang="en-US" sz="2388" b="1" spc="5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What Is Cross-Component &amp; App-Wide State?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91303" y="2692791"/>
            <a:ext cx="903613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Local State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76038" y="2692791"/>
            <a:ext cx="1876694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Cross-component State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487110" y="5478813"/>
            <a:ext cx="2140172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spc="2">
                <a:solidFill>
                  <a:srgbClr val="0F0129"/>
                </a:solidFill>
                <a:latin typeface="Quicksand"/>
                <a:ea typeface="Quicksand"/>
                <a:cs typeface="Quicksand"/>
                <a:sym typeface="Quicksand"/>
              </a:rPr>
              <a:t>Or: </a:t>
            </a:r>
            <a:r>
              <a:rPr lang="en-US" sz="1273" b="1" spc="2">
                <a:solidFill>
                  <a:srgbClr val="0F012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React Context</a:t>
            </a:r>
            <a:r>
              <a:rPr lang="en-US" sz="1273" spc="2">
                <a:solidFill>
                  <a:srgbClr val="0F0129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lang="en-US" sz="1273" b="1" spc="2">
                <a:solidFill>
                  <a:srgbClr val="0F012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Redux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360771" y="2692791"/>
            <a:ext cx="1217747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App-wide State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44553" y="5119226"/>
            <a:ext cx="2253268" cy="179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12"/>
              </a:lnSpc>
            </a:pP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Should be </a:t>
            </a:r>
            <a:r>
              <a:rPr lang="en-US" sz="1193" b="1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managed inside the </a:t>
            </a: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/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154563" y="5311307"/>
            <a:ext cx="1138391" cy="179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12"/>
              </a:lnSpc>
            </a:pPr>
            <a:r>
              <a:rPr lang="en-US" sz="1193" b="1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component</a:t>
            </a: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 via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50683" y="3163728"/>
            <a:ext cx="2605455" cy="275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State belongs to a single component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09180" y="3487008"/>
            <a:ext cx="2321785" cy="41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E.g., listening to user input on an </a:t>
            </a:r>
          </a:p>
          <a:p>
            <a:pPr algn="ctr">
              <a:lnSpc>
                <a:spcPts val="596"/>
              </a:lnSpc>
            </a:pP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input ﬁeld or toggling a “show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98971" y="3888451"/>
            <a:ext cx="1280377" cy="2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more details” ﬁeld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276011" y="5101937"/>
            <a:ext cx="1672778" cy="19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1"/>
              </a:lnSpc>
            </a:pP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Requires “</a:t>
            </a:r>
            <a:r>
              <a:rPr lang="en-US" sz="1193" b="1">
                <a:solidFill>
                  <a:srgbClr val="CF9AFB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prop drilling</a:t>
            </a: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”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826928" y="3163728"/>
            <a:ext cx="2588910" cy="275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193" dirty="0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State affecting multiple components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199576" y="3487008"/>
            <a:ext cx="2059310" cy="275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E.g., open / closed state of a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683601" y="3869261"/>
            <a:ext cx="1029651" cy="92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6"/>
              </a:lnSpc>
            </a:pP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modal overlay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137734" y="5101937"/>
            <a:ext cx="1672778" cy="19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1"/>
              </a:lnSpc>
            </a:pP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Requires “</a:t>
            </a:r>
            <a:r>
              <a:rPr lang="en-US" sz="1193" b="1">
                <a:solidFill>
                  <a:srgbClr val="E49BF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prop drilling</a:t>
            </a: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”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934993" y="3163728"/>
            <a:ext cx="2086377" cy="275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193" dirty="0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State affecting the entire app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899196" y="3487008"/>
            <a:ext cx="2389998" cy="275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E.g., user authentication status or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558446" y="3869261"/>
            <a:ext cx="1002896" cy="92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6"/>
              </a:lnSpc>
            </a:pP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chosen theme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270634" y="5323454"/>
            <a:ext cx="928173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2"/>
              </a:lnSpc>
            </a:pPr>
            <a:r>
              <a:rPr lang="en-US" sz="1193" spc="38">
                <a:solidFill>
                  <a:srgbClr val="A17BEA"/>
                </a:solidFill>
                <a:latin typeface="Montserrat"/>
                <a:ea typeface="Montserrat"/>
                <a:cs typeface="Montserrat"/>
                <a:sym typeface="Montserrat"/>
              </a:rPr>
              <a:t>useState()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681871" y="5500200"/>
            <a:ext cx="1113814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2"/>
              </a:lnSpc>
            </a:pPr>
            <a:r>
              <a:rPr lang="en-US" sz="1193" spc="38">
                <a:solidFill>
                  <a:srgbClr val="A17BEA"/>
                </a:solidFill>
                <a:latin typeface="Montserrat"/>
                <a:ea typeface="Montserrat"/>
                <a:cs typeface="Montserrat"/>
                <a:sym typeface="Montserrat"/>
              </a:rPr>
              <a:t>useReducer()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336099" y="1746465"/>
            <a:ext cx="7845498" cy="1319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93"/>
              </a:lnSpc>
            </a:pPr>
            <a:r>
              <a:rPr lang="en-US" sz="3980" b="1" spc="19">
                <a:solidFill>
                  <a:srgbClr val="D0D0D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 </a:t>
            </a:r>
            <a:r>
              <a:rPr lang="en-US" sz="3980" b="1" spc="19">
                <a:solidFill>
                  <a:srgbClr val="A17BE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state management</a:t>
            </a:r>
            <a:r>
              <a:rPr lang="en-US" sz="3980" b="1" spc="19">
                <a:solidFill>
                  <a:srgbClr val="D0D0D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3980" b="1" spc="19">
                <a:solidFill>
                  <a:srgbClr val="A17BE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system</a:t>
            </a:r>
            <a:r>
              <a:rPr lang="en-US" sz="3980" b="1" spc="19">
                <a:solidFill>
                  <a:srgbClr val="D0D0D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for </a:t>
            </a:r>
            <a:r>
              <a:rPr lang="en-US" sz="3980" b="1" spc="19">
                <a:solidFill>
                  <a:srgbClr val="A17BE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cross-component</a:t>
            </a:r>
            <a:r>
              <a:rPr lang="en-US" sz="3980" b="1" spc="19">
                <a:solidFill>
                  <a:srgbClr val="D0D0D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C6E3C63-12B6-DE3E-927F-BBCBAEC22AB1}"/>
              </a:ext>
            </a:extLst>
          </p:cNvPr>
          <p:cNvSpPr/>
          <p:nvPr/>
        </p:nvSpPr>
        <p:spPr>
          <a:xfrm>
            <a:off x="4391025" y="263042"/>
            <a:ext cx="2819400" cy="1319015"/>
          </a:xfrm>
          <a:custGeom>
            <a:avLst/>
            <a:gdLst/>
            <a:ahLst/>
            <a:cxnLst/>
            <a:rect l="l" t="t" r="r" b="b"/>
            <a:pathLst>
              <a:path w="797319" h="377828">
                <a:moveTo>
                  <a:pt x="0" y="0"/>
                </a:moveTo>
                <a:lnTo>
                  <a:pt x="797319" y="0"/>
                </a:lnTo>
                <a:lnTo>
                  <a:pt x="797319" y="377828"/>
                </a:lnTo>
                <a:lnTo>
                  <a:pt x="0" y="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349896" y="3091002"/>
            <a:ext cx="7642056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93"/>
              </a:lnSpc>
            </a:pPr>
            <a:r>
              <a:rPr lang="en-US" sz="3980" b="1" spc="15" dirty="0">
                <a:solidFill>
                  <a:srgbClr val="D0D0D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or </a:t>
            </a:r>
            <a:r>
              <a:rPr lang="en-US" sz="3980" b="1" spc="15" dirty="0">
                <a:solidFill>
                  <a:srgbClr val="A17BE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app-wide</a:t>
            </a:r>
            <a:r>
              <a:rPr lang="en-US" sz="3980" b="1" spc="15" dirty="0">
                <a:solidFill>
                  <a:srgbClr val="D0D0D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state</a:t>
            </a:r>
          </a:p>
          <a:p>
            <a:pPr algn="ctr">
              <a:lnSpc>
                <a:spcPts val="4457"/>
              </a:lnSpc>
            </a:pPr>
            <a:r>
              <a:rPr lang="en-US" sz="3184" b="1" dirty="0">
                <a:solidFill>
                  <a:srgbClr val="FFC925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Don’t we have React Context already?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2112832E-5B43-D273-6619-1A1790CCB62A}"/>
              </a:ext>
            </a:extLst>
          </p:cNvPr>
          <p:cNvSpPr txBox="1"/>
          <p:nvPr/>
        </p:nvSpPr>
        <p:spPr>
          <a:xfrm>
            <a:off x="4860482" y="791592"/>
            <a:ext cx="2045143" cy="47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43"/>
              </a:lnSpc>
            </a:pPr>
            <a:r>
              <a:rPr lang="en-US" sz="4800" b="1" spc="5" dirty="0">
                <a:solidFill>
                  <a:schemeClr val="bg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Redux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2625708" y="3162768"/>
            <a:ext cx="3120514" cy="200070"/>
          </a:xfrm>
          <a:custGeom>
            <a:avLst/>
            <a:gdLst/>
            <a:ahLst/>
            <a:cxnLst/>
            <a:rect l="l" t="t" r="r" b="b"/>
            <a:pathLst>
              <a:path w="3438344" h="220447">
                <a:moveTo>
                  <a:pt x="0" y="0"/>
                </a:moveTo>
                <a:lnTo>
                  <a:pt x="3438344" y="0"/>
                </a:lnTo>
                <a:lnTo>
                  <a:pt x="3438344" y="220447"/>
                </a:lnTo>
                <a:lnTo>
                  <a:pt x="0" y="220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/>
          </a:p>
        </p:txBody>
      </p:sp>
      <p:sp>
        <p:nvSpPr>
          <p:cNvPr id="7" name="Freeform 7"/>
          <p:cNvSpPr/>
          <p:nvPr/>
        </p:nvSpPr>
        <p:spPr>
          <a:xfrm>
            <a:off x="3909379" y="2220376"/>
            <a:ext cx="543058" cy="545496"/>
          </a:xfrm>
          <a:custGeom>
            <a:avLst/>
            <a:gdLst/>
            <a:ahLst/>
            <a:cxnLst/>
            <a:rect l="l" t="t" r="r" b="b"/>
            <a:pathLst>
              <a:path w="598370" h="601056">
                <a:moveTo>
                  <a:pt x="0" y="0"/>
                </a:moveTo>
                <a:lnTo>
                  <a:pt x="598370" y="0"/>
                </a:lnTo>
                <a:lnTo>
                  <a:pt x="598370" y="601056"/>
                </a:lnTo>
                <a:lnTo>
                  <a:pt x="0" y="601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/>
          </a:p>
        </p:txBody>
      </p:sp>
      <p:sp>
        <p:nvSpPr>
          <p:cNvPr id="8" name="Freeform 8"/>
          <p:cNvSpPr/>
          <p:nvPr/>
        </p:nvSpPr>
        <p:spPr>
          <a:xfrm>
            <a:off x="6457443" y="3162768"/>
            <a:ext cx="3117540" cy="209475"/>
          </a:xfrm>
          <a:custGeom>
            <a:avLst/>
            <a:gdLst/>
            <a:ahLst/>
            <a:cxnLst/>
            <a:rect l="l" t="t" r="r" b="b"/>
            <a:pathLst>
              <a:path w="3435067" h="230810">
                <a:moveTo>
                  <a:pt x="0" y="0"/>
                </a:moveTo>
                <a:lnTo>
                  <a:pt x="3435068" y="0"/>
                </a:lnTo>
                <a:lnTo>
                  <a:pt x="3435068" y="230810"/>
                </a:lnTo>
                <a:lnTo>
                  <a:pt x="0" y="2308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/>
          </a:p>
        </p:txBody>
      </p:sp>
      <p:sp>
        <p:nvSpPr>
          <p:cNvPr id="9" name="Freeform 9"/>
          <p:cNvSpPr/>
          <p:nvPr/>
        </p:nvSpPr>
        <p:spPr>
          <a:xfrm>
            <a:off x="7706734" y="2161489"/>
            <a:ext cx="604218" cy="677291"/>
          </a:xfrm>
          <a:custGeom>
            <a:avLst/>
            <a:gdLst/>
            <a:ahLst/>
            <a:cxnLst/>
            <a:rect l="l" t="t" r="r" b="b"/>
            <a:pathLst>
              <a:path w="665759" h="746274">
                <a:moveTo>
                  <a:pt x="0" y="0"/>
                </a:moveTo>
                <a:lnTo>
                  <a:pt x="665759" y="0"/>
                </a:lnTo>
                <a:lnTo>
                  <a:pt x="665759" y="746274"/>
                </a:lnTo>
                <a:lnTo>
                  <a:pt x="0" y="7462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/>
          </a:p>
        </p:txBody>
      </p:sp>
      <p:sp>
        <p:nvSpPr>
          <p:cNvPr id="10" name="TextBox 10"/>
          <p:cNvSpPr txBox="1"/>
          <p:nvPr/>
        </p:nvSpPr>
        <p:spPr>
          <a:xfrm>
            <a:off x="2537327" y="1000052"/>
            <a:ext cx="7918301" cy="395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3"/>
              </a:lnSpc>
            </a:pPr>
            <a:r>
              <a:rPr lang="en-US" sz="2388" b="1" spc="5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React Context Has Some Potential Disadvantages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94234" y="2917177"/>
            <a:ext cx="2420790" cy="19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60"/>
              </a:lnSpc>
            </a:pPr>
            <a:r>
              <a:rPr lang="en-US" sz="1114" b="1" spc="2" dirty="0">
                <a:solidFill>
                  <a:srgbClr val="B499E8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Complex Setup &amp;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25363" y="2917177"/>
            <a:ext cx="990897" cy="19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60"/>
              </a:lnSpc>
            </a:pPr>
            <a:r>
              <a:rPr lang="en-US" sz="1114" b="1" spc="4">
                <a:solidFill>
                  <a:srgbClr val="CF9AF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Performance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20236" y="3709051"/>
            <a:ext cx="3021992" cy="37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2"/>
              </a:lnSpc>
            </a:pPr>
            <a:r>
              <a:rPr lang="en-US" sz="1193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In more complex apps, using React Context can lead to deeply nested or “fat”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87732" y="4093206"/>
            <a:ext cx="2230066" cy="179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12"/>
              </a:lnSpc>
            </a:pPr>
            <a:r>
              <a:rPr lang="en-US" sz="1193" spc="1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“Context Provider” components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24352" y="3709051"/>
            <a:ext cx="2828959" cy="37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2"/>
              </a:lnSpc>
            </a:pPr>
            <a:r>
              <a:rPr lang="en-US" sz="1193" spc="1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React Context is not optimized for high- frequency state changes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3675530" y="2149481"/>
            <a:ext cx="4461082" cy="3274266"/>
          </a:xfrm>
          <a:custGeom>
            <a:avLst/>
            <a:gdLst/>
            <a:ahLst/>
            <a:cxnLst/>
            <a:rect l="l" t="t" r="r" b="b"/>
            <a:pathLst>
              <a:path w="4915452" h="3607756">
                <a:moveTo>
                  <a:pt x="0" y="0"/>
                </a:moveTo>
                <a:lnTo>
                  <a:pt x="4915452" y="0"/>
                </a:lnTo>
                <a:lnTo>
                  <a:pt x="4915452" y="3607756"/>
                </a:lnTo>
                <a:lnTo>
                  <a:pt x="0" y="3607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634" dirty="0"/>
          </a:p>
        </p:txBody>
      </p:sp>
      <p:sp>
        <p:nvSpPr>
          <p:cNvPr id="7" name="TextBox 7"/>
          <p:cNvSpPr txBox="1"/>
          <p:nvPr/>
        </p:nvSpPr>
        <p:spPr>
          <a:xfrm>
            <a:off x="2537327" y="1000052"/>
            <a:ext cx="6111109" cy="395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3"/>
              </a:lnSpc>
            </a:pPr>
            <a:r>
              <a:rPr lang="en-US" sz="2388" b="1" spc="5" dirty="0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Potential Problem: Complex Providers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537327" y="1000052"/>
            <a:ext cx="7064817" cy="395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3"/>
              </a:lnSpc>
            </a:pPr>
            <a:r>
              <a:rPr lang="en-US" sz="2388" b="1" spc="5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Potential Problem: Deeply Nested Providers</a:t>
            </a:r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CD3FE62-CB62-0A26-A337-2F3F390EC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52" y="1874063"/>
            <a:ext cx="6051645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E89AC-2BF4-209A-3AAA-3CD8A6CB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B360249A-BA3A-770B-0E79-7BF3BFB20A60}"/>
              </a:ext>
            </a:extLst>
          </p:cNvPr>
          <p:cNvSpPr txBox="1"/>
          <p:nvPr/>
        </p:nvSpPr>
        <p:spPr>
          <a:xfrm>
            <a:off x="469457" y="648717"/>
            <a:ext cx="7064817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3"/>
              </a:lnSpc>
            </a:pPr>
            <a:r>
              <a:rPr lang="en-US" sz="3200" b="1" spc="5" dirty="0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What is </a:t>
            </a:r>
            <a:r>
              <a:rPr lang="en-US" sz="3200" b="1" spc="5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Redux</a:t>
            </a:r>
            <a:r>
              <a:rPr lang="en-US" sz="3200" b="1" spc="5" dirty="0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09C26-4C07-FAD2-08B3-8EC9C122B4D3}"/>
              </a:ext>
            </a:extLst>
          </p:cNvPr>
          <p:cNvSpPr txBox="1"/>
          <p:nvPr/>
        </p:nvSpPr>
        <p:spPr>
          <a:xfrm>
            <a:off x="323849" y="1368099"/>
            <a:ext cx="7210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A predictable state container for JavaScript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Centralized store that holds the entire state of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Unidirectional data flow with actions, reducers, and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Suitable for complex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0132148-FAC8-CCFB-1741-45CB1CBA9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56" y="2345570"/>
            <a:ext cx="8058169" cy="47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836095-77E2-67A4-8F6B-AE54CB02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928E2864-6B0E-F41C-A460-6B045BAEFCC6}"/>
              </a:ext>
            </a:extLst>
          </p:cNvPr>
          <p:cNvSpPr txBox="1"/>
          <p:nvPr/>
        </p:nvSpPr>
        <p:spPr>
          <a:xfrm>
            <a:off x="469457" y="648717"/>
            <a:ext cx="7064817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3"/>
              </a:lnSpc>
            </a:pPr>
            <a:r>
              <a:rPr lang="en-US" sz="3200" b="1" spc="5" dirty="0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Pros of </a:t>
            </a:r>
            <a:r>
              <a:rPr lang="en-US" sz="3200" b="1" spc="5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Redux</a:t>
            </a:r>
            <a:endParaRPr lang="en-US" sz="3200" b="1" spc="5" dirty="0">
              <a:solidFill>
                <a:srgbClr val="B4B4B4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F1467-44FF-52DA-1419-7EFB3A097F88}"/>
              </a:ext>
            </a:extLst>
          </p:cNvPr>
          <p:cNvSpPr txBox="1"/>
          <p:nvPr/>
        </p:nvSpPr>
        <p:spPr>
          <a:xfrm>
            <a:off x="323849" y="1368099"/>
            <a:ext cx="7210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advantages of Redux include a centralized store, easier debugging with time travel, and the ability to use middleware for side effects. It also has a strong community and extensive ecosystem, providing many tools and libraries.</a:t>
            </a:r>
          </a:p>
        </p:txBody>
      </p:sp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EC9B4F2C-D346-6FF9-8D6C-EFF1277BE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0750" y="2670323"/>
            <a:ext cx="914400" cy="914400"/>
          </a:xfrm>
          <a:prstGeom prst="rect">
            <a:avLst/>
          </a:prstGeom>
        </p:spPr>
      </p:pic>
      <p:pic>
        <p:nvPicPr>
          <p:cNvPr id="8" name="Graphic 7" descr="Ladybug with solid fill">
            <a:extLst>
              <a:ext uri="{FF2B5EF4-FFF2-40B4-BE49-F238E27FC236}">
                <a16:creationId xmlns:a16="http://schemas.microsoft.com/office/drawing/2014/main" id="{CB9F1C01-7810-2B98-DE72-F9AFCF1EE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0823" y="2670323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21921B6F-8C3F-E125-CE32-A8CBEDAD8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1515" y="2670323"/>
            <a:ext cx="914400" cy="914400"/>
          </a:xfrm>
          <a:prstGeom prst="rect">
            <a:avLst/>
          </a:prstGeom>
        </p:spPr>
      </p:pic>
      <p:pic>
        <p:nvPicPr>
          <p:cNvPr id="14" name="Graphic 13" descr="Good Inventory with solid fill">
            <a:extLst>
              <a:ext uri="{FF2B5EF4-FFF2-40B4-BE49-F238E27FC236}">
                <a16:creationId xmlns:a16="http://schemas.microsoft.com/office/drawing/2014/main" id="{90EA5CC0-44F1-9DAB-10B2-92379639A9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1887" y="267032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996972-A975-D630-02FA-FFE9F80D46D3}"/>
              </a:ext>
            </a:extLst>
          </p:cNvPr>
          <p:cNvSpPr txBox="1"/>
          <p:nvPr/>
        </p:nvSpPr>
        <p:spPr>
          <a:xfrm>
            <a:off x="1019175" y="3686618"/>
            <a:ext cx="132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Predictable</a:t>
            </a:r>
          </a:p>
          <a:p>
            <a:br>
              <a:rPr lang="en-US" b="0" i="0" dirty="0">
                <a:solidFill>
                  <a:schemeClr val="bg1"/>
                </a:solidFill>
                <a:effectLst/>
                <a:latin typeface="system-ui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09058-80FD-67E7-910E-046D12232202}"/>
              </a:ext>
            </a:extLst>
          </p:cNvPr>
          <p:cNvSpPr txBox="1"/>
          <p:nvPr/>
        </p:nvSpPr>
        <p:spPr>
          <a:xfrm>
            <a:off x="3581400" y="3686618"/>
            <a:ext cx="132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Centralized</a:t>
            </a:r>
          </a:p>
          <a:p>
            <a:br>
              <a:rPr lang="en-US" b="0" i="0" dirty="0">
                <a:solidFill>
                  <a:schemeClr val="bg1"/>
                </a:solidFill>
                <a:effectLst/>
                <a:latin typeface="system-ui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0344-535E-36A8-EA61-A0ECB0C5819A}"/>
              </a:ext>
            </a:extLst>
          </p:cNvPr>
          <p:cNvSpPr txBox="1"/>
          <p:nvPr/>
        </p:nvSpPr>
        <p:spPr>
          <a:xfrm>
            <a:off x="6429375" y="3686618"/>
            <a:ext cx="132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err="1">
                <a:solidFill>
                  <a:schemeClr val="bg1"/>
                </a:solidFill>
                <a:effectLst/>
                <a:latin typeface="system-ui"/>
              </a:rPr>
              <a:t>Debuggable</a:t>
            </a:r>
            <a:endParaRPr lang="en-US" b="1" i="0" dirty="0">
              <a:solidFill>
                <a:schemeClr val="bg1"/>
              </a:solidFill>
              <a:effectLst/>
              <a:latin typeface="system-ui"/>
            </a:endParaRPr>
          </a:p>
          <a:p>
            <a:br>
              <a:rPr lang="en-US" b="0" i="0" dirty="0">
                <a:solidFill>
                  <a:schemeClr val="bg1"/>
                </a:solidFill>
                <a:effectLst/>
                <a:latin typeface="system-ui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E1C112-B6E3-5D4A-D802-6A9123D211C0}"/>
              </a:ext>
            </a:extLst>
          </p:cNvPr>
          <p:cNvSpPr txBox="1"/>
          <p:nvPr/>
        </p:nvSpPr>
        <p:spPr>
          <a:xfrm>
            <a:off x="9486900" y="3686618"/>
            <a:ext cx="132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Flexible</a:t>
            </a:r>
            <a:br>
              <a:rPr lang="en-US" b="0" i="0" dirty="0">
                <a:solidFill>
                  <a:schemeClr val="bg1"/>
                </a:solidFill>
                <a:effectLst/>
                <a:latin typeface="system-ui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E42378-ECA1-CD04-0735-961A54FAFD29}"/>
              </a:ext>
            </a:extLst>
          </p:cNvPr>
          <p:cNvSpPr txBox="1"/>
          <p:nvPr/>
        </p:nvSpPr>
        <p:spPr>
          <a:xfrm>
            <a:off x="323850" y="4127699"/>
            <a:ext cx="25050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</a:rPr>
              <a:t>Redux helps you write applications that 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behave consistently</a:t>
            </a:r>
            <a:r>
              <a:rPr lang="en-US" sz="1400" dirty="0">
                <a:solidFill>
                  <a:schemeClr val="bg1"/>
                </a:solidFill>
                <a:effectLst/>
              </a:rPr>
              <a:t>, run in different environments (client, server, and native), and are 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easy to test</a:t>
            </a:r>
            <a:r>
              <a:rPr lang="en-US" sz="1400" dirty="0">
                <a:solidFill>
                  <a:schemeClr val="bg1"/>
                </a:solidFill>
                <a:effectLst/>
              </a:rPr>
              <a:t>.</a:t>
            </a:r>
          </a:p>
          <a:p>
            <a:br>
              <a:rPr lang="en-US" sz="1400" dirty="0">
                <a:solidFill>
                  <a:schemeClr val="bg1"/>
                </a:solidFill>
                <a:effectLst/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D0651-2B16-9290-9EE2-9A658C51CA04}"/>
              </a:ext>
            </a:extLst>
          </p:cNvPr>
          <p:cNvSpPr txBox="1"/>
          <p:nvPr/>
        </p:nvSpPr>
        <p:spPr>
          <a:xfrm>
            <a:off x="3154140" y="4107151"/>
            <a:ext cx="2505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</a:rPr>
              <a:t>Centralizing your application's state and logic enables powerful capabilities like undo/redo, state persistence, and much more.</a:t>
            </a: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br>
              <a:rPr lang="en-US" sz="1400" dirty="0">
                <a:solidFill>
                  <a:schemeClr val="bg1"/>
                </a:solidFill>
                <a:effectLst/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944B21-EC7C-D8A4-24FC-DBA5C39C5CEC}"/>
              </a:ext>
            </a:extLst>
          </p:cNvPr>
          <p:cNvSpPr txBox="1"/>
          <p:nvPr/>
        </p:nvSpPr>
        <p:spPr>
          <a:xfrm>
            <a:off x="5879657" y="4105618"/>
            <a:ext cx="27051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</a:rPr>
              <a:t>The Redux 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DevTools</a:t>
            </a:r>
            <a:r>
              <a:rPr lang="en-US" sz="1400" dirty="0">
                <a:solidFill>
                  <a:schemeClr val="bg1"/>
                </a:solidFill>
                <a:effectLst/>
              </a:rPr>
              <a:t> make it easy to trace when, where, why, and how your application's state changed. 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Redux's</a:t>
            </a:r>
            <a:r>
              <a:rPr lang="en-US" sz="1400" dirty="0">
                <a:solidFill>
                  <a:schemeClr val="bg1"/>
                </a:solidFill>
                <a:effectLst/>
              </a:rPr>
              <a:t> architecture lets you log changes, use "time-travel debugging", and even send complete error reports to a server.</a:t>
            </a: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br>
              <a:rPr lang="en-US" sz="1400" dirty="0">
                <a:solidFill>
                  <a:schemeClr val="bg1"/>
                </a:solidFill>
                <a:effectLst/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9C3CC5-843D-86DB-E21D-95286197BDDE}"/>
              </a:ext>
            </a:extLst>
          </p:cNvPr>
          <p:cNvSpPr txBox="1"/>
          <p:nvPr/>
        </p:nvSpPr>
        <p:spPr>
          <a:xfrm>
            <a:off x="8848724" y="4009783"/>
            <a:ext cx="27867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</a:rPr>
              <a:t>Redux works with any UI layer, and has a large ecosystem of addons to fit your needs.</a:t>
            </a: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endParaRPr lang="en-US" sz="1400" dirty="0">
              <a:solidFill>
                <a:schemeClr val="bg1"/>
              </a:solidFill>
              <a:effectLst/>
            </a:endParaRPr>
          </a:p>
          <a:p>
            <a:br>
              <a:rPr lang="en-US" sz="1400" dirty="0">
                <a:solidFill>
                  <a:schemeClr val="bg1"/>
                </a:solidFill>
                <a:effectLst/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3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58F8-9532-34F1-2A38-745608F0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z="1200" smtClean="0"/>
              <a:pPr>
                <a:spcAft>
                  <a:spcPts val="600"/>
                </a:spcAft>
              </a:pPr>
              <a:t>2</a:t>
            </a:fld>
            <a:endParaRPr lang="en-US" sz="1200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DD93BCC8-7BD3-00D1-5586-E1625B0E5C22}"/>
              </a:ext>
            </a:extLst>
          </p:cNvPr>
          <p:cNvSpPr txBox="1"/>
          <p:nvPr/>
        </p:nvSpPr>
        <p:spPr>
          <a:xfrm>
            <a:off x="1352815" y="328702"/>
            <a:ext cx="8133074" cy="4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3"/>
              </a:lnSpc>
            </a:pPr>
            <a:r>
              <a:rPr lang="en-US" sz="2631" b="1" spc="5" dirty="0" err="1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useState</a:t>
            </a:r>
            <a:r>
              <a:rPr lang="en-US" sz="2631" b="1" spc="5" dirty="0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() Yields An Array With Two Elements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F1229C-03BC-CEE8-FE54-16E3B3DED891}"/>
              </a:ext>
            </a:extLst>
          </p:cNvPr>
          <p:cNvGrpSpPr/>
          <p:nvPr/>
        </p:nvGrpSpPr>
        <p:grpSpPr>
          <a:xfrm>
            <a:off x="3750625" y="1691126"/>
            <a:ext cx="3337455" cy="381431"/>
            <a:chOff x="4089133" y="1685493"/>
            <a:chExt cx="3337455" cy="381431"/>
          </a:xfrm>
        </p:grpSpPr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25011F8-5A4D-E777-B394-FD39363FD5CE}"/>
                </a:ext>
              </a:extLst>
            </p:cNvPr>
            <p:cNvSpPr/>
            <p:nvPr/>
          </p:nvSpPr>
          <p:spPr>
            <a:xfrm>
              <a:off x="6219826" y="1685493"/>
              <a:ext cx="381000" cy="381431"/>
            </a:xfrm>
            <a:custGeom>
              <a:avLst/>
              <a:gdLst/>
              <a:ahLst/>
              <a:cxnLst/>
              <a:rect l="l" t="t" r="r" b="b"/>
              <a:pathLst>
                <a:path w="797319" h="377828">
                  <a:moveTo>
                    <a:pt x="0" y="0"/>
                  </a:moveTo>
                  <a:lnTo>
                    <a:pt x="797319" y="0"/>
                  </a:lnTo>
                  <a:lnTo>
                    <a:pt x="797319" y="377828"/>
                  </a:lnTo>
                  <a:lnTo>
                    <a:pt x="0" y="3778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BFE553B5-5E48-E0FE-118E-2679A4B4818E}"/>
                </a:ext>
              </a:extLst>
            </p:cNvPr>
            <p:cNvSpPr txBox="1"/>
            <p:nvPr/>
          </p:nvSpPr>
          <p:spPr>
            <a:xfrm>
              <a:off x="4089133" y="1758122"/>
              <a:ext cx="3337455" cy="236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41"/>
                </a:lnSpc>
              </a:pPr>
              <a:r>
                <a:rPr lang="en-US" sz="1315" dirty="0">
                  <a:solidFill>
                    <a:srgbClr val="B4B4B4"/>
                  </a:solidFill>
                  <a:latin typeface="Quicksand"/>
                  <a:ea typeface="Quicksand"/>
                  <a:cs typeface="Quicksand"/>
                  <a:sym typeface="Quicksand"/>
                </a:rPr>
                <a:t>And it will </a:t>
              </a:r>
              <a:r>
                <a:rPr lang="en-US" sz="1315" b="1" dirty="0">
                  <a:solidFill>
                    <a:srgbClr val="B4B4B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always</a:t>
              </a:r>
              <a:r>
                <a:rPr lang="en-US" sz="1315" dirty="0">
                  <a:solidFill>
                    <a:srgbClr val="B4B4B4"/>
                  </a:solidFill>
                  <a:latin typeface="Quicksand"/>
                  <a:ea typeface="Quicksand"/>
                  <a:cs typeface="Quicksand"/>
                  <a:sym typeface="Quicksand"/>
                </a:rPr>
                <a:t> be </a:t>
              </a:r>
              <a:r>
                <a:rPr lang="en-US" sz="1315" b="1" dirty="0">
                  <a:solidFill>
                    <a:srgbClr val="B4B4B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exactly</a:t>
              </a:r>
              <a:r>
                <a:rPr lang="en-US" sz="1315" dirty="0">
                  <a:solidFill>
                    <a:srgbClr val="B4B4B4"/>
                  </a:solidFill>
                  <a:latin typeface="Quicksand"/>
                  <a:ea typeface="Quicksand"/>
                  <a:cs typeface="Quicksand"/>
                  <a:sym typeface="Quicksand"/>
                </a:rPr>
                <a:t> two elements</a:t>
              </a: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9A900664-53AF-2B78-A003-8A4500CB25A3}"/>
              </a:ext>
            </a:extLst>
          </p:cNvPr>
          <p:cNvSpPr txBox="1"/>
          <p:nvPr/>
        </p:nvSpPr>
        <p:spPr>
          <a:xfrm>
            <a:off x="3235722" y="2864877"/>
            <a:ext cx="6327378" cy="236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41"/>
              </a:lnSpc>
            </a:pPr>
            <a:r>
              <a:rPr lang="en-US" sz="1600" spc="42" dirty="0">
                <a:solidFill>
                  <a:srgbClr val="B4B4B4"/>
                </a:solidFill>
                <a:latin typeface="Montserrat"/>
                <a:ea typeface="Montserrat"/>
                <a:cs typeface="Montserrat"/>
                <a:sym typeface="Montserrat"/>
              </a:rPr>
              <a:t>const </a:t>
            </a:r>
            <a:r>
              <a:rPr lang="en-US" sz="1600" spc="42" dirty="0" err="1">
                <a:solidFill>
                  <a:srgbClr val="B4B4B4"/>
                </a:solidFill>
                <a:latin typeface="Montserrat"/>
                <a:ea typeface="Montserrat"/>
                <a:cs typeface="Montserrat"/>
                <a:sym typeface="Montserrat"/>
              </a:rPr>
              <a:t>stateArray</a:t>
            </a:r>
            <a:r>
              <a:rPr lang="en-US" sz="1600" spc="42" dirty="0">
                <a:solidFill>
                  <a:srgbClr val="B4B4B4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lang="en-US" sz="1600" spc="42" dirty="0" err="1">
                <a:solidFill>
                  <a:srgbClr val="B4B4B4"/>
                </a:solidFill>
                <a:latin typeface="Montserrat"/>
                <a:ea typeface="Montserrat"/>
                <a:cs typeface="Montserrat"/>
                <a:sym typeface="Montserrat"/>
              </a:rPr>
              <a:t>useState</a:t>
            </a:r>
            <a:r>
              <a:rPr lang="en-US" sz="1600" spc="42" dirty="0">
                <a:solidFill>
                  <a:srgbClr val="B4B4B4"/>
                </a:solidFill>
                <a:latin typeface="Montserrat"/>
                <a:ea typeface="Montserrat"/>
                <a:cs typeface="Montserrat"/>
                <a:sym typeface="Montserrat"/>
              </a:rPr>
              <a:t>(‘Please click a button’);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C31B2E03-6B3F-3449-2991-ED3223C1B3A6}"/>
              </a:ext>
            </a:extLst>
          </p:cNvPr>
          <p:cNvSpPr/>
          <p:nvPr/>
        </p:nvSpPr>
        <p:spPr>
          <a:xfrm>
            <a:off x="3750625" y="3146546"/>
            <a:ext cx="667493" cy="1220810"/>
          </a:xfrm>
          <a:custGeom>
            <a:avLst/>
            <a:gdLst/>
            <a:ahLst/>
            <a:cxnLst/>
            <a:rect l="l" t="t" r="r" b="b"/>
            <a:pathLst>
              <a:path w="667493" h="1220810">
                <a:moveTo>
                  <a:pt x="0" y="0"/>
                </a:moveTo>
                <a:lnTo>
                  <a:pt x="667493" y="0"/>
                </a:lnTo>
                <a:lnTo>
                  <a:pt x="667493" y="1220810"/>
                </a:lnTo>
                <a:lnTo>
                  <a:pt x="0" y="1220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342B3AF-EAAB-91B6-B645-E78BE616C6C9}"/>
              </a:ext>
            </a:extLst>
          </p:cNvPr>
          <p:cNvSpPr txBox="1"/>
          <p:nvPr/>
        </p:nvSpPr>
        <p:spPr>
          <a:xfrm>
            <a:off x="1397775" y="4378985"/>
            <a:ext cx="3827221" cy="446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41"/>
              </a:lnSpc>
            </a:pPr>
            <a:r>
              <a:rPr lang="en-US" sz="1315" spc="-10" dirty="0">
                <a:solidFill>
                  <a:srgbClr val="FFC925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Array produced and returned by </a:t>
            </a:r>
            <a:r>
              <a:rPr lang="en-US" sz="1315" spc="-10" dirty="0" err="1">
                <a:solidFill>
                  <a:srgbClr val="FFC925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React’s</a:t>
            </a:r>
            <a:r>
              <a:rPr lang="en-US" sz="1315" spc="-10" dirty="0">
                <a:solidFill>
                  <a:srgbClr val="FFC925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1315" spc="-10" dirty="0" err="1">
                <a:solidFill>
                  <a:srgbClr val="FFC925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useState</a:t>
            </a:r>
            <a:r>
              <a:rPr lang="en-US" sz="1315" spc="-10" dirty="0">
                <a:solidFill>
                  <a:srgbClr val="FFC925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() function</a:t>
            </a:r>
          </a:p>
          <a:p>
            <a:pPr algn="ctr">
              <a:lnSpc>
                <a:spcPts val="1473"/>
              </a:lnSpc>
            </a:pPr>
            <a:r>
              <a:rPr lang="en-US" sz="1052" spc="-8" dirty="0">
                <a:solidFill>
                  <a:srgbClr val="FCE09A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Contains exactly two elements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FC8BBA-3091-631B-C361-045C587847D2}"/>
              </a:ext>
            </a:extLst>
          </p:cNvPr>
          <p:cNvCxnSpPr/>
          <p:nvPr/>
        </p:nvCxnSpPr>
        <p:spPr>
          <a:xfrm>
            <a:off x="1191144" y="214706"/>
            <a:ext cx="0" cy="7437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Badge 1 outline">
            <a:extLst>
              <a:ext uri="{FF2B5EF4-FFF2-40B4-BE49-F238E27FC236}">
                <a16:creationId xmlns:a16="http://schemas.microsoft.com/office/drawing/2014/main" id="{3EBDE026-4660-1C72-14DD-BD97575C4E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909" y="1293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9F67-DA11-3E16-50CE-575E1782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65CC6B7C-C1BE-CE53-844A-61490E38BAAD}"/>
              </a:ext>
            </a:extLst>
          </p:cNvPr>
          <p:cNvSpPr txBox="1"/>
          <p:nvPr/>
        </p:nvSpPr>
        <p:spPr>
          <a:xfrm>
            <a:off x="1241923" y="360047"/>
            <a:ext cx="2901384" cy="441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83"/>
              </a:lnSpc>
            </a:pPr>
            <a:r>
              <a:rPr lang="en-US" sz="2631" b="1" spc="5" dirty="0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Manage State</a:t>
            </a:r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D863A25B-6B91-1C55-3C14-DCE50956513F}"/>
              </a:ext>
            </a:extLst>
          </p:cNvPr>
          <p:cNvSpPr/>
          <p:nvPr/>
        </p:nvSpPr>
        <p:spPr>
          <a:xfrm>
            <a:off x="4267133" y="3268047"/>
            <a:ext cx="1116311" cy="559337"/>
          </a:xfrm>
          <a:custGeom>
            <a:avLst/>
            <a:gdLst/>
            <a:ahLst/>
            <a:cxnLst/>
            <a:rect l="l" t="t" r="r" b="b"/>
            <a:pathLst>
              <a:path w="1116311" h="559337">
                <a:moveTo>
                  <a:pt x="0" y="0"/>
                </a:moveTo>
                <a:lnTo>
                  <a:pt x="1116311" y="0"/>
                </a:lnTo>
                <a:lnTo>
                  <a:pt x="1116311" y="559336"/>
                </a:lnTo>
                <a:lnTo>
                  <a:pt x="0" y="5593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2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A68CB03F-73EE-9B4E-F060-C2A08635885D}"/>
              </a:ext>
            </a:extLst>
          </p:cNvPr>
          <p:cNvSpPr/>
          <p:nvPr/>
        </p:nvSpPr>
        <p:spPr>
          <a:xfrm>
            <a:off x="3802218" y="3571189"/>
            <a:ext cx="2175739" cy="526590"/>
          </a:xfrm>
          <a:custGeom>
            <a:avLst/>
            <a:gdLst/>
            <a:ahLst/>
            <a:cxnLst/>
            <a:rect l="l" t="t" r="r" b="b"/>
            <a:pathLst>
              <a:path w="2175739" h="526590">
                <a:moveTo>
                  <a:pt x="0" y="0"/>
                </a:moveTo>
                <a:lnTo>
                  <a:pt x="2175739" y="0"/>
                </a:lnTo>
                <a:lnTo>
                  <a:pt x="2175739" y="526590"/>
                </a:lnTo>
                <a:lnTo>
                  <a:pt x="0" y="5265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2E0A3A-BEEA-164F-8440-643DF304F5E0}"/>
              </a:ext>
            </a:extLst>
          </p:cNvPr>
          <p:cNvGrpSpPr/>
          <p:nvPr/>
        </p:nvGrpSpPr>
        <p:grpSpPr>
          <a:xfrm>
            <a:off x="3411014" y="2653472"/>
            <a:ext cx="5761562" cy="3249177"/>
            <a:chOff x="2684116" y="2796347"/>
            <a:chExt cx="5240050" cy="3145238"/>
          </a:xfrm>
        </p:grpSpPr>
        <p:sp>
          <p:nvSpPr>
            <p:cNvPr id="7" name="TextBox 24">
              <a:extLst>
                <a:ext uri="{FF2B5EF4-FFF2-40B4-BE49-F238E27FC236}">
                  <a16:creationId xmlns:a16="http://schemas.microsoft.com/office/drawing/2014/main" id="{2845C4B2-B1C6-5F2E-4416-29E94712148B}"/>
                </a:ext>
              </a:extLst>
            </p:cNvPr>
            <p:cNvSpPr txBox="1"/>
            <p:nvPr/>
          </p:nvSpPr>
          <p:spPr>
            <a:xfrm>
              <a:off x="3241091" y="3696281"/>
              <a:ext cx="4295432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41"/>
                </a:lnSpc>
              </a:pPr>
              <a:r>
                <a:rPr lang="en-US" sz="1600" spc="42">
                  <a:solidFill>
                    <a:srgbClr val="B4B4B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const [counter, setCounter] = useState(0);</a:t>
              </a:r>
            </a:p>
          </p:txBody>
        </p:sp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2DB70876-9D03-E435-B57B-09F62800E891}"/>
                </a:ext>
              </a:extLst>
            </p:cNvPr>
            <p:cNvSpPr txBox="1"/>
            <p:nvPr/>
          </p:nvSpPr>
          <p:spPr>
            <a:xfrm>
              <a:off x="2684116" y="4657458"/>
              <a:ext cx="1203036" cy="688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41"/>
                </a:lnSpc>
              </a:pPr>
              <a:r>
                <a:rPr lang="en-US" sz="1600" spc="-10">
                  <a:solidFill>
                    <a:srgbClr val="FFC925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Current state value</a:t>
              </a:r>
            </a:p>
            <a:p>
              <a:pPr algn="ctr">
                <a:lnSpc>
                  <a:spcPts val="2045"/>
                </a:lnSpc>
              </a:pPr>
              <a:r>
                <a:rPr lang="en-US" sz="1200" spc="-8">
                  <a:solidFill>
                    <a:srgbClr val="FCE09A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Provided by React</a:t>
              </a:r>
            </a:p>
          </p:txBody>
        </p:sp>
        <p:sp>
          <p:nvSpPr>
            <p:cNvPr id="9" name="TextBox 26">
              <a:extLst>
                <a:ext uri="{FF2B5EF4-FFF2-40B4-BE49-F238E27FC236}">
                  <a16:creationId xmlns:a16="http://schemas.microsoft.com/office/drawing/2014/main" id="{26A5FE36-4A87-9F19-FB81-0308C33E0902}"/>
                </a:ext>
              </a:extLst>
            </p:cNvPr>
            <p:cNvSpPr txBox="1"/>
            <p:nvPr/>
          </p:nvSpPr>
          <p:spPr>
            <a:xfrm>
              <a:off x="3640821" y="2796347"/>
              <a:ext cx="3238757" cy="2308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841"/>
                </a:lnSpc>
              </a:pPr>
              <a:r>
                <a:rPr lang="en-US" sz="1600" spc="-10" dirty="0">
                  <a:solidFill>
                    <a:srgbClr val="FFC925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State updates lead to new state values </a:t>
              </a: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6EFDD2D0-08CC-B57B-0245-4F1C139E4A37}"/>
                </a:ext>
              </a:extLst>
            </p:cNvPr>
            <p:cNvSpPr txBox="1"/>
            <p:nvPr/>
          </p:nvSpPr>
          <p:spPr>
            <a:xfrm>
              <a:off x="4987414" y="4657458"/>
              <a:ext cx="1475222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41"/>
                </a:lnSpc>
              </a:pPr>
              <a:r>
                <a:rPr lang="en-US" sz="1600" spc="-10">
                  <a:solidFill>
                    <a:srgbClr val="FFC925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State updating function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0B56092D-AE15-B1A6-153C-7BC5DFFFA8C7}"/>
                </a:ext>
              </a:extLst>
            </p:cNvPr>
            <p:cNvSpPr txBox="1"/>
            <p:nvPr/>
          </p:nvSpPr>
          <p:spPr>
            <a:xfrm>
              <a:off x="6879578" y="4731139"/>
              <a:ext cx="1044588" cy="640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41"/>
                </a:lnSpc>
              </a:pPr>
              <a:r>
                <a:rPr lang="en-US" sz="1600" spc="-10" dirty="0">
                  <a:solidFill>
                    <a:srgbClr val="FFC925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Initial state value</a:t>
              </a:r>
            </a:p>
            <a:p>
              <a:pPr algn="ctr">
                <a:lnSpc>
                  <a:spcPts val="1473"/>
                </a:lnSpc>
              </a:pPr>
              <a:r>
                <a:rPr lang="en-US" sz="1200" spc="-8" dirty="0">
                  <a:solidFill>
                    <a:srgbClr val="FCE09A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Stored by React</a:t>
              </a:r>
            </a:p>
          </p:txBody>
        </p:sp>
        <p:sp>
          <p:nvSpPr>
            <p:cNvPr id="12" name="TextBox 29">
              <a:extLst>
                <a:ext uri="{FF2B5EF4-FFF2-40B4-BE49-F238E27FC236}">
                  <a16:creationId xmlns:a16="http://schemas.microsoft.com/office/drawing/2014/main" id="{62B83D58-EA3F-B159-4F8E-B462FA8DB88B}"/>
                </a:ext>
              </a:extLst>
            </p:cNvPr>
            <p:cNvSpPr txBox="1"/>
            <p:nvPr/>
          </p:nvSpPr>
          <p:spPr>
            <a:xfrm>
              <a:off x="2801498" y="5345723"/>
              <a:ext cx="1322489" cy="5958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045"/>
                </a:lnSpc>
              </a:pPr>
              <a:r>
                <a:rPr lang="en-US" sz="1200" spc="-8" dirty="0">
                  <a:solidFill>
                    <a:srgbClr val="FCE09A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May change if the </a:t>
              </a:r>
            </a:p>
            <a:p>
              <a:pPr algn="just">
                <a:lnSpc>
                  <a:spcPts val="1375"/>
                </a:lnSpc>
              </a:pPr>
              <a:r>
                <a:rPr lang="en-US" sz="1200" spc="-8" dirty="0">
                  <a:solidFill>
                    <a:srgbClr val="FCE09A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component function is</a:t>
              </a:r>
            </a:p>
            <a:p>
              <a:pPr algn="just">
                <a:lnSpc>
                  <a:spcPts val="1375"/>
                </a:lnSpc>
              </a:pPr>
              <a:r>
                <a:rPr lang="en-US" sz="1200" spc="-8" dirty="0">
                  <a:solidFill>
                    <a:srgbClr val="FCE09A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Executed again </a:t>
              </a:r>
            </a:p>
          </p:txBody>
        </p: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3C48D5AA-5ED8-7BE2-2480-815FFA9905C7}"/>
                </a:ext>
              </a:extLst>
            </p:cNvPr>
            <p:cNvSpPr txBox="1"/>
            <p:nvPr/>
          </p:nvSpPr>
          <p:spPr>
            <a:xfrm>
              <a:off x="3767890" y="3058630"/>
              <a:ext cx="2694746" cy="183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473"/>
                </a:lnSpc>
              </a:pPr>
              <a:r>
                <a:rPr lang="en-US" sz="1200" spc="-8" dirty="0">
                  <a:solidFill>
                    <a:srgbClr val="FCE099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(as the component function executes again)</a:t>
              </a: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64DDE55D-A37D-5BDE-2583-5D8B00F2C1F3}"/>
                </a:ext>
              </a:extLst>
            </p:cNvPr>
            <p:cNvSpPr txBox="1"/>
            <p:nvPr/>
          </p:nvSpPr>
          <p:spPr>
            <a:xfrm>
              <a:off x="4482132" y="5177928"/>
              <a:ext cx="2280618" cy="4205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710"/>
                </a:lnSpc>
              </a:pPr>
              <a:r>
                <a:rPr lang="en-US" sz="1200" spc="-8" dirty="0">
                  <a:solidFill>
                    <a:srgbClr val="FCE09A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function in which </a:t>
              </a:r>
              <a:r>
                <a:rPr lang="en-US" sz="1200" spc="-8" dirty="0" err="1">
                  <a:solidFill>
                    <a:srgbClr val="FCE09A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useState</a:t>
              </a:r>
              <a:r>
                <a:rPr lang="en-US" sz="1200" spc="-8" dirty="0">
                  <a:solidFill>
                    <a:srgbClr val="FCE09A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() was called</a:t>
              </a: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E536979-3099-0FE0-4B99-473C9A858A59}"/>
                </a:ext>
              </a:extLst>
            </p:cNvPr>
            <p:cNvSpPr/>
            <p:nvPr/>
          </p:nvSpPr>
          <p:spPr>
            <a:xfrm>
              <a:off x="6991806" y="3906503"/>
              <a:ext cx="492985" cy="785479"/>
            </a:xfrm>
            <a:custGeom>
              <a:avLst/>
              <a:gdLst/>
              <a:ahLst/>
              <a:cxnLst/>
              <a:rect l="l" t="t" r="r" b="b"/>
              <a:pathLst>
                <a:path w="492985" h="785479">
                  <a:moveTo>
                    <a:pt x="0" y="0"/>
                  </a:moveTo>
                  <a:lnTo>
                    <a:pt x="492985" y="0"/>
                  </a:lnTo>
                  <a:lnTo>
                    <a:pt x="492985" y="785480"/>
                  </a:lnTo>
                  <a:lnTo>
                    <a:pt x="0" y="785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9C8CB01-D5B8-CEEF-3DEC-897D5DD1CD50}"/>
                </a:ext>
              </a:extLst>
            </p:cNvPr>
            <p:cNvSpPr/>
            <p:nvPr/>
          </p:nvSpPr>
          <p:spPr>
            <a:xfrm>
              <a:off x="5091313" y="3904936"/>
              <a:ext cx="353797" cy="788613"/>
            </a:xfrm>
            <a:custGeom>
              <a:avLst/>
              <a:gdLst/>
              <a:ahLst/>
              <a:cxnLst/>
              <a:rect l="l" t="t" r="r" b="b"/>
              <a:pathLst>
                <a:path w="353797" h="788613">
                  <a:moveTo>
                    <a:pt x="0" y="0"/>
                  </a:moveTo>
                  <a:lnTo>
                    <a:pt x="353796" y="0"/>
                  </a:lnTo>
                  <a:lnTo>
                    <a:pt x="353796" y="788613"/>
                  </a:lnTo>
                  <a:lnTo>
                    <a:pt x="0" y="7886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C18C906-D04E-CD48-5410-B8A81F71121C}"/>
                </a:ext>
              </a:extLst>
            </p:cNvPr>
            <p:cNvSpPr/>
            <p:nvPr/>
          </p:nvSpPr>
          <p:spPr>
            <a:xfrm>
              <a:off x="3496628" y="3904936"/>
              <a:ext cx="678456" cy="791080"/>
            </a:xfrm>
            <a:custGeom>
              <a:avLst/>
              <a:gdLst/>
              <a:ahLst/>
              <a:cxnLst/>
              <a:rect l="l" t="t" r="r" b="b"/>
              <a:pathLst>
                <a:path w="678456" h="791080">
                  <a:moveTo>
                    <a:pt x="0" y="0"/>
                  </a:moveTo>
                  <a:lnTo>
                    <a:pt x="678456" y="0"/>
                  </a:lnTo>
                  <a:lnTo>
                    <a:pt x="678456" y="791080"/>
                  </a:lnTo>
                  <a:lnTo>
                    <a:pt x="0" y="791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EB7ABD3-D6DC-C0B3-9551-3963B43A8E85}"/>
                </a:ext>
              </a:extLst>
            </p:cNvPr>
            <p:cNvSpPr/>
            <p:nvPr/>
          </p:nvSpPr>
          <p:spPr>
            <a:xfrm>
              <a:off x="3954618" y="3723589"/>
              <a:ext cx="2175739" cy="526590"/>
            </a:xfrm>
            <a:custGeom>
              <a:avLst/>
              <a:gdLst/>
              <a:ahLst/>
              <a:cxnLst/>
              <a:rect l="l" t="t" r="r" b="b"/>
              <a:pathLst>
                <a:path w="2175739" h="526590">
                  <a:moveTo>
                    <a:pt x="0" y="0"/>
                  </a:moveTo>
                  <a:lnTo>
                    <a:pt x="2175739" y="0"/>
                  </a:lnTo>
                  <a:lnTo>
                    <a:pt x="2175739" y="526590"/>
                  </a:lnTo>
                  <a:lnTo>
                    <a:pt x="0" y="5265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08AD73E0-33F2-75FF-4A27-D4963F8D0E8B}"/>
                </a:ext>
              </a:extLst>
            </p:cNvPr>
            <p:cNvSpPr/>
            <p:nvPr/>
          </p:nvSpPr>
          <p:spPr>
            <a:xfrm>
              <a:off x="4304284" y="3335126"/>
              <a:ext cx="972436" cy="425177"/>
            </a:xfrm>
            <a:custGeom>
              <a:avLst/>
              <a:gdLst/>
              <a:ahLst/>
              <a:cxnLst/>
              <a:rect l="l" t="t" r="r" b="b"/>
              <a:pathLst>
                <a:path w="972436" h="425177">
                  <a:moveTo>
                    <a:pt x="0" y="0"/>
                  </a:moveTo>
                  <a:lnTo>
                    <a:pt x="972435" y="0"/>
                  </a:lnTo>
                  <a:lnTo>
                    <a:pt x="972435" y="425177"/>
                  </a:lnTo>
                  <a:lnTo>
                    <a:pt x="0" y="425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2400" dirty="0"/>
            </a:p>
          </p:txBody>
        </p:sp>
      </p:grpSp>
      <p:pic>
        <p:nvPicPr>
          <p:cNvPr id="27" name="Graphic 26" descr="Badge outline">
            <a:extLst>
              <a:ext uri="{FF2B5EF4-FFF2-40B4-BE49-F238E27FC236}">
                <a16:creationId xmlns:a16="http://schemas.microsoft.com/office/drawing/2014/main" id="{7FF348EF-F987-7BC8-F051-E1CDA95D04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94" y="123613"/>
            <a:ext cx="914400" cy="9144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5DD5E7-09CE-2774-6142-CF2335B4E31A}"/>
              </a:ext>
            </a:extLst>
          </p:cNvPr>
          <p:cNvCxnSpPr/>
          <p:nvPr/>
        </p:nvCxnSpPr>
        <p:spPr>
          <a:xfrm>
            <a:off x="1057794" y="208960"/>
            <a:ext cx="0" cy="7437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EC61FF-8425-C0D3-0039-7C4F25D2B21B}"/>
              </a:ext>
            </a:extLst>
          </p:cNvPr>
          <p:cNvGrpSpPr/>
          <p:nvPr/>
        </p:nvGrpSpPr>
        <p:grpSpPr>
          <a:xfrm>
            <a:off x="3873560" y="1599782"/>
            <a:ext cx="4444879" cy="692617"/>
            <a:chOff x="3190646" y="1921411"/>
            <a:chExt cx="4444879" cy="664893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EBC29AF4-A5D7-9991-75AF-6DBA8A3565D5}"/>
                </a:ext>
              </a:extLst>
            </p:cNvPr>
            <p:cNvSpPr/>
            <p:nvPr/>
          </p:nvSpPr>
          <p:spPr>
            <a:xfrm>
              <a:off x="4329036" y="1980276"/>
              <a:ext cx="586121" cy="373066"/>
            </a:xfrm>
            <a:custGeom>
              <a:avLst/>
              <a:gdLst/>
              <a:ahLst/>
              <a:cxnLst/>
              <a:rect l="l" t="t" r="r" b="b"/>
              <a:pathLst>
                <a:path w="586121" h="373066">
                  <a:moveTo>
                    <a:pt x="0" y="0"/>
                  </a:moveTo>
                  <a:lnTo>
                    <a:pt x="586121" y="0"/>
                  </a:lnTo>
                  <a:lnTo>
                    <a:pt x="586121" y="373066"/>
                  </a:lnTo>
                  <a:lnTo>
                    <a:pt x="0" y="373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8C3123D9-7F69-49AC-90DA-7D8C915288DC}"/>
                </a:ext>
              </a:extLst>
            </p:cNvPr>
            <p:cNvSpPr/>
            <p:nvPr/>
          </p:nvSpPr>
          <p:spPr>
            <a:xfrm>
              <a:off x="5295043" y="1921411"/>
              <a:ext cx="1108643" cy="664893"/>
            </a:xfrm>
            <a:custGeom>
              <a:avLst/>
              <a:gdLst/>
              <a:ahLst/>
              <a:cxnLst/>
              <a:rect l="l" t="t" r="r" b="b"/>
              <a:pathLst>
                <a:path w="1153144" h="620211">
                  <a:moveTo>
                    <a:pt x="0" y="0"/>
                  </a:moveTo>
                  <a:lnTo>
                    <a:pt x="1153144" y="0"/>
                  </a:lnTo>
                  <a:lnTo>
                    <a:pt x="1153144" y="620211"/>
                  </a:lnTo>
                  <a:lnTo>
                    <a:pt x="0" y="6202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609ED990-AF56-D0EC-05D0-A5E6C6EF7D44}"/>
                </a:ext>
              </a:extLst>
            </p:cNvPr>
            <p:cNvSpPr txBox="1"/>
            <p:nvPr/>
          </p:nvSpPr>
          <p:spPr>
            <a:xfrm>
              <a:off x="3190646" y="2061534"/>
              <a:ext cx="4444879" cy="2171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66"/>
                </a:lnSpc>
              </a:pPr>
              <a:r>
                <a:rPr lang="en-US" sz="1315" dirty="0">
                  <a:solidFill>
                    <a:srgbClr val="B4B4B4"/>
                  </a:solidFill>
                  <a:latin typeface="Quicksand"/>
                  <a:ea typeface="Quicksand"/>
                  <a:cs typeface="Quicksand"/>
                  <a:sym typeface="Quicksand"/>
                </a:rPr>
                <a:t>Manage data &amp; </a:t>
              </a:r>
              <a:r>
                <a:rPr lang="en-US" sz="1315" b="1" dirty="0">
                  <a:solidFill>
                    <a:srgbClr val="B4B4B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“tell”</a:t>
              </a:r>
              <a:r>
                <a:rPr lang="en-US" sz="1315" dirty="0">
                  <a:solidFill>
                    <a:srgbClr val="B4B4B4"/>
                  </a:solidFill>
                  <a:latin typeface="Quicksand"/>
                  <a:ea typeface="Quicksand"/>
                  <a:cs typeface="Quicksand"/>
                  <a:sym typeface="Quicksand"/>
                </a:rPr>
                <a:t> React to </a:t>
              </a:r>
              <a:r>
                <a:rPr lang="en-US" sz="1315" b="1" dirty="0">
                  <a:solidFill>
                    <a:srgbClr val="B4B4B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re-execute</a:t>
              </a:r>
              <a:r>
                <a:rPr lang="en-US" sz="1315" dirty="0">
                  <a:solidFill>
                    <a:srgbClr val="B4B4B4"/>
                  </a:solidFill>
                  <a:latin typeface="Quicksand"/>
                  <a:ea typeface="Quicksand"/>
                  <a:cs typeface="Quicksand"/>
                  <a:sym typeface="Quicksand"/>
                </a:rPr>
                <a:t> a component </a:t>
              </a:r>
            </a:p>
          </p:txBody>
        </p:sp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6B57A1B3-5A80-647B-26DB-329B49A69957}"/>
                </a:ext>
              </a:extLst>
            </p:cNvPr>
            <p:cNvSpPr txBox="1"/>
            <p:nvPr/>
          </p:nvSpPr>
          <p:spPr>
            <a:xfrm>
              <a:off x="3931415" y="2273170"/>
              <a:ext cx="2887189" cy="2171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66"/>
                </a:lnSpc>
              </a:pPr>
              <a:r>
                <a:rPr lang="en-US" sz="1315" dirty="0">
                  <a:solidFill>
                    <a:srgbClr val="B4B4B4"/>
                  </a:solidFill>
                  <a:latin typeface="Quicksand"/>
                  <a:ea typeface="Quicksand"/>
                  <a:cs typeface="Quicksand"/>
                  <a:sym typeface="Quicksand"/>
                </a:rPr>
                <a:t>function via </a:t>
              </a:r>
              <a:r>
                <a:rPr lang="en-US" sz="1315" dirty="0" err="1">
                  <a:solidFill>
                    <a:srgbClr val="B4B4B4"/>
                  </a:solidFill>
                  <a:latin typeface="Quicksand"/>
                  <a:ea typeface="Quicksand"/>
                  <a:cs typeface="Quicksand"/>
                  <a:sym typeface="Quicksand"/>
                </a:rPr>
                <a:t>React’s</a:t>
              </a:r>
              <a:r>
                <a:rPr lang="en-US" sz="1315" dirty="0">
                  <a:solidFill>
                    <a:srgbClr val="B4B4B4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315" b="1" dirty="0" err="1">
                  <a:solidFill>
                    <a:srgbClr val="B4B4B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useState</a:t>
              </a:r>
              <a:r>
                <a:rPr lang="en-US" sz="1315" b="1" dirty="0">
                  <a:solidFill>
                    <a:srgbClr val="B4B4B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()</a:t>
              </a:r>
              <a:r>
                <a:rPr lang="en-US" sz="1315" dirty="0">
                  <a:solidFill>
                    <a:srgbClr val="B4B4B4"/>
                  </a:solidFill>
                  <a:latin typeface="Quicksand"/>
                  <a:ea typeface="Quicksand"/>
                  <a:cs typeface="Quicksand"/>
                  <a:sym typeface="Quicksand"/>
                </a:rPr>
                <a:t> Hook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49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9EE68-8DD6-5B24-7A9D-19CDFD25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7691793D-9503-5AE5-B5F8-89C7E25FB430}"/>
              </a:ext>
            </a:extLst>
          </p:cNvPr>
          <p:cNvSpPr txBox="1"/>
          <p:nvPr/>
        </p:nvSpPr>
        <p:spPr>
          <a:xfrm>
            <a:off x="1016327" y="504977"/>
            <a:ext cx="2248938" cy="4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3"/>
              </a:lnSpc>
            </a:pPr>
            <a:r>
              <a:rPr lang="en-US" sz="2631" b="1" spc="5" dirty="0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State vs Refs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FBD364-AFA3-5922-96D3-23D6CC99229B}"/>
              </a:ext>
            </a:extLst>
          </p:cNvPr>
          <p:cNvGrpSpPr/>
          <p:nvPr/>
        </p:nvGrpSpPr>
        <p:grpSpPr>
          <a:xfrm>
            <a:off x="1749009" y="2090347"/>
            <a:ext cx="7556411" cy="3227422"/>
            <a:chOff x="1615659" y="3080947"/>
            <a:chExt cx="7556411" cy="3227422"/>
          </a:xfrm>
        </p:grpSpPr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A955B659-B236-0B89-236C-1F0BDEEC5B36}"/>
                </a:ext>
              </a:extLst>
            </p:cNvPr>
            <p:cNvSpPr txBox="1"/>
            <p:nvPr/>
          </p:nvSpPr>
          <p:spPr>
            <a:xfrm>
              <a:off x="2911611" y="3092530"/>
              <a:ext cx="601485" cy="2180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719"/>
                </a:lnSpc>
              </a:pPr>
              <a:r>
                <a:rPr lang="en-US" sz="1600" b="1" spc="12" dirty="0">
                  <a:solidFill>
                    <a:srgbClr val="B499E8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State</a:t>
              </a: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1AE07B07-C2E1-E057-F716-1E4406A3D341}"/>
                </a:ext>
              </a:extLst>
            </p:cNvPr>
            <p:cNvSpPr txBox="1"/>
            <p:nvPr/>
          </p:nvSpPr>
          <p:spPr>
            <a:xfrm>
              <a:off x="7281415" y="3080947"/>
              <a:ext cx="481460" cy="2180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719"/>
                </a:lnSpc>
              </a:pPr>
              <a:r>
                <a:rPr lang="en-US" sz="1600" b="1" spc="2" dirty="0">
                  <a:solidFill>
                    <a:srgbClr val="CF9AF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Refs</a:t>
              </a:r>
              <a:endParaRPr lang="en-US" sz="1227" b="1" spc="2" dirty="0">
                <a:solidFill>
                  <a:srgbClr val="CF9AFB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</p:txBody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2F2F04DD-7DC3-FAB3-1975-5EB455669948}"/>
                </a:ext>
              </a:extLst>
            </p:cNvPr>
            <p:cNvSpPr txBox="1"/>
            <p:nvPr/>
          </p:nvSpPr>
          <p:spPr>
            <a:xfrm>
              <a:off x="1800454" y="3791636"/>
              <a:ext cx="2929623" cy="414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66"/>
                </a:lnSpc>
              </a:pPr>
              <a:r>
                <a:rPr lang="en-US" sz="1315" dirty="0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Causes component re-evaluation (re- execution) when changed</a:t>
              </a:r>
            </a:p>
          </p:txBody>
        </p:sp>
        <p:sp>
          <p:nvSpPr>
            <p:cNvPr id="9" name="TextBox 14">
              <a:extLst>
                <a:ext uri="{FF2B5EF4-FFF2-40B4-BE49-F238E27FC236}">
                  <a16:creationId xmlns:a16="http://schemas.microsoft.com/office/drawing/2014/main" id="{FBE5F04B-2903-4388-9D3B-A9A5042288B9}"/>
                </a:ext>
              </a:extLst>
            </p:cNvPr>
            <p:cNvSpPr txBox="1"/>
            <p:nvPr/>
          </p:nvSpPr>
          <p:spPr>
            <a:xfrm>
              <a:off x="1615659" y="4269534"/>
              <a:ext cx="3353133" cy="354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89"/>
                </a:lnSpc>
              </a:pPr>
              <a:r>
                <a:rPr lang="en-US" sz="1315" dirty="0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Should be used for values that are directly </a:t>
              </a:r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8F3E7F47-4066-4239-56C8-1F79E69FA7F7}"/>
                </a:ext>
              </a:extLst>
            </p:cNvPr>
            <p:cNvSpPr txBox="1"/>
            <p:nvPr/>
          </p:nvSpPr>
          <p:spPr>
            <a:xfrm>
              <a:off x="2559768" y="4728820"/>
              <a:ext cx="1380620" cy="107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7"/>
                </a:lnSpc>
              </a:pPr>
              <a:r>
                <a:rPr lang="en-US" sz="1315" dirty="0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reﬂected in the UI</a:t>
              </a:r>
            </a:p>
          </p:txBody>
        </p: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144B1AFD-E17C-F871-B876-5184DE3B467F}"/>
                </a:ext>
              </a:extLst>
            </p:cNvPr>
            <p:cNvSpPr txBox="1"/>
            <p:nvPr/>
          </p:nvSpPr>
          <p:spPr>
            <a:xfrm>
              <a:off x="1825771" y="4899822"/>
              <a:ext cx="2924508" cy="566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89"/>
                </a:lnSpc>
              </a:pPr>
              <a:r>
                <a:rPr lang="en-US" sz="1315" dirty="0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Should not be used for “behind the </a:t>
              </a:r>
            </a:p>
            <a:p>
              <a:pPr algn="ctr">
                <a:lnSpc>
                  <a:spcPts val="657"/>
                </a:lnSpc>
              </a:pPr>
              <a:r>
                <a:rPr lang="en-US" sz="1315" dirty="0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scenes” values that have no direct UI </a:t>
              </a:r>
            </a:p>
          </p:txBody>
        </p:sp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id="{E3AE9C06-1964-F944-3008-F359DE79C1F3}"/>
                </a:ext>
              </a:extLst>
            </p:cNvPr>
            <p:cNvSpPr txBox="1"/>
            <p:nvPr/>
          </p:nvSpPr>
          <p:spPr>
            <a:xfrm>
              <a:off x="2970628" y="5380244"/>
              <a:ext cx="542468" cy="297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74"/>
                </a:lnSpc>
              </a:pPr>
              <a:r>
                <a:rPr lang="en-US" sz="1315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impact</a:t>
              </a:r>
            </a:p>
          </p:txBody>
        </p:sp>
        <p:sp>
          <p:nvSpPr>
            <p:cNvPr id="13" name="TextBox 18">
              <a:extLst>
                <a:ext uri="{FF2B5EF4-FFF2-40B4-BE49-F238E27FC236}">
                  <a16:creationId xmlns:a16="http://schemas.microsoft.com/office/drawing/2014/main" id="{3A7C093E-0DA4-3DB9-885F-C9DB27F2FA46}"/>
                </a:ext>
              </a:extLst>
            </p:cNvPr>
            <p:cNvSpPr txBox="1"/>
            <p:nvPr/>
          </p:nvSpPr>
          <p:spPr>
            <a:xfrm>
              <a:off x="5952592" y="3791636"/>
              <a:ext cx="3115218" cy="202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66"/>
                </a:lnSpc>
              </a:pPr>
              <a:r>
                <a:rPr lang="en-US" sz="1315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Do not cause component re-evaluation </a:t>
              </a:r>
            </a:p>
          </p:txBody>
        </p:sp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6F673007-2F1E-6C1A-D818-8172EE66EA36}"/>
                </a:ext>
              </a:extLst>
            </p:cNvPr>
            <p:cNvSpPr txBox="1"/>
            <p:nvPr/>
          </p:nvSpPr>
          <p:spPr>
            <a:xfrm>
              <a:off x="6893195" y="4003281"/>
              <a:ext cx="1149868" cy="202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66"/>
                </a:lnSpc>
              </a:pPr>
              <a:r>
                <a:rPr lang="en-US" sz="1315" dirty="0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when changed</a:t>
              </a:r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0A36D9C9-9AB9-F886-6FC3-45F0E5D4CDAA}"/>
                </a:ext>
              </a:extLst>
            </p:cNvPr>
            <p:cNvSpPr txBox="1"/>
            <p:nvPr/>
          </p:nvSpPr>
          <p:spPr>
            <a:xfrm>
              <a:off x="5898537" y="4269534"/>
              <a:ext cx="3225489" cy="354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89"/>
                </a:lnSpc>
              </a:pPr>
              <a:r>
                <a:rPr lang="en-US" sz="1315" dirty="0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Can be used to gain direct DOM element </a:t>
              </a: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8ED18601-BDE3-7A9B-8ABE-114206FA60BE}"/>
                </a:ext>
              </a:extLst>
            </p:cNvPr>
            <p:cNvSpPr txBox="1"/>
            <p:nvPr/>
          </p:nvSpPr>
          <p:spPr>
            <a:xfrm>
              <a:off x="6266431" y="4529791"/>
              <a:ext cx="2487539" cy="297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74"/>
                </a:lnSpc>
              </a:pPr>
              <a:r>
                <a:rPr lang="en-US" sz="1315" dirty="0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accessing certain browser APIs)</a:t>
              </a:r>
            </a:p>
          </p:txBody>
        </p:sp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8BBE4376-7B5A-56BB-A299-484D45640A29}"/>
                </a:ext>
              </a:extLst>
            </p:cNvPr>
            <p:cNvSpPr txBox="1"/>
            <p:nvPr/>
          </p:nvSpPr>
          <p:spPr>
            <a:xfrm>
              <a:off x="5852341" y="5111458"/>
              <a:ext cx="3319729" cy="354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89"/>
                </a:lnSpc>
              </a:pPr>
              <a:r>
                <a:rPr lang="en-US" sz="1315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Can be used to expose API functions from 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4B571B08-CB7B-3381-BC0C-026E29A5274D}"/>
                </a:ext>
              </a:extLst>
            </p:cNvPr>
            <p:cNvSpPr txBox="1"/>
            <p:nvPr/>
          </p:nvSpPr>
          <p:spPr>
            <a:xfrm>
              <a:off x="6776571" y="5570744"/>
              <a:ext cx="1387783" cy="107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7"/>
                </a:lnSpc>
              </a:pPr>
              <a:r>
                <a:rPr lang="en-US" sz="1315" spc="1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your components</a:t>
              </a:r>
            </a:p>
          </p:txBody>
        </p:sp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38AF8C62-64DF-7CF7-B6AF-65CF5E4D213D}"/>
                </a:ext>
              </a:extLst>
            </p:cNvPr>
            <p:cNvSpPr txBox="1"/>
            <p:nvPr/>
          </p:nvSpPr>
          <p:spPr>
            <a:xfrm>
              <a:off x="5900709" y="5741746"/>
              <a:ext cx="3221050" cy="354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89"/>
                </a:lnSpc>
              </a:pPr>
              <a:r>
                <a:rPr lang="en-US" sz="1315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Should not be used for managing values </a:t>
              </a: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CD3DEFA6-93C7-C5F8-5EAA-B7FF8F7E6150}"/>
                </a:ext>
              </a:extLst>
            </p:cNvPr>
            <p:cNvSpPr txBox="1"/>
            <p:nvPr/>
          </p:nvSpPr>
          <p:spPr>
            <a:xfrm>
              <a:off x="6388598" y="6201032"/>
              <a:ext cx="2179234" cy="107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7"/>
                </a:lnSpc>
              </a:pPr>
              <a:r>
                <a:rPr lang="en-US" sz="1315">
                  <a:solidFill>
                    <a:srgbClr val="D0D0D0"/>
                  </a:solidFill>
                  <a:latin typeface="Quicksand"/>
                  <a:ea typeface="Quicksand"/>
                  <a:cs typeface="Quicksand"/>
                  <a:sym typeface="Quicksand"/>
                </a:rPr>
                <a:t>that have a direct UI impact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C5AAF75-3D20-C7DA-CD14-D91C65D981DF}"/>
              </a:ext>
            </a:extLst>
          </p:cNvPr>
          <p:cNvSpPr/>
          <p:nvPr/>
        </p:nvSpPr>
        <p:spPr>
          <a:xfrm>
            <a:off x="1457325" y="1752600"/>
            <a:ext cx="8763000" cy="40576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DA6DD5-4590-8EDA-4907-CAAD30590427}"/>
              </a:ext>
            </a:extLst>
          </p:cNvPr>
          <p:cNvCxnSpPr/>
          <p:nvPr/>
        </p:nvCxnSpPr>
        <p:spPr>
          <a:xfrm>
            <a:off x="5400675" y="1752600"/>
            <a:ext cx="76200" cy="4057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3271DF-5B49-9C87-9AD3-DD8AC967A091}"/>
              </a:ext>
            </a:extLst>
          </p:cNvPr>
          <p:cNvCxnSpPr>
            <a:cxnSpLocks/>
          </p:cNvCxnSpPr>
          <p:nvPr/>
        </p:nvCxnSpPr>
        <p:spPr>
          <a:xfrm flipV="1">
            <a:off x="1457325" y="2548185"/>
            <a:ext cx="8763000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9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5793" y="879259"/>
            <a:ext cx="7440413" cy="44251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2800" dirty="0">
                <a:solidFill>
                  <a:schemeClr val="bg1"/>
                </a:solidFill>
              </a:rPr>
              <a:t>Introducing</a:t>
            </a:r>
            <a:r>
              <a:rPr sz="2800" spc="-91" dirty="0">
                <a:solidFill>
                  <a:schemeClr val="bg1"/>
                </a:solidFill>
              </a:rPr>
              <a:t> </a:t>
            </a:r>
            <a:r>
              <a:rPr sz="2800" spc="-23" dirty="0">
                <a:solidFill>
                  <a:schemeClr val="bg1"/>
                </a:solidFill>
              </a:rPr>
              <a:t>useReducer()</a:t>
            </a:r>
            <a:r>
              <a:rPr sz="2800" spc="-86" dirty="0">
                <a:solidFill>
                  <a:schemeClr val="bg1"/>
                </a:solidFill>
              </a:rPr>
              <a:t> </a:t>
            </a:r>
            <a:r>
              <a:rPr sz="2800" spc="82" dirty="0">
                <a:solidFill>
                  <a:schemeClr val="bg1"/>
                </a:solidFill>
              </a:rPr>
              <a:t>for</a:t>
            </a:r>
            <a:r>
              <a:rPr sz="2800" spc="-82" dirty="0">
                <a:solidFill>
                  <a:schemeClr val="bg1"/>
                </a:solidFill>
              </a:rPr>
              <a:t> </a:t>
            </a:r>
            <a:r>
              <a:rPr sz="2800" spc="59" dirty="0">
                <a:solidFill>
                  <a:schemeClr val="bg1"/>
                </a:solidFill>
              </a:rPr>
              <a:t>State</a:t>
            </a:r>
            <a:r>
              <a:rPr sz="2800" spc="-91" dirty="0">
                <a:solidFill>
                  <a:schemeClr val="bg1"/>
                </a:solidFill>
              </a:rPr>
              <a:t> </a:t>
            </a:r>
            <a:r>
              <a:rPr sz="2800" spc="18" dirty="0">
                <a:solidFill>
                  <a:schemeClr val="bg1"/>
                </a:solidFill>
              </a:rPr>
              <a:t>Management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57256" y="1765753"/>
            <a:ext cx="6266058" cy="935705"/>
            <a:chOff x="1885363" y="1947233"/>
            <a:chExt cx="6910070" cy="1031875"/>
          </a:xfrm>
        </p:grpSpPr>
        <p:sp>
          <p:nvSpPr>
            <p:cNvPr id="4" name="object 4"/>
            <p:cNvSpPr/>
            <p:nvPr/>
          </p:nvSpPr>
          <p:spPr>
            <a:xfrm>
              <a:off x="1897745" y="1959615"/>
              <a:ext cx="6885305" cy="1007110"/>
            </a:xfrm>
            <a:custGeom>
              <a:avLst/>
              <a:gdLst/>
              <a:ahLst/>
              <a:cxnLst/>
              <a:rect l="l" t="t" r="r" b="b"/>
              <a:pathLst>
                <a:path w="6885305" h="1007110">
                  <a:moveTo>
                    <a:pt x="6717506" y="0"/>
                  </a:moveTo>
                  <a:lnTo>
                    <a:pt x="167702" y="0"/>
                  </a:lnTo>
                  <a:lnTo>
                    <a:pt x="123120" y="5994"/>
                  </a:lnTo>
                  <a:lnTo>
                    <a:pt x="83060" y="22911"/>
                  </a:lnTo>
                  <a:lnTo>
                    <a:pt x="49119" y="49152"/>
                  </a:lnTo>
                  <a:lnTo>
                    <a:pt x="22896" y="83116"/>
                  </a:lnTo>
                  <a:lnTo>
                    <a:pt x="5990" y="123204"/>
                  </a:lnTo>
                  <a:lnTo>
                    <a:pt x="0" y="167816"/>
                  </a:lnTo>
                  <a:lnTo>
                    <a:pt x="0" y="839077"/>
                  </a:lnTo>
                  <a:lnTo>
                    <a:pt x="5990" y="883690"/>
                  </a:lnTo>
                  <a:lnTo>
                    <a:pt x="22896" y="923778"/>
                  </a:lnTo>
                  <a:lnTo>
                    <a:pt x="49119" y="957742"/>
                  </a:lnTo>
                  <a:lnTo>
                    <a:pt x="83060" y="983983"/>
                  </a:lnTo>
                  <a:lnTo>
                    <a:pt x="123120" y="1000900"/>
                  </a:lnTo>
                  <a:lnTo>
                    <a:pt x="167702" y="1006895"/>
                  </a:lnTo>
                  <a:lnTo>
                    <a:pt x="6717506" y="1006895"/>
                  </a:lnTo>
                  <a:lnTo>
                    <a:pt x="6762088" y="1000900"/>
                  </a:lnTo>
                  <a:lnTo>
                    <a:pt x="6802148" y="983983"/>
                  </a:lnTo>
                  <a:lnTo>
                    <a:pt x="6836089" y="957742"/>
                  </a:lnTo>
                  <a:lnTo>
                    <a:pt x="6862312" y="923778"/>
                  </a:lnTo>
                  <a:lnTo>
                    <a:pt x="6879218" y="883690"/>
                  </a:lnTo>
                  <a:lnTo>
                    <a:pt x="6885208" y="839077"/>
                  </a:lnTo>
                  <a:lnTo>
                    <a:pt x="6885208" y="167816"/>
                  </a:lnTo>
                  <a:lnTo>
                    <a:pt x="6879218" y="123204"/>
                  </a:lnTo>
                  <a:lnTo>
                    <a:pt x="6862312" y="83116"/>
                  </a:lnTo>
                  <a:lnTo>
                    <a:pt x="6836089" y="49152"/>
                  </a:lnTo>
                  <a:lnTo>
                    <a:pt x="6802148" y="22911"/>
                  </a:lnTo>
                  <a:lnTo>
                    <a:pt x="6762088" y="5994"/>
                  </a:lnTo>
                  <a:lnTo>
                    <a:pt x="671750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1897745" y="1959615"/>
              <a:ext cx="6885305" cy="1007110"/>
            </a:xfrm>
            <a:custGeom>
              <a:avLst/>
              <a:gdLst/>
              <a:ahLst/>
              <a:cxnLst/>
              <a:rect l="l" t="t" r="r" b="b"/>
              <a:pathLst>
                <a:path w="6885305" h="1007110">
                  <a:moveTo>
                    <a:pt x="0" y="167817"/>
                  </a:moveTo>
                  <a:lnTo>
                    <a:pt x="5990" y="123204"/>
                  </a:lnTo>
                  <a:lnTo>
                    <a:pt x="22896" y="83116"/>
                  </a:lnTo>
                  <a:lnTo>
                    <a:pt x="49118" y="49152"/>
                  </a:lnTo>
                  <a:lnTo>
                    <a:pt x="83059" y="22911"/>
                  </a:lnTo>
                  <a:lnTo>
                    <a:pt x="123120" y="5994"/>
                  </a:lnTo>
                  <a:lnTo>
                    <a:pt x="167702" y="0"/>
                  </a:lnTo>
                  <a:lnTo>
                    <a:pt x="6717505" y="0"/>
                  </a:lnTo>
                  <a:lnTo>
                    <a:pt x="6762087" y="5994"/>
                  </a:lnTo>
                  <a:lnTo>
                    <a:pt x="6802148" y="22911"/>
                  </a:lnTo>
                  <a:lnTo>
                    <a:pt x="6836089" y="49152"/>
                  </a:lnTo>
                  <a:lnTo>
                    <a:pt x="6862312" y="83116"/>
                  </a:lnTo>
                  <a:lnTo>
                    <a:pt x="6879218" y="123204"/>
                  </a:lnTo>
                  <a:lnTo>
                    <a:pt x="6885208" y="167817"/>
                  </a:lnTo>
                  <a:lnTo>
                    <a:pt x="6885208" y="839077"/>
                  </a:lnTo>
                  <a:lnTo>
                    <a:pt x="6879218" y="883690"/>
                  </a:lnTo>
                  <a:lnTo>
                    <a:pt x="6862312" y="923778"/>
                  </a:lnTo>
                  <a:lnTo>
                    <a:pt x="6836089" y="957742"/>
                  </a:lnTo>
                  <a:lnTo>
                    <a:pt x="6802148" y="983982"/>
                  </a:lnTo>
                  <a:lnTo>
                    <a:pt x="6762087" y="1000900"/>
                  </a:lnTo>
                  <a:lnTo>
                    <a:pt x="6717505" y="1006894"/>
                  </a:lnTo>
                  <a:lnTo>
                    <a:pt x="167702" y="1006894"/>
                  </a:lnTo>
                  <a:lnTo>
                    <a:pt x="123120" y="1000900"/>
                  </a:lnTo>
                  <a:lnTo>
                    <a:pt x="83059" y="983982"/>
                  </a:lnTo>
                  <a:lnTo>
                    <a:pt x="49118" y="957742"/>
                  </a:lnTo>
                  <a:lnTo>
                    <a:pt x="22896" y="923778"/>
                  </a:lnTo>
                  <a:lnTo>
                    <a:pt x="5990" y="883690"/>
                  </a:lnTo>
                  <a:lnTo>
                    <a:pt x="0" y="839077"/>
                  </a:lnTo>
                  <a:lnTo>
                    <a:pt x="0" y="167817"/>
                  </a:lnTo>
                  <a:close/>
                </a:path>
              </a:pathLst>
            </a:custGeom>
            <a:ln w="243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18358" y="2010641"/>
            <a:ext cx="5941873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63532" marR="4607" indent="-152592">
              <a:spcBef>
                <a:spcPts val="91"/>
              </a:spcBef>
            </a:pP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Sometimes, 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360" b="1" spc="-50" dirty="0">
                <a:solidFill>
                  <a:srgbClr val="FA923F"/>
                </a:solidFill>
                <a:latin typeface="Tahoma"/>
                <a:cs typeface="Tahoma"/>
              </a:rPr>
              <a:t>more </a:t>
            </a:r>
            <a:r>
              <a:rPr sz="1360" b="1" spc="-41" dirty="0">
                <a:solidFill>
                  <a:srgbClr val="FA923F"/>
                </a:solidFill>
                <a:latin typeface="Tahoma"/>
                <a:cs typeface="Tahoma"/>
              </a:rPr>
              <a:t>complex </a:t>
            </a:r>
            <a:r>
              <a:rPr sz="1360" b="1" spc="-23" dirty="0">
                <a:solidFill>
                  <a:srgbClr val="FA923F"/>
                </a:solidFill>
                <a:latin typeface="Tahoma"/>
                <a:cs typeface="Tahoma"/>
              </a:rPr>
              <a:t>state </a:t>
            </a:r>
            <a:r>
              <a:rPr sz="1360" spc="-181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for example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got </a:t>
            </a:r>
            <a:r>
              <a:rPr sz="1360" b="1" spc="-45" dirty="0">
                <a:solidFill>
                  <a:srgbClr val="FA923F"/>
                </a:solidFill>
                <a:latin typeface="Tahoma"/>
                <a:cs typeface="Tahoma"/>
              </a:rPr>
              <a:t>multiple </a:t>
            </a:r>
            <a:r>
              <a:rPr sz="1360" b="1" spc="-38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360" b="1" spc="-41" dirty="0">
                <a:solidFill>
                  <a:srgbClr val="FA923F"/>
                </a:solidFill>
                <a:latin typeface="Tahoma"/>
                <a:cs typeface="Tahoma"/>
              </a:rPr>
              <a:t>states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b="1" spc="-45" dirty="0">
                <a:solidFill>
                  <a:srgbClr val="FA923F"/>
                </a:solidFill>
                <a:latin typeface="Tahoma"/>
                <a:cs typeface="Tahoma"/>
              </a:rPr>
              <a:t>multiple</a:t>
            </a:r>
            <a:r>
              <a:rPr sz="1360" b="1" spc="-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360" b="1" dirty="0">
                <a:solidFill>
                  <a:srgbClr val="FA923F"/>
                </a:solidFill>
                <a:latin typeface="Tahoma"/>
                <a:cs typeface="Tahoma"/>
              </a:rPr>
              <a:t>ways</a:t>
            </a:r>
            <a:r>
              <a:rPr sz="1360" b="1" spc="-9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360" b="1" spc="-23" dirty="0">
                <a:solidFill>
                  <a:srgbClr val="FA923F"/>
                </a:solidFill>
                <a:latin typeface="Tahoma"/>
                <a:cs typeface="Tahoma"/>
              </a:rPr>
              <a:t>of</a:t>
            </a:r>
            <a:r>
              <a:rPr sz="1360" b="1" spc="-9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360" b="1" spc="-18" dirty="0">
                <a:solidFill>
                  <a:srgbClr val="FA923F"/>
                </a:solidFill>
                <a:latin typeface="Tahoma"/>
                <a:cs typeface="Tahoma"/>
              </a:rPr>
              <a:t>changing</a:t>
            </a:r>
            <a:r>
              <a:rPr sz="1360" b="1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b="1" spc="-27" dirty="0">
                <a:solidFill>
                  <a:srgbClr val="FA923F"/>
                </a:solidFill>
                <a:latin typeface="Tahoma"/>
                <a:cs typeface="Tahoma"/>
              </a:rPr>
              <a:t>dependencies</a:t>
            </a:r>
            <a:r>
              <a:rPr sz="1360" b="1" spc="-18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states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57256" y="2958366"/>
            <a:ext cx="6266058" cy="935705"/>
            <a:chOff x="1885363" y="3262420"/>
            <a:chExt cx="6910070" cy="1031875"/>
          </a:xfrm>
        </p:grpSpPr>
        <p:sp>
          <p:nvSpPr>
            <p:cNvPr id="8" name="object 8"/>
            <p:cNvSpPr/>
            <p:nvPr/>
          </p:nvSpPr>
          <p:spPr>
            <a:xfrm>
              <a:off x="1897745" y="3274802"/>
              <a:ext cx="6885305" cy="1007110"/>
            </a:xfrm>
            <a:custGeom>
              <a:avLst/>
              <a:gdLst/>
              <a:ahLst/>
              <a:cxnLst/>
              <a:rect l="l" t="t" r="r" b="b"/>
              <a:pathLst>
                <a:path w="6885305" h="1007110">
                  <a:moveTo>
                    <a:pt x="6717506" y="0"/>
                  </a:moveTo>
                  <a:lnTo>
                    <a:pt x="167702" y="0"/>
                  </a:lnTo>
                  <a:lnTo>
                    <a:pt x="123120" y="5994"/>
                  </a:lnTo>
                  <a:lnTo>
                    <a:pt x="83060" y="22911"/>
                  </a:lnTo>
                  <a:lnTo>
                    <a:pt x="49119" y="49152"/>
                  </a:lnTo>
                  <a:lnTo>
                    <a:pt x="22896" y="83115"/>
                  </a:lnTo>
                  <a:lnTo>
                    <a:pt x="5990" y="123203"/>
                  </a:lnTo>
                  <a:lnTo>
                    <a:pt x="0" y="167816"/>
                  </a:lnTo>
                  <a:lnTo>
                    <a:pt x="0" y="839077"/>
                  </a:lnTo>
                  <a:lnTo>
                    <a:pt x="5990" y="883689"/>
                  </a:lnTo>
                  <a:lnTo>
                    <a:pt x="22896" y="923777"/>
                  </a:lnTo>
                  <a:lnTo>
                    <a:pt x="49119" y="957741"/>
                  </a:lnTo>
                  <a:lnTo>
                    <a:pt x="83060" y="983982"/>
                  </a:lnTo>
                  <a:lnTo>
                    <a:pt x="123120" y="1000899"/>
                  </a:lnTo>
                  <a:lnTo>
                    <a:pt x="167702" y="1006894"/>
                  </a:lnTo>
                  <a:lnTo>
                    <a:pt x="6717506" y="1006894"/>
                  </a:lnTo>
                  <a:lnTo>
                    <a:pt x="6762088" y="1000899"/>
                  </a:lnTo>
                  <a:lnTo>
                    <a:pt x="6802148" y="983982"/>
                  </a:lnTo>
                  <a:lnTo>
                    <a:pt x="6836089" y="957741"/>
                  </a:lnTo>
                  <a:lnTo>
                    <a:pt x="6862312" y="923777"/>
                  </a:lnTo>
                  <a:lnTo>
                    <a:pt x="6879218" y="883689"/>
                  </a:lnTo>
                  <a:lnTo>
                    <a:pt x="6885208" y="839077"/>
                  </a:lnTo>
                  <a:lnTo>
                    <a:pt x="6885208" y="167816"/>
                  </a:lnTo>
                  <a:lnTo>
                    <a:pt x="6879218" y="123203"/>
                  </a:lnTo>
                  <a:lnTo>
                    <a:pt x="6862312" y="83115"/>
                  </a:lnTo>
                  <a:lnTo>
                    <a:pt x="6836089" y="49152"/>
                  </a:lnTo>
                  <a:lnTo>
                    <a:pt x="6802148" y="22911"/>
                  </a:lnTo>
                  <a:lnTo>
                    <a:pt x="6762088" y="5994"/>
                  </a:lnTo>
                  <a:lnTo>
                    <a:pt x="6717506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1897745" y="3274802"/>
              <a:ext cx="6885305" cy="1007110"/>
            </a:xfrm>
            <a:custGeom>
              <a:avLst/>
              <a:gdLst/>
              <a:ahLst/>
              <a:cxnLst/>
              <a:rect l="l" t="t" r="r" b="b"/>
              <a:pathLst>
                <a:path w="6885305" h="1007110">
                  <a:moveTo>
                    <a:pt x="0" y="167817"/>
                  </a:moveTo>
                  <a:lnTo>
                    <a:pt x="5990" y="123204"/>
                  </a:lnTo>
                  <a:lnTo>
                    <a:pt x="22896" y="83116"/>
                  </a:lnTo>
                  <a:lnTo>
                    <a:pt x="49118" y="49152"/>
                  </a:lnTo>
                  <a:lnTo>
                    <a:pt x="83059" y="22911"/>
                  </a:lnTo>
                  <a:lnTo>
                    <a:pt x="123120" y="5994"/>
                  </a:lnTo>
                  <a:lnTo>
                    <a:pt x="167702" y="0"/>
                  </a:lnTo>
                  <a:lnTo>
                    <a:pt x="6717505" y="0"/>
                  </a:lnTo>
                  <a:lnTo>
                    <a:pt x="6762087" y="5994"/>
                  </a:lnTo>
                  <a:lnTo>
                    <a:pt x="6802148" y="22911"/>
                  </a:lnTo>
                  <a:lnTo>
                    <a:pt x="6836089" y="49152"/>
                  </a:lnTo>
                  <a:lnTo>
                    <a:pt x="6862312" y="83116"/>
                  </a:lnTo>
                  <a:lnTo>
                    <a:pt x="6879218" y="123204"/>
                  </a:lnTo>
                  <a:lnTo>
                    <a:pt x="6885208" y="167817"/>
                  </a:lnTo>
                  <a:lnTo>
                    <a:pt x="6885208" y="839077"/>
                  </a:lnTo>
                  <a:lnTo>
                    <a:pt x="6879218" y="883690"/>
                  </a:lnTo>
                  <a:lnTo>
                    <a:pt x="6862312" y="923778"/>
                  </a:lnTo>
                  <a:lnTo>
                    <a:pt x="6836089" y="957742"/>
                  </a:lnTo>
                  <a:lnTo>
                    <a:pt x="6802148" y="983982"/>
                  </a:lnTo>
                  <a:lnTo>
                    <a:pt x="6762087" y="1000900"/>
                  </a:lnTo>
                  <a:lnTo>
                    <a:pt x="6717505" y="1006894"/>
                  </a:lnTo>
                  <a:lnTo>
                    <a:pt x="167702" y="1006894"/>
                  </a:lnTo>
                  <a:lnTo>
                    <a:pt x="123120" y="1000900"/>
                  </a:lnTo>
                  <a:lnTo>
                    <a:pt x="83059" y="983982"/>
                  </a:lnTo>
                  <a:lnTo>
                    <a:pt x="49118" y="957742"/>
                  </a:lnTo>
                  <a:lnTo>
                    <a:pt x="22896" y="923778"/>
                  </a:lnTo>
                  <a:lnTo>
                    <a:pt x="5990" y="883690"/>
                  </a:lnTo>
                  <a:lnTo>
                    <a:pt x="0" y="839077"/>
                  </a:lnTo>
                  <a:lnTo>
                    <a:pt x="0" y="167817"/>
                  </a:lnTo>
                  <a:close/>
                </a:path>
              </a:pathLst>
            </a:custGeom>
            <a:ln w="243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80991" y="3204658"/>
            <a:ext cx="5815768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756625" marR="4607" indent="-745684">
              <a:spcBef>
                <a:spcPts val="91"/>
              </a:spcBef>
            </a:pP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useState()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often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b="1" spc="-32" dirty="0">
                <a:solidFill>
                  <a:srgbClr val="FFFFFF"/>
                </a:solidFill>
                <a:latin typeface="Tahoma"/>
                <a:cs typeface="Tahoma"/>
              </a:rPr>
              <a:t>becomes</a:t>
            </a:r>
            <a:r>
              <a:rPr sz="136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14" dirty="0">
                <a:solidFill>
                  <a:srgbClr val="FFFFFF"/>
                </a:solidFill>
                <a:latin typeface="Tahoma"/>
                <a:cs typeface="Tahoma"/>
              </a:rPr>
              <a:t>hard</a:t>
            </a:r>
            <a:r>
              <a:rPr sz="136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41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6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36" dirty="0">
                <a:solidFill>
                  <a:srgbClr val="FFFFFF"/>
                </a:solidFill>
                <a:latin typeface="Tahoma"/>
                <a:cs typeface="Tahoma"/>
              </a:rPr>
              <a:t>error-prone</a:t>
            </a:r>
            <a:r>
              <a:rPr sz="136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36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6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36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36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spc="-181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it’s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easy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360" spc="-4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bad,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inefficient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buggy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57256" y="4150977"/>
            <a:ext cx="6266058" cy="935705"/>
            <a:chOff x="1885363" y="4577605"/>
            <a:chExt cx="6910070" cy="1031875"/>
          </a:xfrm>
        </p:grpSpPr>
        <p:sp>
          <p:nvSpPr>
            <p:cNvPr id="12" name="object 12"/>
            <p:cNvSpPr/>
            <p:nvPr/>
          </p:nvSpPr>
          <p:spPr>
            <a:xfrm>
              <a:off x="1897745" y="4589987"/>
              <a:ext cx="6885305" cy="1007110"/>
            </a:xfrm>
            <a:custGeom>
              <a:avLst/>
              <a:gdLst/>
              <a:ahLst/>
              <a:cxnLst/>
              <a:rect l="l" t="t" r="r" b="b"/>
              <a:pathLst>
                <a:path w="6885305" h="1007110">
                  <a:moveTo>
                    <a:pt x="6717506" y="0"/>
                  </a:moveTo>
                  <a:lnTo>
                    <a:pt x="167702" y="0"/>
                  </a:lnTo>
                  <a:lnTo>
                    <a:pt x="123120" y="5994"/>
                  </a:lnTo>
                  <a:lnTo>
                    <a:pt x="83060" y="22912"/>
                  </a:lnTo>
                  <a:lnTo>
                    <a:pt x="49119" y="49152"/>
                  </a:lnTo>
                  <a:lnTo>
                    <a:pt x="22896" y="83116"/>
                  </a:lnTo>
                  <a:lnTo>
                    <a:pt x="5990" y="123205"/>
                  </a:lnTo>
                  <a:lnTo>
                    <a:pt x="0" y="167817"/>
                  </a:lnTo>
                  <a:lnTo>
                    <a:pt x="0" y="839077"/>
                  </a:lnTo>
                  <a:lnTo>
                    <a:pt x="5990" y="883690"/>
                  </a:lnTo>
                  <a:lnTo>
                    <a:pt x="22896" y="923778"/>
                  </a:lnTo>
                  <a:lnTo>
                    <a:pt x="49119" y="957742"/>
                  </a:lnTo>
                  <a:lnTo>
                    <a:pt x="83060" y="983983"/>
                  </a:lnTo>
                  <a:lnTo>
                    <a:pt x="123120" y="1000900"/>
                  </a:lnTo>
                  <a:lnTo>
                    <a:pt x="167702" y="1006895"/>
                  </a:lnTo>
                  <a:lnTo>
                    <a:pt x="6717506" y="1006895"/>
                  </a:lnTo>
                  <a:lnTo>
                    <a:pt x="6762088" y="1000900"/>
                  </a:lnTo>
                  <a:lnTo>
                    <a:pt x="6802148" y="983983"/>
                  </a:lnTo>
                  <a:lnTo>
                    <a:pt x="6836089" y="957742"/>
                  </a:lnTo>
                  <a:lnTo>
                    <a:pt x="6862312" y="923778"/>
                  </a:lnTo>
                  <a:lnTo>
                    <a:pt x="6879218" y="883690"/>
                  </a:lnTo>
                  <a:lnTo>
                    <a:pt x="6885208" y="839077"/>
                  </a:lnTo>
                  <a:lnTo>
                    <a:pt x="6885208" y="167817"/>
                  </a:lnTo>
                  <a:lnTo>
                    <a:pt x="6879218" y="123205"/>
                  </a:lnTo>
                  <a:lnTo>
                    <a:pt x="6862312" y="83116"/>
                  </a:lnTo>
                  <a:lnTo>
                    <a:pt x="6836089" y="49152"/>
                  </a:lnTo>
                  <a:lnTo>
                    <a:pt x="6802148" y="22912"/>
                  </a:lnTo>
                  <a:lnTo>
                    <a:pt x="6762088" y="5994"/>
                  </a:lnTo>
                  <a:lnTo>
                    <a:pt x="671750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897745" y="4589987"/>
              <a:ext cx="6885305" cy="1007110"/>
            </a:xfrm>
            <a:custGeom>
              <a:avLst/>
              <a:gdLst/>
              <a:ahLst/>
              <a:cxnLst/>
              <a:rect l="l" t="t" r="r" b="b"/>
              <a:pathLst>
                <a:path w="6885305" h="1007110">
                  <a:moveTo>
                    <a:pt x="0" y="167817"/>
                  </a:moveTo>
                  <a:lnTo>
                    <a:pt x="5990" y="123204"/>
                  </a:lnTo>
                  <a:lnTo>
                    <a:pt x="22896" y="83116"/>
                  </a:lnTo>
                  <a:lnTo>
                    <a:pt x="49118" y="49152"/>
                  </a:lnTo>
                  <a:lnTo>
                    <a:pt x="83059" y="22911"/>
                  </a:lnTo>
                  <a:lnTo>
                    <a:pt x="123120" y="5994"/>
                  </a:lnTo>
                  <a:lnTo>
                    <a:pt x="167702" y="0"/>
                  </a:lnTo>
                  <a:lnTo>
                    <a:pt x="6717505" y="0"/>
                  </a:lnTo>
                  <a:lnTo>
                    <a:pt x="6762087" y="5994"/>
                  </a:lnTo>
                  <a:lnTo>
                    <a:pt x="6802148" y="22911"/>
                  </a:lnTo>
                  <a:lnTo>
                    <a:pt x="6836089" y="49152"/>
                  </a:lnTo>
                  <a:lnTo>
                    <a:pt x="6862312" y="83116"/>
                  </a:lnTo>
                  <a:lnTo>
                    <a:pt x="6879218" y="123204"/>
                  </a:lnTo>
                  <a:lnTo>
                    <a:pt x="6885208" y="167817"/>
                  </a:lnTo>
                  <a:lnTo>
                    <a:pt x="6885208" y="839077"/>
                  </a:lnTo>
                  <a:lnTo>
                    <a:pt x="6879218" y="883690"/>
                  </a:lnTo>
                  <a:lnTo>
                    <a:pt x="6862312" y="923778"/>
                  </a:lnTo>
                  <a:lnTo>
                    <a:pt x="6836089" y="957742"/>
                  </a:lnTo>
                  <a:lnTo>
                    <a:pt x="6802148" y="983982"/>
                  </a:lnTo>
                  <a:lnTo>
                    <a:pt x="6762087" y="1000900"/>
                  </a:lnTo>
                  <a:lnTo>
                    <a:pt x="6717505" y="1006894"/>
                  </a:lnTo>
                  <a:lnTo>
                    <a:pt x="167702" y="1006894"/>
                  </a:lnTo>
                  <a:lnTo>
                    <a:pt x="123120" y="1000900"/>
                  </a:lnTo>
                  <a:lnTo>
                    <a:pt x="83059" y="983982"/>
                  </a:lnTo>
                  <a:lnTo>
                    <a:pt x="49118" y="957742"/>
                  </a:lnTo>
                  <a:lnTo>
                    <a:pt x="22896" y="923778"/>
                  </a:lnTo>
                  <a:lnTo>
                    <a:pt x="5990" y="883690"/>
                  </a:lnTo>
                  <a:lnTo>
                    <a:pt x="0" y="839077"/>
                  </a:lnTo>
                  <a:lnTo>
                    <a:pt x="0" y="167817"/>
                  </a:lnTo>
                  <a:close/>
                </a:path>
              </a:pathLst>
            </a:custGeom>
            <a:ln w="243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42398" y="4398676"/>
            <a:ext cx="5691967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339928" marR="4607" indent="-1328988">
              <a:spcBef>
                <a:spcPts val="91"/>
              </a:spcBef>
            </a:pP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useReducer()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b="1" spc="-32" dirty="0">
                <a:solidFill>
                  <a:srgbClr val="FFFFFF"/>
                </a:solidFill>
                <a:latin typeface="Tahoma"/>
                <a:cs typeface="Tahoma"/>
              </a:rPr>
              <a:t>replacement</a:t>
            </a:r>
            <a:r>
              <a:rPr sz="1360" b="1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useState()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1360" spc="-4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“</a:t>
            </a:r>
            <a:r>
              <a:rPr sz="1360" b="1" spc="-54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360" b="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27" dirty="0">
                <a:solidFill>
                  <a:srgbClr val="FFFFFF"/>
                </a:solidFill>
                <a:latin typeface="Tahoma"/>
                <a:cs typeface="Tahoma"/>
              </a:rPr>
              <a:t>powerful</a:t>
            </a:r>
            <a:r>
              <a:rPr sz="1360" b="1" spc="-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23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36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32" dirty="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”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91728" y="2511687"/>
            <a:ext cx="397315" cy="1775249"/>
            <a:chOff x="5121433" y="2769832"/>
            <a:chExt cx="438150" cy="1957705"/>
          </a:xfrm>
        </p:grpSpPr>
        <p:sp>
          <p:nvSpPr>
            <p:cNvPr id="16" name="object 16"/>
            <p:cNvSpPr/>
            <p:nvPr/>
          </p:nvSpPr>
          <p:spPr>
            <a:xfrm>
              <a:off x="5133624" y="2782023"/>
              <a:ext cx="414020" cy="626110"/>
            </a:xfrm>
            <a:custGeom>
              <a:avLst/>
              <a:gdLst/>
              <a:ahLst/>
              <a:cxnLst/>
              <a:rect l="l" t="t" r="r" b="b"/>
              <a:pathLst>
                <a:path w="414020" h="626110">
                  <a:moveTo>
                    <a:pt x="310088" y="0"/>
                  </a:moveTo>
                  <a:lnTo>
                    <a:pt x="103362" y="0"/>
                  </a:lnTo>
                  <a:lnTo>
                    <a:pt x="103362" y="418845"/>
                  </a:lnTo>
                  <a:lnTo>
                    <a:pt x="0" y="418845"/>
                  </a:lnTo>
                  <a:lnTo>
                    <a:pt x="206725" y="625711"/>
                  </a:lnTo>
                  <a:lnTo>
                    <a:pt x="413451" y="418845"/>
                  </a:lnTo>
                  <a:lnTo>
                    <a:pt x="310088" y="418845"/>
                  </a:lnTo>
                  <a:lnTo>
                    <a:pt x="310088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5133624" y="2782023"/>
              <a:ext cx="414020" cy="626110"/>
            </a:xfrm>
            <a:custGeom>
              <a:avLst/>
              <a:gdLst/>
              <a:ahLst/>
              <a:cxnLst/>
              <a:rect l="l" t="t" r="r" b="b"/>
              <a:pathLst>
                <a:path w="414020" h="626110">
                  <a:moveTo>
                    <a:pt x="0" y="418845"/>
                  </a:moveTo>
                  <a:lnTo>
                    <a:pt x="103363" y="418845"/>
                  </a:lnTo>
                  <a:lnTo>
                    <a:pt x="103363" y="0"/>
                  </a:lnTo>
                  <a:lnTo>
                    <a:pt x="310089" y="0"/>
                  </a:lnTo>
                  <a:lnTo>
                    <a:pt x="310089" y="418845"/>
                  </a:lnTo>
                  <a:lnTo>
                    <a:pt x="413451" y="418845"/>
                  </a:lnTo>
                  <a:lnTo>
                    <a:pt x="206725" y="625710"/>
                  </a:lnTo>
                  <a:lnTo>
                    <a:pt x="0" y="418845"/>
                  </a:lnTo>
                  <a:close/>
                </a:path>
              </a:pathLst>
            </a:custGeom>
            <a:ln w="2438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3624" y="4089047"/>
              <a:ext cx="414020" cy="626110"/>
            </a:xfrm>
            <a:custGeom>
              <a:avLst/>
              <a:gdLst/>
              <a:ahLst/>
              <a:cxnLst/>
              <a:rect l="l" t="t" r="r" b="b"/>
              <a:pathLst>
                <a:path w="414020" h="626110">
                  <a:moveTo>
                    <a:pt x="310088" y="0"/>
                  </a:moveTo>
                  <a:lnTo>
                    <a:pt x="103362" y="0"/>
                  </a:lnTo>
                  <a:lnTo>
                    <a:pt x="103362" y="418844"/>
                  </a:lnTo>
                  <a:lnTo>
                    <a:pt x="0" y="418844"/>
                  </a:lnTo>
                  <a:lnTo>
                    <a:pt x="206725" y="625711"/>
                  </a:lnTo>
                  <a:lnTo>
                    <a:pt x="413451" y="418844"/>
                  </a:lnTo>
                  <a:lnTo>
                    <a:pt x="310088" y="418844"/>
                  </a:lnTo>
                  <a:lnTo>
                    <a:pt x="310088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3624" y="4089047"/>
              <a:ext cx="414020" cy="626110"/>
            </a:xfrm>
            <a:custGeom>
              <a:avLst/>
              <a:gdLst/>
              <a:ahLst/>
              <a:cxnLst/>
              <a:rect l="l" t="t" r="r" b="b"/>
              <a:pathLst>
                <a:path w="414020" h="626110">
                  <a:moveTo>
                    <a:pt x="0" y="418845"/>
                  </a:moveTo>
                  <a:lnTo>
                    <a:pt x="103363" y="418845"/>
                  </a:lnTo>
                  <a:lnTo>
                    <a:pt x="103363" y="0"/>
                  </a:lnTo>
                  <a:lnTo>
                    <a:pt x="310089" y="0"/>
                  </a:lnTo>
                  <a:lnTo>
                    <a:pt x="310089" y="418845"/>
                  </a:lnTo>
                  <a:lnTo>
                    <a:pt x="413451" y="418845"/>
                  </a:lnTo>
                  <a:lnTo>
                    <a:pt x="206725" y="625710"/>
                  </a:lnTo>
                  <a:lnTo>
                    <a:pt x="0" y="418845"/>
                  </a:lnTo>
                  <a:close/>
                </a:path>
              </a:pathLst>
            </a:custGeom>
            <a:ln w="2438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462" y="1019932"/>
            <a:ext cx="5498228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3200" spc="-9" dirty="0">
                <a:solidFill>
                  <a:schemeClr val="bg1"/>
                </a:solidFill>
              </a:rPr>
              <a:t>Understanding</a:t>
            </a:r>
            <a:r>
              <a:rPr sz="3200" spc="-113" dirty="0">
                <a:solidFill>
                  <a:schemeClr val="bg1"/>
                </a:solidFill>
              </a:rPr>
              <a:t> </a:t>
            </a:r>
            <a:r>
              <a:rPr sz="3200" spc="-23" dirty="0">
                <a:solidFill>
                  <a:schemeClr val="bg1"/>
                </a:solidFill>
              </a:rPr>
              <a:t>useReducer()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29611" y="1847992"/>
            <a:ext cx="8121346" cy="863728"/>
            <a:chOff x="862377" y="2037925"/>
            <a:chExt cx="8956040" cy="952500"/>
          </a:xfrm>
        </p:grpSpPr>
        <p:sp>
          <p:nvSpPr>
            <p:cNvPr id="4" name="object 4"/>
            <p:cNvSpPr/>
            <p:nvPr/>
          </p:nvSpPr>
          <p:spPr>
            <a:xfrm>
              <a:off x="874574" y="2050122"/>
              <a:ext cx="8931910" cy="927735"/>
            </a:xfrm>
            <a:custGeom>
              <a:avLst/>
              <a:gdLst/>
              <a:ahLst/>
              <a:cxnLst/>
              <a:rect l="l" t="t" r="r" b="b"/>
              <a:pathLst>
                <a:path w="8931910" h="927735">
                  <a:moveTo>
                    <a:pt x="8777037" y="0"/>
                  </a:moveTo>
                  <a:lnTo>
                    <a:pt x="154514" y="0"/>
                  </a:lnTo>
                  <a:lnTo>
                    <a:pt x="105676" y="7882"/>
                  </a:lnTo>
                  <a:lnTo>
                    <a:pt x="63260" y="29832"/>
                  </a:lnTo>
                  <a:lnTo>
                    <a:pt x="29812" y="63304"/>
                  </a:lnTo>
                  <a:lnTo>
                    <a:pt x="7877" y="105749"/>
                  </a:lnTo>
                  <a:lnTo>
                    <a:pt x="0" y="154621"/>
                  </a:lnTo>
                  <a:lnTo>
                    <a:pt x="0" y="773082"/>
                  </a:lnTo>
                  <a:lnTo>
                    <a:pt x="7877" y="821954"/>
                  </a:lnTo>
                  <a:lnTo>
                    <a:pt x="29812" y="864398"/>
                  </a:lnTo>
                  <a:lnTo>
                    <a:pt x="63260" y="897869"/>
                  </a:lnTo>
                  <a:lnTo>
                    <a:pt x="105676" y="919819"/>
                  </a:lnTo>
                  <a:lnTo>
                    <a:pt x="154514" y="927701"/>
                  </a:lnTo>
                  <a:lnTo>
                    <a:pt x="8777037" y="927701"/>
                  </a:lnTo>
                  <a:lnTo>
                    <a:pt x="8825875" y="919819"/>
                  </a:lnTo>
                  <a:lnTo>
                    <a:pt x="8868291" y="897869"/>
                  </a:lnTo>
                  <a:lnTo>
                    <a:pt x="8901739" y="864398"/>
                  </a:lnTo>
                  <a:lnTo>
                    <a:pt x="8923674" y="821954"/>
                  </a:lnTo>
                  <a:lnTo>
                    <a:pt x="8931551" y="773082"/>
                  </a:lnTo>
                  <a:lnTo>
                    <a:pt x="8931551" y="154621"/>
                  </a:lnTo>
                  <a:lnTo>
                    <a:pt x="8923674" y="105749"/>
                  </a:lnTo>
                  <a:lnTo>
                    <a:pt x="8901739" y="63304"/>
                  </a:lnTo>
                  <a:lnTo>
                    <a:pt x="8868291" y="29832"/>
                  </a:lnTo>
                  <a:lnTo>
                    <a:pt x="8825875" y="7882"/>
                  </a:lnTo>
                  <a:lnTo>
                    <a:pt x="8777037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874574" y="2050122"/>
              <a:ext cx="8931910" cy="927735"/>
            </a:xfrm>
            <a:custGeom>
              <a:avLst/>
              <a:gdLst/>
              <a:ahLst/>
              <a:cxnLst/>
              <a:rect l="l" t="t" r="r" b="b"/>
              <a:pathLst>
                <a:path w="8931910" h="927735">
                  <a:moveTo>
                    <a:pt x="0" y="154620"/>
                  </a:moveTo>
                  <a:lnTo>
                    <a:pt x="7877" y="105748"/>
                  </a:lnTo>
                  <a:lnTo>
                    <a:pt x="29812" y="63303"/>
                  </a:lnTo>
                  <a:lnTo>
                    <a:pt x="63260" y="29832"/>
                  </a:lnTo>
                  <a:lnTo>
                    <a:pt x="105676" y="7882"/>
                  </a:lnTo>
                  <a:lnTo>
                    <a:pt x="154514" y="0"/>
                  </a:lnTo>
                  <a:lnTo>
                    <a:pt x="8777037" y="0"/>
                  </a:lnTo>
                  <a:lnTo>
                    <a:pt x="8825875" y="7882"/>
                  </a:lnTo>
                  <a:lnTo>
                    <a:pt x="8868291" y="29832"/>
                  </a:lnTo>
                  <a:lnTo>
                    <a:pt x="8901739" y="63303"/>
                  </a:lnTo>
                  <a:lnTo>
                    <a:pt x="8923674" y="105748"/>
                  </a:lnTo>
                  <a:lnTo>
                    <a:pt x="8931551" y="154620"/>
                  </a:lnTo>
                  <a:lnTo>
                    <a:pt x="8931551" y="773081"/>
                  </a:lnTo>
                  <a:lnTo>
                    <a:pt x="8923674" y="821953"/>
                  </a:lnTo>
                  <a:lnTo>
                    <a:pt x="8901739" y="864398"/>
                  </a:lnTo>
                  <a:lnTo>
                    <a:pt x="8868291" y="897869"/>
                  </a:lnTo>
                  <a:lnTo>
                    <a:pt x="8825875" y="919819"/>
                  </a:lnTo>
                  <a:lnTo>
                    <a:pt x="8777037" y="927701"/>
                  </a:lnTo>
                  <a:lnTo>
                    <a:pt x="154514" y="927701"/>
                  </a:lnTo>
                  <a:lnTo>
                    <a:pt x="105676" y="919819"/>
                  </a:lnTo>
                  <a:lnTo>
                    <a:pt x="63260" y="897869"/>
                  </a:lnTo>
                  <a:lnTo>
                    <a:pt x="29812" y="864398"/>
                  </a:lnTo>
                  <a:lnTo>
                    <a:pt x="7877" y="821953"/>
                  </a:lnTo>
                  <a:lnTo>
                    <a:pt x="0" y="773081"/>
                  </a:lnTo>
                  <a:lnTo>
                    <a:pt x="0" y="154620"/>
                  </a:lnTo>
                  <a:close/>
                </a:path>
              </a:pathLst>
            </a:custGeom>
            <a:ln w="243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76486" y="2151601"/>
            <a:ext cx="7627870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9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136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60" spc="9" dirty="0">
                <a:solidFill>
                  <a:srgbClr val="FFFFFF"/>
                </a:solidFill>
                <a:latin typeface="Courier New"/>
                <a:cs typeface="Courier New"/>
              </a:rPr>
              <a:t>[state,</a:t>
            </a:r>
            <a:r>
              <a:rPr sz="136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60" spc="9" dirty="0">
                <a:solidFill>
                  <a:srgbClr val="FFFFFF"/>
                </a:solidFill>
                <a:latin typeface="Courier New"/>
                <a:cs typeface="Courier New"/>
              </a:rPr>
              <a:t>dispatchFn]</a:t>
            </a:r>
            <a:r>
              <a:rPr sz="136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6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36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60" spc="9" dirty="0">
                <a:solidFill>
                  <a:srgbClr val="FFFFFF"/>
                </a:solidFill>
                <a:latin typeface="Courier New"/>
                <a:cs typeface="Courier New"/>
              </a:rPr>
              <a:t>useReducer(reducerFn,</a:t>
            </a:r>
            <a:r>
              <a:rPr sz="136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60" spc="9" dirty="0">
                <a:solidFill>
                  <a:srgbClr val="FFFFFF"/>
                </a:solidFill>
                <a:latin typeface="Courier New"/>
                <a:cs typeface="Courier New"/>
              </a:rPr>
              <a:t>initialState,</a:t>
            </a:r>
            <a:r>
              <a:rPr sz="136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60" spc="9" dirty="0">
                <a:solidFill>
                  <a:srgbClr val="FFFFFF"/>
                </a:solidFill>
                <a:latin typeface="Courier New"/>
                <a:cs typeface="Courier New"/>
              </a:rPr>
              <a:t>initFn);</a:t>
            </a:r>
            <a:endParaRPr sz="136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36667" y="4525604"/>
            <a:ext cx="5466246" cy="1417665"/>
            <a:chOff x="2524324" y="4990735"/>
            <a:chExt cx="6028055" cy="1563370"/>
          </a:xfrm>
        </p:grpSpPr>
        <p:sp>
          <p:nvSpPr>
            <p:cNvPr id="8" name="object 8"/>
            <p:cNvSpPr/>
            <p:nvPr/>
          </p:nvSpPr>
          <p:spPr>
            <a:xfrm>
              <a:off x="2536521" y="5002932"/>
              <a:ext cx="6003925" cy="1539240"/>
            </a:xfrm>
            <a:custGeom>
              <a:avLst/>
              <a:gdLst/>
              <a:ahLst/>
              <a:cxnLst/>
              <a:rect l="l" t="t" r="r" b="b"/>
              <a:pathLst>
                <a:path w="6003925" h="1539240">
                  <a:moveTo>
                    <a:pt x="5747092" y="0"/>
                  </a:moveTo>
                  <a:lnTo>
                    <a:pt x="256265" y="0"/>
                  </a:lnTo>
                  <a:lnTo>
                    <a:pt x="210201" y="4131"/>
                  </a:lnTo>
                  <a:lnTo>
                    <a:pt x="166846" y="16043"/>
                  </a:lnTo>
                  <a:lnTo>
                    <a:pt x="126923" y="35011"/>
                  </a:lnTo>
                  <a:lnTo>
                    <a:pt x="91157" y="60311"/>
                  </a:lnTo>
                  <a:lnTo>
                    <a:pt x="60270" y="91218"/>
                  </a:lnTo>
                  <a:lnTo>
                    <a:pt x="34987" y="127009"/>
                  </a:lnTo>
                  <a:lnTo>
                    <a:pt x="16032" y="166959"/>
                  </a:lnTo>
                  <a:lnTo>
                    <a:pt x="4128" y="210344"/>
                  </a:lnTo>
                  <a:lnTo>
                    <a:pt x="0" y="256439"/>
                  </a:lnTo>
                  <a:lnTo>
                    <a:pt x="0" y="1282186"/>
                  </a:lnTo>
                  <a:lnTo>
                    <a:pt x="4128" y="1328282"/>
                  </a:lnTo>
                  <a:lnTo>
                    <a:pt x="16032" y="1371667"/>
                  </a:lnTo>
                  <a:lnTo>
                    <a:pt x="34987" y="1411616"/>
                  </a:lnTo>
                  <a:lnTo>
                    <a:pt x="60270" y="1447407"/>
                  </a:lnTo>
                  <a:lnTo>
                    <a:pt x="91157" y="1478315"/>
                  </a:lnTo>
                  <a:lnTo>
                    <a:pt x="126923" y="1503615"/>
                  </a:lnTo>
                  <a:lnTo>
                    <a:pt x="166846" y="1522583"/>
                  </a:lnTo>
                  <a:lnTo>
                    <a:pt x="210201" y="1534495"/>
                  </a:lnTo>
                  <a:lnTo>
                    <a:pt x="256265" y="1538626"/>
                  </a:lnTo>
                  <a:lnTo>
                    <a:pt x="5747092" y="1538626"/>
                  </a:lnTo>
                  <a:lnTo>
                    <a:pt x="5793156" y="1534495"/>
                  </a:lnTo>
                  <a:lnTo>
                    <a:pt x="5836512" y="1522583"/>
                  </a:lnTo>
                  <a:lnTo>
                    <a:pt x="5876434" y="1503615"/>
                  </a:lnTo>
                  <a:lnTo>
                    <a:pt x="5912201" y="1478315"/>
                  </a:lnTo>
                  <a:lnTo>
                    <a:pt x="5943088" y="1447407"/>
                  </a:lnTo>
                  <a:lnTo>
                    <a:pt x="5968370" y="1411616"/>
                  </a:lnTo>
                  <a:lnTo>
                    <a:pt x="5987325" y="1371667"/>
                  </a:lnTo>
                  <a:lnTo>
                    <a:pt x="5999229" y="1328282"/>
                  </a:lnTo>
                  <a:lnTo>
                    <a:pt x="6003358" y="1282186"/>
                  </a:lnTo>
                  <a:lnTo>
                    <a:pt x="6003358" y="256439"/>
                  </a:lnTo>
                  <a:lnTo>
                    <a:pt x="5999229" y="210344"/>
                  </a:lnTo>
                  <a:lnTo>
                    <a:pt x="5987325" y="166959"/>
                  </a:lnTo>
                  <a:lnTo>
                    <a:pt x="5968370" y="127009"/>
                  </a:lnTo>
                  <a:lnTo>
                    <a:pt x="5943088" y="91218"/>
                  </a:lnTo>
                  <a:lnTo>
                    <a:pt x="5912201" y="60311"/>
                  </a:lnTo>
                  <a:lnTo>
                    <a:pt x="5876434" y="35011"/>
                  </a:lnTo>
                  <a:lnTo>
                    <a:pt x="5836512" y="16043"/>
                  </a:lnTo>
                  <a:lnTo>
                    <a:pt x="5793156" y="4131"/>
                  </a:lnTo>
                  <a:lnTo>
                    <a:pt x="574709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2536521" y="5002932"/>
              <a:ext cx="6003925" cy="1539240"/>
            </a:xfrm>
            <a:custGeom>
              <a:avLst/>
              <a:gdLst/>
              <a:ahLst/>
              <a:cxnLst/>
              <a:rect l="l" t="t" r="r" b="b"/>
              <a:pathLst>
                <a:path w="6003925" h="1539240">
                  <a:moveTo>
                    <a:pt x="0" y="256439"/>
                  </a:moveTo>
                  <a:lnTo>
                    <a:pt x="4128" y="210344"/>
                  </a:lnTo>
                  <a:lnTo>
                    <a:pt x="16032" y="166959"/>
                  </a:lnTo>
                  <a:lnTo>
                    <a:pt x="34987" y="127009"/>
                  </a:lnTo>
                  <a:lnTo>
                    <a:pt x="60270" y="91218"/>
                  </a:lnTo>
                  <a:lnTo>
                    <a:pt x="91156" y="60311"/>
                  </a:lnTo>
                  <a:lnTo>
                    <a:pt x="126923" y="35011"/>
                  </a:lnTo>
                  <a:lnTo>
                    <a:pt x="166846" y="16043"/>
                  </a:lnTo>
                  <a:lnTo>
                    <a:pt x="210201" y="4131"/>
                  </a:lnTo>
                  <a:lnTo>
                    <a:pt x="256265" y="0"/>
                  </a:lnTo>
                  <a:lnTo>
                    <a:pt x="5747093" y="0"/>
                  </a:lnTo>
                  <a:lnTo>
                    <a:pt x="5793157" y="4131"/>
                  </a:lnTo>
                  <a:lnTo>
                    <a:pt x="5836512" y="16043"/>
                  </a:lnTo>
                  <a:lnTo>
                    <a:pt x="5876435" y="35011"/>
                  </a:lnTo>
                  <a:lnTo>
                    <a:pt x="5912201" y="60311"/>
                  </a:lnTo>
                  <a:lnTo>
                    <a:pt x="5943088" y="91218"/>
                  </a:lnTo>
                  <a:lnTo>
                    <a:pt x="5968371" y="127009"/>
                  </a:lnTo>
                  <a:lnTo>
                    <a:pt x="5987326" y="166959"/>
                  </a:lnTo>
                  <a:lnTo>
                    <a:pt x="5999230" y="210344"/>
                  </a:lnTo>
                  <a:lnTo>
                    <a:pt x="6003358" y="256439"/>
                  </a:lnTo>
                  <a:lnTo>
                    <a:pt x="6003358" y="1282186"/>
                  </a:lnTo>
                  <a:lnTo>
                    <a:pt x="5999230" y="1328282"/>
                  </a:lnTo>
                  <a:lnTo>
                    <a:pt x="5987326" y="1371667"/>
                  </a:lnTo>
                  <a:lnTo>
                    <a:pt x="5968371" y="1411616"/>
                  </a:lnTo>
                  <a:lnTo>
                    <a:pt x="5943088" y="1447407"/>
                  </a:lnTo>
                  <a:lnTo>
                    <a:pt x="5912201" y="1478315"/>
                  </a:lnTo>
                  <a:lnTo>
                    <a:pt x="5876435" y="1503615"/>
                  </a:lnTo>
                  <a:lnTo>
                    <a:pt x="5836512" y="1522583"/>
                  </a:lnTo>
                  <a:lnTo>
                    <a:pt x="5793157" y="1534495"/>
                  </a:lnTo>
                  <a:lnTo>
                    <a:pt x="5747093" y="1538626"/>
                  </a:lnTo>
                  <a:lnTo>
                    <a:pt x="256265" y="1538626"/>
                  </a:lnTo>
                  <a:lnTo>
                    <a:pt x="210201" y="1534495"/>
                  </a:lnTo>
                  <a:lnTo>
                    <a:pt x="166846" y="1522583"/>
                  </a:lnTo>
                  <a:lnTo>
                    <a:pt x="126923" y="1503615"/>
                  </a:lnTo>
                  <a:lnTo>
                    <a:pt x="91156" y="1478315"/>
                  </a:lnTo>
                  <a:lnTo>
                    <a:pt x="60270" y="1447407"/>
                  </a:lnTo>
                  <a:lnTo>
                    <a:pt x="34987" y="1411616"/>
                  </a:lnTo>
                  <a:lnTo>
                    <a:pt x="16032" y="1371667"/>
                  </a:lnTo>
                  <a:lnTo>
                    <a:pt x="4128" y="1328282"/>
                  </a:lnTo>
                  <a:lnTo>
                    <a:pt x="0" y="1282186"/>
                  </a:lnTo>
                  <a:lnTo>
                    <a:pt x="0" y="256439"/>
                  </a:lnTo>
                  <a:close/>
                </a:path>
              </a:pathLst>
            </a:custGeom>
            <a:ln w="24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68751" y="4683361"/>
            <a:ext cx="5000409" cy="108006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727" algn="ctr">
              <a:spcBef>
                <a:spcPts val="91"/>
              </a:spcBef>
            </a:pPr>
            <a:r>
              <a:rPr sz="1360" spc="9" dirty="0">
                <a:solidFill>
                  <a:srgbClr val="FFFFFF"/>
                </a:solidFill>
                <a:latin typeface="Courier New"/>
                <a:cs typeface="Courier New"/>
              </a:rPr>
              <a:t>(prevState,</a:t>
            </a:r>
            <a:r>
              <a:rPr sz="136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60" spc="9" dirty="0">
                <a:solidFill>
                  <a:srgbClr val="FFFFFF"/>
                </a:solidFill>
                <a:latin typeface="Courier New"/>
                <a:cs typeface="Courier New"/>
              </a:rPr>
              <a:t>action)</a:t>
            </a:r>
            <a:r>
              <a:rPr sz="136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60" spc="5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136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60" spc="9" dirty="0">
                <a:solidFill>
                  <a:srgbClr val="FFFFFF"/>
                </a:solidFill>
                <a:latin typeface="Courier New"/>
                <a:cs typeface="Courier New"/>
              </a:rPr>
              <a:t>newState</a:t>
            </a:r>
            <a:endParaRPr sz="136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96">
              <a:latin typeface="Courier New"/>
              <a:cs typeface="Courier New"/>
            </a:endParaRPr>
          </a:p>
          <a:p>
            <a:pPr marL="10941" marR="4607" indent="-576" algn="ctr">
              <a:lnSpc>
                <a:spcPct val="102699"/>
              </a:lnSpc>
            </a:pPr>
            <a:r>
              <a:rPr sz="1360" spc="59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function that is </a:t>
            </a:r>
            <a:r>
              <a:rPr sz="1360" b="1" spc="-32" dirty="0">
                <a:solidFill>
                  <a:srgbClr val="FFFFFF"/>
                </a:solidFill>
                <a:latin typeface="Tahoma"/>
                <a:cs typeface="Tahoma"/>
              </a:rPr>
              <a:t>triggered </a:t>
            </a:r>
            <a:r>
              <a:rPr sz="1360" b="1" spc="-23" dirty="0">
                <a:solidFill>
                  <a:srgbClr val="FFFFFF"/>
                </a:solidFill>
                <a:latin typeface="Tahoma"/>
                <a:cs typeface="Tahoma"/>
              </a:rPr>
              <a:t>automatically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once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action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b="1" spc="-18" dirty="0">
                <a:solidFill>
                  <a:srgbClr val="FFFFFF"/>
                </a:solidFill>
                <a:latin typeface="Tahoma"/>
                <a:cs typeface="Tahoma"/>
              </a:rPr>
              <a:t>dispatched</a:t>
            </a:r>
            <a:r>
              <a:rPr sz="1360" b="1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(via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" dirty="0">
                <a:solidFill>
                  <a:srgbClr val="FFFFFF"/>
                </a:solidFill>
                <a:latin typeface="Courier New"/>
                <a:cs typeface="Courier New"/>
              </a:rPr>
              <a:t>dispatchFn()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81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b="1" spc="-41" dirty="0">
                <a:solidFill>
                  <a:srgbClr val="FFFFFF"/>
                </a:solidFill>
                <a:latin typeface="Tahoma"/>
                <a:cs typeface="Tahoma"/>
              </a:rPr>
              <a:t>receives</a:t>
            </a:r>
            <a:r>
              <a:rPr sz="136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6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27" dirty="0">
                <a:solidFill>
                  <a:srgbClr val="FFFFFF"/>
                </a:solidFill>
                <a:latin typeface="Tahoma"/>
                <a:cs typeface="Tahoma"/>
              </a:rPr>
              <a:t>latest</a:t>
            </a:r>
            <a:r>
              <a:rPr sz="136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23" dirty="0">
                <a:solidFill>
                  <a:srgbClr val="FFFFFF"/>
                </a:solidFill>
                <a:latin typeface="Tahoma"/>
                <a:cs typeface="Tahoma"/>
              </a:rPr>
              <a:t>state </a:t>
            </a:r>
            <a:r>
              <a:rPr sz="1360" b="1" spc="-3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14" dirty="0">
                <a:solidFill>
                  <a:srgbClr val="FFFFFF"/>
                </a:solidFill>
                <a:latin typeface="Tahoma"/>
                <a:cs typeface="Tahoma"/>
              </a:rPr>
              <a:t>snapshot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b="1" spc="-32" dirty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136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50" dirty="0">
                <a:solidFill>
                  <a:srgbClr val="FFFFFF"/>
                </a:solidFill>
                <a:latin typeface="Tahoma"/>
                <a:cs typeface="Tahoma"/>
              </a:rPr>
              <a:t>return</a:t>
            </a:r>
            <a:r>
              <a:rPr sz="136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6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36" dirty="0">
                <a:solidFill>
                  <a:srgbClr val="FFFFFF"/>
                </a:solidFill>
                <a:latin typeface="Tahoma"/>
                <a:cs typeface="Tahoma"/>
              </a:rPr>
              <a:t>new,</a:t>
            </a:r>
            <a:r>
              <a:rPr sz="1360" b="1" spc="-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14" dirty="0">
                <a:solidFill>
                  <a:srgbClr val="FFFFFF"/>
                </a:solidFill>
                <a:latin typeface="Tahoma"/>
                <a:cs typeface="Tahoma"/>
              </a:rPr>
              <a:t>updated</a:t>
            </a:r>
            <a:r>
              <a:rPr sz="136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45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22373" y="2818582"/>
            <a:ext cx="1642235" cy="529177"/>
            <a:chOff x="6368284" y="3108269"/>
            <a:chExt cx="1811020" cy="583565"/>
          </a:xfrm>
        </p:grpSpPr>
        <p:sp>
          <p:nvSpPr>
            <p:cNvPr id="12" name="object 12"/>
            <p:cNvSpPr/>
            <p:nvPr/>
          </p:nvSpPr>
          <p:spPr>
            <a:xfrm>
              <a:off x="6380481" y="3120465"/>
              <a:ext cx="1786889" cy="558800"/>
            </a:xfrm>
            <a:custGeom>
              <a:avLst/>
              <a:gdLst/>
              <a:ahLst/>
              <a:cxnLst/>
              <a:rect l="l" t="t" r="r" b="b"/>
              <a:pathLst>
                <a:path w="1786890" h="558800">
                  <a:moveTo>
                    <a:pt x="1693240" y="0"/>
                  </a:moveTo>
                  <a:lnTo>
                    <a:pt x="93070" y="0"/>
                  </a:lnTo>
                  <a:lnTo>
                    <a:pt x="56843" y="7318"/>
                  </a:lnTo>
                  <a:lnTo>
                    <a:pt x="27260" y="27277"/>
                  </a:lnTo>
                  <a:lnTo>
                    <a:pt x="7314" y="56881"/>
                  </a:lnTo>
                  <a:lnTo>
                    <a:pt x="0" y="93132"/>
                  </a:lnTo>
                  <a:lnTo>
                    <a:pt x="0" y="465656"/>
                  </a:lnTo>
                  <a:lnTo>
                    <a:pt x="7314" y="501908"/>
                  </a:lnTo>
                  <a:lnTo>
                    <a:pt x="27260" y="531512"/>
                  </a:lnTo>
                  <a:lnTo>
                    <a:pt x="56843" y="551472"/>
                  </a:lnTo>
                  <a:lnTo>
                    <a:pt x="93070" y="558791"/>
                  </a:lnTo>
                  <a:lnTo>
                    <a:pt x="1693240" y="558791"/>
                  </a:lnTo>
                  <a:lnTo>
                    <a:pt x="1729466" y="551472"/>
                  </a:lnTo>
                  <a:lnTo>
                    <a:pt x="1759050" y="531512"/>
                  </a:lnTo>
                  <a:lnTo>
                    <a:pt x="1778995" y="501908"/>
                  </a:lnTo>
                  <a:lnTo>
                    <a:pt x="1786309" y="465656"/>
                  </a:lnTo>
                  <a:lnTo>
                    <a:pt x="1786309" y="93132"/>
                  </a:lnTo>
                  <a:lnTo>
                    <a:pt x="1778995" y="56881"/>
                  </a:lnTo>
                  <a:lnTo>
                    <a:pt x="1759050" y="27277"/>
                  </a:lnTo>
                  <a:lnTo>
                    <a:pt x="1729466" y="7318"/>
                  </a:lnTo>
                  <a:lnTo>
                    <a:pt x="1693240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6380481" y="3120465"/>
              <a:ext cx="1786889" cy="558800"/>
            </a:xfrm>
            <a:custGeom>
              <a:avLst/>
              <a:gdLst/>
              <a:ahLst/>
              <a:cxnLst/>
              <a:rect l="l" t="t" r="r" b="b"/>
              <a:pathLst>
                <a:path w="1786890" h="558800">
                  <a:moveTo>
                    <a:pt x="0" y="93133"/>
                  </a:moveTo>
                  <a:lnTo>
                    <a:pt x="7313" y="56881"/>
                  </a:lnTo>
                  <a:lnTo>
                    <a:pt x="27259" y="27278"/>
                  </a:lnTo>
                  <a:lnTo>
                    <a:pt x="56843" y="7318"/>
                  </a:lnTo>
                  <a:lnTo>
                    <a:pt x="93070" y="0"/>
                  </a:lnTo>
                  <a:lnTo>
                    <a:pt x="1693239" y="0"/>
                  </a:lnTo>
                  <a:lnTo>
                    <a:pt x="1729466" y="7318"/>
                  </a:lnTo>
                  <a:lnTo>
                    <a:pt x="1759050" y="27278"/>
                  </a:lnTo>
                  <a:lnTo>
                    <a:pt x="1778995" y="56881"/>
                  </a:lnTo>
                  <a:lnTo>
                    <a:pt x="1786309" y="93133"/>
                  </a:lnTo>
                  <a:lnTo>
                    <a:pt x="1786309" y="465658"/>
                  </a:lnTo>
                  <a:lnTo>
                    <a:pt x="1778995" y="501909"/>
                  </a:lnTo>
                  <a:lnTo>
                    <a:pt x="1759050" y="531513"/>
                  </a:lnTo>
                  <a:lnTo>
                    <a:pt x="1729466" y="551472"/>
                  </a:lnTo>
                  <a:lnTo>
                    <a:pt x="1693239" y="558791"/>
                  </a:lnTo>
                  <a:lnTo>
                    <a:pt x="93070" y="558791"/>
                  </a:lnTo>
                  <a:lnTo>
                    <a:pt x="56843" y="551472"/>
                  </a:lnTo>
                  <a:lnTo>
                    <a:pt x="27259" y="531513"/>
                  </a:lnTo>
                  <a:lnTo>
                    <a:pt x="7313" y="501909"/>
                  </a:lnTo>
                  <a:lnTo>
                    <a:pt x="0" y="465658"/>
                  </a:lnTo>
                  <a:lnTo>
                    <a:pt x="0" y="93133"/>
                  </a:lnTo>
                  <a:close/>
                </a:path>
              </a:pathLst>
            </a:custGeom>
            <a:ln w="24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07949" y="2966961"/>
            <a:ext cx="1269104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078337" y="3504828"/>
            <a:ext cx="1888108" cy="863728"/>
            <a:chOff x="7532777" y="3865047"/>
            <a:chExt cx="2082164" cy="952500"/>
          </a:xfrm>
        </p:grpSpPr>
        <p:sp>
          <p:nvSpPr>
            <p:cNvPr id="16" name="object 16"/>
            <p:cNvSpPr/>
            <p:nvPr/>
          </p:nvSpPr>
          <p:spPr>
            <a:xfrm>
              <a:off x="7544973" y="3877243"/>
              <a:ext cx="2058035" cy="927735"/>
            </a:xfrm>
            <a:custGeom>
              <a:avLst/>
              <a:gdLst/>
              <a:ahLst/>
              <a:cxnLst/>
              <a:rect l="l" t="t" r="r" b="b"/>
              <a:pathLst>
                <a:path w="2058034" h="927735">
                  <a:moveTo>
                    <a:pt x="1903134" y="0"/>
                  </a:moveTo>
                  <a:lnTo>
                    <a:pt x="154514" y="0"/>
                  </a:lnTo>
                  <a:lnTo>
                    <a:pt x="105675" y="7882"/>
                  </a:lnTo>
                  <a:lnTo>
                    <a:pt x="63260" y="29832"/>
                  </a:lnTo>
                  <a:lnTo>
                    <a:pt x="29812" y="63303"/>
                  </a:lnTo>
                  <a:lnTo>
                    <a:pt x="7877" y="105748"/>
                  </a:lnTo>
                  <a:lnTo>
                    <a:pt x="0" y="154619"/>
                  </a:lnTo>
                  <a:lnTo>
                    <a:pt x="0" y="773082"/>
                  </a:lnTo>
                  <a:lnTo>
                    <a:pt x="7877" y="821954"/>
                  </a:lnTo>
                  <a:lnTo>
                    <a:pt x="29812" y="864398"/>
                  </a:lnTo>
                  <a:lnTo>
                    <a:pt x="63260" y="897869"/>
                  </a:lnTo>
                  <a:lnTo>
                    <a:pt x="105675" y="919819"/>
                  </a:lnTo>
                  <a:lnTo>
                    <a:pt x="154514" y="927701"/>
                  </a:lnTo>
                  <a:lnTo>
                    <a:pt x="1903134" y="927701"/>
                  </a:lnTo>
                  <a:lnTo>
                    <a:pt x="1951973" y="919819"/>
                  </a:lnTo>
                  <a:lnTo>
                    <a:pt x="1994388" y="897869"/>
                  </a:lnTo>
                  <a:lnTo>
                    <a:pt x="2027836" y="864398"/>
                  </a:lnTo>
                  <a:lnTo>
                    <a:pt x="2049771" y="821954"/>
                  </a:lnTo>
                  <a:lnTo>
                    <a:pt x="2057648" y="773082"/>
                  </a:lnTo>
                  <a:lnTo>
                    <a:pt x="2057648" y="154619"/>
                  </a:lnTo>
                  <a:lnTo>
                    <a:pt x="2049771" y="105748"/>
                  </a:lnTo>
                  <a:lnTo>
                    <a:pt x="2027836" y="63303"/>
                  </a:lnTo>
                  <a:lnTo>
                    <a:pt x="1994388" y="29832"/>
                  </a:lnTo>
                  <a:lnTo>
                    <a:pt x="1951973" y="7882"/>
                  </a:lnTo>
                  <a:lnTo>
                    <a:pt x="1903134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7544973" y="3877243"/>
              <a:ext cx="2058035" cy="927735"/>
            </a:xfrm>
            <a:custGeom>
              <a:avLst/>
              <a:gdLst/>
              <a:ahLst/>
              <a:cxnLst/>
              <a:rect l="l" t="t" r="r" b="b"/>
              <a:pathLst>
                <a:path w="2058034" h="927735">
                  <a:moveTo>
                    <a:pt x="0" y="154619"/>
                  </a:moveTo>
                  <a:lnTo>
                    <a:pt x="7877" y="105748"/>
                  </a:lnTo>
                  <a:lnTo>
                    <a:pt x="29812" y="63303"/>
                  </a:lnTo>
                  <a:lnTo>
                    <a:pt x="63260" y="29832"/>
                  </a:lnTo>
                  <a:lnTo>
                    <a:pt x="105676" y="7882"/>
                  </a:lnTo>
                  <a:lnTo>
                    <a:pt x="154514" y="0"/>
                  </a:lnTo>
                  <a:lnTo>
                    <a:pt x="1903134" y="0"/>
                  </a:lnTo>
                  <a:lnTo>
                    <a:pt x="1951972" y="7882"/>
                  </a:lnTo>
                  <a:lnTo>
                    <a:pt x="1994388" y="29832"/>
                  </a:lnTo>
                  <a:lnTo>
                    <a:pt x="2027836" y="63303"/>
                  </a:lnTo>
                  <a:lnTo>
                    <a:pt x="2049771" y="105748"/>
                  </a:lnTo>
                  <a:lnTo>
                    <a:pt x="2057648" y="154619"/>
                  </a:lnTo>
                  <a:lnTo>
                    <a:pt x="2057648" y="773081"/>
                  </a:lnTo>
                  <a:lnTo>
                    <a:pt x="2049771" y="821953"/>
                  </a:lnTo>
                  <a:lnTo>
                    <a:pt x="2027836" y="864398"/>
                  </a:lnTo>
                  <a:lnTo>
                    <a:pt x="1994388" y="897869"/>
                  </a:lnTo>
                  <a:lnTo>
                    <a:pt x="1951972" y="919819"/>
                  </a:lnTo>
                  <a:lnTo>
                    <a:pt x="1903134" y="927701"/>
                  </a:lnTo>
                  <a:lnTo>
                    <a:pt x="154514" y="927701"/>
                  </a:lnTo>
                  <a:lnTo>
                    <a:pt x="105676" y="919819"/>
                  </a:lnTo>
                  <a:lnTo>
                    <a:pt x="63260" y="897869"/>
                  </a:lnTo>
                  <a:lnTo>
                    <a:pt x="29812" y="864398"/>
                  </a:lnTo>
                  <a:lnTo>
                    <a:pt x="7877" y="821953"/>
                  </a:lnTo>
                  <a:lnTo>
                    <a:pt x="0" y="773081"/>
                  </a:lnTo>
                  <a:lnTo>
                    <a:pt x="0" y="154619"/>
                  </a:lnTo>
                  <a:close/>
                </a:path>
              </a:pathLst>
            </a:custGeom>
            <a:ln w="243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292373" y="3610956"/>
            <a:ext cx="1457397" cy="63949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28407" marR="54703" indent="-67371">
              <a:spcBef>
                <a:spcPts val="91"/>
              </a:spcBef>
            </a:pPr>
            <a:r>
              <a:rPr sz="1360" spc="59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endParaRPr sz="1360">
              <a:latin typeface="Verdana"/>
              <a:cs typeface="Verdana"/>
            </a:endParaRPr>
          </a:p>
          <a:p>
            <a:pPr marL="11516"/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programmatically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29613" y="2818583"/>
            <a:ext cx="1888108" cy="1417665"/>
            <a:chOff x="862379" y="3108270"/>
            <a:chExt cx="2082164" cy="1563370"/>
          </a:xfrm>
        </p:grpSpPr>
        <p:sp>
          <p:nvSpPr>
            <p:cNvPr id="20" name="object 20"/>
            <p:cNvSpPr/>
            <p:nvPr/>
          </p:nvSpPr>
          <p:spPr>
            <a:xfrm>
              <a:off x="874574" y="3120464"/>
              <a:ext cx="2058035" cy="1539240"/>
            </a:xfrm>
            <a:custGeom>
              <a:avLst/>
              <a:gdLst/>
              <a:ahLst/>
              <a:cxnLst/>
              <a:rect l="l" t="t" r="r" b="b"/>
              <a:pathLst>
                <a:path w="2058035" h="1539239">
                  <a:moveTo>
                    <a:pt x="1801380" y="0"/>
                  </a:moveTo>
                  <a:lnTo>
                    <a:pt x="256267" y="0"/>
                  </a:lnTo>
                  <a:lnTo>
                    <a:pt x="210203" y="4131"/>
                  </a:lnTo>
                  <a:lnTo>
                    <a:pt x="166847" y="16043"/>
                  </a:lnTo>
                  <a:lnTo>
                    <a:pt x="126924" y="35011"/>
                  </a:lnTo>
                  <a:lnTo>
                    <a:pt x="91157" y="60311"/>
                  </a:lnTo>
                  <a:lnTo>
                    <a:pt x="60270" y="91219"/>
                  </a:lnTo>
                  <a:lnTo>
                    <a:pt x="34988" y="127010"/>
                  </a:lnTo>
                  <a:lnTo>
                    <a:pt x="16032" y="166961"/>
                  </a:lnTo>
                  <a:lnTo>
                    <a:pt x="4128" y="210346"/>
                  </a:lnTo>
                  <a:lnTo>
                    <a:pt x="0" y="256442"/>
                  </a:lnTo>
                  <a:lnTo>
                    <a:pt x="0" y="1282184"/>
                  </a:lnTo>
                  <a:lnTo>
                    <a:pt x="4128" y="1328279"/>
                  </a:lnTo>
                  <a:lnTo>
                    <a:pt x="16032" y="1371664"/>
                  </a:lnTo>
                  <a:lnTo>
                    <a:pt x="34988" y="1411614"/>
                  </a:lnTo>
                  <a:lnTo>
                    <a:pt x="60270" y="1447405"/>
                  </a:lnTo>
                  <a:lnTo>
                    <a:pt x="91157" y="1478313"/>
                  </a:lnTo>
                  <a:lnTo>
                    <a:pt x="126924" y="1503613"/>
                  </a:lnTo>
                  <a:lnTo>
                    <a:pt x="166847" y="1522581"/>
                  </a:lnTo>
                  <a:lnTo>
                    <a:pt x="210203" y="1534493"/>
                  </a:lnTo>
                  <a:lnTo>
                    <a:pt x="256267" y="1538625"/>
                  </a:lnTo>
                  <a:lnTo>
                    <a:pt x="1801380" y="1538625"/>
                  </a:lnTo>
                  <a:lnTo>
                    <a:pt x="1847445" y="1534493"/>
                  </a:lnTo>
                  <a:lnTo>
                    <a:pt x="1890801" y="1522581"/>
                  </a:lnTo>
                  <a:lnTo>
                    <a:pt x="1930724" y="1503613"/>
                  </a:lnTo>
                  <a:lnTo>
                    <a:pt x="1966491" y="1478313"/>
                  </a:lnTo>
                  <a:lnTo>
                    <a:pt x="1997378" y="1447405"/>
                  </a:lnTo>
                  <a:lnTo>
                    <a:pt x="2022660" y="1411614"/>
                  </a:lnTo>
                  <a:lnTo>
                    <a:pt x="2041616" y="1371664"/>
                  </a:lnTo>
                  <a:lnTo>
                    <a:pt x="2053519" y="1328279"/>
                  </a:lnTo>
                  <a:lnTo>
                    <a:pt x="2057648" y="1282184"/>
                  </a:lnTo>
                  <a:lnTo>
                    <a:pt x="2057648" y="256442"/>
                  </a:lnTo>
                  <a:lnTo>
                    <a:pt x="2053519" y="210346"/>
                  </a:lnTo>
                  <a:lnTo>
                    <a:pt x="2041616" y="166961"/>
                  </a:lnTo>
                  <a:lnTo>
                    <a:pt x="2022660" y="127010"/>
                  </a:lnTo>
                  <a:lnTo>
                    <a:pt x="1997378" y="91219"/>
                  </a:lnTo>
                  <a:lnTo>
                    <a:pt x="1966491" y="60311"/>
                  </a:lnTo>
                  <a:lnTo>
                    <a:pt x="1930724" y="35011"/>
                  </a:lnTo>
                  <a:lnTo>
                    <a:pt x="1890801" y="16043"/>
                  </a:lnTo>
                  <a:lnTo>
                    <a:pt x="1847445" y="4131"/>
                  </a:lnTo>
                  <a:lnTo>
                    <a:pt x="180138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1" name="object 21"/>
            <p:cNvSpPr/>
            <p:nvPr/>
          </p:nvSpPr>
          <p:spPr>
            <a:xfrm>
              <a:off x="874574" y="3120464"/>
              <a:ext cx="2058035" cy="1539240"/>
            </a:xfrm>
            <a:custGeom>
              <a:avLst/>
              <a:gdLst/>
              <a:ahLst/>
              <a:cxnLst/>
              <a:rect l="l" t="t" r="r" b="b"/>
              <a:pathLst>
                <a:path w="2058035" h="1539239">
                  <a:moveTo>
                    <a:pt x="0" y="256441"/>
                  </a:moveTo>
                  <a:lnTo>
                    <a:pt x="4128" y="210346"/>
                  </a:lnTo>
                  <a:lnTo>
                    <a:pt x="16032" y="166960"/>
                  </a:lnTo>
                  <a:lnTo>
                    <a:pt x="34988" y="127010"/>
                  </a:lnTo>
                  <a:lnTo>
                    <a:pt x="60270" y="91219"/>
                  </a:lnTo>
                  <a:lnTo>
                    <a:pt x="91157" y="60311"/>
                  </a:lnTo>
                  <a:lnTo>
                    <a:pt x="126924" y="35011"/>
                  </a:lnTo>
                  <a:lnTo>
                    <a:pt x="166847" y="16043"/>
                  </a:lnTo>
                  <a:lnTo>
                    <a:pt x="210203" y="4131"/>
                  </a:lnTo>
                  <a:lnTo>
                    <a:pt x="256267" y="0"/>
                  </a:lnTo>
                  <a:lnTo>
                    <a:pt x="1801381" y="0"/>
                  </a:lnTo>
                  <a:lnTo>
                    <a:pt x="1847445" y="4131"/>
                  </a:lnTo>
                  <a:lnTo>
                    <a:pt x="1890801" y="16043"/>
                  </a:lnTo>
                  <a:lnTo>
                    <a:pt x="1930724" y="35011"/>
                  </a:lnTo>
                  <a:lnTo>
                    <a:pt x="1966491" y="60311"/>
                  </a:lnTo>
                  <a:lnTo>
                    <a:pt x="1997377" y="91219"/>
                  </a:lnTo>
                  <a:lnTo>
                    <a:pt x="2022660" y="127010"/>
                  </a:lnTo>
                  <a:lnTo>
                    <a:pt x="2041616" y="166960"/>
                  </a:lnTo>
                  <a:lnTo>
                    <a:pt x="2053520" y="210346"/>
                  </a:lnTo>
                  <a:lnTo>
                    <a:pt x="2057648" y="256441"/>
                  </a:lnTo>
                  <a:lnTo>
                    <a:pt x="2057648" y="1282184"/>
                  </a:lnTo>
                  <a:lnTo>
                    <a:pt x="2053520" y="1328280"/>
                  </a:lnTo>
                  <a:lnTo>
                    <a:pt x="2041616" y="1371665"/>
                  </a:lnTo>
                  <a:lnTo>
                    <a:pt x="2022660" y="1411615"/>
                  </a:lnTo>
                  <a:lnTo>
                    <a:pt x="1997377" y="1447406"/>
                  </a:lnTo>
                  <a:lnTo>
                    <a:pt x="1966491" y="1478313"/>
                  </a:lnTo>
                  <a:lnTo>
                    <a:pt x="1930724" y="1503614"/>
                  </a:lnTo>
                  <a:lnTo>
                    <a:pt x="1890801" y="1522582"/>
                  </a:lnTo>
                  <a:lnTo>
                    <a:pt x="1847445" y="1534494"/>
                  </a:lnTo>
                  <a:lnTo>
                    <a:pt x="1801381" y="1538625"/>
                  </a:lnTo>
                  <a:lnTo>
                    <a:pt x="256267" y="1538625"/>
                  </a:lnTo>
                  <a:lnTo>
                    <a:pt x="210203" y="1534494"/>
                  </a:lnTo>
                  <a:lnTo>
                    <a:pt x="166847" y="1522582"/>
                  </a:lnTo>
                  <a:lnTo>
                    <a:pt x="126924" y="1503614"/>
                  </a:lnTo>
                  <a:lnTo>
                    <a:pt x="91157" y="1478313"/>
                  </a:lnTo>
                  <a:lnTo>
                    <a:pt x="60270" y="1447406"/>
                  </a:lnTo>
                  <a:lnTo>
                    <a:pt x="34988" y="1411615"/>
                  </a:lnTo>
                  <a:lnTo>
                    <a:pt x="16032" y="1371665"/>
                  </a:lnTo>
                  <a:lnTo>
                    <a:pt x="4128" y="1328280"/>
                  </a:lnTo>
                  <a:lnTo>
                    <a:pt x="0" y="1282184"/>
                  </a:lnTo>
                  <a:lnTo>
                    <a:pt x="0" y="256441"/>
                  </a:lnTo>
                  <a:close/>
                </a:path>
              </a:pathLst>
            </a:custGeom>
            <a:ln w="243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79786" y="2986308"/>
            <a:ext cx="1584653" cy="1075497"/>
          </a:xfrm>
          <a:prstGeom prst="rect">
            <a:avLst/>
          </a:prstGeom>
        </p:spPr>
        <p:txBody>
          <a:bodyPr vert="horz" wrap="square" lIns="0" tIns="9789" rIns="0" bIns="0" rtlCol="0">
            <a:spAutoFit/>
          </a:bodyPr>
          <a:lstStyle/>
          <a:p>
            <a:pPr marL="11516" marR="4607" algn="ctr">
              <a:lnSpc>
                <a:spcPct val="100699"/>
              </a:lnSpc>
              <a:spcBef>
                <a:spcPts val="77"/>
              </a:spcBef>
            </a:pP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360">
              <a:latin typeface="Verdana"/>
              <a:cs typeface="Verdana"/>
            </a:endParaRPr>
          </a:p>
          <a:p>
            <a:pPr marL="142227" marR="134166" indent="-1152" algn="ctr">
              <a:spcBef>
                <a:spcPts val="91"/>
              </a:spcBef>
            </a:pP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1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18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213305" y="2818583"/>
            <a:ext cx="1888108" cy="1417665"/>
            <a:chOff x="3270506" y="3108270"/>
            <a:chExt cx="2082164" cy="1563370"/>
          </a:xfrm>
        </p:grpSpPr>
        <p:sp>
          <p:nvSpPr>
            <p:cNvPr id="24" name="object 24"/>
            <p:cNvSpPr/>
            <p:nvPr/>
          </p:nvSpPr>
          <p:spPr>
            <a:xfrm>
              <a:off x="3282700" y="3120464"/>
              <a:ext cx="2058035" cy="1539240"/>
            </a:xfrm>
            <a:custGeom>
              <a:avLst/>
              <a:gdLst/>
              <a:ahLst/>
              <a:cxnLst/>
              <a:rect l="l" t="t" r="r" b="b"/>
              <a:pathLst>
                <a:path w="2058035" h="1539239">
                  <a:moveTo>
                    <a:pt x="1801380" y="0"/>
                  </a:moveTo>
                  <a:lnTo>
                    <a:pt x="256268" y="0"/>
                  </a:lnTo>
                  <a:lnTo>
                    <a:pt x="210203" y="4131"/>
                  </a:lnTo>
                  <a:lnTo>
                    <a:pt x="166847" y="16043"/>
                  </a:lnTo>
                  <a:lnTo>
                    <a:pt x="126924" y="35011"/>
                  </a:lnTo>
                  <a:lnTo>
                    <a:pt x="91157" y="60311"/>
                  </a:lnTo>
                  <a:lnTo>
                    <a:pt x="60270" y="91219"/>
                  </a:lnTo>
                  <a:lnTo>
                    <a:pt x="34987" y="127010"/>
                  </a:lnTo>
                  <a:lnTo>
                    <a:pt x="16032" y="166961"/>
                  </a:lnTo>
                  <a:lnTo>
                    <a:pt x="4128" y="210346"/>
                  </a:lnTo>
                  <a:lnTo>
                    <a:pt x="0" y="256442"/>
                  </a:lnTo>
                  <a:lnTo>
                    <a:pt x="0" y="1282184"/>
                  </a:lnTo>
                  <a:lnTo>
                    <a:pt x="4128" y="1328279"/>
                  </a:lnTo>
                  <a:lnTo>
                    <a:pt x="16032" y="1371664"/>
                  </a:lnTo>
                  <a:lnTo>
                    <a:pt x="34987" y="1411614"/>
                  </a:lnTo>
                  <a:lnTo>
                    <a:pt x="60270" y="1447405"/>
                  </a:lnTo>
                  <a:lnTo>
                    <a:pt x="91157" y="1478313"/>
                  </a:lnTo>
                  <a:lnTo>
                    <a:pt x="126924" y="1503613"/>
                  </a:lnTo>
                  <a:lnTo>
                    <a:pt x="166847" y="1522581"/>
                  </a:lnTo>
                  <a:lnTo>
                    <a:pt x="210203" y="1534493"/>
                  </a:lnTo>
                  <a:lnTo>
                    <a:pt x="256268" y="1538625"/>
                  </a:lnTo>
                  <a:lnTo>
                    <a:pt x="1801380" y="1538625"/>
                  </a:lnTo>
                  <a:lnTo>
                    <a:pt x="1847445" y="1534493"/>
                  </a:lnTo>
                  <a:lnTo>
                    <a:pt x="1890800" y="1522581"/>
                  </a:lnTo>
                  <a:lnTo>
                    <a:pt x="1930723" y="1503613"/>
                  </a:lnTo>
                  <a:lnTo>
                    <a:pt x="1966490" y="1478313"/>
                  </a:lnTo>
                  <a:lnTo>
                    <a:pt x="1997377" y="1447405"/>
                  </a:lnTo>
                  <a:lnTo>
                    <a:pt x="2022660" y="1411614"/>
                  </a:lnTo>
                  <a:lnTo>
                    <a:pt x="2041616" y="1371664"/>
                  </a:lnTo>
                  <a:lnTo>
                    <a:pt x="2053520" y="1328279"/>
                  </a:lnTo>
                  <a:lnTo>
                    <a:pt x="2057648" y="1282184"/>
                  </a:lnTo>
                  <a:lnTo>
                    <a:pt x="2057648" y="256442"/>
                  </a:lnTo>
                  <a:lnTo>
                    <a:pt x="2053520" y="210346"/>
                  </a:lnTo>
                  <a:lnTo>
                    <a:pt x="2041616" y="166961"/>
                  </a:lnTo>
                  <a:lnTo>
                    <a:pt x="2022660" y="127010"/>
                  </a:lnTo>
                  <a:lnTo>
                    <a:pt x="1997377" y="91219"/>
                  </a:lnTo>
                  <a:lnTo>
                    <a:pt x="1966490" y="60311"/>
                  </a:lnTo>
                  <a:lnTo>
                    <a:pt x="1930723" y="35011"/>
                  </a:lnTo>
                  <a:lnTo>
                    <a:pt x="1890800" y="16043"/>
                  </a:lnTo>
                  <a:lnTo>
                    <a:pt x="1847445" y="4131"/>
                  </a:lnTo>
                  <a:lnTo>
                    <a:pt x="180138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3282700" y="3120464"/>
              <a:ext cx="2058035" cy="1539240"/>
            </a:xfrm>
            <a:custGeom>
              <a:avLst/>
              <a:gdLst/>
              <a:ahLst/>
              <a:cxnLst/>
              <a:rect l="l" t="t" r="r" b="b"/>
              <a:pathLst>
                <a:path w="2058035" h="1539239">
                  <a:moveTo>
                    <a:pt x="0" y="256441"/>
                  </a:moveTo>
                  <a:lnTo>
                    <a:pt x="4128" y="210346"/>
                  </a:lnTo>
                  <a:lnTo>
                    <a:pt x="16032" y="166960"/>
                  </a:lnTo>
                  <a:lnTo>
                    <a:pt x="34988" y="127010"/>
                  </a:lnTo>
                  <a:lnTo>
                    <a:pt x="60270" y="91219"/>
                  </a:lnTo>
                  <a:lnTo>
                    <a:pt x="91157" y="60311"/>
                  </a:lnTo>
                  <a:lnTo>
                    <a:pt x="126924" y="35011"/>
                  </a:lnTo>
                  <a:lnTo>
                    <a:pt x="166847" y="16043"/>
                  </a:lnTo>
                  <a:lnTo>
                    <a:pt x="210203" y="4131"/>
                  </a:lnTo>
                  <a:lnTo>
                    <a:pt x="256267" y="0"/>
                  </a:lnTo>
                  <a:lnTo>
                    <a:pt x="1801381" y="0"/>
                  </a:lnTo>
                  <a:lnTo>
                    <a:pt x="1847445" y="4131"/>
                  </a:lnTo>
                  <a:lnTo>
                    <a:pt x="1890801" y="16043"/>
                  </a:lnTo>
                  <a:lnTo>
                    <a:pt x="1930724" y="35011"/>
                  </a:lnTo>
                  <a:lnTo>
                    <a:pt x="1966491" y="60311"/>
                  </a:lnTo>
                  <a:lnTo>
                    <a:pt x="1997377" y="91219"/>
                  </a:lnTo>
                  <a:lnTo>
                    <a:pt x="2022660" y="127010"/>
                  </a:lnTo>
                  <a:lnTo>
                    <a:pt x="2041616" y="166960"/>
                  </a:lnTo>
                  <a:lnTo>
                    <a:pt x="2053520" y="210346"/>
                  </a:lnTo>
                  <a:lnTo>
                    <a:pt x="2057648" y="256441"/>
                  </a:lnTo>
                  <a:lnTo>
                    <a:pt x="2057648" y="1282184"/>
                  </a:lnTo>
                  <a:lnTo>
                    <a:pt x="2053520" y="1328280"/>
                  </a:lnTo>
                  <a:lnTo>
                    <a:pt x="2041616" y="1371665"/>
                  </a:lnTo>
                  <a:lnTo>
                    <a:pt x="2022660" y="1411615"/>
                  </a:lnTo>
                  <a:lnTo>
                    <a:pt x="1997377" y="1447406"/>
                  </a:lnTo>
                  <a:lnTo>
                    <a:pt x="1966491" y="1478313"/>
                  </a:lnTo>
                  <a:lnTo>
                    <a:pt x="1930724" y="1503614"/>
                  </a:lnTo>
                  <a:lnTo>
                    <a:pt x="1890801" y="1522582"/>
                  </a:lnTo>
                  <a:lnTo>
                    <a:pt x="1847445" y="1534494"/>
                  </a:lnTo>
                  <a:lnTo>
                    <a:pt x="1801381" y="1538625"/>
                  </a:lnTo>
                  <a:lnTo>
                    <a:pt x="256267" y="1538625"/>
                  </a:lnTo>
                  <a:lnTo>
                    <a:pt x="210203" y="1534494"/>
                  </a:lnTo>
                  <a:lnTo>
                    <a:pt x="166847" y="1522582"/>
                  </a:lnTo>
                  <a:lnTo>
                    <a:pt x="126924" y="1503614"/>
                  </a:lnTo>
                  <a:lnTo>
                    <a:pt x="91157" y="1478313"/>
                  </a:lnTo>
                  <a:lnTo>
                    <a:pt x="60270" y="1447406"/>
                  </a:lnTo>
                  <a:lnTo>
                    <a:pt x="34988" y="1411615"/>
                  </a:lnTo>
                  <a:lnTo>
                    <a:pt x="16032" y="1371665"/>
                  </a:lnTo>
                  <a:lnTo>
                    <a:pt x="4128" y="1328280"/>
                  </a:lnTo>
                  <a:lnTo>
                    <a:pt x="0" y="1282184"/>
                  </a:lnTo>
                  <a:lnTo>
                    <a:pt x="0" y="256441"/>
                  </a:lnTo>
                  <a:close/>
                </a:path>
              </a:pathLst>
            </a:custGeom>
            <a:ln w="243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67162" y="2881279"/>
            <a:ext cx="1577743" cy="128018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algn="ctr">
              <a:spcBef>
                <a:spcPts val="91"/>
              </a:spcBef>
            </a:pPr>
            <a:r>
              <a:rPr sz="1360" spc="59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36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spa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59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1360">
              <a:latin typeface="Verdana"/>
              <a:cs typeface="Verdana"/>
            </a:endParaRPr>
          </a:p>
          <a:p>
            <a:pPr marL="85797" marR="79463" algn="ctr">
              <a:spcBef>
                <a:spcPts val="86"/>
              </a:spcBef>
            </a:pP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77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181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1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pda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he  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state)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40452" y="2117848"/>
            <a:ext cx="639159" cy="712288"/>
            <a:chOff x="1866832" y="2335515"/>
            <a:chExt cx="704850" cy="785495"/>
          </a:xfrm>
        </p:grpSpPr>
        <p:sp>
          <p:nvSpPr>
            <p:cNvPr id="28" name="object 28"/>
            <p:cNvSpPr/>
            <p:nvPr/>
          </p:nvSpPr>
          <p:spPr>
            <a:xfrm>
              <a:off x="1926009" y="2347711"/>
              <a:ext cx="633730" cy="332740"/>
            </a:xfrm>
            <a:custGeom>
              <a:avLst/>
              <a:gdLst/>
              <a:ahLst/>
              <a:cxnLst/>
              <a:rect l="l" t="t" r="r" b="b"/>
              <a:pathLst>
                <a:path w="633730" h="332739">
                  <a:moveTo>
                    <a:pt x="577738" y="0"/>
                  </a:moveTo>
                  <a:lnTo>
                    <a:pt x="55384" y="0"/>
                  </a:lnTo>
                  <a:lnTo>
                    <a:pt x="33826" y="4355"/>
                  </a:lnTo>
                  <a:lnTo>
                    <a:pt x="16221" y="16232"/>
                  </a:lnTo>
                  <a:lnTo>
                    <a:pt x="4352" y="33849"/>
                  </a:lnTo>
                  <a:lnTo>
                    <a:pt x="0" y="55421"/>
                  </a:lnTo>
                  <a:lnTo>
                    <a:pt x="0" y="277102"/>
                  </a:lnTo>
                  <a:lnTo>
                    <a:pt x="4352" y="298675"/>
                  </a:lnTo>
                  <a:lnTo>
                    <a:pt x="16221" y="316291"/>
                  </a:lnTo>
                  <a:lnTo>
                    <a:pt x="33826" y="328168"/>
                  </a:lnTo>
                  <a:lnTo>
                    <a:pt x="55384" y="332524"/>
                  </a:lnTo>
                  <a:lnTo>
                    <a:pt x="577738" y="332524"/>
                  </a:lnTo>
                  <a:lnTo>
                    <a:pt x="599296" y="328168"/>
                  </a:lnTo>
                  <a:lnTo>
                    <a:pt x="616901" y="316291"/>
                  </a:lnTo>
                  <a:lnTo>
                    <a:pt x="628770" y="298675"/>
                  </a:lnTo>
                  <a:lnTo>
                    <a:pt x="633122" y="277102"/>
                  </a:lnTo>
                  <a:lnTo>
                    <a:pt x="633122" y="55421"/>
                  </a:lnTo>
                  <a:lnTo>
                    <a:pt x="628770" y="33849"/>
                  </a:lnTo>
                  <a:lnTo>
                    <a:pt x="616901" y="16232"/>
                  </a:lnTo>
                  <a:lnTo>
                    <a:pt x="599296" y="4355"/>
                  </a:lnTo>
                  <a:lnTo>
                    <a:pt x="577738" y="0"/>
                  </a:lnTo>
                  <a:close/>
                </a:path>
              </a:pathLst>
            </a:custGeom>
            <a:solidFill>
              <a:srgbClr val="CA41C7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926009" y="2347711"/>
              <a:ext cx="633730" cy="332740"/>
            </a:xfrm>
            <a:custGeom>
              <a:avLst/>
              <a:gdLst/>
              <a:ahLst/>
              <a:cxnLst/>
              <a:rect l="l" t="t" r="r" b="b"/>
              <a:pathLst>
                <a:path w="633730" h="332739">
                  <a:moveTo>
                    <a:pt x="0" y="55422"/>
                  </a:moveTo>
                  <a:lnTo>
                    <a:pt x="4352" y="33849"/>
                  </a:lnTo>
                  <a:lnTo>
                    <a:pt x="16221" y="16232"/>
                  </a:lnTo>
                  <a:lnTo>
                    <a:pt x="33826" y="4355"/>
                  </a:lnTo>
                  <a:lnTo>
                    <a:pt x="55384" y="0"/>
                  </a:lnTo>
                  <a:lnTo>
                    <a:pt x="577738" y="0"/>
                  </a:lnTo>
                  <a:lnTo>
                    <a:pt x="599296" y="4355"/>
                  </a:lnTo>
                  <a:lnTo>
                    <a:pt x="616901" y="16232"/>
                  </a:lnTo>
                  <a:lnTo>
                    <a:pt x="628770" y="33849"/>
                  </a:lnTo>
                  <a:lnTo>
                    <a:pt x="633122" y="55422"/>
                  </a:lnTo>
                  <a:lnTo>
                    <a:pt x="633122" y="277102"/>
                  </a:lnTo>
                  <a:lnTo>
                    <a:pt x="628770" y="298675"/>
                  </a:lnTo>
                  <a:lnTo>
                    <a:pt x="616901" y="316291"/>
                  </a:lnTo>
                  <a:lnTo>
                    <a:pt x="599296" y="328169"/>
                  </a:lnTo>
                  <a:lnTo>
                    <a:pt x="577738" y="332524"/>
                  </a:lnTo>
                  <a:lnTo>
                    <a:pt x="55384" y="332524"/>
                  </a:lnTo>
                  <a:lnTo>
                    <a:pt x="33826" y="328169"/>
                  </a:lnTo>
                  <a:lnTo>
                    <a:pt x="16221" y="316291"/>
                  </a:lnTo>
                  <a:lnTo>
                    <a:pt x="4352" y="298675"/>
                  </a:lnTo>
                  <a:lnTo>
                    <a:pt x="0" y="277102"/>
                  </a:lnTo>
                  <a:lnTo>
                    <a:pt x="0" y="55422"/>
                  </a:lnTo>
                  <a:close/>
                </a:path>
              </a:pathLst>
            </a:custGeom>
            <a:ln w="24391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866832" y="2680235"/>
              <a:ext cx="387985" cy="440690"/>
            </a:xfrm>
            <a:custGeom>
              <a:avLst/>
              <a:gdLst/>
              <a:ahLst/>
              <a:cxnLst/>
              <a:rect l="l" t="t" r="r" b="b"/>
              <a:pathLst>
                <a:path w="387985" h="440689">
                  <a:moveTo>
                    <a:pt x="24377" y="367045"/>
                  </a:moveTo>
                  <a:lnTo>
                    <a:pt x="0" y="367045"/>
                  </a:lnTo>
                  <a:lnTo>
                    <a:pt x="36567" y="440228"/>
                  </a:lnTo>
                  <a:lnTo>
                    <a:pt x="67039" y="379242"/>
                  </a:lnTo>
                  <a:lnTo>
                    <a:pt x="24377" y="379242"/>
                  </a:lnTo>
                  <a:lnTo>
                    <a:pt x="24377" y="367045"/>
                  </a:lnTo>
                  <a:close/>
                </a:path>
                <a:path w="387985" h="440689">
                  <a:moveTo>
                    <a:pt x="363550" y="207916"/>
                  </a:moveTo>
                  <a:lnTo>
                    <a:pt x="24377" y="207916"/>
                  </a:lnTo>
                  <a:lnTo>
                    <a:pt x="24377" y="379242"/>
                  </a:lnTo>
                  <a:lnTo>
                    <a:pt x="48755" y="379242"/>
                  </a:lnTo>
                  <a:lnTo>
                    <a:pt x="48755" y="232312"/>
                  </a:lnTo>
                  <a:lnTo>
                    <a:pt x="36567" y="232312"/>
                  </a:lnTo>
                  <a:lnTo>
                    <a:pt x="48755" y="220115"/>
                  </a:lnTo>
                  <a:lnTo>
                    <a:pt x="363550" y="220115"/>
                  </a:lnTo>
                  <a:lnTo>
                    <a:pt x="363550" y="207916"/>
                  </a:lnTo>
                  <a:close/>
                </a:path>
                <a:path w="387985" h="440689">
                  <a:moveTo>
                    <a:pt x="73134" y="367045"/>
                  </a:moveTo>
                  <a:lnTo>
                    <a:pt x="48755" y="367045"/>
                  </a:lnTo>
                  <a:lnTo>
                    <a:pt x="48755" y="379242"/>
                  </a:lnTo>
                  <a:lnTo>
                    <a:pt x="67039" y="379242"/>
                  </a:lnTo>
                  <a:lnTo>
                    <a:pt x="73134" y="367045"/>
                  </a:lnTo>
                  <a:close/>
                </a:path>
                <a:path w="387985" h="440689">
                  <a:moveTo>
                    <a:pt x="48755" y="220115"/>
                  </a:moveTo>
                  <a:lnTo>
                    <a:pt x="36567" y="232312"/>
                  </a:lnTo>
                  <a:lnTo>
                    <a:pt x="48755" y="232312"/>
                  </a:lnTo>
                  <a:lnTo>
                    <a:pt x="48755" y="220115"/>
                  </a:lnTo>
                  <a:close/>
                </a:path>
                <a:path w="387985" h="440689">
                  <a:moveTo>
                    <a:pt x="387927" y="207916"/>
                  </a:moveTo>
                  <a:lnTo>
                    <a:pt x="375739" y="207916"/>
                  </a:lnTo>
                  <a:lnTo>
                    <a:pt x="363550" y="220115"/>
                  </a:lnTo>
                  <a:lnTo>
                    <a:pt x="48755" y="220115"/>
                  </a:lnTo>
                  <a:lnTo>
                    <a:pt x="48755" y="232312"/>
                  </a:lnTo>
                  <a:lnTo>
                    <a:pt x="387927" y="232312"/>
                  </a:lnTo>
                  <a:lnTo>
                    <a:pt x="387927" y="207916"/>
                  </a:lnTo>
                  <a:close/>
                </a:path>
                <a:path w="387985" h="440689">
                  <a:moveTo>
                    <a:pt x="387927" y="0"/>
                  </a:moveTo>
                  <a:lnTo>
                    <a:pt x="363550" y="0"/>
                  </a:lnTo>
                  <a:lnTo>
                    <a:pt x="363550" y="220115"/>
                  </a:lnTo>
                  <a:lnTo>
                    <a:pt x="375739" y="207916"/>
                  </a:lnTo>
                  <a:lnTo>
                    <a:pt x="387927" y="207916"/>
                  </a:lnTo>
                  <a:lnTo>
                    <a:pt x="38792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721204" y="2117847"/>
            <a:ext cx="1469489" cy="712288"/>
            <a:chOff x="2727828" y="2335514"/>
            <a:chExt cx="1620520" cy="785495"/>
          </a:xfrm>
        </p:grpSpPr>
        <p:sp>
          <p:nvSpPr>
            <p:cNvPr id="32" name="object 32"/>
            <p:cNvSpPr/>
            <p:nvPr/>
          </p:nvSpPr>
          <p:spPr>
            <a:xfrm>
              <a:off x="2740024" y="2347711"/>
              <a:ext cx="1232535" cy="332740"/>
            </a:xfrm>
            <a:custGeom>
              <a:avLst/>
              <a:gdLst/>
              <a:ahLst/>
              <a:cxnLst/>
              <a:rect l="l" t="t" r="r" b="b"/>
              <a:pathLst>
                <a:path w="1232535" h="332739">
                  <a:moveTo>
                    <a:pt x="1176943" y="0"/>
                  </a:moveTo>
                  <a:lnTo>
                    <a:pt x="55384" y="0"/>
                  </a:lnTo>
                  <a:lnTo>
                    <a:pt x="33826" y="4355"/>
                  </a:lnTo>
                  <a:lnTo>
                    <a:pt x="16221" y="16232"/>
                  </a:lnTo>
                  <a:lnTo>
                    <a:pt x="4352" y="33849"/>
                  </a:lnTo>
                  <a:lnTo>
                    <a:pt x="0" y="55422"/>
                  </a:lnTo>
                  <a:lnTo>
                    <a:pt x="0" y="277102"/>
                  </a:lnTo>
                  <a:lnTo>
                    <a:pt x="4352" y="298675"/>
                  </a:lnTo>
                  <a:lnTo>
                    <a:pt x="16221" y="316291"/>
                  </a:lnTo>
                  <a:lnTo>
                    <a:pt x="33826" y="328168"/>
                  </a:lnTo>
                  <a:lnTo>
                    <a:pt x="55384" y="332524"/>
                  </a:lnTo>
                  <a:lnTo>
                    <a:pt x="1176943" y="332524"/>
                  </a:lnTo>
                  <a:lnTo>
                    <a:pt x="1198501" y="328168"/>
                  </a:lnTo>
                  <a:lnTo>
                    <a:pt x="1216106" y="316291"/>
                  </a:lnTo>
                  <a:lnTo>
                    <a:pt x="1227975" y="298675"/>
                  </a:lnTo>
                  <a:lnTo>
                    <a:pt x="1232327" y="277102"/>
                  </a:lnTo>
                  <a:lnTo>
                    <a:pt x="1232327" y="55422"/>
                  </a:lnTo>
                  <a:lnTo>
                    <a:pt x="1227975" y="33849"/>
                  </a:lnTo>
                  <a:lnTo>
                    <a:pt x="1216106" y="16232"/>
                  </a:lnTo>
                  <a:lnTo>
                    <a:pt x="1198501" y="4355"/>
                  </a:lnTo>
                  <a:lnTo>
                    <a:pt x="1176943" y="0"/>
                  </a:lnTo>
                  <a:close/>
                </a:path>
              </a:pathLst>
            </a:custGeom>
            <a:solidFill>
              <a:srgbClr val="CA41C7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3" name="object 33"/>
            <p:cNvSpPr/>
            <p:nvPr/>
          </p:nvSpPr>
          <p:spPr>
            <a:xfrm>
              <a:off x="2740024" y="2347711"/>
              <a:ext cx="1232535" cy="332740"/>
            </a:xfrm>
            <a:custGeom>
              <a:avLst/>
              <a:gdLst/>
              <a:ahLst/>
              <a:cxnLst/>
              <a:rect l="l" t="t" r="r" b="b"/>
              <a:pathLst>
                <a:path w="1232535" h="332739">
                  <a:moveTo>
                    <a:pt x="0" y="55422"/>
                  </a:moveTo>
                  <a:lnTo>
                    <a:pt x="4352" y="33849"/>
                  </a:lnTo>
                  <a:lnTo>
                    <a:pt x="16221" y="16232"/>
                  </a:lnTo>
                  <a:lnTo>
                    <a:pt x="33826" y="4355"/>
                  </a:lnTo>
                  <a:lnTo>
                    <a:pt x="55384" y="0"/>
                  </a:lnTo>
                  <a:lnTo>
                    <a:pt x="1176943" y="0"/>
                  </a:lnTo>
                  <a:lnTo>
                    <a:pt x="1198501" y="4355"/>
                  </a:lnTo>
                  <a:lnTo>
                    <a:pt x="1216106" y="16232"/>
                  </a:lnTo>
                  <a:lnTo>
                    <a:pt x="1227975" y="33849"/>
                  </a:lnTo>
                  <a:lnTo>
                    <a:pt x="1232328" y="55422"/>
                  </a:lnTo>
                  <a:lnTo>
                    <a:pt x="1232328" y="277102"/>
                  </a:lnTo>
                  <a:lnTo>
                    <a:pt x="1227975" y="298674"/>
                  </a:lnTo>
                  <a:lnTo>
                    <a:pt x="1216106" y="316291"/>
                  </a:lnTo>
                  <a:lnTo>
                    <a:pt x="1198501" y="328169"/>
                  </a:lnTo>
                  <a:lnTo>
                    <a:pt x="1176943" y="332524"/>
                  </a:lnTo>
                  <a:lnTo>
                    <a:pt x="55384" y="332524"/>
                  </a:lnTo>
                  <a:lnTo>
                    <a:pt x="33826" y="328169"/>
                  </a:lnTo>
                  <a:lnTo>
                    <a:pt x="16221" y="316291"/>
                  </a:lnTo>
                  <a:lnTo>
                    <a:pt x="4352" y="298674"/>
                  </a:lnTo>
                  <a:lnTo>
                    <a:pt x="0" y="277102"/>
                  </a:lnTo>
                  <a:lnTo>
                    <a:pt x="0" y="55422"/>
                  </a:lnTo>
                  <a:close/>
                </a:path>
              </a:pathLst>
            </a:custGeom>
            <a:ln w="2439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4" name="object 34"/>
            <p:cNvSpPr/>
            <p:nvPr/>
          </p:nvSpPr>
          <p:spPr>
            <a:xfrm>
              <a:off x="3344000" y="2680235"/>
              <a:ext cx="1004569" cy="440690"/>
            </a:xfrm>
            <a:custGeom>
              <a:avLst/>
              <a:gdLst/>
              <a:ahLst/>
              <a:cxnLst/>
              <a:rect l="l" t="t" r="r" b="b"/>
              <a:pathLst>
                <a:path w="1004570" h="440689">
                  <a:moveTo>
                    <a:pt x="955337" y="367045"/>
                  </a:moveTo>
                  <a:lnTo>
                    <a:pt x="930958" y="367045"/>
                  </a:lnTo>
                  <a:lnTo>
                    <a:pt x="967525" y="440228"/>
                  </a:lnTo>
                  <a:lnTo>
                    <a:pt x="997998" y="379242"/>
                  </a:lnTo>
                  <a:lnTo>
                    <a:pt x="955337" y="379242"/>
                  </a:lnTo>
                  <a:lnTo>
                    <a:pt x="955337" y="367045"/>
                  </a:lnTo>
                  <a:close/>
                </a:path>
                <a:path w="1004570" h="440689">
                  <a:moveTo>
                    <a:pt x="955337" y="220115"/>
                  </a:moveTo>
                  <a:lnTo>
                    <a:pt x="955337" y="379242"/>
                  </a:lnTo>
                  <a:lnTo>
                    <a:pt x="979714" y="379242"/>
                  </a:lnTo>
                  <a:lnTo>
                    <a:pt x="979714" y="232312"/>
                  </a:lnTo>
                  <a:lnTo>
                    <a:pt x="967525" y="232312"/>
                  </a:lnTo>
                  <a:lnTo>
                    <a:pt x="955337" y="220115"/>
                  </a:lnTo>
                  <a:close/>
                </a:path>
                <a:path w="1004570" h="440689">
                  <a:moveTo>
                    <a:pt x="1004092" y="367045"/>
                  </a:moveTo>
                  <a:lnTo>
                    <a:pt x="979714" y="367045"/>
                  </a:lnTo>
                  <a:lnTo>
                    <a:pt x="979714" y="379242"/>
                  </a:lnTo>
                  <a:lnTo>
                    <a:pt x="997998" y="379242"/>
                  </a:lnTo>
                  <a:lnTo>
                    <a:pt x="1004092" y="367045"/>
                  </a:lnTo>
                  <a:close/>
                </a:path>
                <a:path w="1004570" h="440689">
                  <a:moveTo>
                    <a:pt x="24378" y="0"/>
                  </a:moveTo>
                  <a:lnTo>
                    <a:pt x="0" y="0"/>
                  </a:lnTo>
                  <a:lnTo>
                    <a:pt x="0" y="232312"/>
                  </a:lnTo>
                  <a:lnTo>
                    <a:pt x="955337" y="232312"/>
                  </a:lnTo>
                  <a:lnTo>
                    <a:pt x="955337" y="220115"/>
                  </a:lnTo>
                  <a:lnTo>
                    <a:pt x="24378" y="220115"/>
                  </a:lnTo>
                  <a:lnTo>
                    <a:pt x="12189" y="207918"/>
                  </a:lnTo>
                  <a:lnTo>
                    <a:pt x="24378" y="207918"/>
                  </a:lnTo>
                  <a:lnTo>
                    <a:pt x="24378" y="0"/>
                  </a:lnTo>
                  <a:close/>
                </a:path>
                <a:path w="1004570" h="440689">
                  <a:moveTo>
                    <a:pt x="979714" y="207918"/>
                  </a:moveTo>
                  <a:lnTo>
                    <a:pt x="24378" y="207918"/>
                  </a:lnTo>
                  <a:lnTo>
                    <a:pt x="24378" y="220115"/>
                  </a:lnTo>
                  <a:lnTo>
                    <a:pt x="955337" y="220115"/>
                  </a:lnTo>
                  <a:lnTo>
                    <a:pt x="967525" y="232312"/>
                  </a:lnTo>
                  <a:lnTo>
                    <a:pt x="979714" y="232312"/>
                  </a:lnTo>
                  <a:lnTo>
                    <a:pt x="979714" y="207918"/>
                  </a:lnTo>
                  <a:close/>
                </a:path>
                <a:path w="1004570" h="440689">
                  <a:moveTo>
                    <a:pt x="24378" y="207918"/>
                  </a:moveTo>
                  <a:lnTo>
                    <a:pt x="12189" y="207918"/>
                  </a:lnTo>
                  <a:lnTo>
                    <a:pt x="24378" y="220115"/>
                  </a:lnTo>
                  <a:lnTo>
                    <a:pt x="24378" y="207918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534975" y="2117847"/>
            <a:ext cx="1345112" cy="712288"/>
            <a:chOff x="6933570" y="2335514"/>
            <a:chExt cx="1483360" cy="785495"/>
          </a:xfrm>
        </p:grpSpPr>
        <p:sp>
          <p:nvSpPr>
            <p:cNvPr id="36" name="object 36"/>
            <p:cNvSpPr/>
            <p:nvPr/>
          </p:nvSpPr>
          <p:spPr>
            <a:xfrm>
              <a:off x="6945767" y="2347711"/>
              <a:ext cx="1458595" cy="332740"/>
            </a:xfrm>
            <a:custGeom>
              <a:avLst/>
              <a:gdLst/>
              <a:ahLst/>
              <a:cxnLst/>
              <a:rect l="l" t="t" r="r" b="b"/>
              <a:pathLst>
                <a:path w="1458595" h="332739">
                  <a:moveTo>
                    <a:pt x="1403059" y="0"/>
                  </a:moveTo>
                  <a:lnTo>
                    <a:pt x="55383" y="0"/>
                  </a:lnTo>
                  <a:lnTo>
                    <a:pt x="33825" y="4355"/>
                  </a:lnTo>
                  <a:lnTo>
                    <a:pt x="16221" y="16232"/>
                  </a:lnTo>
                  <a:lnTo>
                    <a:pt x="4352" y="33849"/>
                  </a:lnTo>
                  <a:lnTo>
                    <a:pt x="0" y="55421"/>
                  </a:lnTo>
                  <a:lnTo>
                    <a:pt x="0" y="277102"/>
                  </a:lnTo>
                  <a:lnTo>
                    <a:pt x="4352" y="298675"/>
                  </a:lnTo>
                  <a:lnTo>
                    <a:pt x="16221" y="316291"/>
                  </a:lnTo>
                  <a:lnTo>
                    <a:pt x="33825" y="328168"/>
                  </a:lnTo>
                  <a:lnTo>
                    <a:pt x="55383" y="332524"/>
                  </a:lnTo>
                  <a:lnTo>
                    <a:pt x="1403059" y="332524"/>
                  </a:lnTo>
                  <a:lnTo>
                    <a:pt x="1424617" y="328168"/>
                  </a:lnTo>
                  <a:lnTo>
                    <a:pt x="1442222" y="316291"/>
                  </a:lnTo>
                  <a:lnTo>
                    <a:pt x="1454091" y="298675"/>
                  </a:lnTo>
                  <a:lnTo>
                    <a:pt x="1458443" y="277102"/>
                  </a:lnTo>
                  <a:lnTo>
                    <a:pt x="1458443" y="55421"/>
                  </a:lnTo>
                  <a:lnTo>
                    <a:pt x="1454091" y="33849"/>
                  </a:lnTo>
                  <a:lnTo>
                    <a:pt x="1442222" y="16232"/>
                  </a:lnTo>
                  <a:lnTo>
                    <a:pt x="1424617" y="4355"/>
                  </a:lnTo>
                  <a:lnTo>
                    <a:pt x="1403059" y="0"/>
                  </a:lnTo>
                  <a:close/>
                </a:path>
              </a:pathLst>
            </a:custGeom>
            <a:solidFill>
              <a:srgbClr val="E2A77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7" name="object 37"/>
            <p:cNvSpPr/>
            <p:nvPr/>
          </p:nvSpPr>
          <p:spPr>
            <a:xfrm>
              <a:off x="6945767" y="2347711"/>
              <a:ext cx="1458595" cy="332740"/>
            </a:xfrm>
            <a:custGeom>
              <a:avLst/>
              <a:gdLst/>
              <a:ahLst/>
              <a:cxnLst/>
              <a:rect l="l" t="t" r="r" b="b"/>
              <a:pathLst>
                <a:path w="1458595" h="332739">
                  <a:moveTo>
                    <a:pt x="0" y="55421"/>
                  </a:moveTo>
                  <a:lnTo>
                    <a:pt x="4352" y="33848"/>
                  </a:lnTo>
                  <a:lnTo>
                    <a:pt x="16221" y="16232"/>
                  </a:lnTo>
                  <a:lnTo>
                    <a:pt x="33825" y="4355"/>
                  </a:lnTo>
                  <a:lnTo>
                    <a:pt x="55383" y="0"/>
                  </a:lnTo>
                  <a:lnTo>
                    <a:pt x="1403059" y="0"/>
                  </a:lnTo>
                  <a:lnTo>
                    <a:pt x="1424617" y="4355"/>
                  </a:lnTo>
                  <a:lnTo>
                    <a:pt x="1442222" y="16232"/>
                  </a:lnTo>
                  <a:lnTo>
                    <a:pt x="1454091" y="33848"/>
                  </a:lnTo>
                  <a:lnTo>
                    <a:pt x="1458443" y="55421"/>
                  </a:lnTo>
                  <a:lnTo>
                    <a:pt x="1458443" y="277102"/>
                  </a:lnTo>
                  <a:lnTo>
                    <a:pt x="1454091" y="298675"/>
                  </a:lnTo>
                  <a:lnTo>
                    <a:pt x="1442222" y="316291"/>
                  </a:lnTo>
                  <a:lnTo>
                    <a:pt x="1424617" y="328169"/>
                  </a:lnTo>
                  <a:lnTo>
                    <a:pt x="1403059" y="332524"/>
                  </a:lnTo>
                  <a:lnTo>
                    <a:pt x="55383" y="332524"/>
                  </a:lnTo>
                  <a:lnTo>
                    <a:pt x="33825" y="328169"/>
                  </a:lnTo>
                  <a:lnTo>
                    <a:pt x="16221" y="316291"/>
                  </a:lnTo>
                  <a:lnTo>
                    <a:pt x="4352" y="298675"/>
                  </a:lnTo>
                  <a:lnTo>
                    <a:pt x="0" y="277102"/>
                  </a:lnTo>
                  <a:lnTo>
                    <a:pt x="0" y="55421"/>
                  </a:lnTo>
                  <a:close/>
                </a:path>
              </a:pathLst>
            </a:custGeom>
            <a:ln w="2439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8" name="object 38"/>
            <p:cNvSpPr/>
            <p:nvPr/>
          </p:nvSpPr>
          <p:spPr>
            <a:xfrm>
              <a:off x="7237069" y="2680235"/>
              <a:ext cx="450215" cy="440690"/>
            </a:xfrm>
            <a:custGeom>
              <a:avLst/>
              <a:gdLst/>
              <a:ahLst/>
              <a:cxnLst/>
              <a:rect l="l" t="t" r="r" b="b"/>
              <a:pathLst>
                <a:path w="450215" h="440689">
                  <a:moveTo>
                    <a:pt x="24378" y="367046"/>
                  </a:moveTo>
                  <a:lnTo>
                    <a:pt x="0" y="367046"/>
                  </a:lnTo>
                  <a:lnTo>
                    <a:pt x="36567" y="440230"/>
                  </a:lnTo>
                  <a:lnTo>
                    <a:pt x="67039" y="379243"/>
                  </a:lnTo>
                  <a:lnTo>
                    <a:pt x="24378" y="379243"/>
                  </a:lnTo>
                  <a:lnTo>
                    <a:pt x="24378" y="367046"/>
                  </a:lnTo>
                  <a:close/>
                </a:path>
                <a:path w="450215" h="440689">
                  <a:moveTo>
                    <a:pt x="425730" y="207918"/>
                  </a:moveTo>
                  <a:lnTo>
                    <a:pt x="24378" y="207918"/>
                  </a:lnTo>
                  <a:lnTo>
                    <a:pt x="24378" y="379243"/>
                  </a:lnTo>
                  <a:lnTo>
                    <a:pt x="48756" y="379243"/>
                  </a:lnTo>
                  <a:lnTo>
                    <a:pt x="48756" y="232312"/>
                  </a:lnTo>
                  <a:lnTo>
                    <a:pt x="36567" y="232312"/>
                  </a:lnTo>
                  <a:lnTo>
                    <a:pt x="48756" y="220115"/>
                  </a:lnTo>
                  <a:lnTo>
                    <a:pt x="425730" y="220115"/>
                  </a:lnTo>
                  <a:lnTo>
                    <a:pt x="425730" y="207918"/>
                  </a:lnTo>
                  <a:close/>
                </a:path>
                <a:path w="450215" h="440689">
                  <a:moveTo>
                    <a:pt x="73134" y="367046"/>
                  </a:moveTo>
                  <a:lnTo>
                    <a:pt x="48756" y="367046"/>
                  </a:lnTo>
                  <a:lnTo>
                    <a:pt x="48756" y="379243"/>
                  </a:lnTo>
                  <a:lnTo>
                    <a:pt x="67039" y="379243"/>
                  </a:lnTo>
                  <a:lnTo>
                    <a:pt x="73134" y="367046"/>
                  </a:lnTo>
                  <a:close/>
                </a:path>
                <a:path w="450215" h="440689">
                  <a:moveTo>
                    <a:pt x="48756" y="220115"/>
                  </a:moveTo>
                  <a:lnTo>
                    <a:pt x="36567" y="232312"/>
                  </a:lnTo>
                  <a:lnTo>
                    <a:pt x="48756" y="232312"/>
                  </a:lnTo>
                  <a:lnTo>
                    <a:pt x="48756" y="220115"/>
                  </a:lnTo>
                  <a:close/>
                </a:path>
                <a:path w="450215" h="440689">
                  <a:moveTo>
                    <a:pt x="450109" y="207918"/>
                  </a:moveTo>
                  <a:lnTo>
                    <a:pt x="437920" y="207918"/>
                  </a:lnTo>
                  <a:lnTo>
                    <a:pt x="425730" y="220115"/>
                  </a:lnTo>
                  <a:lnTo>
                    <a:pt x="48756" y="220115"/>
                  </a:lnTo>
                  <a:lnTo>
                    <a:pt x="48756" y="232312"/>
                  </a:lnTo>
                  <a:lnTo>
                    <a:pt x="450109" y="232312"/>
                  </a:lnTo>
                  <a:lnTo>
                    <a:pt x="450109" y="207918"/>
                  </a:lnTo>
                  <a:close/>
                </a:path>
                <a:path w="450215" h="440689">
                  <a:moveTo>
                    <a:pt x="450109" y="0"/>
                  </a:moveTo>
                  <a:lnTo>
                    <a:pt x="425730" y="0"/>
                  </a:lnTo>
                  <a:lnTo>
                    <a:pt x="425730" y="220115"/>
                  </a:lnTo>
                  <a:lnTo>
                    <a:pt x="437920" y="207918"/>
                  </a:lnTo>
                  <a:lnTo>
                    <a:pt x="450109" y="207918"/>
                  </a:lnTo>
                  <a:lnTo>
                    <a:pt x="450109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989176" y="2117847"/>
            <a:ext cx="731290" cy="1398088"/>
            <a:chOff x="8537230" y="2335515"/>
            <a:chExt cx="806450" cy="1541780"/>
          </a:xfrm>
        </p:grpSpPr>
        <p:sp>
          <p:nvSpPr>
            <p:cNvPr id="40" name="object 40"/>
            <p:cNvSpPr/>
            <p:nvPr/>
          </p:nvSpPr>
          <p:spPr>
            <a:xfrm>
              <a:off x="8573797" y="2347711"/>
              <a:ext cx="757555" cy="332740"/>
            </a:xfrm>
            <a:custGeom>
              <a:avLst/>
              <a:gdLst/>
              <a:ahLst/>
              <a:cxnLst/>
              <a:rect l="l" t="t" r="r" b="b"/>
              <a:pathLst>
                <a:path w="757554" h="332739">
                  <a:moveTo>
                    <a:pt x="702101" y="0"/>
                  </a:moveTo>
                  <a:lnTo>
                    <a:pt x="55383" y="0"/>
                  </a:lnTo>
                  <a:lnTo>
                    <a:pt x="33826" y="4355"/>
                  </a:lnTo>
                  <a:lnTo>
                    <a:pt x="16221" y="16232"/>
                  </a:lnTo>
                  <a:lnTo>
                    <a:pt x="4352" y="33849"/>
                  </a:lnTo>
                  <a:lnTo>
                    <a:pt x="0" y="55421"/>
                  </a:lnTo>
                  <a:lnTo>
                    <a:pt x="0" y="277102"/>
                  </a:lnTo>
                  <a:lnTo>
                    <a:pt x="4352" y="298675"/>
                  </a:lnTo>
                  <a:lnTo>
                    <a:pt x="16221" y="316291"/>
                  </a:lnTo>
                  <a:lnTo>
                    <a:pt x="33826" y="328168"/>
                  </a:lnTo>
                  <a:lnTo>
                    <a:pt x="55383" y="332524"/>
                  </a:lnTo>
                  <a:lnTo>
                    <a:pt x="702101" y="332524"/>
                  </a:lnTo>
                  <a:lnTo>
                    <a:pt x="723659" y="328168"/>
                  </a:lnTo>
                  <a:lnTo>
                    <a:pt x="741263" y="316291"/>
                  </a:lnTo>
                  <a:lnTo>
                    <a:pt x="753132" y="298675"/>
                  </a:lnTo>
                  <a:lnTo>
                    <a:pt x="757485" y="277102"/>
                  </a:lnTo>
                  <a:lnTo>
                    <a:pt x="757485" y="55421"/>
                  </a:lnTo>
                  <a:lnTo>
                    <a:pt x="753132" y="33849"/>
                  </a:lnTo>
                  <a:lnTo>
                    <a:pt x="741263" y="16232"/>
                  </a:lnTo>
                  <a:lnTo>
                    <a:pt x="723659" y="4355"/>
                  </a:lnTo>
                  <a:lnTo>
                    <a:pt x="702101" y="0"/>
                  </a:lnTo>
                  <a:close/>
                </a:path>
              </a:pathLst>
            </a:custGeom>
            <a:solidFill>
              <a:srgbClr val="E2A77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1" name="object 41"/>
            <p:cNvSpPr/>
            <p:nvPr/>
          </p:nvSpPr>
          <p:spPr>
            <a:xfrm>
              <a:off x="8573797" y="2347711"/>
              <a:ext cx="757555" cy="332740"/>
            </a:xfrm>
            <a:custGeom>
              <a:avLst/>
              <a:gdLst/>
              <a:ahLst/>
              <a:cxnLst/>
              <a:rect l="l" t="t" r="r" b="b"/>
              <a:pathLst>
                <a:path w="757554" h="332739">
                  <a:moveTo>
                    <a:pt x="0" y="55421"/>
                  </a:moveTo>
                  <a:lnTo>
                    <a:pt x="4352" y="33849"/>
                  </a:lnTo>
                  <a:lnTo>
                    <a:pt x="16221" y="16232"/>
                  </a:lnTo>
                  <a:lnTo>
                    <a:pt x="33826" y="4355"/>
                  </a:lnTo>
                  <a:lnTo>
                    <a:pt x="55384" y="0"/>
                  </a:lnTo>
                  <a:lnTo>
                    <a:pt x="702101" y="0"/>
                  </a:lnTo>
                  <a:lnTo>
                    <a:pt x="723659" y="4355"/>
                  </a:lnTo>
                  <a:lnTo>
                    <a:pt x="741263" y="16232"/>
                  </a:lnTo>
                  <a:lnTo>
                    <a:pt x="753133" y="33849"/>
                  </a:lnTo>
                  <a:lnTo>
                    <a:pt x="757485" y="55421"/>
                  </a:lnTo>
                  <a:lnTo>
                    <a:pt x="757485" y="277102"/>
                  </a:lnTo>
                  <a:lnTo>
                    <a:pt x="753133" y="298675"/>
                  </a:lnTo>
                  <a:lnTo>
                    <a:pt x="741263" y="316291"/>
                  </a:lnTo>
                  <a:lnTo>
                    <a:pt x="723659" y="328169"/>
                  </a:lnTo>
                  <a:lnTo>
                    <a:pt x="702101" y="332524"/>
                  </a:lnTo>
                  <a:lnTo>
                    <a:pt x="55384" y="332524"/>
                  </a:lnTo>
                  <a:lnTo>
                    <a:pt x="33826" y="328169"/>
                  </a:lnTo>
                  <a:lnTo>
                    <a:pt x="16221" y="316291"/>
                  </a:lnTo>
                  <a:lnTo>
                    <a:pt x="4352" y="298675"/>
                  </a:lnTo>
                  <a:lnTo>
                    <a:pt x="0" y="277102"/>
                  </a:lnTo>
                  <a:lnTo>
                    <a:pt x="0" y="55421"/>
                  </a:lnTo>
                  <a:close/>
                </a:path>
              </a:pathLst>
            </a:custGeom>
            <a:ln w="24391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2" name="object 42"/>
            <p:cNvSpPr/>
            <p:nvPr/>
          </p:nvSpPr>
          <p:spPr>
            <a:xfrm>
              <a:off x="8537230" y="2680235"/>
              <a:ext cx="427990" cy="1197610"/>
            </a:xfrm>
            <a:custGeom>
              <a:avLst/>
              <a:gdLst/>
              <a:ahLst/>
              <a:cxnLst/>
              <a:rect l="l" t="t" r="r" b="b"/>
              <a:pathLst>
                <a:path w="427990" h="1197610">
                  <a:moveTo>
                    <a:pt x="24377" y="1123824"/>
                  </a:moveTo>
                  <a:lnTo>
                    <a:pt x="0" y="1123824"/>
                  </a:lnTo>
                  <a:lnTo>
                    <a:pt x="36567" y="1197008"/>
                  </a:lnTo>
                  <a:lnTo>
                    <a:pt x="67039" y="1136021"/>
                  </a:lnTo>
                  <a:lnTo>
                    <a:pt x="24377" y="1136021"/>
                  </a:lnTo>
                  <a:lnTo>
                    <a:pt x="24377" y="1123824"/>
                  </a:lnTo>
                  <a:close/>
                </a:path>
                <a:path w="427990" h="1197610">
                  <a:moveTo>
                    <a:pt x="403120" y="586306"/>
                  </a:moveTo>
                  <a:lnTo>
                    <a:pt x="24377" y="586306"/>
                  </a:lnTo>
                  <a:lnTo>
                    <a:pt x="24377" y="1136021"/>
                  </a:lnTo>
                  <a:lnTo>
                    <a:pt x="48755" y="1136021"/>
                  </a:lnTo>
                  <a:lnTo>
                    <a:pt x="48755" y="610701"/>
                  </a:lnTo>
                  <a:lnTo>
                    <a:pt x="36567" y="610701"/>
                  </a:lnTo>
                  <a:lnTo>
                    <a:pt x="48755" y="598504"/>
                  </a:lnTo>
                  <a:lnTo>
                    <a:pt x="403120" y="598504"/>
                  </a:lnTo>
                  <a:lnTo>
                    <a:pt x="403120" y="586306"/>
                  </a:lnTo>
                  <a:close/>
                </a:path>
                <a:path w="427990" h="1197610">
                  <a:moveTo>
                    <a:pt x="73134" y="1123824"/>
                  </a:moveTo>
                  <a:lnTo>
                    <a:pt x="48755" y="1123824"/>
                  </a:lnTo>
                  <a:lnTo>
                    <a:pt x="48755" y="1136021"/>
                  </a:lnTo>
                  <a:lnTo>
                    <a:pt x="67039" y="1136021"/>
                  </a:lnTo>
                  <a:lnTo>
                    <a:pt x="73134" y="1123824"/>
                  </a:lnTo>
                  <a:close/>
                </a:path>
                <a:path w="427990" h="1197610">
                  <a:moveTo>
                    <a:pt x="48755" y="598504"/>
                  </a:moveTo>
                  <a:lnTo>
                    <a:pt x="36567" y="610701"/>
                  </a:lnTo>
                  <a:lnTo>
                    <a:pt x="48755" y="610701"/>
                  </a:lnTo>
                  <a:lnTo>
                    <a:pt x="48755" y="598504"/>
                  </a:lnTo>
                  <a:close/>
                </a:path>
                <a:path w="427990" h="1197610">
                  <a:moveTo>
                    <a:pt x="427498" y="586306"/>
                  </a:moveTo>
                  <a:lnTo>
                    <a:pt x="415310" y="586306"/>
                  </a:lnTo>
                  <a:lnTo>
                    <a:pt x="403120" y="598504"/>
                  </a:lnTo>
                  <a:lnTo>
                    <a:pt x="48755" y="598504"/>
                  </a:lnTo>
                  <a:lnTo>
                    <a:pt x="48755" y="610701"/>
                  </a:lnTo>
                  <a:lnTo>
                    <a:pt x="427498" y="610701"/>
                  </a:lnTo>
                  <a:lnTo>
                    <a:pt x="427498" y="586306"/>
                  </a:lnTo>
                  <a:close/>
                </a:path>
                <a:path w="427990" h="1197610">
                  <a:moveTo>
                    <a:pt x="427498" y="0"/>
                  </a:moveTo>
                  <a:lnTo>
                    <a:pt x="403120" y="0"/>
                  </a:lnTo>
                  <a:lnTo>
                    <a:pt x="403120" y="598504"/>
                  </a:lnTo>
                  <a:lnTo>
                    <a:pt x="415310" y="586306"/>
                  </a:lnTo>
                  <a:lnTo>
                    <a:pt x="427498" y="586306"/>
                  </a:lnTo>
                  <a:lnTo>
                    <a:pt x="427498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236495" y="2117847"/>
            <a:ext cx="1177549" cy="2419014"/>
            <a:chOff x="5501634" y="2335514"/>
            <a:chExt cx="1298575" cy="2667635"/>
          </a:xfrm>
        </p:grpSpPr>
        <p:sp>
          <p:nvSpPr>
            <p:cNvPr id="44" name="object 44"/>
            <p:cNvSpPr/>
            <p:nvPr/>
          </p:nvSpPr>
          <p:spPr>
            <a:xfrm>
              <a:off x="5659738" y="2347711"/>
              <a:ext cx="1127760" cy="332740"/>
            </a:xfrm>
            <a:custGeom>
              <a:avLst/>
              <a:gdLst/>
              <a:ahLst/>
              <a:cxnLst/>
              <a:rect l="l" t="t" r="r" b="b"/>
              <a:pathLst>
                <a:path w="1127759" h="332739">
                  <a:moveTo>
                    <a:pt x="1072362" y="0"/>
                  </a:moveTo>
                  <a:lnTo>
                    <a:pt x="55384" y="0"/>
                  </a:lnTo>
                  <a:lnTo>
                    <a:pt x="33826" y="4355"/>
                  </a:lnTo>
                  <a:lnTo>
                    <a:pt x="16221" y="16232"/>
                  </a:lnTo>
                  <a:lnTo>
                    <a:pt x="4352" y="33849"/>
                  </a:lnTo>
                  <a:lnTo>
                    <a:pt x="0" y="55422"/>
                  </a:lnTo>
                  <a:lnTo>
                    <a:pt x="0" y="277102"/>
                  </a:lnTo>
                  <a:lnTo>
                    <a:pt x="4352" y="298675"/>
                  </a:lnTo>
                  <a:lnTo>
                    <a:pt x="16221" y="316291"/>
                  </a:lnTo>
                  <a:lnTo>
                    <a:pt x="33826" y="328168"/>
                  </a:lnTo>
                  <a:lnTo>
                    <a:pt x="55384" y="332524"/>
                  </a:lnTo>
                  <a:lnTo>
                    <a:pt x="1072362" y="332524"/>
                  </a:lnTo>
                  <a:lnTo>
                    <a:pt x="1093920" y="328168"/>
                  </a:lnTo>
                  <a:lnTo>
                    <a:pt x="1111525" y="316291"/>
                  </a:lnTo>
                  <a:lnTo>
                    <a:pt x="1123394" y="298675"/>
                  </a:lnTo>
                  <a:lnTo>
                    <a:pt x="1127747" y="277102"/>
                  </a:lnTo>
                  <a:lnTo>
                    <a:pt x="1127747" y="55422"/>
                  </a:lnTo>
                  <a:lnTo>
                    <a:pt x="1123394" y="33849"/>
                  </a:lnTo>
                  <a:lnTo>
                    <a:pt x="1111525" y="16232"/>
                  </a:lnTo>
                  <a:lnTo>
                    <a:pt x="1093920" y="4355"/>
                  </a:lnTo>
                  <a:lnTo>
                    <a:pt x="1072362" y="0"/>
                  </a:lnTo>
                  <a:close/>
                </a:path>
              </a:pathLst>
            </a:custGeom>
            <a:solidFill>
              <a:srgbClr val="FA923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5" name="object 45"/>
            <p:cNvSpPr/>
            <p:nvPr/>
          </p:nvSpPr>
          <p:spPr>
            <a:xfrm>
              <a:off x="5659738" y="2347711"/>
              <a:ext cx="1127760" cy="332740"/>
            </a:xfrm>
            <a:custGeom>
              <a:avLst/>
              <a:gdLst/>
              <a:ahLst/>
              <a:cxnLst/>
              <a:rect l="l" t="t" r="r" b="b"/>
              <a:pathLst>
                <a:path w="1127759" h="332739">
                  <a:moveTo>
                    <a:pt x="0" y="55422"/>
                  </a:moveTo>
                  <a:lnTo>
                    <a:pt x="4352" y="33849"/>
                  </a:lnTo>
                  <a:lnTo>
                    <a:pt x="16221" y="16232"/>
                  </a:lnTo>
                  <a:lnTo>
                    <a:pt x="33826" y="4355"/>
                  </a:lnTo>
                  <a:lnTo>
                    <a:pt x="55384" y="0"/>
                  </a:lnTo>
                  <a:lnTo>
                    <a:pt x="1072362" y="0"/>
                  </a:lnTo>
                  <a:lnTo>
                    <a:pt x="1093920" y="4355"/>
                  </a:lnTo>
                  <a:lnTo>
                    <a:pt x="1111525" y="16232"/>
                  </a:lnTo>
                  <a:lnTo>
                    <a:pt x="1123395" y="33849"/>
                  </a:lnTo>
                  <a:lnTo>
                    <a:pt x="1127747" y="55422"/>
                  </a:lnTo>
                  <a:lnTo>
                    <a:pt x="1127747" y="277102"/>
                  </a:lnTo>
                  <a:lnTo>
                    <a:pt x="1123395" y="298674"/>
                  </a:lnTo>
                  <a:lnTo>
                    <a:pt x="1111525" y="316291"/>
                  </a:lnTo>
                  <a:lnTo>
                    <a:pt x="1093920" y="328169"/>
                  </a:lnTo>
                  <a:lnTo>
                    <a:pt x="1072362" y="332524"/>
                  </a:lnTo>
                  <a:lnTo>
                    <a:pt x="55384" y="332524"/>
                  </a:lnTo>
                  <a:lnTo>
                    <a:pt x="33826" y="328169"/>
                  </a:lnTo>
                  <a:lnTo>
                    <a:pt x="16221" y="316291"/>
                  </a:lnTo>
                  <a:lnTo>
                    <a:pt x="4352" y="298674"/>
                  </a:lnTo>
                  <a:lnTo>
                    <a:pt x="0" y="277102"/>
                  </a:lnTo>
                  <a:lnTo>
                    <a:pt x="0" y="55422"/>
                  </a:lnTo>
                  <a:close/>
                </a:path>
              </a:pathLst>
            </a:custGeom>
            <a:ln w="2439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6" name="object 46"/>
            <p:cNvSpPr/>
            <p:nvPr/>
          </p:nvSpPr>
          <p:spPr>
            <a:xfrm>
              <a:off x="5501634" y="2680235"/>
              <a:ext cx="734695" cy="2322830"/>
            </a:xfrm>
            <a:custGeom>
              <a:avLst/>
              <a:gdLst/>
              <a:ahLst/>
              <a:cxnLst/>
              <a:rect l="l" t="t" r="r" b="b"/>
              <a:pathLst>
                <a:path w="734695" h="2322829">
                  <a:moveTo>
                    <a:pt x="24377" y="2249512"/>
                  </a:moveTo>
                  <a:lnTo>
                    <a:pt x="0" y="2249512"/>
                  </a:lnTo>
                  <a:lnTo>
                    <a:pt x="36567" y="2322696"/>
                  </a:lnTo>
                  <a:lnTo>
                    <a:pt x="67039" y="2261709"/>
                  </a:lnTo>
                  <a:lnTo>
                    <a:pt x="24377" y="2261709"/>
                  </a:lnTo>
                  <a:lnTo>
                    <a:pt x="24377" y="2249512"/>
                  </a:lnTo>
                  <a:close/>
                </a:path>
                <a:path w="734695" h="2322829">
                  <a:moveTo>
                    <a:pt x="709789" y="1149150"/>
                  </a:moveTo>
                  <a:lnTo>
                    <a:pt x="24377" y="1149150"/>
                  </a:lnTo>
                  <a:lnTo>
                    <a:pt x="24377" y="2261709"/>
                  </a:lnTo>
                  <a:lnTo>
                    <a:pt x="48755" y="2261709"/>
                  </a:lnTo>
                  <a:lnTo>
                    <a:pt x="48755" y="1173546"/>
                  </a:lnTo>
                  <a:lnTo>
                    <a:pt x="36567" y="1173546"/>
                  </a:lnTo>
                  <a:lnTo>
                    <a:pt x="48755" y="1161348"/>
                  </a:lnTo>
                  <a:lnTo>
                    <a:pt x="709789" y="1161348"/>
                  </a:lnTo>
                  <a:lnTo>
                    <a:pt x="709789" y="1149150"/>
                  </a:lnTo>
                  <a:close/>
                </a:path>
                <a:path w="734695" h="2322829">
                  <a:moveTo>
                    <a:pt x="73134" y="2249512"/>
                  </a:moveTo>
                  <a:lnTo>
                    <a:pt x="48755" y="2249512"/>
                  </a:lnTo>
                  <a:lnTo>
                    <a:pt x="48755" y="2261709"/>
                  </a:lnTo>
                  <a:lnTo>
                    <a:pt x="67039" y="2261709"/>
                  </a:lnTo>
                  <a:lnTo>
                    <a:pt x="73134" y="2249512"/>
                  </a:lnTo>
                  <a:close/>
                </a:path>
                <a:path w="734695" h="2322829">
                  <a:moveTo>
                    <a:pt x="48755" y="1161348"/>
                  </a:moveTo>
                  <a:lnTo>
                    <a:pt x="36567" y="1173546"/>
                  </a:lnTo>
                  <a:lnTo>
                    <a:pt x="48755" y="1173546"/>
                  </a:lnTo>
                  <a:lnTo>
                    <a:pt x="48755" y="1161348"/>
                  </a:lnTo>
                  <a:close/>
                </a:path>
                <a:path w="734695" h="2322829">
                  <a:moveTo>
                    <a:pt x="734166" y="1149150"/>
                  </a:moveTo>
                  <a:lnTo>
                    <a:pt x="721978" y="1149150"/>
                  </a:lnTo>
                  <a:lnTo>
                    <a:pt x="709789" y="1161348"/>
                  </a:lnTo>
                  <a:lnTo>
                    <a:pt x="48755" y="1161348"/>
                  </a:lnTo>
                  <a:lnTo>
                    <a:pt x="48755" y="1173546"/>
                  </a:lnTo>
                  <a:lnTo>
                    <a:pt x="734166" y="1173546"/>
                  </a:lnTo>
                  <a:lnTo>
                    <a:pt x="734166" y="1149150"/>
                  </a:lnTo>
                  <a:close/>
                </a:path>
                <a:path w="734695" h="2322829">
                  <a:moveTo>
                    <a:pt x="734166" y="0"/>
                  </a:moveTo>
                  <a:lnTo>
                    <a:pt x="709789" y="0"/>
                  </a:lnTo>
                  <a:lnTo>
                    <a:pt x="709789" y="1161348"/>
                  </a:lnTo>
                  <a:lnTo>
                    <a:pt x="721978" y="1149150"/>
                  </a:lnTo>
                  <a:lnTo>
                    <a:pt x="734166" y="1149150"/>
                  </a:lnTo>
                  <a:lnTo>
                    <a:pt x="73416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037" y="546446"/>
            <a:ext cx="6126326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3200" spc="-118" dirty="0">
                <a:solidFill>
                  <a:schemeClr val="bg1"/>
                </a:solidFill>
              </a:rPr>
              <a:t>u</a:t>
            </a:r>
            <a:r>
              <a:rPr sz="3200" spc="-103" dirty="0">
                <a:solidFill>
                  <a:schemeClr val="bg1"/>
                </a:solidFill>
              </a:rPr>
              <a:t>s</a:t>
            </a:r>
            <a:r>
              <a:rPr sz="3200" spc="54" dirty="0">
                <a:solidFill>
                  <a:schemeClr val="bg1"/>
                </a:solidFill>
              </a:rPr>
              <a:t>e</a:t>
            </a:r>
            <a:r>
              <a:rPr sz="3200" spc="-199" dirty="0">
                <a:solidFill>
                  <a:schemeClr val="bg1"/>
                </a:solidFill>
              </a:rPr>
              <a:t>S</a:t>
            </a:r>
            <a:r>
              <a:rPr sz="3200" spc="227" dirty="0">
                <a:solidFill>
                  <a:schemeClr val="bg1"/>
                </a:solidFill>
              </a:rPr>
              <a:t>t</a:t>
            </a:r>
            <a:r>
              <a:rPr sz="3200" spc="-14" dirty="0">
                <a:solidFill>
                  <a:schemeClr val="bg1"/>
                </a:solidFill>
              </a:rPr>
              <a:t>a</a:t>
            </a:r>
            <a:r>
              <a:rPr sz="3200" spc="227" dirty="0">
                <a:solidFill>
                  <a:schemeClr val="bg1"/>
                </a:solidFill>
              </a:rPr>
              <a:t>t</a:t>
            </a:r>
            <a:r>
              <a:rPr sz="3200" spc="54" dirty="0">
                <a:solidFill>
                  <a:schemeClr val="bg1"/>
                </a:solidFill>
              </a:rPr>
              <a:t>e</a:t>
            </a:r>
            <a:r>
              <a:rPr sz="3200" spc="45" dirty="0">
                <a:solidFill>
                  <a:schemeClr val="bg1"/>
                </a:solidFill>
              </a:rPr>
              <a:t>(</a:t>
            </a:r>
            <a:r>
              <a:rPr sz="3200" spc="50" dirty="0">
                <a:solidFill>
                  <a:schemeClr val="bg1"/>
                </a:solidFill>
              </a:rPr>
              <a:t>)</a:t>
            </a:r>
            <a:r>
              <a:rPr sz="3200" spc="-86" dirty="0">
                <a:solidFill>
                  <a:schemeClr val="bg1"/>
                </a:solidFill>
              </a:rPr>
              <a:t> </a:t>
            </a:r>
            <a:r>
              <a:rPr sz="3200" spc="-23" dirty="0">
                <a:solidFill>
                  <a:schemeClr val="bg1"/>
                </a:solidFill>
              </a:rPr>
              <a:t>v</a:t>
            </a:r>
            <a:r>
              <a:rPr sz="3200" spc="-159" dirty="0">
                <a:solidFill>
                  <a:schemeClr val="bg1"/>
                </a:solidFill>
              </a:rPr>
              <a:t>s</a:t>
            </a:r>
            <a:r>
              <a:rPr sz="3200" spc="-86" dirty="0">
                <a:solidFill>
                  <a:schemeClr val="bg1"/>
                </a:solidFill>
              </a:rPr>
              <a:t> </a:t>
            </a:r>
            <a:r>
              <a:rPr sz="3200" spc="-118" dirty="0">
                <a:solidFill>
                  <a:schemeClr val="bg1"/>
                </a:solidFill>
              </a:rPr>
              <a:t>u</a:t>
            </a:r>
            <a:r>
              <a:rPr sz="3200" spc="-103" dirty="0">
                <a:solidFill>
                  <a:schemeClr val="bg1"/>
                </a:solidFill>
              </a:rPr>
              <a:t>s</a:t>
            </a:r>
            <a:r>
              <a:rPr sz="3200" spc="54" dirty="0">
                <a:solidFill>
                  <a:schemeClr val="bg1"/>
                </a:solidFill>
              </a:rPr>
              <a:t>e</a:t>
            </a:r>
            <a:r>
              <a:rPr sz="3200" spc="-136" dirty="0">
                <a:solidFill>
                  <a:schemeClr val="bg1"/>
                </a:solidFill>
              </a:rPr>
              <a:t>R</a:t>
            </a:r>
            <a:r>
              <a:rPr sz="3200" spc="54" dirty="0">
                <a:solidFill>
                  <a:schemeClr val="bg1"/>
                </a:solidFill>
              </a:rPr>
              <a:t>e</a:t>
            </a:r>
            <a:r>
              <a:rPr sz="3200" spc="-32" dirty="0">
                <a:solidFill>
                  <a:schemeClr val="bg1"/>
                </a:solidFill>
              </a:rPr>
              <a:t>d</a:t>
            </a:r>
            <a:r>
              <a:rPr sz="3200" spc="-50" dirty="0">
                <a:solidFill>
                  <a:schemeClr val="bg1"/>
                </a:solidFill>
              </a:rPr>
              <a:t>uc</a:t>
            </a:r>
            <a:r>
              <a:rPr sz="3200" spc="-41" dirty="0">
                <a:solidFill>
                  <a:schemeClr val="bg1"/>
                </a:solidFill>
              </a:rPr>
              <a:t>e</a:t>
            </a:r>
            <a:r>
              <a:rPr sz="3200" spc="63" dirty="0">
                <a:solidFill>
                  <a:schemeClr val="bg1"/>
                </a:solidFill>
              </a:rPr>
              <a:t>r</a:t>
            </a:r>
            <a:r>
              <a:rPr sz="3200" spc="45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21398" y="1239873"/>
            <a:ext cx="6366250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95010" marR="4607" indent="-84069">
              <a:spcBef>
                <a:spcPts val="91"/>
              </a:spcBef>
            </a:pP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Generally,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you’ll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know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useReducer()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360" spc="-91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z="1360" spc="6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 useState() </a:t>
            </a:r>
            <a:r>
              <a:rPr sz="1360" spc="-46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becomes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cumbersome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you’re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getting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lot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bugs/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unintended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behaviors)</a:t>
            </a:r>
            <a:endParaRPr sz="1360" dirty="0">
              <a:latin typeface="Verdana"/>
              <a:cs typeface="Verdan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7AB3EA-04F5-B948-7C27-9CF3FCFEAABE}"/>
              </a:ext>
            </a:extLst>
          </p:cNvPr>
          <p:cNvGrpSpPr/>
          <p:nvPr/>
        </p:nvGrpSpPr>
        <p:grpSpPr>
          <a:xfrm>
            <a:off x="1620037" y="2421497"/>
            <a:ext cx="8121459" cy="2340784"/>
            <a:chOff x="2029612" y="3173972"/>
            <a:chExt cx="8121459" cy="2340784"/>
          </a:xfrm>
        </p:grpSpPr>
        <p:grpSp>
          <p:nvGrpSpPr>
            <p:cNvPr id="7" name="object 7"/>
            <p:cNvGrpSpPr/>
            <p:nvPr/>
          </p:nvGrpSpPr>
          <p:grpSpPr>
            <a:xfrm>
              <a:off x="2029612" y="3173972"/>
              <a:ext cx="3887352" cy="504417"/>
              <a:chOff x="862377" y="3500186"/>
              <a:chExt cx="4286885" cy="556260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874574" y="3512383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4173708" y="0"/>
                    </a:moveTo>
                    <a:lnTo>
                      <a:pt x="88564" y="0"/>
                    </a:lnTo>
                    <a:lnTo>
                      <a:pt x="54091" y="6964"/>
                    </a:lnTo>
                    <a:lnTo>
                      <a:pt x="25939" y="25957"/>
                    </a:lnTo>
                    <a:lnTo>
                      <a:pt x="6959" y="54127"/>
                    </a:lnTo>
                    <a:lnTo>
                      <a:pt x="0" y="88624"/>
                    </a:lnTo>
                    <a:lnTo>
                      <a:pt x="0" y="443106"/>
                    </a:lnTo>
                    <a:lnTo>
                      <a:pt x="6959" y="477603"/>
                    </a:lnTo>
                    <a:lnTo>
                      <a:pt x="25939" y="505773"/>
                    </a:lnTo>
                    <a:lnTo>
                      <a:pt x="54091" y="524766"/>
                    </a:lnTo>
                    <a:lnTo>
                      <a:pt x="88564" y="531731"/>
                    </a:lnTo>
                    <a:lnTo>
                      <a:pt x="4173708" y="531731"/>
                    </a:lnTo>
                    <a:lnTo>
                      <a:pt x="4208182" y="524766"/>
                    </a:lnTo>
                    <a:lnTo>
                      <a:pt x="4236333" y="505773"/>
                    </a:lnTo>
                    <a:lnTo>
                      <a:pt x="4255313" y="477603"/>
                    </a:lnTo>
                    <a:lnTo>
                      <a:pt x="4262273" y="443106"/>
                    </a:lnTo>
                    <a:lnTo>
                      <a:pt x="4262273" y="88624"/>
                    </a:lnTo>
                    <a:lnTo>
                      <a:pt x="4255313" y="54127"/>
                    </a:lnTo>
                    <a:lnTo>
                      <a:pt x="4236333" y="25957"/>
                    </a:lnTo>
                    <a:lnTo>
                      <a:pt x="4208182" y="6964"/>
                    </a:lnTo>
                    <a:lnTo>
                      <a:pt x="4173708" y="0"/>
                    </a:lnTo>
                    <a:close/>
                  </a:path>
                </a:pathLst>
              </a:custGeom>
              <a:solidFill>
                <a:srgbClr val="CA41C7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874574" y="3512383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0" y="88625"/>
                    </a:moveTo>
                    <a:lnTo>
                      <a:pt x="6959" y="54128"/>
                    </a:lnTo>
                    <a:lnTo>
                      <a:pt x="25939" y="25957"/>
                    </a:lnTo>
                    <a:lnTo>
                      <a:pt x="54091" y="6964"/>
                    </a:lnTo>
                    <a:lnTo>
                      <a:pt x="88564" y="0"/>
                    </a:lnTo>
                    <a:lnTo>
                      <a:pt x="4173709" y="0"/>
                    </a:lnTo>
                    <a:lnTo>
                      <a:pt x="4208182" y="6964"/>
                    </a:lnTo>
                    <a:lnTo>
                      <a:pt x="4236333" y="25957"/>
                    </a:lnTo>
                    <a:lnTo>
                      <a:pt x="4255313" y="54128"/>
                    </a:lnTo>
                    <a:lnTo>
                      <a:pt x="4262273" y="88625"/>
                    </a:lnTo>
                    <a:lnTo>
                      <a:pt x="4262273" y="443106"/>
                    </a:lnTo>
                    <a:lnTo>
                      <a:pt x="4255313" y="477603"/>
                    </a:lnTo>
                    <a:lnTo>
                      <a:pt x="4236333" y="505774"/>
                    </a:lnTo>
                    <a:lnTo>
                      <a:pt x="4208182" y="524767"/>
                    </a:lnTo>
                    <a:lnTo>
                      <a:pt x="4173709" y="531731"/>
                    </a:lnTo>
                    <a:lnTo>
                      <a:pt x="88564" y="531731"/>
                    </a:lnTo>
                    <a:lnTo>
                      <a:pt x="54091" y="524767"/>
                    </a:lnTo>
                    <a:lnTo>
                      <a:pt x="25939" y="505774"/>
                    </a:lnTo>
                    <a:lnTo>
                      <a:pt x="6959" y="477603"/>
                    </a:lnTo>
                    <a:lnTo>
                      <a:pt x="0" y="443106"/>
                    </a:lnTo>
                    <a:lnTo>
                      <a:pt x="0" y="88625"/>
                    </a:lnTo>
                    <a:close/>
                  </a:path>
                </a:pathLst>
              </a:custGeom>
              <a:ln w="24394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3525692" y="3312452"/>
              <a:ext cx="895398" cy="22091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360" b="1" spc="-41" dirty="0">
                  <a:solidFill>
                    <a:srgbClr val="FFFFFF"/>
                  </a:solidFill>
                  <a:latin typeface="Tahoma"/>
                  <a:cs typeface="Tahoma"/>
                </a:rPr>
                <a:t>useState()</a:t>
              </a:r>
              <a:endParaRPr sz="1360">
                <a:latin typeface="Tahoma"/>
                <a:cs typeface="Tahoma"/>
              </a:endParaRPr>
            </a:p>
          </p:txBody>
        </p:sp>
        <p:grpSp>
          <p:nvGrpSpPr>
            <p:cNvPr id="11" name="object 11"/>
            <p:cNvGrpSpPr/>
            <p:nvPr/>
          </p:nvGrpSpPr>
          <p:grpSpPr>
            <a:xfrm>
              <a:off x="6263719" y="3173972"/>
              <a:ext cx="3887352" cy="504417"/>
              <a:chOff x="5531657" y="3500186"/>
              <a:chExt cx="4286885" cy="556260"/>
            </a:xfrm>
          </p:grpSpPr>
          <p:sp>
            <p:nvSpPr>
              <p:cNvPr id="12" name="object 12"/>
              <p:cNvSpPr/>
              <p:nvPr/>
            </p:nvSpPr>
            <p:spPr>
              <a:xfrm>
                <a:off x="5543854" y="3512383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4173708" y="0"/>
                    </a:moveTo>
                    <a:lnTo>
                      <a:pt x="88563" y="0"/>
                    </a:lnTo>
                    <a:lnTo>
                      <a:pt x="54090" y="6964"/>
                    </a:lnTo>
                    <a:lnTo>
                      <a:pt x="25939" y="25957"/>
                    </a:lnTo>
                    <a:lnTo>
                      <a:pt x="6959" y="54127"/>
                    </a:lnTo>
                    <a:lnTo>
                      <a:pt x="0" y="88624"/>
                    </a:lnTo>
                    <a:lnTo>
                      <a:pt x="0" y="443106"/>
                    </a:lnTo>
                    <a:lnTo>
                      <a:pt x="6959" y="477603"/>
                    </a:lnTo>
                    <a:lnTo>
                      <a:pt x="25939" y="505773"/>
                    </a:lnTo>
                    <a:lnTo>
                      <a:pt x="54090" y="524766"/>
                    </a:lnTo>
                    <a:lnTo>
                      <a:pt x="88563" y="531731"/>
                    </a:lnTo>
                    <a:lnTo>
                      <a:pt x="4173708" y="531731"/>
                    </a:lnTo>
                    <a:lnTo>
                      <a:pt x="4208182" y="524766"/>
                    </a:lnTo>
                    <a:lnTo>
                      <a:pt x="4236332" y="505773"/>
                    </a:lnTo>
                    <a:lnTo>
                      <a:pt x="4255312" y="477603"/>
                    </a:lnTo>
                    <a:lnTo>
                      <a:pt x="4262272" y="443106"/>
                    </a:lnTo>
                    <a:lnTo>
                      <a:pt x="4262272" y="88624"/>
                    </a:lnTo>
                    <a:lnTo>
                      <a:pt x="4255312" y="54127"/>
                    </a:lnTo>
                    <a:lnTo>
                      <a:pt x="4236332" y="25957"/>
                    </a:lnTo>
                    <a:lnTo>
                      <a:pt x="4208182" y="6964"/>
                    </a:lnTo>
                    <a:lnTo>
                      <a:pt x="4173708" y="0"/>
                    </a:lnTo>
                    <a:close/>
                  </a:path>
                </a:pathLst>
              </a:custGeom>
              <a:solidFill>
                <a:srgbClr val="FA923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5543854" y="3512383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0" y="88625"/>
                    </a:moveTo>
                    <a:lnTo>
                      <a:pt x="6959" y="54128"/>
                    </a:lnTo>
                    <a:lnTo>
                      <a:pt x="25939" y="25957"/>
                    </a:lnTo>
                    <a:lnTo>
                      <a:pt x="54091" y="6964"/>
                    </a:lnTo>
                    <a:lnTo>
                      <a:pt x="88564" y="0"/>
                    </a:lnTo>
                    <a:lnTo>
                      <a:pt x="4173709" y="0"/>
                    </a:lnTo>
                    <a:lnTo>
                      <a:pt x="4208182" y="6964"/>
                    </a:lnTo>
                    <a:lnTo>
                      <a:pt x="4236333" y="25957"/>
                    </a:lnTo>
                    <a:lnTo>
                      <a:pt x="4255313" y="54128"/>
                    </a:lnTo>
                    <a:lnTo>
                      <a:pt x="4262273" y="88625"/>
                    </a:lnTo>
                    <a:lnTo>
                      <a:pt x="4262273" y="443106"/>
                    </a:lnTo>
                    <a:lnTo>
                      <a:pt x="4255313" y="477603"/>
                    </a:lnTo>
                    <a:lnTo>
                      <a:pt x="4236333" y="505774"/>
                    </a:lnTo>
                    <a:lnTo>
                      <a:pt x="4208182" y="524767"/>
                    </a:lnTo>
                    <a:lnTo>
                      <a:pt x="4173709" y="531731"/>
                    </a:lnTo>
                    <a:lnTo>
                      <a:pt x="88564" y="531731"/>
                    </a:lnTo>
                    <a:lnTo>
                      <a:pt x="54091" y="524767"/>
                    </a:lnTo>
                    <a:lnTo>
                      <a:pt x="25939" y="505774"/>
                    </a:lnTo>
                    <a:lnTo>
                      <a:pt x="6959" y="477603"/>
                    </a:lnTo>
                    <a:lnTo>
                      <a:pt x="0" y="443106"/>
                    </a:lnTo>
                    <a:lnTo>
                      <a:pt x="0" y="88625"/>
                    </a:lnTo>
                    <a:close/>
                  </a:path>
                </a:pathLst>
              </a:custGeom>
              <a:ln w="24394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7641900" y="3312452"/>
              <a:ext cx="1130908" cy="22091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360" b="1" spc="-50" dirty="0">
                  <a:solidFill>
                    <a:srgbClr val="FFFFFF"/>
                  </a:solidFill>
                  <a:latin typeface="Tahoma"/>
                  <a:cs typeface="Tahoma"/>
                </a:rPr>
                <a:t>useReducer()</a:t>
              </a:r>
              <a:endParaRPr sz="1360">
                <a:latin typeface="Tahoma"/>
                <a:cs typeface="Tahoma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2029612" y="3820291"/>
              <a:ext cx="3887352" cy="504417"/>
              <a:chOff x="862377" y="4212932"/>
              <a:chExt cx="4286885" cy="55626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874574" y="4225129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4173708" y="0"/>
                    </a:moveTo>
                    <a:lnTo>
                      <a:pt x="88564" y="0"/>
                    </a:lnTo>
                    <a:lnTo>
                      <a:pt x="54091" y="6964"/>
                    </a:lnTo>
                    <a:lnTo>
                      <a:pt x="25939" y="25957"/>
                    </a:lnTo>
                    <a:lnTo>
                      <a:pt x="6959" y="54128"/>
                    </a:lnTo>
                    <a:lnTo>
                      <a:pt x="0" y="88625"/>
                    </a:lnTo>
                    <a:lnTo>
                      <a:pt x="0" y="443106"/>
                    </a:lnTo>
                    <a:lnTo>
                      <a:pt x="6959" y="477603"/>
                    </a:lnTo>
                    <a:lnTo>
                      <a:pt x="25939" y="505774"/>
                    </a:lnTo>
                    <a:lnTo>
                      <a:pt x="54091" y="524767"/>
                    </a:lnTo>
                    <a:lnTo>
                      <a:pt x="88564" y="531732"/>
                    </a:lnTo>
                    <a:lnTo>
                      <a:pt x="4173708" y="531732"/>
                    </a:lnTo>
                    <a:lnTo>
                      <a:pt x="4208182" y="524767"/>
                    </a:lnTo>
                    <a:lnTo>
                      <a:pt x="4236333" y="505774"/>
                    </a:lnTo>
                    <a:lnTo>
                      <a:pt x="4255313" y="477603"/>
                    </a:lnTo>
                    <a:lnTo>
                      <a:pt x="4262273" y="443106"/>
                    </a:lnTo>
                    <a:lnTo>
                      <a:pt x="4262273" y="88625"/>
                    </a:lnTo>
                    <a:lnTo>
                      <a:pt x="4255313" y="54128"/>
                    </a:lnTo>
                    <a:lnTo>
                      <a:pt x="4236333" y="25957"/>
                    </a:lnTo>
                    <a:lnTo>
                      <a:pt x="4208182" y="6964"/>
                    </a:lnTo>
                    <a:lnTo>
                      <a:pt x="4173708" y="0"/>
                    </a:lnTo>
                    <a:close/>
                  </a:path>
                </a:pathLst>
              </a:custGeom>
              <a:solidFill>
                <a:srgbClr val="EDC0EC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874574" y="4225129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0" y="88625"/>
                    </a:moveTo>
                    <a:lnTo>
                      <a:pt x="6959" y="54128"/>
                    </a:lnTo>
                    <a:lnTo>
                      <a:pt x="25939" y="25957"/>
                    </a:lnTo>
                    <a:lnTo>
                      <a:pt x="54091" y="6964"/>
                    </a:lnTo>
                    <a:lnTo>
                      <a:pt x="88564" y="0"/>
                    </a:lnTo>
                    <a:lnTo>
                      <a:pt x="4173709" y="0"/>
                    </a:lnTo>
                    <a:lnTo>
                      <a:pt x="4208182" y="6964"/>
                    </a:lnTo>
                    <a:lnTo>
                      <a:pt x="4236333" y="25957"/>
                    </a:lnTo>
                    <a:lnTo>
                      <a:pt x="4255313" y="54128"/>
                    </a:lnTo>
                    <a:lnTo>
                      <a:pt x="4262273" y="88625"/>
                    </a:lnTo>
                    <a:lnTo>
                      <a:pt x="4262273" y="443106"/>
                    </a:lnTo>
                    <a:lnTo>
                      <a:pt x="4255313" y="477603"/>
                    </a:lnTo>
                    <a:lnTo>
                      <a:pt x="4236333" y="505774"/>
                    </a:lnTo>
                    <a:lnTo>
                      <a:pt x="4208182" y="524767"/>
                    </a:lnTo>
                    <a:lnTo>
                      <a:pt x="4173709" y="531731"/>
                    </a:lnTo>
                    <a:lnTo>
                      <a:pt x="88564" y="531731"/>
                    </a:lnTo>
                    <a:lnTo>
                      <a:pt x="54091" y="524767"/>
                    </a:lnTo>
                    <a:lnTo>
                      <a:pt x="25939" y="505774"/>
                    </a:lnTo>
                    <a:lnTo>
                      <a:pt x="6959" y="477603"/>
                    </a:lnTo>
                    <a:lnTo>
                      <a:pt x="0" y="443106"/>
                    </a:lnTo>
                    <a:lnTo>
                      <a:pt x="0" y="88625"/>
                    </a:lnTo>
                    <a:close/>
                  </a:path>
                </a:pathLst>
              </a:custGeom>
              <a:ln w="24394">
                <a:solidFill>
                  <a:srgbClr val="CA41C7"/>
                </a:solidFill>
              </a:ln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2539517" y="3959211"/>
              <a:ext cx="2862970" cy="22091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360" spc="-27" dirty="0">
                  <a:solidFill>
                    <a:srgbClr val="521751"/>
                  </a:solidFill>
                  <a:latin typeface="Verdana"/>
                  <a:cs typeface="Verdana"/>
                </a:rPr>
                <a:t>Th</a:t>
              </a:r>
              <a:r>
                <a:rPr sz="1360" spc="-77" dirty="0">
                  <a:solidFill>
                    <a:srgbClr val="521751"/>
                  </a:solidFill>
                  <a:latin typeface="Verdana"/>
                  <a:cs typeface="Verdana"/>
                </a:rPr>
                <a:t>e</a:t>
              </a:r>
              <a:r>
                <a:rPr sz="1360" spc="-95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100" dirty="0">
                  <a:solidFill>
                    <a:srgbClr val="521751"/>
                  </a:solidFill>
                  <a:latin typeface="Verdana"/>
                  <a:cs typeface="Verdana"/>
                </a:rPr>
                <a:t>m</a:t>
              </a:r>
              <a:r>
                <a:rPr sz="1360" spc="14" dirty="0">
                  <a:solidFill>
                    <a:srgbClr val="521751"/>
                  </a:solidFill>
                  <a:latin typeface="Verdana"/>
                  <a:cs typeface="Verdana"/>
                </a:rPr>
                <a:t>a</a:t>
              </a:r>
              <a:r>
                <a:rPr sz="1360" spc="-45" dirty="0">
                  <a:solidFill>
                    <a:srgbClr val="521751"/>
                  </a:solidFill>
                  <a:latin typeface="Verdana"/>
                  <a:cs typeface="Verdana"/>
                </a:rPr>
                <a:t>i</a:t>
              </a:r>
              <a:r>
                <a:rPr sz="1360" spc="-77" dirty="0">
                  <a:solidFill>
                    <a:srgbClr val="521751"/>
                  </a:solidFill>
                  <a:latin typeface="Verdana"/>
                  <a:cs typeface="Verdana"/>
                </a:rPr>
                <a:t>n</a:t>
              </a:r>
              <a:r>
                <a:rPr sz="1360" spc="-86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27" dirty="0">
                  <a:solidFill>
                    <a:srgbClr val="521751"/>
                  </a:solidFill>
                  <a:latin typeface="Verdana"/>
                  <a:cs typeface="Verdana"/>
                </a:rPr>
                <a:t>s</a:t>
              </a:r>
              <a:r>
                <a:rPr sz="1360" spc="-59" dirty="0">
                  <a:solidFill>
                    <a:srgbClr val="521751"/>
                  </a:solidFill>
                  <a:latin typeface="Verdana"/>
                  <a:cs typeface="Verdana"/>
                </a:rPr>
                <a:t>t</a:t>
              </a:r>
              <a:r>
                <a:rPr sz="1360" spc="14" dirty="0">
                  <a:solidFill>
                    <a:srgbClr val="521751"/>
                  </a:solidFill>
                  <a:latin typeface="Verdana"/>
                  <a:cs typeface="Verdana"/>
                </a:rPr>
                <a:t>a</a:t>
              </a:r>
              <a:r>
                <a:rPr sz="1360" spc="-59" dirty="0">
                  <a:solidFill>
                    <a:srgbClr val="521751"/>
                  </a:solidFill>
                  <a:latin typeface="Verdana"/>
                  <a:cs typeface="Verdana"/>
                </a:rPr>
                <a:t>t</a:t>
              </a:r>
              <a:r>
                <a:rPr sz="1360" spc="-77" dirty="0">
                  <a:solidFill>
                    <a:srgbClr val="521751"/>
                  </a:solidFill>
                  <a:latin typeface="Verdana"/>
                  <a:cs typeface="Verdana"/>
                </a:rPr>
                <a:t>e</a:t>
              </a:r>
              <a:r>
                <a:rPr sz="1360" spc="-95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100" dirty="0">
                  <a:solidFill>
                    <a:srgbClr val="521751"/>
                  </a:solidFill>
                  <a:latin typeface="Verdana"/>
                  <a:cs typeface="Verdana"/>
                </a:rPr>
                <a:t>m</a:t>
              </a:r>
              <a:r>
                <a:rPr sz="1360" spc="14" dirty="0">
                  <a:solidFill>
                    <a:srgbClr val="521751"/>
                  </a:solidFill>
                  <a:latin typeface="Verdana"/>
                  <a:cs typeface="Verdana"/>
                </a:rPr>
                <a:t>a</a:t>
              </a:r>
              <a:r>
                <a:rPr sz="1360" spc="-50" dirty="0">
                  <a:solidFill>
                    <a:srgbClr val="521751"/>
                  </a:solidFill>
                  <a:latin typeface="Verdana"/>
                  <a:cs typeface="Verdana"/>
                </a:rPr>
                <a:t>n</a:t>
              </a:r>
              <a:r>
                <a:rPr sz="1360" spc="14" dirty="0">
                  <a:solidFill>
                    <a:srgbClr val="521751"/>
                  </a:solidFill>
                  <a:latin typeface="Verdana"/>
                  <a:cs typeface="Verdana"/>
                </a:rPr>
                <a:t>a</a:t>
              </a:r>
              <a:r>
                <a:rPr sz="1360" spc="-9" dirty="0">
                  <a:solidFill>
                    <a:srgbClr val="521751"/>
                  </a:solidFill>
                  <a:latin typeface="Verdana"/>
                  <a:cs typeface="Verdana"/>
                </a:rPr>
                <a:t>g</a:t>
              </a:r>
              <a:r>
                <a:rPr sz="1360" spc="-63" dirty="0">
                  <a:solidFill>
                    <a:srgbClr val="521751"/>
                  </a:solidFill>
                  <a:latin typeface="Verdana"/>
                  <a:cs typeface="Verdana"/>
                </a:rPr>
                <a:t>e</a:t>
              </a:r>
              <a:r>
                <a:rPr sz="1360" spc="-100" dirty="0">
                  <a:solidFill>
                    <a:srgbClr val="521751"/>
                  </a:solidFill>
                  <a:latin typeface="Verdana"/>
                  <a:cs typeface="Verdana"/>
                </a:rPr>
                <a:t>m</a:t>
              </a:r>
              <a:r>
                <a:rPr sz="1360" spc="-63" dirty="0">
                  <a:solidFill>
                    <a:srgbClr val="521751"/>
                  </a:solidFill>
                  <a:latin typeface="Verdana"/>
                  <a:cs typeface="Verdana"/>
                </a:rPr>
                <a:t>e</a:t>
              </a:r>
              <a:r>
                <a:rPr sz="1360" spc="-50" dirty="0">
                  <a:solidFill>
                    <a:srgbClr val="521751"/>
                  </a:solidFill>
                  <a:latin typeface="Verdana"/>
                  <a:cs typeface="Verdana"/>
                </a:rPr>
                <a:t>n</a:t>
              </a:r>
              <a:r>
                <a:rPr sz="1360" spc="-82" dirty="0">
                  <a:solidFill>
                    <a:srgbClr val="521751"/>
                  </a:solidFill>
                  <a:latin typeface="Verdana"/>
                  <a:cs typeface="Verdana"/>
                </a:rPr>
                <a:t>t</a:t>
              </a:r>
              <a:r>
                <a:rPr sz="1360" spc="-86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77" dirty="0">
                  <a:solidFill>
                    <a:srgbClr val="521751"/>
                  </a:solidFill>
                  <a:latin typeface="Verdana"/>
                  <a:cs typeface="Verdana"/>
                </a:rPr>
                <a:t>“</a:t>
              </a:r>
              <a:r>
                <a:rPr sz="1360" spc="-59" dirty="0">
                  <a:solidFill>
                    <a:srgbClr val="521751"/>
                  </a:solidFill>
                  <a:latin typeface="Verdana"/>
                  <a:cs typeface="Verdana"/>
                </a:rPr>
                <a:t>t</a:t>
              </a:r>
              <a:r>
                <a:rPr sz="1360" spc="-36" dirty="0">
                  <a:solidFill>
                    <a:srgbClr val="521751"/>
                  </a:solidFill>
                  <a:latin typeface="Verdana"/>
                  <a:cs typeface="Verdana"/>
                </a:rPr>
                <a:t>oo</a:t>
              </a:r>
              <a:r>
                <a:rPr sz="1360" spc="-45" dirty="0">
                  <a:solidFill>
                    <a:srgbClr val="521751"/>
                  </a:solidFill>
                  <a:latin typeface="Verdana"/>
                  <a:cs typeface="Verdana"/>
                </a:rPr>
                <a:t>l</a:t>
              </a:r>
              <a:r>
                <a:rPr sz="1360" spc="-113" dirty="0">
                  <a:solidFill>
                    <a:srgbClr val="521751"/>
                  </a:solidFill>
                  <a:latin typeface="Verdana"/>
                  <a:cs typeface="Verdana"/>
                </a:rPr>
                <a:t>”</a:t>
              </a:r>
              <a:endParaRPr sz="1360">
                <a:latin typeface="Verdana"/>
                <a:cs typeface="Verdana"/>
              </a:endParaRPr>
            </a:p>
          </p:txBody>
        </p:sp>
        <p:grpSp>
          <p:nvGrpSpPr>
            <p:cNvPr id="19" name="object 19"/>
            <p:cNvGrpSpPr/>
            <p:nvPr/>
          </p:nvGrpSpPr>
          <p:grpSpPr>
            <a:xfrm>
              <a:off x="2029612" y="4415314"/>
              <a:ext cx="3887352" cy="504417"/>
              <a:chOff x="862377" y="4869110"/>
              <a:chExt cx="4286885" cy="556260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874574" y="4881308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4173708" y="0"/>
                    </a:moveTo>
                    <a:lnTo>
                      <a:pt x="88564" y="0"/>
                    </a:lnTo>
                    <a:lnTo>
                      <a:pt x="54091" y="6964"/>
                    </a:lnTo>
                    <a:lnTo>
                      <a:pt x="25939" y="25957"/>
                    </a:lnTo>
                    <a:lnTo>
                      <a:pt x="6959" y="54128"/>
                    </a:lnTo>
                    <a:lnTo>
                      <a:pt x="0" y="88625"/>
                    </a:lnTo>
                    <a:lnTo>
                      <a:pt x="0" y="443106"/>
                    </a:lnTo>
                    <a:lnTo>
                      <a:pt x="6959" y="477604"/>
                    </a:lnTo>
                    <a:lnTo>
                      <a:pt x="25939" y="505774"/>
                    </a:lnTo>
                    <a:lnTo>
                      <a:pt x="54091" y="524767"/>
                    </a:lnTo>
                    <a:lnTo>
                      <a:pt x="88564" y="531732"/>
                    </a:lnTo>
                    <a:lnTo>
                      <a:pt x="4173708" y="531732"/>
                    </a:lnTo>
                    <a:lnTo>
                      <a:pt x="4208182" y="524767"/>
                    </a:lnTo>
                    <a:lnTo>
                      <a:pt x="4236333" y="505774"/>
                    </a:lnTo>
                    <a:lnTo>
                      <a:pt x="4255313" y="477604"/>
                    </a:lnTo>
                    <a:lnTo>
                      <a:pt x="4262273" y="443106"/>
                    </a:lnTo>
                    <a:lnTo>
                      <a:pt x="4262273" y="88625"/>
                    </a:lnTo>
                    <a:lnTo>
                      <a:pt x="4255313" y="54128"/>
                    </a:lnTo>
                    <a:lnTo>
                      <a:pt x="4236333" y="25957"/>
                    </a:lnTo>
                    <a:lnTo>
                      <a:pt x="4208182" y="6964"/>
                    </a:lnTo>
                    <a:lnTo>
                      <a:pt x="4173708" y="0"/>
                    </a:lnTo>
                    <a:close/>
                  </a:path>
                </a:pathLst>
              </a:custGeom>
              <a:solidFill>
                <a:srgbClr val="EDC0EC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874574" y="4881308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0" y="88625"/>
                    </a:moveTo>
                    <a:lnTo>
                      <a:pt x="6959" y="54128"/>
                    </a:lnTo>
                    <a:lnTo>
                      <a:pt x="25939" y="25957"/>
                    </a:lnTo>
                    <a:lnTo>
                      <a:pt x="54091" y="6964"/>
                    </a:lnTo>
                    <a:lnTo>
                      <a:pt x="88564" y="0"/>
                    </a:lnTo>
                    <a:lnTo>
                      <a:pt x="4173709" y="0"/>
                    </a:lnTo>
                    <a:lnTo>
                      <a:pt x="4208182" y="6964"/>
                    </a:lnTo>
                    <a:lnTo>
                      <a:pt x="4236333" y="25957"/>
                    </a:lnTo>
                    <a:lnTo>
                      <a:pt x="4255313" y="54128"/>
                    </a:lnTo>
                    <a:lnTo>
                      <a:pt x="4262273" y="88625"/>
                    </a:lnTo>
                    <a:lnTo>
                      <a:pt x="4262273" y="443106"/>
                    </a:lnTo>
                    <a:lnTo>
                      <a:pt x="4255313" y="477603"/>
                    </a:lnTo>
                    <a:lnTo>
                      <a:pt x="4236333" y="505774"/>
                    </a:lnTo>
                    <a:lnTo>
                      <a:pt x="4208182" y="524767"/>
                    </a:lnTo>
                    <a:lnTo>
                      <a:pt x="4173709" y="531731"/>
                    </a:lnTo>
                    <a:lnTo>
                      <a:pt x="88564" y="531731"/>
                    </a:lnTo>
                    <a:lnTo>
                      <a:pt x="54091" y="524767"/>
                    </a:lnTo>
                    <a:lnTo>
                      <a:pt x="25939" y="505774"/>
                    </a:lnTo>
                    <a:lnTo>
                      <a:pt x="6959" y="477603"/>
                    </a:lnTo>
                    <a:lnTo>
                      <a:pt x="0" y="443106"/>
                    </a:lnTo>
                    <a:lnTo>
                      <a:pt x="0" y="88625"/>
                    </a:lnTo>
                    <a:close/>
                  </a:path>
                </a:pathLst>
              </a:custGeom>
              <a:ln w="24394">
                <a:solidFill>
                  <a:srgbClr val="CA41C7"/>
                </a:solidFill>
              </a:ln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2215909" y="4553456"/>
              <a:ext cx="3511918" cy="22091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360" spc="-91" dirty="0">
                  <a:solidFill>
                    <a:srgbClr val="521751"/>
                  </a:solidFill>
                  <a:latin typeface="Verdana"/>
                  <a:cs typeface="Verdana"/>
                </a:rPr>
                <a:t>G</a:t>
              </a:r>
              <a:r>
                <a:rPr sz="1360" spc="-36" dirty="0">
                  <a:solidFill>
                    <a:srgbClr val="521751"/>
                  </a:solidFill>
                  <a:latin typeface="Verdana"/>
                  <a:cs typeface="Verdana"/>
                </a:rPr>
                <a:t>r</a:t>
              </a:r>
              <a:r>
                <a:rPr sz="1360" spc="-63" dirty="0">
                  <a:solidFill>
                    <a:srgbClr val="521751"/>
                  </a:solidFill>
                  <a:latin typeface="Verdana"/>
                  <a:cs typeface="Verdana"/>
                </a:rPr>
                <a:t>e</a:t>
              </a:r>
              <a:r>
                <a:rPr sz="1360" spc="14" dirty="0">
                  <a:solidFill>
                    <a:srgbClr val="521751"/>
                  </a:solidFill>
                  <a:latin typeface="Verdana"/>
                  <a:cs typeface="Verdana"/>
                </a:rPr>
                <a:t>a</a:t>
              </a:r>
              <a:r>
                <a:rPr sz="1360" spc="-82" dirty="0">
                  <a:solidFill>
                    <a:srgbClr val="521751"/>
                  </a:solidFill>
                  <a:latin typeface="Verdana"/>
                  <a:cs typeface="Verdana"/>
                </a:rPr>
                <a:t>t</a:t>
              </a:r>
              <a:r>
                <a:rPr sz="1360" spc="-86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9" dirty="0">
                  <a:solidFill>
                    <a:srgbClr val="521751"/>
                  </a:solidFill>
                  <a:latin typeface="Verdana"/>
                  <a:cs typeface="Verdana"/>
                </a:rPr>
                <a:t>f</a:t>
              </a:r>
              <a:r>
                <a:rPr sz="1360" spc="-36" dirty="0">
                  <a:solidFill>
                    <a:srgbClr val="521751"/>
                  </a:solidFill>
                  <a:latin typeface="Verdana"/>
                  <a:cs typeface="Verdana"/>
                </a:rPr>
                <a:t>o</a:t>
              </a:r>
              <a:r>
                <a:rPr sz="1360" spc="-109" dirty="0">
                  <a:solidFill>
                    <a:srgbClr val="521751"/>
                  </a:solidFill>
                  <a:latin typeface="Verdana"/>
                  <a:cs typeface="Verdana"/>
                </a:rPr>
                <a:t>r</a:t>
              </a:r>
              <a:r>
                <a:rPr sz="1360" spc="-86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45" dirty="0">
                  <a:solidFill>
                    <a:srgbClr val="521751"/>
                  </a:solidFill>
                  <a:latin typeface="Verdana"/>
                  <a:cs typeface="Verdana"/>
                </a:rPr>
                <a:t>i</a:t>
              </a:r>
              <a:r>
                <a:rPr sz="1360" spc="-50" dirty="0">
                  <a:solidFill>
                    <a:srgbClr val="521751"/>
                  </a:solidFill>
                  <a:latin typeface="Verdana"/>
                  <a:cs typeface="Verdana"/>
                </a:rPr>
                <a:t>n</a:t>
              </a:r>
              <a:r>
                <a:rPr sz="1360" spc="-18" dirty="0">
                  <a:solidFill>
                    <a:srgbClr val="521751"/>
                  </a:solidFill>
                  <a:latin typeface="Verdana"/>
                  <a:cs typeface="Verdana"/>
                </a:rPr>
                <a:t>d</a:t>
              </a:r>
              <a:r>
                <a:rPr sz="1360" spc="-63" dirty="0">
                  <a:solidFill>
                    <a:srgbClr val="521751"/>
                  </a:solidFill>
                  <a:latin typeface="Verdana"/>
                  <a:cs typeface="Verdana"/>
                </a:rPr>
                <a:t>e</a:t>
              </a:r>
              <a:r>
                <a:rPr sz="1360" spc="-18" dirty="0">
                  <a:solidFill>
                    <a:srgbClr val="521751"/>
                  </a:solidFill>
                  <a:latin typeface="Verdana"/>
                  <a:cs typeface="Verdana"/>
                </a:rPr>
                <a:t>p</a:t>
              </a:r>
              <a:r>
                <a:rPr sz="1360" spc="-63" dirty="0">
                  <a:solidFill>
                    <a:srgbClr val="521751"/>
                  </a:solidFill>
                  <a:latin typeface="Verdana"/>
                  <a:cs typeface="Verdana"/>
                </a:rPr>
                <a:t>e</a:t>
              </a:r>
              <a:r>
                <a:rPr sz="1360" spc="-50" dirty="0">
                  <a:solidFill>
                    <a:srgbClr val="521751"/>
                  </a:solidFill>
                  <a:latin typeface="Verdana"/>
                  <a:cs typeface="Verdana"/>
                </a:rPr>
                <a:t>n</a:t>
              </a:r>
              <a:r>
                <a:rPr sz="1360" spc="-18" dirty="0">
                  <a:solidFill>
                    <a:srgbClr val="521751"/>
                  </a:solidFill>
                  <a:latin typeface="Verdana"/>
                  <a:cs typeface="Verdana"/>
                </a:rPr>
                <a:t>d</a:t>
              </a:r>
              <a:r>
                <a:rPr sz="1360" spc="-63" dirty="0">
                  <a:solidFill>
                    <a:srgbClr val="521751"/>
                  </a:solidFill>
                  <a:latin typeface="Verdana"/>
                  <a:cs typeface="Verdana"/>
                </a:rPr>
                <a:t>e</a:t>
              </a:r>
              <a:r>
                <a:rPr sz="1360" spc="-50" dirty="0">
                  <a:solidFill>
                    <a:srgbClr val="521751"/>
                  </a:solidFill>
                  <a:latin typeface="Verdana"/>
                  <a:cs typeface="Verdana"/>
                </a:rPr>
                <a:t>n</a:t>
              </a:r>
              <a:r>
                <a:rPr sz="1360" spc="-82" dirty="0">
                  <a:solidFill>
                    <a:srgbClr val="521751"/>
                  </a:solidFill>
                  <a:latin typeface="Verdana"/>
                  <a:cs typeface="Verdana"/>
                </a:rPr>
                <a:t>t</a:t>
              </a:r>
              <a:r>
                <a:rPr sz="1360" spc="-86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18" dirty="0">
                  <a:solidFill>
                    <a:srgbClr val="521751"/>
                  </a:solidFill>
                  <a:latin typeface="Verdana"/>
                  <a:cs typeface="Verdana"/>
                </a:rPr>
                <a:t>p</a:t>
              </a:r>
              <a:r>
                <a:rPr sz="1360" spc="-45" dirty="0">
                  <a:solidFill>
                    <a:srgbClr val="521751"/>
                  </a:solidFill>
                  <a:latin typeface="Verdana"/>
                  <a:cs typeface="Verdana"/>
                </a:rPr>
                <a:t>i</a:t>
              </a:r>
              <a:r>
                <a:rPr sz="1360" spc="-63" dirty="0">
                  <a:solidFill>
                    <a:srgbClr val="521751"/>
                  </a:solidFill>
                  <a:latin typeface="Verdana"/>
                  <a:cs typeface="Verdana"/>
                </a:rPr>
                <a:t>e</a:t>
              </a:r>
              <a:r>
                <a:rPr sz="1360" spc="-23" dirty="0">
                  <a:solidFill>
                    <a:srgbClr val="521751"/>
                  </a:solidFill>
                  <a:latin typeface="Verdana"/>
                  <a:cs typeface="Verdana"/>
                </a:rPr>
                <a:t>c</a:t>
              </a:r>
              <a:r>
                <a:rPr sz="1360" spc="-63" dirty="0">
                  <a:solidFill>
                    <a:srgbClr val="521751"/>
                  </a:solidFill>
                  <a:latin typeface="Verdana"/>
                  <a:cs typeface="Verdana"/>
                </a:rPr>
                <a:t>e</a:t>
              </a:r>
              <a:r>
                <a:rPr sz="1360" spc="-41" dirty="0">
                  <a:solidFill>
                    <a:srgbClr val="521751"/>
                  </a:solidFill>
                  <a:latin typeface="Verdana"/>
                  <a:cs typeface="Verdana"/>
                </a:rPr>
                <a:t>s</a:t>
              </a:r>
              <a:r>
                <a:rPr sz="1360" spc="-100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36" dirty="0">
                  <a:solidFill>
                    <a:srgbClr val="521751"/>
                  </a:solidFill>
                  <a:latin typeface="Verdana"/>
                  <a:cs typeface="Verdana"/>
                </a:rPr>
                <a:t>o</a:t>
              </a:r>
              <a:r>
                <a:rPr sz="1360" spc="-41" dirty="0">
                  <a:solidFill>
                    <a:srgbClr val="521751"/>
                  </a:solidFill>
                  <a:latin typeface="Verdana"/>
                  <a:cs typeface="Verdana"/>
                </a:rPr>
                <a:t>f</a:t>
              </a:r>
              <a:r>
                <a:rPr sz="1360" spc="-77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27" dirty="0">
                  <a:solidFill>
                    <a:srgbClr val="521751"/>
                  </a:solidFill>
                  <a:latin typeface="Verdana"/>
                  <a:cs typeface="Verdana"/>
                </a:rPr>
                <a:t>s</a:t>
              </a:r>
              <a:r>
                <a:rPr sz="1360" spc="-59" dirty="0">
                  <a:solidFill>
                    <a:srgbClr val="521751"/>
                  </a:solidFill>
                  <a:latin typeface="Verdana"/>
                  <a:cs typeface="Verdana"/>
                </a:rPr>
                <a:t>t</a:t>
              </a:r>
              <a:r>
                <a:rPr sz="1360" spc="14" dirty="0">
                  <a:solidFill>
                    <a:srgbClr val="521751"/>
                  </a:solidFill>
                  <a:latin typeface="Verdana"/>
                  <a:cs typeface="Verdana"/>
                </a:rPr>
                <a:t>a</a:t>
              </a:r>
              <a:r>
                <a:rPr sz="1360" spc="-59" dirty="0">
                  <a:solidFill>
                    <a:srgbClr val="521751"/>
                  </a:solidFill>
                  <a:latin typeface="Verdana"/>
                  <a:cs typeface="Verdana"/>
                </a:rPr>
                <a:t>t</a:t>
              </a:r>
              <a:r>
                <a:rPr sz="1360" spc="-63" dirty="0">
                  <a:solidFill>
                    <a:srgbClr val="521751"/>
                  </a:solidFill>
                  <a:latin typeface="Verdana"/>
                  <a:cs typeface="Verdana"/>
                </a:rPr>
                <a:t>e</a:t>
              </a:r>
              <a:r>
                <a:rPr sz="1360" spc="-249" dirty="0">
                  <a:solidFill>
                    <a:srgbClr val="521751"/>
                  </a:solidFill>
                  <a:latin typeface="Verdana"/>
                  <a:cs typeface="Verdana"/>
                </a:rPr>
                <a:t>/</a:t>
              </a:r>
              <a:r>
                <a:rPr sz="1360" spc="-86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18" dirty="0">
                  <a:solidFill>
                    <a:srgbClr val="521751"/>
                  </a:solidFill>
                  <a:latin typeface="Verdana"/>
                  <a:cs typeface="Verdana"/>
                </a:rPr>
                <a:t>d</a:t>
              </a:r>
              <a:r>
                <a:rPr sz="1360" spc="14" dirty="0">
                  <a:solidFill>
                    <a:srgbClr val="521751"/>
                  </a:solidFill>
                  <a:latin typeface="Verdana"/>
                  <a:cs typeface="Verdana"/>
                </a:rPr>
                <a:t>a</a:t>
              </a:r>
              <a:r>
                <a:rPr sz="1360" spc="-59" dirty="0">
                  <a:solidFill>
                    <a:srgbClr val="521751"/>
                  </a:solidFill>
                  <a:latin typeface="Verdana"/>
                  <a:cs typeface="Verdana"/>
                </a:rPr>
                <a:t>t</a:t>
              </a:r>
              <a:r>
                <a:rPr sz="1360" spc="-14" dirty="0">
                  <a:solidFill>
                    <a:srgbClr val="521751"/>
                  </a:solidFill>
                  <a:latin typeface="Verdana"/>
                  <a:cs typeface="Verdana"/>
                </a:rPr>
                <a:t>a</a:t>
              </a:r>
              <a:endParaRPr sz="1360">
                <a:latin typeface="Verdana"/>
                <a:cs typeface="Verdana"/>
              </a:endParaRPr>
            </a:p>
          </p:txBody>
        </p:sp>
        <p:grpSp>
          <p:nvGrpSpPr>
            <p:cNvPr id="23" name="object 23"/>
            <p:cNvGrpSpPr/>
            <p:nvPr/>
          </p:nvGrpSpPr>
          <p:grpSpPr>
            <a:xfrm>
              <a:off x="2029612" y="5010339"/>
              <a:ext cx="3887352" cy="504417"/>
              <a:chOff x="862377" y="5525290"/>
              <a:chExt cx="4286885" cy="556260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74574" y="5537487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4173708" y="0"/>
                    </a:moveTo>
                    <a:lnTo>
                      <a:pt x="88564" y="0"/>
                    </a:lnTo>
                    <a:lnTo>
                      <a:pt x="54091" y="6964"/>
                    </a:lnTo>
                    <a:lnTo>
                      <a:pt x="25939" y="25957"/>
                    </a:lnTo>
                    <a:lnTo>
                      <a:pt x="6959" y="54127"/>
                    </a:lnTo>
                    <a:lnTo>
                      <a:pt x="0" y="88624"/>
                    </a:lnTo>
                    <a:lnTo>
                      <a:pt x="0" y="443106"/>
                    </a:lnTo>
                    <a:lnTo>
                      <a:pt x="6959" y="477603"/>
                    </a:lnTo>
                    <a:lnTo>
                      <a:pt x="25939" y="505773"/>
                    </a:lnTo>
                    <a:lnTo>
                      <a:pt x="54091" y="524766"/>
                    </a:lnTo>
                    <a:lnTo>
                      <a:pt x="88564" y="531731"/>
                    </a:lnTo>
                    <a:lnTo>
                      <a:pt x="4173708" y="531731"/>
                    </a:lnTo>
                    <a:lnTo>
                      <a:pt x="4208182" y="524766"/>
                    </a:lnTo>
                    <a:lnTo>
                      <a:pt x="4236333" y="505773"/>
                    </a:lnTo>
                    <a:lnTo>
                      <a:pt x="4255313" y="477603"/>
                    </a:lnTo>
                    <a:lnTo>
                      <a:pt x="4262273" y="443106"/>
                    </a:lnTo>
                    <a:lnTo>
                      <a:pt x="4262273" y="88624"/>
                    </a:lnTo>
                    <a:lnTo>
                      <a:pt x="4255313" y="54127"/>
                    </a:lnTo>
                    <a:lnTo>
                      <a:pt x="4236333" y="25957"/>
                    </a:lnTo>
                    <a:lnTo>
                      <a:pt x="4208182" y="6964"/>
                    </a:lnTo>
                    <a:lnTo>
                      <a:pt x="4173708" y="0"/>
                    </a:lnTo>
                    <a:close/>
                  </a:path>
                </a:pathLst>
              </a:custGeom>
              <a:solidFill>
                <a:srgbClr val="EDC0EC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874574" y="5537487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0" y="88625"/>
                    </a:moveTo>
                    <a:lnTo>
                      <a:pt x="6959" y="54128"/>
                    </a:lnTo>
                    <a:lnTo>
                      <a:pt x="25939" y="25957"/>
                    </a:lnTo>
                    <a:lnTo>
                      <a:pt x="54091" y="6964"/>
                    </a:lnTo>
                    <a:lnTo>
                      <a:pt x="88564" y="0"/>
                    </a:lnTo>
                    <a:lnTo>
                      <a:pt x="4173709" y="0"/>
                    </a:lnTo>
                    <a:lnTo>
                      <a:pt x="4208182" y="6964"/>
                    </a:lnTo>
                    <a:lnTo>
                      <a:pt x="4236333" y="25957"/>
                    </a:lnTo>
                    <a:lnTo>
                      <a:pt x="4255313" y="54128"/>
                    </a:lnTo>
                    <a:lnTo>
                      <a:pt x="4262273" y="88625"/>
                    </a:lnTo>
                    <a:lnTo>
                      <a:pt x="4262273" y="443106"/>
                    </a:lnTo>
                    <a:lnTo>
                      <a:pt x="4255313" y="477603"/>
                    </a:lnTo>
                    <a:lnTo>
                      <a:pt x="4236333" y="505774"/>
                    </a:lnTo>
                    <a:lnTo>
                      <a:pt x="4208182" y="524767"/>
                    </a:lnTo>
                    <a:lnTo>
                      <a:pt x="4173709" y="531731"/>
                    </a:lnTo>
                    <a:lnTo>
                      <a:pt x="88564" y="531731"/>
                    </a:lnTo>
                    <a:lnTo>
                      <a:pt x="54091" y="524767"/>
                    </a:lnTo>
                    <a:lnTo>
                      <a:pt x="25939" y="505774"/>
                    </a:lnTo>
                    <a:lnTo>
                      <a:pt x="6959" y="477603"/>
                    </a:lnTo>
                    <a:lnTo>
                      <a:pt x="0" y="443106"/>
                    </a:lnTo>
                    <a:lnTo>
                      <a:pt x="0" y="88625"/>
                    </a:lnTo>
                    <a:close/>
                  </a:path>
                </a:pathLst>
              </a:custGeom>
              <a:ln w="24394">
                <a:solidFill>
                  <a:srgbClr val="CA41C7"/>
                </a:solidFill>
              </a:ln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26" name="object 26"/>
            <p:cNvSpPr txBox="1"/>
            <p:nvPr/>
          </p:nvSpPr>
          <p:spPr>
            <a:xfrm>
              <a:off x="2125028" y="5042671"/>
              <a:ext cx="3693301" cy="430205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920733" marR="4607" indent="-909792">
                <a:spcBef>
                  <a:spcPts val="91"/>
                </a:spcBef>
              </a:pPr>
              <a:r>
                <a:rPr sz="1360" spc="-50" dirty="0">
                  <a:solidFill>
                    <a:srgbClr val="521751"/>
                  </a:solidFill>
                  <a:latin typeface="Verdana"/>
                  <a:cs typeface="Verdana"/>
                </a:rPr>
                <a:t>Great</a:t>
              </a:r>
              <a:r>
                <a:rPr sz="1360" spc="-86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45" dirty="0">
                  <a:solidFill>
                    <a:srgbClr val="521751"/>
                  </a:solidFill>
                  <a:latin typeface="Verdana"/>
                  <a:cs typeface="Verdana"/>
                </a:rPr>
                <a:t>if</a:t>
              </a:r>
              <a:r>
                <a:rPr sz="1360" spc="-77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41" dirty="0">
                  <a:solidFill>
                    <a:srgbClr val="521751"/>
                  </a:solidFill>
                  <a:latin typeface="Verdana"/>
                  <a:cs typeface="Verdana"/>
                </a:rPr>
                <a:t>state</a:t>
              </a:r>
              <a:r>
                <a:rPr sz="1360" spc="-95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36" dirty="0">
                  <a:solidFill>
                    <a:srgbClr val="521751"/>
                  </a:solidFill>
                  <a:latin typeface="Verdana"/>
                  <a:cs typeface="Verdana"/>
                </a:rPr>
                <a:t>updates</a:t>
              </a:r>
              <a:r>
                <a:rPr sz="1360" spc="-100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50" dirty="0">
                  <a:solidFill>
                    <a:srgbClr val="521751"/>
                  </a:solidFill>
                  <a:latin typeface="Verdana"/>
                  <a:cs typeface="Verdana"/>
                </a:rPr>
                <a:t>are</a:t>
              </a:r>
              <a:r>
                <a:rPr sz="1360" spc="-95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41" dirty="0">
                  <a:solidFill>
                    <a:srgbClr val="521751"/>
                  </a:solidFill>
                  <a:latin typeface="Verdana"/>
                  <a:cs typeface="Verdana"/>
                </a:rPr>
                <a:t>easy</a:t>
              </a:r>
              <a:r>
                <a:rPr sz="1360" spc="-91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27" dirty="0">
                  <a:solidFill>
                    <a:srgbClr val="521751"/>
                  </a:solidFill>
                  <a:latin typeface="Verdana"/>
                  <a:cs typeface="Verdana"/>
                </a:rPr>
                <a:t>and</a:t>
              </a:r>
              <a:r>
                <a:rPr sz="1360" spc="-86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59" dirty="0">
                  <a:solidFill>
                    <a:srgbClr val="521751"/>
                  </a:solidFill>
                  <a:latin typeface="Verdana"/>
                  <a:cs typeface="Verdana"/>
                </a:rPr>
                <a:t>limited</a:t>
              </a:r>
              <a:r>
                <a:rPr sz="1360" spc="-86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59" dirty="0">
                  <a:solidFill>
                    <a:srgbClr val="521751"/>
                  </a:solidFill>
                  <a:latin typeface="Verdana"/>
                  <a:cs typeface="Verdana"/>
                </a:rPr>
                <a:t>to </a:t>
              </a:r>
              <a:r>
                <a:rPr sz="1360" spc="-462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14" dirty="0">
                  <a:solidFill>
                    <a:srgbClr val="521751"/>
                  </a:solidFill>
                  <a:latin typeface="Verdana"/>
                  <a:cs typeface="Verdana"/>
                </a:rPr>
                <a:t>a</a:t>
              </a:r>
              <a:r>
                <a:rPr sz="1360" spc="-86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9" dirty="0">
                  <a:solidFill>
                    <a:srgbClr val="521751"/>
                  </a:solidFill>
                  <a:latin typeface="Verdana"/>
                  <a:cs typeface="Verdana"/>
                </a:rPr>
                <a:t>f</a:t>
              </a:r>
              <a:r>
                <a:rPr sz="1360" spc="-63" dirty="0">
                  <a:solidFill>
                    <a:srgbClr val="521751"/>
                  </a:solidFill>
                  <a:latin typeface="Verdana"/>
                  <a:cs typeface="Verdana"/>
                </a:rPr>
                <a:t>e</a:t>
              </a:r>
              <a:r>
                <a:rPr sz="1360" spc="59" dirty="0">
                  <a:solidFill>
                    <a:srgbClr val="521751"/>
                  </a:solidFill>
                  <a:latin typeface="Verdana"/>
                  <a:cs typeface="Verdana"/>
                </a:rPr>
                <a:t>w</a:t>
              </a:r>
              <a:r>
                <a:rPr sz="1360" spc="-77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95" dirty="0">
                  <a:solidFill>
                    <a:srgbClr val="521751"/>
                  </a:solidFill>
                  <a:latin typeface="Verdana"/>
                  <a:cs typeface="Verdana"/>
                </a:rPr>
                <a:t>k</a:t>
              </a:r>
              <a:r>
                <a:rPr sz="1360" spc="-45" dirty="0">
                  <a:solidFill>
                    <a:srgbClr val="521751"/>
                  </a:solidFill>
                  <a:latin typeface="Verdana"/>
                  <a:cs typeface="Verdana"/>
                </a:rPr>
                <a:t>i</a:t>
              </a:r>
              <a:r>
                <a:rPr sz="1360" spc="-32" dirty="0">
                  <a:solidFill>
                    <a:srgbClr val="521751"/>
                  </a:solidFill>
                  <a:latin typeface="Verdana"/>
                  <a:cs typeface="Verdana"/>
                </a:rPr>
                <a:t>nd</a:t>
              </a:r>
              <a:r>
                <a:rPr sz="1360" spc="-50" dirty="0">
                  <a:solidFill>
                    <a:srgbClr val="521751"/>
                  </a:solidFill>
                  <a:latin typeface="Verdana"/>
                  <a:cs typeface="Verdana"/>
                </a:rPr>
                <a:t>s</a:t>
              </a:r>
              <a:r>
                <a:rPr sz="1360" spc="-100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36" dirty="0">
                  <a:solidFill>
                    <a:srgbClr val="521751"/>
                  </a:solidFill>
                  <a:latin typeface="Verdana"/>
                  <a:cs typeface="Verdana"/>
                </a:rPr>
                <a:t>o</a:t>
              </a:r>
              <a:r>
                <a:rPr sz="1360" spc="-41" dirty="0">
                  <a:solidFill>
                    <a:srgbClr val="521751"/>
                  </a:solidFill>
                  <a:latin typeface="Verdana"/>
                  <a:cs typeface="Verdana"/>
                </a:rPr>
                <a:t>f</a:t>
              </a:r>
              <a:r>
                <a:rPr sz="1360" spc="-82" dirty="0">
                  <a:solidFill>
                    <a:srgbClr val="521751"/>
                  </a:solidFill>
                  <a:latin typeface="Verdana"/>
                  <a:cs typeface="Verdana"/>
                </a:rPr>
                <a:t> </a:t>
              </a:r>
              <a:r>
                <a:rPr sz="1360" spc="-63" dirty="0">
                  <a:solidFill>
                    <a:srgbClr val="521751"/>
                  </a:solidFill>
                  <a:latin typeface="Verdana"/>
                  <a:cs typeface="Verdana"/>
                </a:rPr>
                <a:t>u</a:t>
              </a:r>
              <a:r>
                <a:rPr sz="1360" spc="-23" dirty="0">
                  <a:solidFill>
                    <a:srgbClr val="521751"/>
                  </a:solidFill>
                  <a:latin typeface="Verdana"/>
                  <a:cs typeface="Verdana"/>
                </a:rPr>
                <a:t>pda</a:t>
              </a:r>
              <a:r>
                <a:rPr sz="1360" spc="-9" dirty="0">
                  <a:solidFill>
                    <a:srgbClr val="521751"/>
                  </a:solidFill>
                  <a:latin typeface="Verdana"/>
                  <a:cs typeface="Verdana"/>
                </a:rPr>
                <a:t>t</a:t>
              </a:r>
              <a:r>
                <a:rPr sz="1360" spc="-63" dirty="0">
                  <a:solidFill>
                    <a:srgbClr val="521751"/>
                  </a:solidFill>
                  <a:latin typeface="Verdana"/>
                  <a:cs typeface="Verdana"/>
                </a:rPr>
                <a:t>e</a:t>
              </a:r>
              <a:r>
                <a:rPr sz="1360" spc="-41" dirty="0">
                  <a:solidFill>
                    <a:srgbClr val="521751"/>
                  </a:solidFill>
                  <a:latin typeface="Verdana"/>
                  <a:cs typeface="Verdana"/>
                </a:rPr>
                <a:t>s</a:t>
              </a:r>
              <a:endParaRPr sz="1360">
                <a:latin typeface="Verdana"/>
                <a:cs typeface="Verdana"/>
              </a:endParaRPr>
            </a:p>
          </p:txBody>
        </p:sp>
        <p:grpSp>
          <p:nvGrpSpPr>
            <p:cNvPr id="27" name="object 27"/>
            <p:cNvGrpSpPr/>
            <p:nvPr/>
          </p:nvGrpSpPr>
          <p:grpSpPr>
            <a:xfrm>
              <a:off x="6263717" y="3820291"/>
              <a:ext cx="3887352" cy="504417"/>
              <a:chOff x="5531654" y="4212932"/>
              <a:chExt cx="4286885" cy="556260"/>
            </a:xfrm>
          </p:grpSpPr>
          <p:sp>
            <p:nvSpPr>
              <p:cNvPr id="28" name="object 28"/>
              <p:cNvSpPr/>
              <p:nvPr/>
            </p:nvSpPr>
            <p:spPr>
              <a:xfrm>
                <a:off x="5543852" y="4225129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4173708" y="0"/>
                    </a:moveTo>
                    <a:lnTo>
                      <a:pt x="88564" y="0"/>
                    </a:lnTo>
                    <a:lnTo>
                      <a:pt x="54091" y="6964"/>
                    </a:lnTo>
                    <a:lnTo>
                      <a:pt x="25940" y="25957"/>
                    </a:lnTo>
                    <a:lnTo>
                      <a:pt x="6959" y="54128"/>
                    </a:lnTo>
                    <a:lnTo>
                      <a:pt x="0" y="88625"/>
                    </a:lnTo>
                    <a:lnTo>
                      <a:pt x="0" y="443106"/>
                    </a:lnTo>
                    <a:lnTo>
                      <a:pt x="6959" y="477603"/>
                    </a:lnTo>
                    <a:lnTo>
                      <a:pt x="25940" y="505774"/>
                    </a:lnTo>
                    <a:lnTo>
                      <a:pt x="54091" y="524767"/>
                    </a:lnTo>
                    <a:lnTo>
                      <a:pt x="88564" y="531732"/>
                    </a:lnTo>
                    <a:lnTo>
                      <a:pt x="4173708" y="531732"/>
                    </a:lnTo>
                    <a:lnTo>
                      <a:pt x="4208182" y="524767"/>
                    </a:lnTo>
                    <a:lnTo>
                      <a:pt x="4236333" y="505774"/>
                    </a:lnTo>
                    <a:lnTo>
                      <a:pt x="4255313" y="477603"/>
                    </a:lnTo>
                    <a:lnTo>
                      <a:pt x="4262273" y="443106"/>
                    </a:lnTo>
                    <a:lnTo>
                      <a:pt x="4262273" y="88625"/>
                    </a:lnTo>
                    <a:lnTo>
                      <a:pt x="4255313" y="54128"/>
                    </a:lnTo>
                    <a:lnTo>
                      <a:pt x="4236333" y="25957"/>
                    </a:lnTo>
                    <a:lnTo>
                      <a:pt x="4208182" y="6964"/>
                    </a:lnTo>
                    <a:lnTo>
                      <a:pt x="4173708" y="0"/>
                    </a:lnTo>
                    <a:close/>
                  </a:path>
                </a:pathLst>
              </a:custGeom>
              <a:solidFill>
                <a:srgbClr val="FEE9D9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5543852" y="4225129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0" y="88625"/>
                    </a:moveTo>
                    <a:lnTo>
                      <a:pt x="6959" y="54128"/>
                    </a:lnTo>
                    <a:lnTo>
                      <a:pt x="25939" y="25957"/>
                    </a:lnTo>
                    <a:lnTo>
                      <a:pt x="54091" y="6964"/>
                    </a:lnTo>
                    <a:lnTo>
                      <a:pt x="88564" y="0"/>
                    </a:lnTo>
                    <a:lnTo>
                      <a:pt x="4173709" y="0"/>
                    </a:lnTo>
                    <a:lnTo>
                      <a:pt x="4208182" y="6964"/>
                    </a:lnTo>
                    <a:lnTo>
                      <a:pt x="4236333" y="25957"/>
                    </a:lnTo>
                    <a:lnTo>
                      <a:pt x="4255313" y="54128"/>
                    </a:lnTo>
                    <a:lnTo>
                      <a:pt x="4262273" y="88625"/>
                    </a:lnTo>
                    <a:lnTo>
                      <a:pt x="4262273" y="443106"/>
                    </a:lnTo>
                    <a:lnTo>
                      <a:pt x="4255313" y="477603"/>
                    </a:lnTo>
                    <a:lnTo>
                      <a:pt x="4236333" y="505774"/>
                    </a:lnTo>
                    <a:lnTo>
                      <a:pt x="4208182" y="524767"/>
                    </a:lnTo>
                    <a:lnTo>
                      <a:pt x="4173709" y="531731"/>
                    </a:lnTo>
                    <a:lnTo>
                      <a:pt x="88564" y="531731"/>
                    </a:lnTo>
                    <a:lnTo>
                      <a:pt x="54091" y="524767"/>
                    </a:lnTo>
                    <a:lnTo>
                      <a:pt x="25939" y="505774"/>
                    </a:lnTo>
                    <a:lnTo>
                      <a:pt x="6959" y="477603"/>
                    </a:lnTo>
                    <a:lnTo>
                      <a:pt x="0" y="443106"/>
                    </a:lnTo>
                    <a:lnTo>
                      <a:pt x="0" y="88625"/>
                    </a:lnTo>
                    <a:close/>
                  </a:path>
                </a:pathLst>
              </a:custGeom>
              <a:ln w="24394">
                <a:solidFill>
                  <a:srgbClr val="FA923F"/>
                </a:solidFill>
              </a:ln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30" name="object 30"/>
            <p:cNvSpPr txBox="1"/>
            <p:nvPr/>
          </p:nvSpPr>
          <p:spPr>
            <a:xfrm>
              <a:off x="6914241" y="3959211"/>
              <a:ext cx="2582547" cy="22091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360" spc="-91" dirty="0">
                  <a:solidFill>
                    <a:srgbClr val="FA923F"/>
                  </a:solidFill>
                  <a:latin typeface="Verdana"/>
                  <a:cs typeface="Verdana"/>
                </a:rPr>
                <a:t>G</a:t>
              </a:r>
              <a:r>
                <a:rPr sz="1360" spc="-36" dirty="0">
                  <a:solidFill>
                    <a:srgbClr val="FA923F"/>
                  </a:solidFill>
                  <a:latin typeface="Verdana"/>
                  <a:cs typeface="Verdana"/>
                </a:rPr>
                <a:t>r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14" dirty="0">
                  <a:solidFill>
                    <a:srgbClr val="FA923F"/>
                  </a:solidFill>
                  <a:latin typeface="Verdana"/>
                  <a:cs typeface="Verdana"/>
                </a:rPr>
                <a:t>a</a:t>
              </a:r>
              <a:r>
                <a:rPr sz="1360" spc="-82" dirty="0">
                  <a:solidFill>
                    <a:srgbClr val="FA923F"/>
                  </a:solidFill>
                  <a:latin typeface="Verdana"/>
                  <a:cs typeface="Verdana"/>
                </a:rPr>
                <a:t>t</a:t>
              </a:r>
              <a:r>
                <a:rPr sz="1360" spc="-86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45" dirty="0">
                  <a:solidFill>
                    <a:srgbClr val="FA923F"/>
                  </a:solidFill>
                  <a:latin typeface="Verdana"/>
                  <a:cs typeface="Verdana"/>
                </a:rPr>
                <a:t>i</a:t>
              </a:r>
              <a:r>
                <a:rPr sz="1360" spc="-41" dirty="0">
                  <a:solidFill>
                    <a:srgbClr val="FA923F"/>
                  </a:solidFill>
                  <a:latin typeface="Verdana"/>
                  <a:cs typeface="Verdana"/>
                </a:rPr>
                <a:t>f</a:t>
              </a:r>
              <a:r>
                <a:rPr sz="1360" spc="-77" dirty="0">
                  <a:solidFill>
                    <a:srgbClr val="FA923F"/>
                  </a:solidFill>
                  <a:latin typeface="Verdana"/>
                  <a:cs typeface="Verdana"/>
                </a:rPr>
                <a:t> y</a:t>
              </a:r>
              <a:r>
                <a:rPr sz="1360" spc="-36" dirty="0">
                  <a:solidFill>
                    <a:srgbClr val="FA923F"/>
                  </a:solidFill>
                  <a:latin typeface="Verdana"/>
                  <a:cs typeface="Verdana"/>
                </a:rPr>
                <a:t>o</a:t>
              </a:r>
              <a:r>
                <a:rPr sz="1360" spc="-91" dirty="0">
                  <a:solidFill>
                    <a:srgbClr val="FA923F"/>
                  </a:solidFill>
                  <a:latin typeface="Verdana"/>
                  <a:cs typeface="Verdana"/>
                </a:rPr>
                <a:t>u</a:t>
              </a:r>
              <a:r>
                <a:rPr sz="1360" spc="-82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50" dirty="0">
                  <a:solidFill>
                    <a:srgbClr val="FA923F"/>
                  </a:solidFill>
                  <a:latin typeface="Verdana"/>
                  <a:cs typeface="Verdana"/>
                </a:rPr>
                <a:t>n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ee</a:t>
              </a:r>
              <a:r>
                <a:rPr sz="1360" spc="-45" dirty="0">
                  <a:solidFill>
                    <a:srgbClr val="FA923F"/>
                  </a:solidFill>
                  <a:latin typeface="Verdana"/>
                  <a:cs typeface="Verdana"/>
                </a:rPr>
                <a:t>d</a:t>
              </a:r>
              <a:r>
                <a:rPr sz="1360" spc="-86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77" dirty="0">
                  <a:solidFill>
                    <a:srgbClr val="FA923F"/>
                  </a:solidFill>
                  <a:latin typeface="Verdana"/>
                  <a:cs typeface="Verdana"/>
                </a:rPr>
                <a:t>“</a:t>
              </a:r>
              <a:r>
                <a:rPr sz="1360" spc="-100" dirty="0">
                  <a:solidFill>
                    <a:srgbClr val="FA923F"/>
                  </a:solidFill>
                  <a:latin typeface="Verdana"/>
                  <a:cs typeface="Verdana"/>
                </a:rPr>
                <a:t>m</a:t>
              </a:r>
              <a:r>
                <a:rPr sz="1360" spc="-36" dirty="0">
                  <a:solidFill>
                    <a:srgbClr val="FA923F"/>
                  </a:solidFill>
                  <a:latin typeface="Verdana"/>
                  <a:cs typeface="Verdana"/>
                </a:rPr>
                <a:t>o</a:t>
              </a:r>
              <a:r>
                <a:rPr sz="1360" spc="-82" dirty="0">
                  <a:solidFill>
                    <a:srgbClr val="FA923F"/>
                  </a:solidFill>
                  <a:latin typeface="Verdana"/>
                  <a:cs typeface="Verdana"/>
                </a:rPr>
                <a:t>r</a:t>
              </a:r>
              <a:r>
                <a:rPr sz="1360" spc="-77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95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18" dirty="0">
                  <a:solidFill>
                    <a:srgbClr val="FA923F"/>
                  </a:solidFill>
                  <a:latin typeface="Verdana"/>
                  <a:cs typeface="Verdana"/>
                </a:rPr>
                <a:t>p</a:t>
              </a:r>
              <a:r>
                <a:rPr sz="1360" spc="-36" dirty="0">
                  <a:solidFill>
                    <a:srgbClr val="FA923F"/>
                  </a:solidFill>
                  <a:latin typeface="Verdana"/>
                  <a:cs typeface="Verdana"/>
                </a:rPr>
                <a:t>o</a:t>
              </a:r>
              <a:r>
                <a:rPr sz="1360" spc="91" dirty="0">
                  <a:solidFill>
                    <a:srgbClr val="FA923F"/>
                  </a:solidFill>
                  <a:latin typeface="Verdana"/>
                  <a:cs typeface="Verdana"/>
                </a:rPr>
                <a:t>w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82" dirty="0">
                  <a:solidFill>
                    <a:srgbClr val="FA923F"/>
                  </a:solidFill>
                  <a:latin typeface="Verdana"/>
                  <a:cs typeface="Verdana"/>
                </a:rPr>
                <a:t>r</a:t>
              </a:r>
              <a:r>
                <a:rPr sz="1360" spc="-113" dirty="0">
                  <a:solidFill>
                    <a:srgbClr val="FA923F"/>
                  </a:solidFill>
                  <a:latin typeface="Verdana"/>
                  <a:cs typeface="Verdana"/>
                </a:rPr>
                <a:t>”</a:t>
              </a:r>
              <a:endParaRPr sz="1360">
                <a:latin typeface="Verdana"/>
                <a:cs typeface="Verdana"/>
              </a:endParaRPr>
            </a:p>
          </p:txBody>
        </p:sp>
        <p:grpSp>
          <p:nvGrpSpPr>
            <p:cNvPr id="31" name="object 31"/>
            <p:cNvGrpSpPr/>
            <p:nvPr/>
          </p:nvGrpSpPr>
          <p:grpSpPr>
            <a:xfrm>
              <a:off x="6263717" y="4418987"/>
              <a:ext cx="3887352" cy="504417"/>
              <a:chOff x="5531654" y="4873161"/>
              <a:chExt cx="4286885" cy="556260"/>
            </a:xfrm>
          </p:grpSpPr>
          <p:sp>
            <p:nvSpPr>
              <p:cNvPr id="32" name="object 32"/>
              <p:cNvSpPr/>
              <p:nvPr/>
            </p:nvSpPr>
            <p:spPr>
              <a:xfrm>
                <a:off x="5543852" y="4885358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4173708" y="0"/>
                    </a:moveTo>
                    <a:lnTo>
                      <a:pt x="88564" y="0"/>
                    </a:lnTo>
                    <a:lnTo>
                      <a:pt x="54091" y="6964"/>
                    </a:lnTo>
                    <a:lnTo>
                      <a:pt x="25940" y="25957"/>
                    </a:lnTo>
                    <a:lnTo>
                      <a:pt x="6959" y="54128"/>
                    </a:lnTo>
                    <a:lnTo>
                      <a:pt x="0" y="88625"/>
                    </a:lnTo>
                    <a:lnTo>
                      <a:pt x="0" y="443106"/>
                    </a:lnTo>
                    <a:lnTo>
                      <a:pt x="6959" y="477604"/>
                    </a:lnTo>
                    <a:lnTo>
                      <a:pt x="25940" y="505774"/>
                    </a:lnTo>
                    <a:lnTo>
                      <a:pt x="54091" y="524767"/>
                    </a:lnTo>
                    <a:lnTo>
                      <a:pt x="88564" y="531732"/>
                    </a:lnTo>
                    <a:lnTo>
                      <a:pt x="4173708" y="531732"/>
                    </a:lnTo>
                    <a:lnTo>
                      <a:pt x="4208182" y="524767"/>
                    </a:lnTo>
                    <a:lnTo>
                      <a:pt x="4236333" y="505774"/>
                    </a:lnTo>
                    <a:lnTo>
                      <a:pt x="4255313" y="477604"/>
                    </a:lnTo>
                    <a:lnTo>
                      <a:pt x="4262273" y="443106"/>
                    </a:lnTo>
                    <a:lnTo>
                      <a:pt x="4262273" y="88625"/>
                    </a:lnTo>
                    <a:lnTo>
                      <a:pt x="4255313" y="54128"/>
                    </a:lnTo>
                    <a:lnTo>
                      <a:pt x="4236333" y="25957"/>
                    </a:lnTo>
                    <a:lnTo>
                      <a:pt x="4208182" y="6964"/>
                    </a:lnTo>
                    <a:lnTo>
                      <a:pt x="4173708" y="0"/>
                    </a:lnTo>
                    <a:close/>
                  </a:path>
                </a:pathLst>
              </a:custGeom>
              <a:solidFill>
                <a:srgbClr val="FEE9D9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5543852" y="4885358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0" y="88625"/>
                    </a:moveTo>
                    <a:lnTo>
                      <a:pt x="6959" y="54128"/>
                    </a:lnTo>
                    <a:lnTo>
                      <a:pt x="25939" y="25957"/>
                    </a:lnTo>
                    <a:lnTo>
                      <a:pt x="54091" y="6964"/>
                    </a:lnTo>
                    <a:lnTo>
                      <a:pt x="88564" y="0"/>
                    </a:lnTo>
                    <a:lnTo>
                      <a:pt x="4173709" y="0"/>
                    </a:lnTo>
                    <a:lnTo>
                      <a:pt x="4208182" y="6964"/>
                    </a:lnTo>
                    <a:lnTo>
                      <a:pt x="4236333" y="25957"/>
                    </a:lnTo>
                    <a:lnTo>
                      <a:pt x="4255313" y="54128"/>
                    </a:lnTo>
                    <a:lnTo>
                      <a:pt x="4262273" y="88625"/>
                    </a:lnTo>
                    <a:lnTo>
                      <a:pt x="4262273" y="443106"/>
                    </a:lnTo>
                    <a:lnTo>
                      <a:pt x="4255313" y="477603"/>
                    </a:lnTo>
                    <a:lnTo>
                      <a:pt x="4236333" y="505774"/>
                    </a:lnTo>
                    <a:lnTo>
                      <a:pt x="4208182" y="524767"/>
                    </a:lnTo>
                    <a:lnTo>
                      <a:pt x="4173709" y="531731"/>
                    </a:lnTo>
                    <a:lnTo>
                      <a:pt x="88564" y="531731"/>
                    </a:lnTo>
                    <a:lnTo>
                      <a:pt x="54091" y="524767"/>
                    </a:lnTo>
                    <a:lnTo>
                      <a:pt x="25939" y="505774"/>
                    </a:lnTo>
                    <a:lnTo>
                      <a:pt x="6959" y="477603"/>
                    </a:lnTo>
                    <a:lnTo>
                      <a:pt x="0" y="443106"/>
                    </a:lnTo>
                    <a:lnTo>
                      <a:pt x="0" y="88625"/>
                    </a:lnTo>
                    <a:close/>
                  </a:path>
                </a:pathLst>
              </a:custGeom>
              <a:ln w="24394">
                <a:solidFill>
                  <a:srgbClr val="FA923F"/>
                </a:solidFill>
              </a:ln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grpSp>
          <p:nvGrpSpPr>
            <p:cNvPr id="34" name="object 34"/>
            <p:cNvGrpSpPr/>
            <p:nvPr/>
          </p:nvGrpSpPr>
          <p:grpSpPr>
            <a:xfrm>
              <a:off x="6263717" y="5010339"/>
              <a:ext cx="3887352" cy="504417"/>
              <a:chOff x="5531654" y="5525290"/>
              <a:chExt cx="4286885" cy="556260"/>
            </a:xfrm>
          </p:grpSpPr>
          <p:sp>
            <p:nvSpPr>
              <p:cNvPr id="35" name="object 35"/>
              <p:cNvSpPr/>
              <p:nvPr/>
            </p:nvSpPr>
            <p:spPr>
              <a:xfrm>
                <a:off x="5543852" y="5537487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4173708" y="0"/>
                    </a:moveTo>
                    <a:lnTo>
                      <a:pt x="88563" y="0"/>
                    </a:lnTo>
                    <a:lnTo>
                      <a:pt x="54090" y="6964"/>
                    </a:lnTo>
                    <a:lnTo>
                      <a:pt x="25939" y="25957"/>
                    </a:lnTo>
                    <a:lnTo>
                      <a:pt x="6959" y="54127"/>
                    </a:lnTo>
                    <a:lnTo>
                      <a:pt x="0" y="88624"/>
                    </a:lnTo>
                    <a:lnTo>
                      <a:pt x="0" y="443106"/>
                    </a:lnTo>
                    <a:lnTo>
                      <a:pt x="6959" y="477603"/>
                    </a:lnTo>
                    <a:lnTo>
                      <a:pt x="25939" y="505773"/>
                    </a:lnTo>
                    <a:lnTo>
                      <a:pt x="54090" y="524766"/>
                    </a:lnTo>
                    <a:lnTo>
                      <a:pt x="88563" y="531731"/>
                    </a:lnTo>
                    <a:lnTo>
                      <a:pt x="4173708" y="531731"/>
                    </a:lnTo>
                    <a:lnTo>
                      <a:pt x="4208182" y="524766"/>
                    </a:lnTo>
                    <a:lnTo>
                      <a:pt x="4236332" y="505773"/>
                    </a:lnTo>
                    <a:lnTo>
                      <a:pt x="4255312" y="477603"/>
                    </a:lnTo>
                    <a:lnTo>
                      <a:pt x="4262272" y="443106"/>
                    </a:lnTo>
                    <a:lnTo>
                      <a:pt x="4262272" y="88624"/>
                    </a:lnTo>
                    <a:lnTo>
                      <a:pt x="4255312" y="54127"/>
                    </a:lnTo>
                    <a:lnTo>
                      <a:pt x="4236332" y="25957"/>
                    </a:lnTo>
                    <a:lnTo>
                      <a:pt x="4208182" y="6964"/>
                    </a:lnTo>
                    <a:lnTo>
                      <a:pt x="4173708" y="0"/>
                    </a:lnTo>
                    <a:close/>
                  </a:path>
                </a:pathLst>
              </a:custGeom>
              <a:solidFill>
                <a:srgbClr val="FEE9D9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5543852" y="5537487"/>
                <a:ext cx="4262755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62755" h="532129">
                    <a:moveTo>
                      <a:pt x="0" y="88625"/>
                    </a:moveTo>
                    <a:lnTo>
                      <a:pt x="6959" y="54128"/>
                    </a:lnTo>
                    <a:lnTo>
                      <a:pt x="25939" y="25957"/>
                    </a:lnTo>
                    <a:lnTo>
                      <a:pt x="54091" y="6964"/>
                    </a:lnTo>
                    <a:lnTo>
                      <a:pt x="88564" y="0"/>
                    </a:lnTo>
                    <a:lnTo>
                      <a:pt x="4173709" y="0"/>
                    </a:lnTo>
                    <a:lnTo>
                      <a:pt x="4208182" y="6964"/>
                    </a:lnTo>
                    <a:lnTo>
                      <a:pt x="4236333" y="25957"/>
                    </a:lnTo>
                    <a:lnTo>
                      <a:pt x="4255313" y="54128"/>
                    </a:lnTo>
                    <a:lnTo>
                      <a:pt x="4262273" y="88625"/>
                    </a:lnTo>
                    <a:lnTo>
                      <a:pt x="4262273" y="443106"/>
                    </a:lnTo>
                    <a:lnTo>
                      <a:pt x="4255313" y="477603"/>
                    </a:lnTo>
                    <a:lnTo>
                      <a:pt x="4236333" y="505774"/>
                    </a:lnTo>
                    <a:lnTo>
                      <a:pt x="4208182" y="524767"/>
                    </a:lnTo>
                    <a:lnTo>
                      <a:pt x="4173709" y="531731"/>
                    </a:lnTo>
                    <a:lnTo>
                      <a:pt x="88564" y="531731"/>
                    </a:lnTo>
                    <a:lnTo>
                      <a:pt x="54091" y="524767"/>
                    </a:lnTo>
                    <a:lnTo>
                      <a:pt x="25939" y="505774"/>
                    </a:lnTo>
                    <a:lnTo>
                      <a:pt x="6959" y="477603"/>
                    </a:lnTo>
                    <a:lnTo>
                      <a:pt x="0" y="443106"/>
                    </a:lnTo>
                    <a:lnTo>
                      <a:pt x="0" y="88625"/>
                    </a:lnTo>
                    <a:close/>
                  </a:path>
                </a:pathLst>
              </a:custGeom>
              <a:ln w="24394">
                <a:solidFill>
                  <a:srgbClr val="FA923F"/>
                </a:solidFill>
              </a:ln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37" name="object 37"/>
            <p:cNvSpPr txBox="1"/>
            <p:nvPr/>
          </p:nvSpPr>
          <p:spPr>
            <a:xfrm>
              <a:off x="6545193" y="4451191"/>
              <a:ext cx="3324777" cy="102831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3243" marR="9789" algn="ctr">
                <a:spcBef>
                  <a:spcPts val="91"/>
                </a:spcBef>
              </a:pPr>
              <a:r>
                <a:rPr sz="1360" spc="-54" dirty="0">
                  <a:solidFill>
                    <a:srgbClr val="FA923F"/>
                  </a:solidFill>
                  <a:latin typeface="Verdana"/>
                  <a:cs typeface="Verdana"/>
                </a:rPr>
                <a:t>S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h</a:t>
              </a:r>
              <a:r>
                <a:rPr sz="1360" spc="-36" dirty="0">
                  <a:solidFill>
                    <a:srgbClr val="FA923F"/>
                  </a:solidFill>
                  <a:latin typeface="Verdana"/>
                  <a:cs typeface="Verdana"/>
                </a:rPr>
                <a:t>o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u</a:t>
              </a:r>
              <a:r>
                <a:rPr sz="1360" spc="-45" dirty="0">
                  <a:solidFill>
                    <a:srgbClr val="FA923F"/>
                  </a:solidFill>
                  <a:latin typeface="Verdana"/>
                  <a:cs typeface="Verdana"/>
                </a:rPr>
                <a:t>ld</a:t>
              </a:r>
              <a:r>
                <a:rPr sz="1360" spc="-86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18" dirty="0">
                  <a:solidFill>
                    <a:srgbClr val="FA923F"/>
                  </a:solidFill>
                  <a:latin typeface="Verdana"/>
                  <a:cs typeface="Verdana"/>
                </a:rPr>
                <a:t>b</a:t>
              </a:r>
              <a:r>
                <a:rPr sz="1360" spc="-77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95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23" dirty="0">
                  <a:solidFill>
                    <a:srgbClr val="FA923F"/>
                  </a:solidFill>
                  <a:latin typeface="Verdana"/>
                  <a:cs typeface="Verdana"/>
                </a:rPr>
                <a:t>c</a:t>
              </a:r>
              <a:r>
                <a:rPr sz="1360" spc="-36" dirty="0">
                  <a:solidFill>
                    <a:srgbClr val="FA923F"/>
                  </a:solidFill>
                  <a:latin typeface="Verdana"/>
                  <a:cs typeface="Verdana"/>
                </a:rPr>
                <a:t>o</a:t>
              </a:r>
              <a:r>
                <a:rPr sz="1360" spc="-54" dirty="0">
                  <a:solidFill>
                    <a:srgbClr val="FA923F"/>
                  </a:solidFill>
                  <a:latin typeface="Verdana"/>
                  <a:cs typeface="Verdana"/>
                </a:rPr>
                <a:t>n</a:t>
              </a:r>
              <a:r>
                <a:rPr sz="1360" spc="-27" dirty="0">
                  <a:solidFill>
                    <a:srgbClr val="FA923F"/>
                  </a:solidFill>
                  <a:latin typeface="Verdana"/>
                  <a:cs typeface="Verdana"/>
                </a:rPr>
                <a:t>s</a:t>
              </a:r>
              <a:r>
                <a:rPr sz="1360" spc="-45" dirty="0">
                  <a:solidFill>
                    <a:srgbClr val="FA923F"/>
                  </a:solidFill>
                  <a:latin typeface="Verdana"/>
                  <a:cs typeface="Verdana"/>
                </a:rPr>
                <a:t>i</a:t>
              </a:r>
              <a:r>
                <a:rPr sz="1360" spc="-18" dirty="0">
                  <a:solidFill>
                    <a:srgbClr val="FA923F"/>
                  </a:solidFill>
                  <a:latin typeface="Verdana"/>
                  <a:cs typeface="Verdana"/>
                </a:rPr>
                <a:t>d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82" dirty="0">
                  <a:solidFill>
                    <a:srgbClr val="FA923F"/>
                  </a:solidFill>
                  <a:latin typeface="Verdana"/>
                  <a:cs typeface="Verdana"/>
                </a:rPr>
                <a:t>r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45" dirty="0">
                  <a:solidFill>
                    <a:srgbClr val="FA923F"/>
                  </a:solidFill>
                  <a:latin typeface="Verdana"/>
                  <a:cs typeface="Verdana"/>
                </a:rPr>
                <a:t>d</a:t>
              </a:r>
              <a:r>
                <a:rPr sz="1360" spc="-86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45" dirty="0">
                  <a:solidFill>
                    <a:srgbClr val="FA923F"/>
                  </a:solidFill>
                  <a:latin typeface="Verdana"/>
                  <a:cs typeface="Verdana"/>
                </a:rPr>
                <a:t>i</a:t>
              </a:r>
              <a:r>
                <a:rPr sz="1360" spc="-41" dirty="0">
                  <a:solidFill>
                    <a:srgbClr val="FA923F"/>
                  </a:solidFill>
                  <a:latin typeface="Verdana"/>
                  <a:cs typeface="Verdana"/>
                </a:rPr>
                <a:t>f</a:t>
              </a:r>
              <a:r>
                <a:rPr sz="1360" spc="-82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77" dirty="0">
                  <a:solidFill>
                    <a:srgbClr val="FA923F"/>
                  </a:solidFill>
                  <a:latin typeface="Verdana"/>
                  <a:cs typeface="Verdana"/>
                </a:rPr>
                <a:t>y</a:t>
              </a:r>
              <a:r>
                <a:rPr sz="1360" spc="-36" dirty="0">
                  <a:solidFill>
                    <a:srgbClr val="FA923F"/>
                  </a:solidFill>
                  <a:latin typeface="Verdana"/>
                  <a:cs typeface="Verdana"/>
                </a:rPr>
                <a:t>o</a:t>
              </a:r>
              <a:r>
                <a:rPr sz="1360" spc="-91" dirty="0">
                  <a:solidFill>
                    <a:srgbClr val="FA923F"/>
                  </a:solidFill>
                  <a:latin typeface="Verdana"/>
                  <a:cs typeface="Verdana"/>
                </a:rPr>
                <a:t>u</a:t>
              </a:r>
              <a:r>
                <a:rPr sz="1360" spc="-86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54" dirty="0">
                  <a:solidFill>
                    <a:srgbClr val="FA923F"/>
                  </a:solidFill>
                  <a:latin typeface="Verdana"/>
                  <a:cs typeface="Verdana"/>
                </a:rPr>
                <a:t>h</a:t>
              </a:r>
              <a:r>
                <a:rPr sz="1360" spc="14" dirty="0">
                  <a:solidFill>
                    <a:srgbClr val="FA923F"/>
                  </a:solidFill>
                  <a:latin typeface="Verdana"/>
                  <a:cs typeface="Verdana"/>
                </a:rPr>
                <a:t>a</a:t>
              </a:r>
              <a:r>
                <a:rPr sz="1360" spc="-77" dirty="0">
                  <a:solidFill>
                    <a:srgbClr val="FA923F"/>
                  </a:solidFill>
                  <a:latin typeface="Verdana"/>
                  <a:cs typeface="Verdana"/>
                </a:rPr>
                <a:t>ve</a:t>
              </a:r>
              <a:r>
                <a:rPr sz="1360" spc="-95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82" dirty="0">
                  <a:solidFill>
                    <a:srgbClr val="FA923F"/>
                  </a:solidFill>
                  <a:latin typeface="Verdana"/>
                  <a:cs typeface="Verdana"/>
                </a:rPr>
                <a:t>r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45" dirty="0">
                  <a:solidFill>
                    <a:srgbClr val="FA923F"/>
                  </a:solidFill>
                  <a:latin typeface="Verdana"/>
                  <a:cs typeface="Verdana"/>
                </a:rPr>
                <a:t>l</a:t>
              </a:r>
              <a:r>
                <a:rPr sz="1360" spc="14" dirty="0">
                  <a:solidFill>
                    <a:srgbClr val="FA923F"/>
                  </a:solidFill>
                  <a:latin typeface="Verdana"/>
                  <a:cs typeface="Verdana"/>
                </a:rPr>
                <a:t>a</a:t>
              </a:r>
              <a:r>
                <a:rPr sz="1360" spc="-59" dirty="0">
                  <a:solidFill>
                    <a:srgbClr val="FA923F"/>
                  </a:solidFill>
                  <a:latin typeface="Verdana"/>
                  <a:cs typeface="Verdana"/>
                </a:rPr>
                <a:t>t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32" dirty="0">
                  <a:solidFill>
                    <a:srgbClr val="FA923F"/>
                  </a:solidFill>
                  <a:latin typeface="Verdana"/>
                  <a:cs typeface="Verdana"/>
                </a:rPr>
                <a:t>d  </a:t>
              </a:r>
              <a:r>
                <a:rPr sz="1360" spc="-50" dirty="0">
                  <a:solidFill>
                    <a:srgbClr val="FA923F"/>
                  </a:solidFill>
                  <a:latin typeface="Verdana"/>
                  <a:cs typeface="Verdana"/>
                </a:rPr>
                <a:t>p</a:t>
              </a:r>
              <a:r>
                <a:rPr sz="1360" spc="-18" dirty="0">
                  <a:solidFill>
                    <a:srgbClr val="FA923F"/>
                  </a:solidFill>
                  <a:latin typeface="Verdana"/>
                  <a:cs typeface="Verdana"/>
                </a:rPr>
                <a:t>i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23" dirty="0">
                  <a:solidFill>
                    <a:srgbClr val="FA923F"/>
                  </a:solidFill>
                  <a:latin typeface="Verdana"/>
                  <a:cs typeface="Verdana"/>
                </a:rPr>
                <a:t>c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41" dirty="0">
                  <a:solidFill>
                    <a:srgbClr val="FA923F"/>
                  </a:solidFill>
                  <a:latin typeface="Verdana"/>
                  <a:cs typeface="Verdana"/>
                </a:rPr>
                <a:t>s</a:t>
              </a:r>
              <a:r>
                <a:rPr sz="1360" spc="-100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36" dirty="0">
                  <a:solidFill>
                    <a:srgbClr val="FA923F"/>
                  </a:solidFill>
                  <a:latin typeface="Verdana"/>
                  <a:cs typeface="Verdana"/>
                </a:rPr>
                <a:t>o</a:t>
              </a:r>
              <a:r>
                <a:rPr sz="1360" spc="-41" dirty="0">
                  <a:solidFill>
                    <a:srgbClr val="FA923F"/>
                  </a:solidFill>
                  <a:latin typeface="Verdana"/>
                  <a:cs typeface="Verdana"/>
                </a:rPr>
                <a:t>f</a:t>
              </a:r>
              <a:r>
                <a:rPr sz="1360" spc="-82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27" dirty="0">
                  <a:solidFill>
                    <a:srgbClr val="FA923F"/>
                  </a:solidFill>
                  <a:latin typeface="Verdana"/>
                  <a:cs typeface="Verdana"/>
                </a:rPr>
                <a:t>s</a:t>
              </a:r>
              <a:r>
                <a:rPr sz="1360" spc="-59" dirty="0">
                  <a:solidFill>
                    <a:srgbClr val="FA923F"/>
                  </a:solidFill>
                  <a:latin typeface="Verdana"/>
                  <a:cs typeface="Verdana"/>
                </a:rPr>
                <a:t>t</a:t>
              </a:r>
              <a:r>
                <a:rPr sz="1360" spc="-32" dirty="0">
                  <a:solidFill>
                    <a:srgbClr val="FA923F"/>
                  </a:solidFill>
                  <a:latin typeface="Verdana"/>
                  <a:cs typeface="Verdana"/>
                </a:rPr>
                <a:t>a</a:t>
              </a:r>
              <a:r>
                <a:rPr sz="1360" spc="-14" dirty="0">
                  <a:solidFill>
                    <a:srgbClr val="FA923F"/>
                  </a:solidFill>
                  <a:latin typeface="Verdana"/>
                  <a:cs typeface="Verdana"/>
                </a:rPr>
                <a:t>t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249" dirty="0">
                  <a:solidFill>
                    <a:srgbClr val="FA923F"/>
                  </a:solidFill>
                  <a:latin typeface="Verdana"/>
                  <a:cs typeface="Verdana"/>
                </a:rPr>
                <a:t>/</a:t>
              </a:r>
              <a:r>
                <a:rPr sz="1360" spc="-86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27" dirty="0">
                  <a:solidFill>
                    <a:srgbClr val="FA923F"/>
                  </a:solidFill>
                  <a:latin typeface="Verdana"/>
                  <a:cs typeface="Verdana"/>
                </a:rPr>
                <a:t>da</a:t>
              </a:r>
              <a:r>
                <a:rPr sz="1360" spc="-14" dirty="0">
                  <a:solidFill>
                    <a:srgbClr val="FA923F"/>
                  </a:solidFill>
                  <a:latin typeface="Verdana"/>
                  <a:cs typeface="Verdana"/>
                </a:rPr>
                <a:t>ta</a:t>
              </a:r>
              <a:endParaRPr sz="1360">
                <a:latin typeface="Verdana"/>
                <a:cs typeface="Verdana"/>
              </a:endParaRPr>
            </a:p>
            <a:p>
              <a:pPr marL="11516" marR="4607" algn="ctr">
                <a:spcBef>
                  <a:spcPts val="1392"/>
                </a:spcBef>
              </a:pPr>
              <a:r>
                <a:rPr sz="1360" spc="-5" dirty="0">
                  <a:solidFill>
                    <a:srgbClr val="FA923F"/>
                  </a:solidFill>
                  <a:latin typeface="Verdana"/>
                  <a:cs typeface="Verdana"/>
                </a:rPr>
                <a:t>C</a:t>
              </a:r>
              <a:r>
                <a:rPr sz="1360" spc="9" dirty="0">
                  <a:solidFill>
                    <a:srgbClr val="FA923F"/>
                  </a:solidFill>
                  <a:latin typeface="Verdana"/>
                  <a:cs typeface="Verdana"/>
                </a:rPr>
                <a:t>a</a:t>
              </a:r>
              <a:r>
                <a:rPr sz="1360" spc="-77" dirty="0">
                  <a:solidFill>
                    <a:srgbClr val="FA923F"/>
                  </a:solidFill>
                  <a:latin typeface="Verdana"/>
                  <a:cs typeface="Verdana"/>
                </a:rPr>
                <a:t>n</a:t>
              </a:r>
              <a:r>
                <a:rPr sz="1360" spc="-86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18" dirty="0">
                  <a:solidFill>
                    <a:srgbClr val="FA923F"/>
                  </a:solidFill>
                  <a:latin typeface="Verdana"/>
                  <a:cs typeface="Verdana"/>
                </a:rPr>
                <a:t>b</a:t>
              </a:r>
              <a:r>
                <a:rPr sz="1360" spc="-77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95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50" dirty="0">
                  <a:solidFill>
                    <a:srgbClr val="FA923F"/>
                  </a:solidFill>
                  <a:latin typeface="Verdana"/>
                  <a:cs typeface="Verdana"/>
                </a:rPr>
                <a:t>h</a:t>
              </a:r>
              <a:r>
                <a:rPr sz="1360" spc="-82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27" dirty="0">
                  <a:solidFill>
                    <a:srgbClr val="FA923F"/>
                  </a:solidFill>
                  <a:latin typeface="Verdana"/>
                  <a:cs typeface="Verdana"/>
                </a:rPr>
                <a:t>l</a:t>
              </a:r>
              <a:r>
                <a:rPr sz="1360" spc="-18" dirty="0">
                  <a:solidFill>
                    <a:srgbClr val="FA923F"/>
                  </a:solidFill>
                  <a:latin typeface="Verdana"/>
                  <a:cs typeface="Verdana"/>
                </a:rPr>
                <a:t>p</a:t>
              </a:r>
              <a:r>
                <a:rPr sz="1360" spc="-9" dirty="0">
                  <a:solidFill>
                    <a:srgbClr val="FA923F"/>
                  </a:solidFill>
                  <a:latin typeface="Verdana"/>
                  <a:cs typeface="Verdana"/>
                </a:rPr>
                <a:t>f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ul</a:t>
              </a:r>
              <a:r>
                <a:rPr sz="1360" spc="-95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45" dirty="0">
                  <a:solidFill>
                    <a:srgbClr val="FA923F"/>
                  </a:solidFill>
                  <a:latin typeface="Verdana"/>
                  <a:cs typeface="Verdana"/>
                </a:rPr>
                <a:t>i</a:t>
              </a:r>
              <a:r>
                <a:rPr sz="1360" spc="-41" dirty="0">
                  <a:solidFill>
                    <a:srgbClr val="FA923F"/>
                  </a:solidFill>
                  <a:latin typeface="Verdana"/>
                  <a:cs typeface="Verdana"/>
                </a:rPr>
                <a:t>f</a:t>
              </a:r>
              <a:r>
                <a:rPr sz="1360" spc="-77" dirty="0">
                  <a:solidFill>
                    <a:srgbClr val="FA923F"/>
                  </a:solidFill>
                  <a:latin typeface="Verdana"/>
                  <a:cs typeface="Verdana"/>
                </a:rPr>
                <a:t> y</a:t>
              </a:r>
              <a:r>
                <a:rPr sz="1360" spc="-36" dirty="0">
                  <a:solidFill>
                    <a:srgbClr val="FA923F"/>
                  </a:solidFill>
                  <a:latin typeface="Verdana"/>
                  <a:cs typeface="Verdana"/>
                </a:rPr>
                <a:t>o</a:t>
              </a:r>
              <a:r>
                <a:rPr sz="1360" spc="-91" dirty="0">
                  <a:solidFill>
                    <a:srgbClr val="FA923F"/>
                  </a:solidFill>
                  <a:latin typeface="Verdana"/>
                  <a:cs typeface="Verdana"/>
                </a:rPr>
                <a:t>u</a:t>
              </a:r>
              <a:r>
                <a:rPr sz="1360" spc="-86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50" dirty="0">
                  <a:solidFill>
                    <a:srgbClr val="FA923F"/>
                  </a:solidFill>
                  <a:latin typeface="Verdana"/>
                  <a:cs typeface="Verdana"/>
                </a:rPr>
                <a:t>h</a:t>
              </a:r>
              <a:r>
                <a:rPr sz="1360" spc="14" dirty="0">
                  <a:solidFill>
                    <a:srgbClr val="FA923F"/>
                  </a:solidFill>
                  <a:latin typeface="Verdana"/>
                  <a:cs typeface="Verdana"/>
                </a:rPr>
                <a:t>a</a:t>
              </a:r>
              <a:r>
                <a:rPr sz="1360" spc="-77" dirty="0">
                  <a:solidFill>
                    <a:srgbClr val="FA923F"/>
                  </a:solidFill>
                  <a:latin typeface="Verdana"/>
                  <a:cs typeface="Verdana"/>
                </a:rPr>
                <a:t>ve</a:t>
              </a:r>
              <a:r>
                <a:rPr sz="1360" spc="-95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100" dirty="0">
                  <a:solidFill>
                    <a:srgbClr val="FA923F"/>
                  </a:solidFill>
                  <a:latin typeface="Verdana"/>
                  <a:cs typeface="Verdana"/>
                </a:rPr>
                <a:t>m</a:t>
              </a:r>
              <a:r>
                <a:rPr sz="1360" spc="-36" dirty="0">
                  <a:solidFill>
                    <a:srgbClr val="FA923F"/>
                  </a:solidFill>
                  <a:latin typeface="Verdana"/>
                  <a:cs typeface="Verdana"/>
                </a:rPr>
                <a:t>o</a:t>
              </a:r>
              <a:r>
                <a:rPr sz="1360" spc="-82" dirty="0">
                  <a:solidFill>
                    <a:srgbClr val="FA923F"/>
                  </a:solidFill>
                  <a:latin typeface="Verdana"/>
                  <a:cs typeface="Verdana"/>
                </a:rPr>
                <a:t>r</a:t>
              </a:r>
              <a:r>
                <a:rPr sz="1360" spc="-77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95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23" dirty="0">
                  <a:solidFill>
                    <a:srgbClr val="FA923F"/>
                  </a:solidFill>
                  <a:latin typeface="Verdana"/>
                  <a:cs typeface="Verdana"/>
                </a:rPr>
                <a:t>c</a:t>
              </a:r>
              <a:r>
                <a:rPr sz="1360" spc="-36" dirty="0">
                  <a:solidFill>
                    <a:srgbClr val="FA923F"/>
                  </a:solidFill>
                  <a:latin typeface="Verdana"/>
                  <a:cs typeface="Verdana"/>
                </a:rPr>
                <a:t>o</a:t>
              </a:r>
              <a:r>
                <a:rPr sz="1360" spc="-100" dirty="0">
                  <a:solidFill>
                    <a:srgbClr val="FA923F"/>
                  </a:solidFill>
                  <a:latin typeface="Verdana"/>
                  <a:cs typeface="Verdana"/>
                </a:rPr>
                <a:t>m</a:t>
              </a:r>
              <a:r>
                <a:rPr sz="1360" spc="-18" dirty="0">
                  <a:solidFill>
                    <a:srgbClr val="FA923F"/>
                  </a:solidFill>
                  <a:latin typeface="Verdana"/>
                  <a:cs typeface="Verdana"/>
                </a:rPr>
                <a:t>p</a:t>
              </a:r>
              <a:r>
                <a:rPr sz="1360" spc="-45" dirty="0">
                  <a:solidFill>
                    <a:srgbClr val="FA923F"/>
                  </a:solidFill>
                  <a:latin typeface="Verdana"/>
                  <a:cs typeface="Verdana"/>
                </a:rPr>
                <a:t>l</a:t>
              </a:r>
              <a:r>
                <a:rPr sz="1360" spc="-54" dirty="0">
                  <a:solidFill>
                    <a:srgbClr val="FA923F"/>
                  </a:solidFill>
                  <a:latin typeface="Verdana"/>
                  <a:cs typeface="Verdana"/>
                </a:rPr>
                <a:t>ex  s</a:t>
              </a:r>
              <a:r>
                <a:rPr sz="1360" spc="-27" dirty="0">
                  <a:solidFill>
                    <a:srgbClr val="FA923F"/>
                  </a:solidFill>
                  <a:latin typeface="Verdana"/>
                  <a:cs typeface="Verdana"/>
                </a:rPr>
                <a:t>t</a:t>
              </a:r>
              <a:r>
                <a:rPr sz="1360" spc="14" dirty="0">
                  <a:solidFill>
                    <a:srgbClr val="FA923F"/>
                  </a:solidFill>
                  <a:latin typeface="Verdana"/>
                  <a:cs typeface="Verdana"/>
                </a:rPr>
                <a:t>a</a:t>
              </a:r>
              <a:r>
                <a:rPr sz="1360" spc="-59" dirty="0">
                  <a:solidFill>
                    <a:srgbClr val="FA923F"/>
                  </a:solidFill>
                  <a:latin typeface="Verdana"/>
                  <a:cs typeface="Verdana"/>
                </a:rPr>
                <a:t>t</a:t>
              </a:r>
              <a:r>
                <a:rPr sz="1360" spc="-77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95" dirty="0">
                  <a:solidFill>
                    <a:srgbClr val="FA923F"/>
                  </a:solidFill>
                  <a:latin typeface="Verdana"/>
                  <a:cs typeface="Verdana"/>
                </a:rPr>
                <a:t> 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u</a:t>
              </a:r>
              <a:r>
                <a:rPr sz="1360" spc="-18" dirty="0">
                  <a:solidFill>
                    <a:srgbClr val="FA923F"/>
                  </a:solidFill>
                  <a:latin typeface="Verdana"/>
                  <a:cs typeface="Verdana"/>
                </a:rPr>
                <a:t>pd</a:t>
              </a:r>
              <a:r>
                <a:rPr sz="1360" spc="14" dirty="0">
                  <a:solidFill>
                    <a:srgbClr val="FA923F"/>
                  </a:solidFill>
                  <a:latin typeface="Verdana"/>
                  <a:cs typeface="Verdana"/>
                </a:rPr>
                <a:t>a</a:t>
              </a:r>
              <a:r>
                <a:rPr sz="1360" spc="-59" dirty="0">
                  <a:solidFill>
                    <a:srgbClr val="FA923F"/>
                  </a:solidFill>
                  <a:latin typeface="Verdana"/>
                  <a:cs typeface="Verdana"/>
                </a:rPr>
                <a:t>t</a:t>
              </a:r>
              <a:r>
                <a:rPr sz="1360" spc="-63" dirty="0">
                  <a:solidFill>
                    <a:srgbClr val="FA923F"/>
                  </a:solidFill>
                  <a:latin typeface="Verdana"/>
                  <a:cs typeface="Verdana"/>
                </a:rPr>
                <a:t>e</a:t>
              </a:r>
              <a:r>
                <a:rPr sz="1360" spc="-41" dirty="0">
                  <a:solidFill>
                    <a:srgbClr val="FA923F"/>
                  </a:solidFill>
                  <a:latin typeface="Verdana"/>
                  <a:cs typeface="Verdana"/>
                </a:rPr>
                <a:t>s</a:t>
              </a:r>
              <a:endParaRPr sz="1360">
                <a:latin typeface="Verdana"/>
                <a:cs typeface="Verdan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0225-14B1-CE9B-10F9-0BDD0819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F9A675C-83E0-988C-8F01-A5C7E8B4A0BD}"/>
              </a:ext>
            </a:extLst>
          </p:cNvPr>
          <p:cNvSpPr txBox="1"/>
          <p:nvPr/>
        </p:nvSpPr>
        <p:spPr>
          <a:xfrm>
            <a:off x="320469" y="394236"/>
            <a:ext cx="6305493" cy="52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20"/>
              </a:lnSpc>
            </a:pPr>
            <a:r>
              <a:rPr lang="en-US" sz="3157" b="1" spc="6" dirty="0">
                <a:solidFill>
                  <a:srgbClr val="A17BE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Advanced State Management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FFE469D5-490D-71C0-717A-BA38928C61FD}"/>
              </a:ext>
            </a:extLst>
          </p:cNvPr>
          <p:cNvSpPr txBox="1"/>
          <p:nvPr/>
        </p:nvSpPr>
        <p:spPr>
          <a:xfrm>
            <a:off x="1320594" y="1790700"/>
            <a:ext cx="5011455" cy="1567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4297"/>
              </a:lnSpc>
              <a:buFont typeface="Arial" panose="020B0604020202020204" pitchFamily="34" charset="0"/>
              <a:buChar char="•"/>
            </a:pPr>
            <a:r>
              <a:rPr lang="en-US" sz="1754" dirty="0">
                <a:solidFill>
                  <a:srgbClr val="D0D0D0"/>
                </a:solidFill>
                <a:latin typeface="Quicksand"/>
                <a:ea typeface="Quicksand"/>
                <a:cs typeface="Quicksand"/>
                <a:sym typeface="Quicksand"/>
              </a:rPr>
              <a:t>The Problem Of Shared State: Prop Drilling</a:t>
            </a:r>
          </a:p>
          <a:p>
            <a:pPr marL="342900" indent="-342900" algn="l">
              <a:lnSpc>
                <a:spcPts val="4297"/>
              </a:lnSpc>
              <a:buFont typeface="Arial" panose="020B0604020202020204" pitchFamily="34" charset="0"/>
              <a:buChar char="•"/>
            </a:pPr>
            <a:r>
              <a:rPr lang="en-US" sz="1754" dirty="0">
                <a:solidFill>
                  <a:srgbClr val="CFD0D0"/>
                </a:solidFill>
                <a:latin typeface="Quicksand"/>
                <a:ea typeface="Quicksand"/>
                <a:cs typeface="Quicksand"/>
                <a:sym typeface="Quicksand"/>
              </a:rPr>
              <a:t>Sharing State with </a:t>
            </a:r>
            <a:r>
              <a:rPr lang="en-US" sz="1754" b="1" dirty="0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Context </a:t>
            </a:r>
            <a:r>
              <a:rPr lang="en-US" sz="1754" dirty="0">
                <a:solidFill>
                  <a:srgbClr val="CFD0D0"/>
                </a:solidFill>
                <a:latin typeface="Quicksand"/>
                <a:ea typeface="Quicksand"/>
                <a:cs typeface="Quicksand"/>
                <a:sym typeface="Quicksand"/>
              </a:rPr>
              <a:t>Managing</a:t>
            </a:r>
          </a:p>
          <a:p>
            <a:pPr marL="342900" indent="-342900" algn="l">
              <a:lnSpc>
                <a:spcPts val="4297"/>
              </a:lnSpc>
              <a:buFont typeface="Arial" panose="020B0604020202020204" pitchFamily="34" charset="0"/>
              <a:buChar char="•"/>
            </a:pPr>
            <a:r>
              <a:rPr lang="en-US" sz="1754" dirty="0">
                <a:solidFill>
                  <a:srgbClr val="CFD0D0"/>
                </a:solidFill>
                <a:latin typeface="Quicksand"/>
                <a:ea typeface="Quicksand"/>
                <a:cs typeface="Quicksand"/>
                <a:sym typeface="Quicksand"/>
              </a:rPr>
              <a:t> Complex State with </a:t>
            </a:r>
            <a:r>
              <a:rPr lang="en-US" sz="1754" b="1" dirty="0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Reducers</a:t>
            </a:r>
          </a:p>
        </p:txBody>
      </p:sp>
    </p:spTree>
    <p:extLst>
      <p:ext uri="{BB962C8B-B14F-4D97-AF65-F5344CB8AC3E}">
        <p14:creationId xmlns:p14="http://schemas.microsoft.com/office/powerpoint/2010/main" val="37999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2312094" y="1993068"/>
            <a:ext cx="7440068" cy="3720730"/>
          </a:xfrm>
          <a:custGeom>
            <a:avLst/>
            <a:gdLst/>
            <a:ahLst/>
            <a:cxnLst/>
            <a:rect l="l" t="t" r="r" b="b"/>
            <a:pathLst>
              <a:path w="8197853" h="4099693">
                <a:moveTo>
                  <a:pt x="0" y="0"/>
                </a:moveTo>
                <a:lnTo>
                  <a:pt x="8197853" y="0"/>
                </a:lnTo>
                <a:lnTo>
                  <a:pt x="8197853" y="4099693"/>
                </a:lnTo>
                <a:lnTo>
                  <a:pt x="0" y="40996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634"/>
          </a:p>
        </p:txBody>
      </p:sp>
      <p:sp>
        <p:nvSpPr>
          <p:cNvPr id="7" name="TextBox 7"/>
          <p:cNvSpPr txBox="1"/>
          <p:nvPr/>
        </p:nvSpPr>
        <p:spPr>
          <a:xfrm>
            <a:off x="2656833" y="378822"/>
            <a:ext cx="7874370" cy="395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3"/>
              </a:lnSpc>
            </a:pPr>
            <a:r>
              <a:rPr lang="en-US" sz="2388" b="1" spc="5" dirty="0">
                <a:solidFill>
                  <a:srgbClr val="B4B4B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Most React Apps Consist Of Multiple Components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51124" y="3235495"/>
            <a:ext cx="587838" cy="210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dirty="0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Shop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41216" y="4256614"/>
            <a:ext cx="911783" cy="210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dirty="0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Product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43586" y="2214376"/>
            <a:ext cx="650432" cy="210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dirty="0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616986" y="3711143"/>
            <a:ext cx="977032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Prop Drilling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30308" y="4230914"/>
            <a:ext cx="995021" cy="121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2"/>
              </a:lnSpc>
            </a:pPr>
            <a:r>
              <a:rPr lang="en-US" sz="1273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Passing shared data through multiple components layers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75951" y="5277732"/>
            <a:ext cx="345315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Cart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57071" y="3235495"/>
            <a:ext cx="587838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spc="1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Header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437456" y="4256614"/>
            <a:ext cx="831847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 dirty="0" err="1">
                <a:solidFill>
                  <a:srgbClr val="A17BE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CartModal</a:t>
            </a:r>
            <a:endParaRPr lang="en-US" sz="1273" b="1" dirty="0">
              <a:solidFill>
                <a:srgbClr val="A17BEA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146232" y="2212561"/>
            <a:ext cx="822605" cy="210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3"/>
              </a:lnSpc>
            </a:pPr>
            <a:r>
              <a:rPr lang="en-US" sz="1273" b="1">
                <a:solidFill>
                  <a:srgbClr val="0F012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Cart State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96230" y="4268224"/>
            <a:ext cx="700484" cy="15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7"/>
              </a:lnSpc>
            </a:pPr>
            <a:r>
              <a:rPr lang="en-US" sz="955" dirty="0">
                <a:solidFill>
                  <a:srgbClr val="0F0129"/>
                </a:solidFill>
                <a:latin typeface="Quicksand"/>
                <a:ea typeface="Quicksand"/>
                <a:cs typeface="Quicksand"/>
                <a:sym typeface="Quicksand"/>
              </a:rPr>
              <a:t>Update Cart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779686" y="5289342"/>
            <a:ext cx="698375" cy="15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7"/>
              </a:lnSpc>
            </a:pPr>
            <a:r>
              <a:rPr lang="en-US" sz="955">
                <a:solidFill>
                  <a:srgbClr val="0F0129"/>
                </a:solidFill>
                <a:latin typeface="Quicksand"/>
                <a:ea typeface="Quicksand"/>
                <a:cs typeface="Quicksand"/>
                <a:sym typeface="Quicksand"/>
              </a:rPr>
              <a:t>Display Cart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66061" y="2499395"/>
            <a:ext cx="1390508" cy="19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1"/>
              </a:lnSpc>
            </a:pPr>
            <a:r>
              <a:rPr lang="en-US" sz="1193">
                <a:solidFill>
                  <a:srgbClr val="FBD87A"/>
                </a:solidFill>
                <a:latin typeface="Quicksand"/>
                <a:ea typeface="Quicksand"/>
                <a:cs typeface="Quicksand"/>
                <a:sym typeface="Quicksand"/>
              </a:rPr>
              <a:t>onUpdateCart Prop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66061" y="3732625"/>
            <a:ext cx="1390508" cy="19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1"/>
              </a:lnSpc>
            </a:pPr>
            <a:r>
              <a:rPr lang="en-US" sz="1193">
                <a:solidFill>
                  <a:srgbClr val="FBD87A"/>
                </a:solidFill>
                <a:latin typeface="Quicksand"/>
                <a:ea typeface="Quicksand"/>
                <a:cs typeface="Quicksand"/>
                <a:sym typeface="Quicksand"/>
              </a:rPr>
              <a:t>onUpdateCart Prop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449628" y="2669355"/>
            <a:ext cx="660296" cy="19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1"/>
              </a:lnSpc>
            </a:pPr>
            <a:r>
              <a:rPr lang="en-US" sz="1193">
                <a:solidFill>
                  <a:srgbClr val="FBD87A"/>
                </a:solidFill>
                <a:latin typeface="Quicksand"/>
                <a:ea typeface="Quicksand"/>
                <a:cs typeface="Quicksand"/>
                <a:sym typeface="Quicksand"/>
              </a:rPr>
              <a:t>cart Prop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449628" y="3732625"/>
            <a:ext cx="660296" cy="19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1"/>
              </a:lnSpc>
            </a:pPr>
            <a:r>
              <a:rPr lang="en-US" sz="1193">
                <a:solidFill>
                  <a:srgbClr val="FBD87A"/>
                </a:solidFill>
                <a:latin typeface="Quicksand"/>
                <a:ea typeface="Quicksand"/>
                <a:cs typeface="Quicksand"/>
                <a:sym typeface="Quicksand"/>
              </a:rPr>
              <a:t>cart Prop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449628" y="4753743"/>
            <a:ext cx="660296" cy="19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1"/>
              </a:lnSpc>
            </a:pPr>
            <a:r>
              <a:rPr lang="en-US" sz="1193">
                <a:solidFill>
                  <a:srgbClr val="FBD87A"/>
                </a:solidFill>
                <a:latin typeface="Quicksand"/>
                <a:ea typeface="Quicksand"/>
                <a:cs typeface="Quicksand"/>
                <a:sym typeface="Quicksand"/>
              </a:rPr>
              <a:t>cart Prop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978</Words>
  <Application>Microsoft Office PowerPoint</Application>
  <PresentationFormat>Widescreen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system-ui</vt:lpstr>
      <vt:lpstr>Aptos</vt:lpstr>
      <vt:lpstr>Aptos Display</vt:lpstr>
      <vt:lpstr>Arial</vt:lpstr>
      <vt:lpstr>Courier New</vt:lpstr>
      <vt:lpstr>IBM Plex Sans Bold</vt:lpstr>
      <vt:lpstr>IBM Plex Sans Condensed</vt:lpstr>
      <vt:lpstr>Montserrat</vt:lpstr>
      <vt:lpstr>Quicksand</vt:lpstr>
      <vt:lpstr>Quicksand Bold</vt:lpstr>
      <vt:lpstr>Tahoma</vt:lpstr>
      <vt:lpstr>Times New Roman</vt:lpstr>
      <vt:lpstr>Verdana</vt:lpstr>
      <vt:lpstr>Wingdings</vt:lpstr>
      <vt:lpstr>Office Theme</vt:lpstr>
      <vt:lpstr>STATE MANAGEMENT IN REACT</vt:lpstr>
      <vt:lpstr>PowerPoint Presentation</vt:lpstr>
      <vt:lpstr>PowerPoint Presentation</vt:lpstr>
      <vt:lpstr>PowerPoint Presentation</vt:lpstr>
      <vt:lpstr>Introducing useReducer() for State Management</vt:lpstr>
      <vt:lpstr>Understanding useReducer()</vt:lpstr>
      <vt:lpstr>useState() vs useReducer()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Shreyash Jadhav</dc:creator>
  <cp:lastModifiedBy>Shreyash Jadhav</cp:lastModifiedBy>
  <cp:revision>18</cp:revision>
  <dcterms:created xsi:type="dcterms:W3CDTF">2024-10-03T05:43:59Z</dcterms:created>
  <dcterms:modified xsi:type="dcterms:W3CDTF">2024-10-03T11:18:01Z</dcterms:modified>
</cp:coreProperties>
</file>