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4" r:id="rId9"/>
    <p:sldId id="263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B3413-BA6D-42A3-9C67-320D7F36F55D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88DAC-9C9A-4B62-8E36-7B3CC46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clicking new BCD page, navigate to BCD page</a:t>
            </a:r>
          </a:p>
          <a:p>
            <a:r>
              <a:rPr lang="en-US" baseline="0" dirty="0" smtClean="0"/>
              <a:t>On clicking new PR page, navigate to PR Page</a:t>
            </a:r>
          </a:p>
          <a:p>
            <a:r>
              <a:rPr lang="en-US" baseline="0" dirty="0" smtClean="0"/>
              <a:t>On click of icon, download the word file (BCD template)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88DAC-9C9A-4B62-8E36-7B3CC462F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BCD</a:t>
            </a:r>
            <a:r>
              <a:rPr lang="en-US" baseline="0" dirty="0" smtClean="0"/>
              <a:t> no. will be auto generate by the system, rest will be filled in by the user.</a:t>
            </a:r>
          </a:p>
          <a:p>
            <a:r>
              <a:rPr lang="en-US" baseline="0" dirty="0" smtClean="0"/>
              <a:t>User can upload the filled in BCD </a:t>
            </a:r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approver will be selected by the user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approver will be IT Finance group (Ashwini Y, Sarvesh lad and Jignesh Parekh), this will go to their bucket</a:t>
            </a:r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approver will be CIO</a:t>
            </a:r>
          </a:p>
          <a:p>
            <a:r>
              <a:rPr lang="en-US" baseline="0" dirty="0" smtClean="0"/>
              <a:t>And IF the amount exceeds 50 lakhs, approval from Guru sir will be required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88DAC-9C9A-4B62-8E36-7B3CC462F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88DAC-9C9A-4B62-8E36-7B3CC462F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clicking the word icon the BCD will be downloaded, the approver can accept/reject with a reason.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Status can be following:</a:t>
            </a:r>
          </a:p>
          <a:p>
            <a:r>
              <a:rPr lang="en-US" baseline="0" dirty="0" smtClean="0"/>
              <a:t>-accepted </a:t>
            </a:r>
          </a:p>
          <a:p>
            <a:r>
              <a:rPr lang="en-US" baseline="0" dirty="0" smtClean="0"/>
              <a:t>-pending with IT Finance/CIO 1 down/CIO/Guru</a:t>
            </a:r>
          </a:p>
          <a:p>
            <a:r>
              <a:rPr lang="en-US" baseline="0" dirty="0" smtClean="0"/>
              <a:t>-rejected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88DAC-9C9A-4B62-8E36-7B3CC462FC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161C-0728-44C6-B056-2860A09D9807}" type="datetimeFigureOut">
              <a:rPr lang="en-US" smtClean="0"/>
              <a:t>07-Feb-19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C13E-534F-4504-A061-47B86BC7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3W process – System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6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Annexure 1- checklist for PR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9" y="1466605"/>
            <a:ext cx="6020641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Landing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BCD initiation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 initiation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BCD status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09700"/>
            <a:ext cx="73914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88397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BCD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9900" y="2888397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PR</a:t>
            </a:r>
            <a:endParaRPr lang="en-US" dirty="0"/>
          </a:p>
        </p:txBody>
      </p:sp>
      <p:sp>
        <p:nvSpPr>
          <p:cNvPr id="11" name="AutoShape 2" descr="Image result for ms word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14500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48400" y="247995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BCD Template. </a:t>
            </a:r>
          </a:p>
          <a:p>
            <a:r>
              <a:rPr lang="en-US" sz="1200" dirty="0" smtClean="0"/>
              <a:t>Please use the BCD template, this is the latest one</a:t>
            </a:r>
            <a:endParaRPr lang="en-US" sz="1200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336371"/>
              </p:ext>
            </p:extLst>
          </p:nvPr>
        </p:nvGraphicFramePr>
        <p:xfrm>
          <a:off x="1219202" y="4000500"/>
          <a:ext cx="655319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33"/>
                <a:gridCol w="1039233"/>
                <a:gridCol w="1039233"/>
                <a:gridCol w="1039233"/>
                <a:gridCol w="1039233"/>
                <a:gridCol w="1357033"/>
              </a:tblGrid>
              <a:tr h="2211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of request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3122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Animesh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4/2/2019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r>
                        <a:rPr lang="en-US" sz="1400" baseline="0" dirty="0" smtClean="0"/>
                        <a:t> with IT Finance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7666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1409700"/>
            <a:ext cx="8378825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" descr="Image result for ms word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6711"/>
              </p:ext>
            </p:extLst>
          </p:nvPr>
        </p:nvGraphicFramePr>
        <p:xfrm>
          <a:off x="838200" y="1562100"/>
          <a:ext cx="6096000" cy="12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BCD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&lt;Auto generated&gt;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Requesto</a:t>
                      </a:r>
                      <a:r>
                        <a:rPr lang="en-US" sz="1400" baseline="0" dirty="0" smtClean="0"/>
                        <a:t>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&lt;Text field&gt;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&lt;Number field&gt;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Brief</a:t>
                      </a:r>
                      <a:r>
                        <a:rPr lang="en-US" sz="1400" baseline="0" dirty="0" smtClean="0"/>
                        <a:t> Overview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&lt;Free text field&gt;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14500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86600" y="245081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BCD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00254"/>
              </p:ext>
            </p:extLst>
          </p:nvPr>
        </p:nvGraphicFramePr>
        <p:xfrm>
          <a:off x="838200" y="3543300"/>
          <a:ext cx="6096000" cy="12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17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 approver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CIO 1 down &lt;Dropdown</a:t>
                      </a:r>
                      <a:r>
                        <a:rPr lang="en-US" sz="1400" baseline="0" dirty="0" smtClean="0"/>
                        <a:t> field&gt;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baseline="30000" dirty="0" smtClean="0"/>
                        <a:t>2nd</a:t>
                      </a:r>
                      <a:r>
                        <a:rPr lang="en-US" sz="1400" dirty="0" smtClean="0"/>
                        <a:t>  approver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Finance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 approver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CIO</a:t>
                      </a:r>
                      <a:endParaRPr lang="en-US" sz="1400" dirty="0"/>
                    </a:p>
                  </a:txBody>
                  <a:tcPr/>
                </a:tc>
              </a:tr>
              <a:tr h="269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approver (If Amount &gt; 50 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Gurumurthy sir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Initiation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0"/>
            <a:ext cx="853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 Initiation Page</a:t>
            </a:r>
            <a:endParaRPr lang="en-US" sz="3600" dirty="0"/>
          </a:p>
        </p:txBody>
      </p:sp>
      <p:pic>
        <p:nvPicPr>
          <p:cNvPr id="1028" name="Picture 4" descr="Image result for plus icon\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6430" y="3739326"/>
            <a:ext cx="504265" cy="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-381000" y="32385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1143000" y="2552700"/>
            <a:ext cx="1295400" cy="5025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This is a grid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81631" y="3586926"/>
            <a:ext cx="1143000" cy="642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5476504"/>
            <a:ext cx="800100" cy="16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219700" y="5476504"/>
            <a:ext cx="800100" cy="16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</a:t>
            </a:r>
            <a:endParaRPr lang="en-US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86" y="4173442"/>
            <a:ext cx="5067714" cy="119865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-419100" y="4663614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181100" y="3977814"/>
            <a:ext cx="1295400" cy="5025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Placeholder for checklist</a:t>
            </a:r>
            <a:endParaRPr lang="en-US" sz="1600" dirty="0">
              <a:solidFill>
                <a:schemeClr val="tx2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5029"/>
              </p:ext>
            </p:extLst>
          </p:nvPr>
        </p:nvGraphicFramePr>
        <p:xfrm>
          <a:off x="5410200" y="4230098"/>
          <a:ext cx="3080496" cy="11908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6832"/>
                <a:gridCol w="1026832"/>
                <a:gridCol w="1026832"/>
              </a:tblGrid>
              <a:tr h="36790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r>
                        <a:rPr lang="en-US" sz="1050" baseline="30000" dirty="0" smtClean="0"/>
                        <a:t>st</a:t>
                      </a:r>
                      <a:r>
                        <a:rPr lang="en-US" sz="1050" dirty="0" smtClean="0"/>
                        <a:t>  approver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IT Finance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&lt;Signature&gt;</a:t>
                      </a:r>
                      <a:endParaRPr lang="en-US" sz="1050" dirty="0"/>
                    </a:p>
                  </a:txBody>
                  <a:tcPr/>
                </a:tc>
              </a:tr>
              <a:tr h="240701">
                <a:tc>
                  <a:txBody>
                    <a:bodyPr/>
                    <a:lstStyle/>
                    <a:p>
                      <a:r>
                        <a:rPr lang="en-US" sz="1050" baseline="30000" dirty="0" smtClean="0"/>
                        <a:t>2nd</a:t>
                      </a:r>
                      <a:r>
                        <a:rPr lang="en-US" sz="1050" dirty="0" smtClean="0"/>
                        <a:t>  approver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CIO 1 down &lt;Dropdown</a:t>
                      </a:r>
                      <a:r>
                        <a:rPr lang="en-US" sz="1050" baseline="0" dirty="0" smtClean="0"/>
                        <a:t> field&gt;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&lt;Signature&gt;</a:t>
                      </a:r>
                      <a:endParaRPr lang="en-US" sz="1050" dirty="0"/>
                    </a:p>
                  </a:txBody>
                  <a:tcPr/>
                </a:tc>
              </a:tr>
              <a:tr h="16450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r>
                        <a:rPr lang="en-US" sz="1050" baseline="30000" dirty="0" smtClean="0"/>
                        <a:t>rd</a:t>
                      </a:r>
                      <a:r>
                        <a:rPr lang="en-US" sz="1050" dirty="0" smtClean="0"/>
                        <a:t>  approver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CIO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&lt;Signature&gt;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8300"/>
          </a:xfrm>
        </p:spPr>
        <p:txBody>
          <a:bodyPr>
            <a:noAutofit/>
          </a:bodyPr>
          <a:lstStyle/>
          <a:p>
            <a:r>
              <a:rPr lang="en-US" sz="1400" dirty="0"/>
              <a:t>BCD no -&gt; will be filled in by the user</a:t>
            </a:r>
          </a:p>
          <a:p>
            <a:r>
              <a:rPr lang="en-US" sz="1400" dirty="0"/>
              <a:t>Request date -&gt; will be the current date</a:t>
            </a:r>
          </a:p>
          <a:p>
            <a:r>
              <a:rPr lang="en-US" sz="1400" dirty="0"/>
              <a:t>PR No. -&gt; will be auto generated</a:t>
            </a:r>
          </a:p>
          <a:p>
            <a:r>
              <a:rPr lang="en-US" sz="1400" dirty="0"/>
              <a:t>Application/system -&gt; dropdown</a:t>
            </a:r>
          </a:p>
          <a:p>
            <a:r>
              <a:rPr lang="en-US" sz="1400" dirty="0"/>
              <a:t>Budget -&gt; dropdown</a:t>
            </a:r>
          </a:p>
          <a:p>
            <a:r>
              <a:rPr lang="en-US" sz="1400" dirty="0"/>
              <a:t>For which business -&gt; dropdown</a:t>
            </a:r>
          </a:p>
          <a:p>
            <a:r>
              <a:rPr lang="en-US" sz="1400" dirty="0"/>
              <a:t>Start Date -&gt;  Calendar widget</a:t>
            </a:r>
          </a:p>
          <a:p>
            <a:r>
              <a:rPr lang="en-US" sz="1400" dirty="0"/>
              <a:t>End Date -&gt;  Calendar widget</a:t>
            </a:r>
          </a:p>
          <a:p>
            <a:r>
              <a:rPr lang="en-US" sz="1400" dirty="0"/>
              <a:t>Number of months -&gt; auto calculated basis the start date and end date selected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800" dirty="0"/>
              <a:t>On click of plus icon a new grid will be available, user can add multiple items in the Purchase request form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 description – PR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2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5448300"/>
          </a:xfrm>
        </p:spPr>
        <p:txBody>
          <a:bodyPr>
            <a:noAutofit/>
          </a:bodyPr>
          <a:lstStyle/>
          <a:p>
            <a:r>
              <a:rPr lang="en-US" sz="1400" dirty="0"/>
              <a:t>Item description -&gt; text field</a:t>
            </a:r>
          </a:p>
          <a:p>
            <a:r>
              <a:rPr lang="en-US" sz="1400" dirty="0"/>
              <a:t>Quantity -&gt; text field</a:t>
            </a:r>
          </a:p>
          <a:p>
            <a:r>
              <a:rPr lang="en-US" sz="1400" dirty="0"/>
              <a:t>Vendor Name -&gt; </a:t>
            </a:r>
            <a:r>
              <a:rPr lang="en-US" sz="1400" dirty="0" smtClean="0"/>
              <a:t>free text field</a:t>
            </a:r>
            <a:endParaRPr lang="en-US" sz="1400" dirty="0"/>
          </a:p>
          <a:p>
            <a:r>
              <a:rPr lang="en-US" sz="1400" dirty="0"/>
              <a:t>Bid 1/2/3 -&gt; Numeric</a:t>
            </a:r>
          </a:p>
          <a:p>
            <a:r>
              <a:rPr lang="en-US" sz="1400" dirty="0"/>
              <a:t>Type of expense -&gt; dropdown</a:t>
            </a:r>
          </a:p>
          <a:p>
            <a:r>
              <a:rPr lang="en-US" sz="1400" dirty="0"/>
              <a:t>Old unit rate -&gt; numeric</a:t>
            </a:r>
          </a:p>
          <a:p>
            <a:r>
              <a:rPr lang="en-US" sz="1400" dirty="0"/>
              <a:t>New unit rate -&gt; numeric</a:t>
            </a:r>
          </a:p>
          <a:p>
            <a:r>
              <a:rPr lang="en-US" sz="1400" dirty="0"/>
              <a:t>Vendor type -&gt; dropdown</a:t>
            </a:r>
          </a:p>
          <a:p>
            <a:r>
              <a:rPr lang="en-US" sz="1400" dirty="0"/>
              <a:t>Procurement type -&gt; dropdown</a:t>
            </a:r>
          </a:p>
          <a:p>
            <a:r>
              <a:rPr lang="en-US" sz="1400" dirty="0"/>
              <a:t>Budget code -&gt; dropdown</a:t>
            </a:r>
          </a:p>
          <a:p>
            <a:r>
              <a:rPr lang="en-US" sz="1400" dirty="0"/>
              <a:t>Spend control unit -&gt; dropdown</a:t>
            </a:r>
          </a:p>
          <a:p>
            <a:r>
              <a:rPr lang="en-US" sz="1400" dirty="0"/>
              <a:t>Charge cost center -&gt; </a:t>
            </a:r>
            <a:r>
              <a:rPr lang="en-US" sz="1400" dirty="0" smtClean="0"/>
              <a:t>dropdown</a:t>
            </a:r>
          </a:p>
          <a:p>
            <a:r>
              <a:rPr lang="en-US" sz="1400" dirty="0" smtClean="0"/>
              <a:t>Type of Initiative -&gt; dropdown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Technology SPOC -&gt; </a:t>
            </a:r>
            <a:r>
              <a:rPr lang="en-US" sz="1400" dirty="0" smtClean="0">
                <a:solidFill>
                  <a:srgbClr val="FF0000"/>
                </a:solidFill>
              </a:rPr>
              <a:t>auto populate (requestor)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Start date -&gt; calendar widget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/>
              <a:t>End date -&gt; calendar widget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/>
              <a:t>Reason for no bid -&gt; </a:t>
            </a:r>
            <a:r>
              <a:rPr lang="en-US" sz="1400" dirty="0" smtClean="0"/>
              <a:t>text (500 char)</a:t>
            </a:r>
            <a:endParaRPr lang="en-US" sz="1400" dirty="0"/>
          </a:p>
          <a:p>
            <a:pPr>
              <a:spcBef>
                <a:spcPts val="0"/>
              </a:spcBef>
              <a:defRPr/>
            </a:pPr>
            <a:r>
              <a:rPr lang="en-US" sz="1400" dirty="0"/>
              <a:t>Reason for not accepting the least value bid, if applicable -&gt; </a:t>
            </a:r>
            <a:r>
              <a:rPr lang="en-US" sz="1400" dirty="0" smtClean="0"/>
              <a:t>text (500 char)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Field description – PR page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4633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Grid 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5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Status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650227"/>
              </p:ext>
            </p:extLst>
          </p:nvPr>
        </p:nvGraphicFramePr>
        <p:xfrm>
          <a:off x="533402" y="1282541"/>
          <a:ext cx="815339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80"/>
                <a:gridCol w="1071180"/>
                <a:gridCol w="1071180"/>
                <a:gridCol w="1071180"/>
                <a:gridCol w="1071180"/>
                <a:gridCol w="1398749"/>
                <a:gridCol w="1398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of request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Animesh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4/2/2019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r>
                        <a:rPr lang="en-US" sz="1400" baseline="0" dirty="0" smtClean="0"/>
                        <a:t> with IT Finance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Accept/Reject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866900"/>
            <a:ext cx="5381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Brace 5"/>
          <p:cNvSpPr/>
          <p:nvPr/>
        </p:nvSpPr>
        <p:spPr>
          <a:xfrm rot="16200000">
            <a:off x="7126431" y="1754331"/>
            <a:ext cx="419101" cy="2396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0081" y="3450706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Action will be available at approver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Comment will be visible to requestor but he can’t add a comment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9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1 BCD can have n number of PR’s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PR can be raised, only if the total BCD amount is not being breached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BCD amounting greater than 50 lakh will go to Guru sir for approval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PR greater than 10 lakh will require CIO approval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Approver can 	take action on the BCD’s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Approver can reject/accept with a comment, this comment will be sent to the requestor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Requestor can only view the status but can’t take any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On reject, the process has to be initiated from scratch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53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591</Words>
  <Application>Microsoft Office PowerPoint</Application>
  <PresentationFormat>On-screen Show (16:10)</PresentationFormat>
  <Paragraphs>134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New 3W process – System implementation</vt:lpstr>
      <vt:lpstr>Pages </vt:lpstr>
      <vt:lpstr>Landing page</vt:lpstr>
      <vt:lpstr>BCD Initiation Page</vt:lpstr>
      <vt:lpstr>PowerPoint Presentation</vt:lpstr>
      <vt:lpstr>PowerPoint Presentation</vt:lpstr>
      <vt:lpstr>PowerPoint Presentation</vt:lpstr>
      <vt:lpstr>BCD Status Page</vt:lpstr>
      <vt:lpstr>Logic</vt:lpstr>
      <vt:lpstr>Annexure 1- checklist for PR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Singh</dc:creator>
  <cp:lastModifiedBy>Animesh Singh</cp:lastModifiedBy>
  <cp:revision>21</cp:revision>
  <dcterms:created xsi:type="dcterms:W3CDTF">2019-02-04T09:31:02Z</dcterms:created>
  <dcterms:modified xsi:type="dcterms:W3CDTF">2019-02-07T09:03:11Z</dcterms:modified>
</cp:coreProperties>
</file>