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Urbanist"/>
      <p:regular r:id="rId16"/>
      <p:bold r:id="rId17"/>
      <p:italic r:id="rId18"/>
      <p:boldItalic r:id="rId19"/>
    </p:embeddedFont>
    <p:embeddedFont>
      <p:font typeface="Poppins SemiBold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SemiBold-regular.fntdata"/><Relationship Id="rId22" Type="http://schemas.openxmlformats.org/officeDocument/2006/relationships/font" Target="fonts/PoppinsSemiBold-italic.fntdata"/><Relationship Id="rId21" Type="http://schemas.openxmlformats.org/officeDocument/2006/relationships/font" Target="fonts/PoppinsSemiBold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Poppi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rbanist-bold.fntdata"/><Relationship Id="rId16" Type="http://schemas.openxmlformats.org/officeDocument/2006/relationships/font" Target="fonts/Urbanist-regular.fntdata"/><Relationship Id="rId19" Type="http://schemas.openxmlformats.org/officeDocument/2006/relationships/font" Target="fonts/Urbanist-boldItalic.fntdata"/><Relationship Id="rId18" Type="http://schemas.openxmlformats.org/officeDocument/2006/relationships/font" Target="fonts/Urbanis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73703607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73703607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73703607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73703607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73703607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73703607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73703607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73703607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73703607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73703607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73703607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73703607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73703607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73703607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73703607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73703607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73703607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73703607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hyperlink" Target="https://developer.microsoft.com/en-us/windows/downloads/windows-sdk/" TargetMode="External"/><Relationship Id="rId5" Type="http://schemas.openxmlformats.org/officeDocument/2006/relationships/hyperlink" Target="https://github.com/wixtoolset/wix3/releases" TargetMode="External"/><Relationship Id="rId6" Type="http://schemas.openxmlformats.org/officeDocument/2006/relationships/hyperlink" Target="https://openai.com/index/chatgpt/" TargetMode="External"/><Relationship Id="rId7" Type="http://schemas.openxmlformats.org/officeDocument/2006/relationships/hyperlink" Target="https://learn.microsof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87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00" y="326400"/>
            <a:ext cx="1231025" cy="7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8525" y="1477325"/>
            <a:ext cx="699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WIPRO NGA Program – 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DWS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8525" y="2031425"/>
            <a:ext cx="82122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Capstone Project Presentation – 17th June &amp; 18</a:t>
            </a:r>
            <a:r>
              <a:rPr baseline="30000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June</a:t>
            </a:r>
            <a:r>
              <a:rPr lang="en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8525" y="2917925"/>
            <a:ext cx="5721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Title Here -</a:t>
            </a: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Embed License File into MSI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8525" y="3656875"/>
            <a:ext cx="637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Presented by - </a:t>
            </a:r>
            <a:r>
              <a:rPr b="1" lang="en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Siddhesh Subhash Bordekar</a:t>
            </a:r>
            <a:endParaRPr b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8525" y="4521650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</a:rPr>
              <a:t>www.rpsconsulting.in</a:t>
            </a:r>
            <a:endParaRPr sz="135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2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7880150" y="4735200"/>
            <a:ext cx="4626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10</a:t>
            </a:r>
            <a:endParaRPr sz="1200"/>
          </a:p>
        </p:txBody>
      </p:sp>
      <p:sp>
        <p:nvSpPr>
          <p:cNvPr id="145" name="Google Shape;145;p22"/>
          <p:cNvSpPr txBox="1"/>
          <p:nvPr/>
        </p:nvSpPr>
        <p:spPr>
          <a:xfrm>
            <a:off x="184850" y="380600"/>
            <a:ext cx="4971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Resources / References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184850" y="1446250"/>
            <a:ext cx="825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Urbanist"/>
              <a:buChar char="●"/>
            </a:pPr>
            <a:r>
              <a:rPr lang="en" sz="1800" u="sng">
                <a:solidFill>
                  <a:srgbClr val="0187CC"/>
                </a:solidFill>
                <a:latin typeface="Urbanist"/>
                <a:ea typeface="Urbanist"/>
                <a:cs typeface="Urbanist"/>
                <a:sym typeface="Urbanis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https://developer.microsoft.com/en-us/windows/downloads/windows-sdk/</a:t>
            </a:r>
            <a:endParaRPr sz="1800">
              <a:solidFill>
                <a:srgbClr val="0187CC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Urbanist"/>
              <a:buChar char="●"/>
            </a:pPr>
            <a:r>
              <a:rPr lang="en" sz="1800" u="sng">
                <a:solidFill>
                  <a:srgbClr val="0187CC"/>
                </a:solidFill>
                <a:latin typeface="Urbanist"/>
                <a:ea typeface="Urbanist"/>
                <a:cs typeface="Urbanist"/>
                <a:sym typeface="Urbanis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https://github.com/wixtoolset/wix3/releases</a:t>
            </a:r>
            <a:endParaRPr sz="1800">
              <a:solidFill>
                <a:srgbClr val="0187CC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Urbanist"/>
              <a:buChar char="●"/>
            </a:pPr>
            <a:r>
              <a:rPr lang="en" sz="1800" u="sng">
                <a:solidFill>
                  <a:srgbClr val="0187CC"/>
                </a:solidFill>
                <a:latin typeface="Urbanist"/>
                <a:ea typeface="Urbanist"/>
                <a:cs typeface="Urbanist"/>
                <a:sym typeface="Urbanis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https://openai.com/index/chatgpt/</a:t>
            </a:r>
            <a:endParaRPr sz="1800">
              <a:solidFill>
                <a:srgbClr val="0187CC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Urbanist"/>
              <a:buChar char="●"/>
            </a:pPr>
            <a:r>
              <a:rPr lang="en" sz="1800" u="sng">
                <a:solidFill>
                  <a:srgbClr val="0187CC"/>
                </a:solidFill>
                <a:latin typeface="Urbanist"/>
                <a:ea typeface="Urbanist"/>
                <a:cs typeface="Urbanist"/>
                <a:sym typeface="Urbanis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</a:t>
            </a:r>
            <a:endParaRPr sz="1800">
              <a:solidFill>
                <a:srgbClr val="0187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4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184850" y="3806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Introduction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84850" y="1446250"/>
            <a:ext cx="6570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187CC"/>
                </a:solidFill>
              </a:rPr>
              <a:t>The goal of this project is to embed a license agreement file into a Microsoft Installer (MSI) package and configure it to display during installation. The MSI is built using the </a:t>
            </a:r>
            <a:r>
              <a:rPr b="1" lang="en" sz="1800">
                <a:solidFill>
                  <a:srgbClr val="0187CC"/>
                </a:solidFill>
              </a:rPr>
              <a:t>WiX Toolset</a:t>
            </a:r>
            <a:r>
              <a:rPr lang="en" sz="1800">
                <a:solidFill>
                  <a:srgbClr val="0187CC"/>
                </a:solidFill>
              </a:rPr>
              <a:t>, an open-source Windows Installer XML toolset  and modified using </a:t>
            </a:r>
            <a:r>
              <a:rPr b="1" lang="en" sz="1800">
                <a:solidFill>
                  <a:srgbClr val="0187CC"/>
                </a:solidFill>
              </a:rPr>
              <a:t>Orca</a:t>
            </a:r>
            <a:r>
              <a:rPr lang="en" sz="1800">
                <a:solidFill>
                  <a:srgbClr val="0187CC"/>
                </a:solidFill>
              </a:rPr>
              <a:t>, a Microsoft-provided MSI editing tool.</a:t>
            </a:r>
            <a:endParaRPr sz="2200">
              <a:solidFill>
                <a:srgbClr val="0187C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5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76" name="Google Shape;76;p15"/>
          <p:cNvSpPr txBox="1"/>
          <p:nvPr/>
        </p:nvSpPr>
        <p:spPr>
          <a:xfrm>
            <a:off x="184850" y="380600"/>
            <a:ext cx="6972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Project Requirement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184850" y="1446250"/>
            <a:ext cx="6570300" cy="26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87CC"/>
                </a:solidFill>
              </a:rPr>
              <a:t>Operating System</a:t>
            </a:r>
            <a:r>
              <a:rPr lang="en">
                <a:solidFill>
                  <a:srgbClr val="0187CC"/>
                </a:solidFill>
              </a:rPr>
              <a:t>: Windows 10 / 11 (x64)</a:t>
            </a:r>
            <a:br>
              <a:rPr lang="en">
                <a:solidFill>
                  <a:srgbClr val="0187CC"/>
                </a:solidFill>
              </a:rPr>
            </a:br>
            <a:endParaRPr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87CC"/>
                </a:solidFill>
              </a:rPr>
              <a:t>Tools &amp; Software</a:t>
            </a:r>
            <a:r>
              <a:rPr lang="en">
                <a:solidFill>
                  <a:srgbClr val="0187CC"/>
                </a:solidFill>
              </a:rPr>
              <a:t>:</a:t>
            </a:r>
            <a:br>
              <a:rPr lang="en">
                <a:solidFill>
                  <a:srgbClr val="0187CC"/>
                </a:solidFill>
              </a:rPr>
            </a:br>
            <a:r>
              <a:rPr lang="en">
                <a:solidFill>
                  <a:srgbClr val="0187CC"/>
                </a:solidFill>
              </a:rPr>
              <a:t>1) </a:t>
            </a:r>
            <a:r>
              <a:rPr b="1" lang="en">
                <a:solidFill>
                  <a:srgbClr val="0187CC"/>
                </a:solidFill>
              </a:rPr>
              <a:t>WiX Toolset</a:t>
            </a:r>
            <a:r>
              <a:rPr lang="en">
                <a:solidFill>
                  <a:srgbClr val="0187CC"/>
                </a:solidFill>
              </a:rPr>
              <a:t> (Installer Framework)</a:t>
            </a:r>
            <a:br>
              <a:rPr lang="en">
                <a:solidFill>
                  <a:srgbClr val="0187CC"/>
                </a:solidFill>
              </a:rPr>
            </a:br>
            <a:r>
              <a:rPr lang="en">
                <a:solidFill>
                  <a:srgbClr val="0187CC"/>
                </a:solidFill>
              </a:rPr>
              <a:t>2) </a:t>
            </a:r>
            <a:r>
              <a:rPr b="1" lang="en">
                <a:solidFill>
                  <a:srgbClr val="0187CC"/>
                </a:solidFill>
              </a:rPr>
              <a:t>Orca</a:t>
            </a:r>
            <a:r>
              <a:rPr lang="en">
                <a:solidFill>
                  <a:srgbClr val="0187CC"/>
                </a:solidFill>
              </a:rPr>
              <a:t> (MSI Table Editor)</a:t>
            </a:r>
            <a:br>
              <a:rPr lang="en">
                <a:solidFill>
                  <a:srgbClr val="0187CC"/>
                </a:solidFill>
              </a:rPr>
            </a:br>
            <a:r>
              <a:rPr lang="en">
                <a:solidFill>
                  <a:srgbClr val="0187CC"/>
                </a:solidFill>
              </a:rPr>
              <a:t>3) </a:t>
            </a:r>
            <a:r>
              <a:rPr b="1" lang="en">
                <a:solidFill>
                  <a:srgbClr val="0187CC"/>
                </a:solidFill>
              </a:rPr>
              <a:t>Visual Studio Code / Notepad</a:t>
            </a:r>
            <a:r>
              <a:rPr lang="en">
                <a:solidFill>
                  <a:srgbClr val="0187CC"/>
                </a:solidFill>
              </a:rPr>
              <a:t> (for editing .wxs)</a:t>
            </a:r>
            <a:br>
              <a:rPr lang="en">
                <a:solidFill>
                  <a:srgbClr val="0187CC"/>
                </a:solidFill>
              </a:rPr>
            </a:br>
            <a:r>
              <a:rPr lang="en">
                <a:solidFill>
                  <a:srgbClr val="0187CC"/>
                </a:solidFill>
              </a:rPr>
              <a:t>4) </a:t>
            </a:r>
            <a:r>
              <a:rPr b="1" lang="en">
                <a:solidFill>
                  <a:srgbClr val="0187CC"/>
                </a:solidFill>
              </a:rPr>
              <a:t>Command Prompt</a:t>
            </a:r>
            <a:r>
              <a:rPr lang="en">
                <a:solidFill>
                  <a:srgbClr val="0187CC"/>
                </a:solidFill>
              </a:rPr>
              <a:t> (Admin mode for compiling)</a:t>
            </a:r>
            <a:br>
              <a:rPr lang="en">
                <a:solidFill>
                  <a:srgbClr val="0187CC"/>
                </a:solidFill>
              </a:rPr>
            </a:br>
            <a:endParaRPr>
              <a:solidFill>
                <a:srgbClr val="0187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187CC"/>
                </a:solidFill>
              </a:rPr>
              <a:t>Files</a:t>
            </a:r>
            <a:r>
              <a:rPr lang="en">
                <a:solidFill>
                  <a:srgbClr val="0187CC"/>
                </a:solidFill>
              </a:rPr>
              <a:t>:</a:t>
            </a:r>
            <a:br>
              <a:rPr lang="en">
                <a:solidFill>
                  <a:srgbClr val="0187CC"/>
                </a:solidFill>
              </a:rPr>
            </a:br>
            <a:r>
              <a:rPr lang="en">
                <a:solidFill>
                  <a:srgbClr val="0187CC"/>
                </a:solidFill>
              </a:rPr>
              <a:t>1) license.key (custom license file)</a:t>
            </a:r>
            <a:br>
              <a:rPr lang="en">
                <a:solidFill>
                  <a:srgbClr val="0187CC"/>
                </a:solidFill>
              </a:rPr>
            </a:br>
            <a:r>
              <a:rPr lang="en">
                <a:solidFill>
                  <a:srgbClr val="0187CC"/>
                </a:solidFill>
              </a:rPr>
              <a:t>2) DummyProduct.wxs, .msi</a:t>
            </a:r>
            <a:endParaRPr>
              <a:solidFill>
                <a:srgbClr val="0187C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6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sp>
        <p:nvSpPr>
          <p:cNvPr id="85" name="Google Shape;85;p16"/>
          <p:cNvSpPr txBox="1"/>
          <p:nvPr/>
        </p:nvSpPr>
        <p:spPr>
          <a:xfrm>
            <a:off x="184850" y="380600"/>
            <a:ext cx="455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Introduction to Tools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84850" y="1446250"/>
            <a:ext cx="659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600"/>
              <a:buChar char="●"/>
            </a:pPr>
            <a:r>
              <a:rPr b="1" lang="en" sz="1600">
                <a:solidFill>
                  <a:srgbClr val="0187CC"/>
                </a:solidFill>
              </a:rPr>
              <a:t>WiX Toolset: Converts XML files to MSI using candle (compiler) and light (linker).</a:t>
            </a:r>
            <a:br>
              <a:rPr b="1" lang="en" sz="1600">
                <a:solidFill>
                  <a:srgbClr val="0187CC"/>
                </a:solidFill>
              </a:rPr>
            </a:br>
            <a:endParaRPr b="1" sz="1600">
              <a:solidFill>
                <a:srgbClr val="0187C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600"/>
              <a:buChar char="●"/>
            </a:pPr>
            <a:r>
              <a:rPr b="1" lang="en" sz="1600">
                <a:solidFill>
                  <a:srgbClr val="0187CC"/>
                </a:solidFill>
              </a:rPr>
              <a:t>Orca: Used to directly edit MSI database tables to embed files or change metadata.</a:t>
            </a:r>
            <a:br>
              <a:rPr b="1" lang="en" sz="1600">
                <a:solidFill>
                  <a:srgbClr val="0187CC"/>
                </a:solidFill>
              </a:rPr>
            </a:br>
            <a:endParaRPr b="1" sz="1600">
              <a:solidFill>
                <a:srgbClr val="0187C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600"/>
              <a:buChar char="●"/>
            </a:pPr>
            <a:r>
              <a:rPr b="1" lang="en" sz="1600">
                <a:solidFill>
                  <a:srgbClr val="0187CC"/>
                </a:solidFill>
              </a:rPr>
              <a:t>Visual Studio Code / Notepad: Used for editing .wxs (WiX source files).</a:t>
            </a:r>
            <a:br>
              <a:rPr b="1" lang="en" sz="1600">
                <a:solidFill>
                  <a:srgbClr val="0187CC"/>
                </a:solidFill>
              </a:rPr>
            </a:br>
            <a:endParaRPr b="1" sz="1600">
              <a:solidFill>
                <a:srgbClr val="0187C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600"/>
              <a:buChar char="●"/>
            </a:pPr>
            <a:r>
              <a:rPr b="1" lang="en" sz="1600">
                <a:solidFill>
                  <a:srgbClr val="0187CC"/>
                </a:solidFill>
              </a:rPr>
              <a:t>Command Prompt: Execution environment for compiling and linking WiX source files.</a:t>
            </a:r>
            <a:endParaRPr sz="1600">
              <a:solidFill>
                <a:srgbClr val="0187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2" name="Google Shape;92;p17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5</a:t>
            </a:r>
            <a:endParaRPr sz="1200"/>
          </a:p>
        </p:txBody>
      </p:sp>
      <p:sp>
        <p:nvSpPr>
          <p:cNvPr id="94" name="Google Shape;94;p17"/>
          <p:cNvSpPr txBox="1"/>
          <p:nvPr/>
        </p:nvSpPr>
        <p:spPr>
          <a:xfrm>
            <a:off x="184850" y="380600"/>
            <a:ext cx="421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Flowchart Diagram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84850" y="1446250"/>
            <a:ext cx="5026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Urbanist"/>
              <a:buChar char="●"/>
            </a:pPr>
            <a:r>
              <a:rPr b="1" lang="en" sz="1200">
                <a:solidFill>
                  <a:srgbClr val="0187CC"/>
                </a:solidFill>
              </a:rPr>
              <a:t>Modify </a:t>
            </a:r>
            <a:r>
              <a:rPr b="1"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.wxs</a:t>
            </a:r>
            <a:r>
              <a:rPr b="1" lang="en" sz="1200">
                <a:solidFill>
                  <a:srgbClr val="0187CC"/>
                </a:solidFill>
              </a:rPr>
              <a:t> File</a:t>
            </a:r>
            <a:r>
              <a:rPr lang="en" sz="1200">
                <a:solidFill>
                  <a:srgbClr val="0187CC"/>
                </a:solidFill>
              </a:rPr>
              <a:t>: Define the installer structure and include reference to </a:t>
            </a:r>
            <a:r>
              <a:rPr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license.key</a:t>
            </a:r>
            <a:r>
              <a:rPr lang="en" sz="1200">
                <a:solidFill>
                  <a:srgbClr val="0187CC"/>
                </a:solidFill>
              </a:rPr>
              <a:t>.</a:t>
            </a:r>
            <a:br>
              <a:rPr lang="en" sz="1200">
                <a:solidFill>
                  <a:srgbClr val="0187CC"/>
                </a:solidFill>
              </a:rPr>
            </a:b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Urbanist"/>
              <a:buChar char="●"/>
            </a:pPr>
            <a:r>
              <a:rPr b="1" lang="en" sz="1200">
                <a:solidFill>
                  <a:srgbClr val="0187CC"/>
                </a:solidFill>
              </a:rPr>
              <a:t>Compile with </a:t>
            </a:r>
            <a:r>
              <a:rPr b="1"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candle</a:t>
            </a:r>
            <a:r>
              <a:rPr lang="en" sz="1200">
                <a:solidFill>
                  <a:srgbClr val="0187CC"/>
                </a:solidFill>
              </a:rPr>
              <a:t>: Converts </a:t>
            </a:r>
            <a:r>
              <a:rPr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.wxs</a:t>
            </a:r>
            <a:r>
              <a:rPr lang="en" sz="1200">
                <a:solidFill>
                  <a:srgbClr val="0187CC"/>
                </a:solidFill>
              </a:rPr>
              <a:t> to </a:t>
            </a:r>
            <a:r>
              <a:rPr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.wixobj</a:t>
            </a:r>
            <a:r>
              <a:rPr lang="en" sz="1200">
                <a:solidFill>
                  <a:srgbClr val="0187CC"/>
                </a:solidFill>
              </a:rPr>
              <a:t>..</a:t>
            </a:r>
            <a:br>
              <a:rPr lang="en" sz="1200">
                <a:solidFill>
                  <a:srgbClr val="0187CC"/>
                </a:solidFill>
              </a:rPr>
            </a:b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Urbanist"/>
              <a:buChar char="●"/>
            </a:pPr>
            <a:r>
              <a:rPr b="1" lang="en" sz="1200">
                <a:solidFill>
                  <a:srgbClr val="0187CC"/>
                </a:solidFill>
              </a:rPr>
              <a:t>Link with </a:t>
            </a:r>
            <a:r>
              <a:rPr b="1"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light</a:t>
            </a:r>
            <a:r>
              <a:rPr lang="en" sz="1200">
                <a:solidFill>
                  <a:srgbClr val="0187CC"/>
                </a:solidFill>
              </a:rPr>
              <a:t>: Generates the </a:t>
            </a:r>
            <a:r>
              <a:rPr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.msi</a:t>
            </a:r>
            <a:r>
              <a:rPr lang="en" sz="1200">
                <a:solidFill>
                  <a:srgbClr val="0187CC"/>
                </a:solidFill>
              </a:rPr>
              <a:t> installer from </a:t>
            </a:r>
            <a:r>
              <a:rPr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.wixobj</a:t>
            </a:r>
            <a:r>
              <a:rPr lang="en" sz="1200">
                <a:solidFill>
                  <a:srgbClr val="0187CC"/>
                </a:solidFill>
              </a:rPr>
              <a:t>.</a:t>
            </a:r>
            <a:br>
              <a:rPr lang="en" sz="1200">
                <a:solidFill>
                  <a:srgbClr val="0187CC"/>
                </a:solidFill>
              </a:rPr>
            </a:b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187CC"/>
                </a:solidFill>
              </a:rPr>
              <a:t>Open MSI in Orca</a:t>
            </a:r>
            <a:r>
              <a:rPr lang="en" sz="1200">
                <a:solidFill>
                  <a:srgbClr val="0187CC"/>
                </a:solidFill>
              </a:rPr>
              <a:t>: Use Orca to manually edit the MSI file.</a:t>
            </a:r>
            <a:br>
              <a:rPr lang="en" sz="1200">
                <a:solidFill>
                  <a:srgbClr val="0187CC"/>
                </a:solidFill>
              </a:rPr>
            </a:b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Urbanist"/>
              <a:buChar char="●"/>
            </a:pPr>
            <a:r>
              <a:rPr b="1" lang="en" sz="1200">
                <a:solidFill>
                  <a:srgbClr val="0187CC"/>
                </a:solidFill>
              </a:rPr>
              <a:t>Embed </a:t>
            </a:r>
            <a:r>
              <a:rPr b="1" lang="en" sz="1200">
                <a:solidFill>
                  <a:srgbClr val="0187CC"/>
                </a:solidFill>
                <a:latin typeface="Roboto Mono"/>
                <a:ea typeface="Roboto Mono"/>
                <a:cs typeface="Roboto Mono"/>
                <a:sym typeface="Roboto Mono"/>
              </a:rPr>
              <a:t>license.key</a:t>
            </a:r>
            <a:r>
              <a:rPr lang="en" sz="1200">
                <a:solidFill>
                  <a:srgbClr val="0187CC"/>
                </a:solidFill>
              </a:rPr>
              <a:t>: Add the license file into the MSI’s file table.</a:t>
            </a:r>
            <a:br>
              <a:rPr lang="en" sz="1200">
                <a:solidFill>
                  <a:srgbClr val="0187CC"/>
                </a:solidFill>
              </a:rPr>
            </a:br>
            <a:endParaRPr sz="1200">
              <a:solidFill>
                <a:srgbClr val="0187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187CC"/>
                </a:solidFill>
              </a:rPr>
              <a:t>Save Final MSI</a:t>
            </a:r>
            <a:r>
              <a:rPr lang="en" sz="1200">
                <a:solidFill>
                  <a:srgbClr val="0187CC"/>
                </a:solidFill>
              </a:rPr>
              <a:t>: The MSI now includes and can display the license during installation.</a:t>
            </a:r>
            <a:endParaRPr sz="1900">
              <a:solidFill>
                <a:srgbClr val="0187CC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4100" y="600300"/>
            <a:ext cx="2931900" cy="3942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6</a:t>
            </a:r>
            <a:endParaRPr sz="1200"/>
          </a:p>
        </p:txBody>
      </p:sp>
      <p:sp>
        <p:nvSpPr>
          <p:cNvPr id="104" name="Google Shape;104;p18"/>
          <p:cNvSpPr txBox="1"/>
          <p:nvPr/>
        </p:nvSpPr>
        <p:spPr>
          <a:xfrm>
            <a:off x="184850" y="380600"/>
            <a:ext cx="3721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Usage Process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184850" y="1446250"/>
            <a:ext cx="6570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187CC"/>
                </a:solidFill>
              </a:rPr>
              <a:t>Download WiX Toolset</a:t>
            </a:r>
            <a:endParaRPr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187CC"/>
                </a:solidFill>
              </a:rPr>
              <a:t>Install WiX</a:t>
            </a:r>
            <a:endParaRPr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187CC"/>
                </a:solidFill>
              </a:rPr>
              <a:t>Download Windows SDK</a:t>
            </a:r>
            <a:r>
              <a:rPr lang="en">
                <a:solidFill>
                  <a:srgbClr val="0187CC"/>
                </a:solidFill>
              </a:rPr>
              <a:t> and install </a:t>
            </a:r>
            <a:r>
              <a:rPr b="1" lang="en">
                <a:solidFill>
                  <a:srgbClr val="0187CC"/>
                </a:solidFill>
              </a:rPr>
              <a:t>Orca</a:t>
            </a:r>
            <a:endParaRPr b="1"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187CC"/>
                </a:solidFill>
              </a:rPr>
              <a:t>Download a Dummy MSI Project</a:t>
            </a:r>
            <a:endParaRPr b="1"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187CC"/>
                </a:solidFill>
              </a:rPr>
              <a:t>Build MSI</a:t>
            </a:r>
            <a:endParaRPr b="1"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Poppins"/>
              <a:buChar char="●"/>
            </a:pPr>
            <a:r>
              <a:rPr b="1" lang="en">
                <a:solidFill>
                  <a:srgbClr val="0187CC"/>
                </a:solidFill>
              </a:rPr>
              <a:t>Use Orca</a:t>
            </a:r>
            <a:r>
              <a:rPr lang="en">
                <a:solidFill>
                  <a:srgbClr val="0187CC"/>
                </a:solidFill>
              </a:rPr>
              <a:t> to embed license.key.</a:t>
            </a:r>
            <a:endParaRPr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187CC"/>
                </a:solidFill>
              </a:rPr>
              <a:t>Save and test</a:t>
            </a:r>
            <a:endParaRPr sz="2100">
              <a:solidFill>
                <a:srgbClr val="0187CC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000" y="1200175"/>
            <a:ext cx="4806401" cy="255725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9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7</a:t>
            </a:r>
            <a:endParaRPr sz="1200"/>
          </a:p>
        </p:txBody>
      </p:sp>
      <p:sp>
        <p:nvSpPr>
          <p:cNvPr id="114" name="Google Shape;114;p19"/>
          <p:cNvSpPr txBox="1"/>
          <p:nvPr/>
        </p:nvSpPr>
        <p:spPr>
          <a:xfrm>
            <a:off x="184850" y="380600"/>
            <a:ext cx="592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Execution Overview Steps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84850" y="1446250"/>
            <a:ext cx="5102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187CC"/>
                </a:solidFill>
              </a:rPr>
              <a:t>Install </a:t>
            </a:r>
            <a:r>
              <a:rPr b="1" lang="en" sz="1100">
                <a:solidFill>
                  <a:srgbClr val="0187CC"/>
                </a:solidFill>
              </a:rPr>
              <a:t>WiX Toolset</a:t>
            </a:r>
            <a:r>
              <a:rPr lang="en" sz="1100">
                <a:solidFill>
                  <a:srgbClr val="0187CC"/>
                </a:solidFill>
              </a:rPr>
              <a:t> from GitHub.</a:t>
            </a:r>
            <a:endParaRPr sz="1100">
              <a:solidFill>
                <a:srgbClr val="0187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187CC"/>
                </a:solidFill>
              </a:rPr>
              <a:t>Set the WiX environment path in the system variables.</a:t>
            </a:r>
            <a:endParaRPr sz="1100">
              <a:solidFill>
                <a:srgbClr val="0187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rgbClr val="0187CC"/>
                </a:solidFill>
              </a:rPr>
              <a:t>Install </a:t>
            </a:r>
            <a:r>
              <a:rPr b="1" lang="en" sz="1100">
                <a:solidFill>
                  <a:srgbClr val="0187CC"/>
                </a:solidFill>
              </a:rPr>
              <a:t>Windows SDK</a:t>
            </a:r>
            <a:r>
              <a:rPr lang="en" sz="1100">
                <a:solidFill>
                  <a:srgbClr val="0187CC"/>
                </a:solidFill>
              </a:rPr>
              <a:t>, extract and install </a:t>
            </a:r>
            <a:r>
              <a:rPr b="1" lang="en" sz="1100">
                <a:solidFill>
                  <a:srgbClr val="0187CC"/>
                </a:solidFill>
              </a:rPr>
              <a:t>Orca</a:t>
            </a:r>
            <a:r>
              <a:rPr lang="en" sz="1100">
                <a:solidFill>
                  <a:srgbClr val="0187CC"/>
                </a:solidFill>
              </a:rPr>
              <a:t> from:</a:t>
            </a:r>
            <a:br>
              <a:rPr lang="en" sz="1100">
                <a:solidFill>
                  <a:srgbClr val="0187CC"/>
                </a:solidFill>
              </a:rPr>
            </a:br>
            <a:r>
              <a:rPr lang="en" sz="1100">
                <a:solidFill>
                  <a:srgbClr val="0187CC"/>
                </a:solidFill>
              </a:rPr>
              <a:t> C:\Users\&lt;user&gt;\Downloads\Windows Kits\10\WindowsSDK\Installers</a:t>
            </a:r>
            <a:endParaRPr sz="1100">
              <a:solidFill>
                <a:srgbClr val="0187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187CC"/>
                </a:solidFill>
              </a:rPr>
              <a:t>Create a project directory and unzip a dummy MSI project.</a:t>
            </a:r>
            <a:endParaRPr sz="1100">
              <a:solidFill>
                <a:srgbClr val="0187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rgbClr val="0187CC"/>
                </a:solidFill>
              </a:rPr>
              <a:t>Add a custom license.key file to the directory.</a:t>
            </a:r>
            <a:endParaRPr sz="1100">
              <a:solidFill>
                <a:srgbClr val="0187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Urbanist"/>
              <a:buChar char="●"/>
            </a:pPr>
            <a:r>
              <a:rPr lang="en" sz="1100">
                <a:solidFill>
                  <a:srgbClr val="0187CC"/>
                </a:solidFill>
              </a:rPr>
              <a:t>Modify the DummyProduct.wxs to include reference to the license.</a:t>
            </a:r>
            <a:endParaRPr sz="11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187CC"/>
                </a:solidFill>
              </a:rPr>
              <a:t>Compile and link using:</a:t>
            </a:r>
            <a:endParaRPr sz="1100">
              <a:solidFill>
                <a:srgbClr val="0187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187CC"/>
                </a:solidFill>
              </a:rPr>
              <a:t>candle DummyProduct.wxs</a:t>
            </a:r>
            <a:endParaRPr sz="1100">
              <a:solidFill>
                <a:srgbClr val="0187CC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187CC"/>
                </a:solidFill>
              </a:rPr>
              <a:t>light DummyProduct.wixobj -o DummyProduct.msi</a:t>
            </a:r>
            <a:endParaRPr sz="11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187CC"/>
                </a:solidFill>
              </a:rPr>
              <a:t>Open DummyProduct.msi in Orca and embed license.key under the </a:t>
            </a:r>
            <a:r>
              <a:rPr b="1" lang="en" sz="1100">
                <a:solidFill>
                  <a:srgbClr val="0187CC"/>
                </a:solidFill>
              </a:rPr>
              <a:t>File Table</a:t>
            </a:r>
            <a:r>
              <a:rPr lang="en" sz="1100">
                <a:solidFill>
                  <a:srgbClr val="0187CC"/>
                </a:solidFill>
              </a:rPr>
              <a:t>.</a:t>
            </a:r>
            <a:br>
              <a:rPr lang="en" sz="1100">
                <a:solidFill>
                  <a:srgbClr val="0187CC"/>
                </a:solidFill>
              </a:rPr>
            </a:br>
            <a:endParaRPr sz="1100">
              <a:solidFill>
                <a:srgbClr val="0187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187CC"/>
                </a:solidFill>
              </a:rPr>
              <a:t>Save the modified .msi.</a:t>
            </a:r>
            <a:endParaRPr sz="1800">
              <a:solidFill>
                <a:srgbClr val="0187CC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4">
            <a:alphaModFix/>
          </a:blip>
          <a:srcRect b="30362" l="0" r="37398" t="0"/>
          <a:stretch/>
        </p:blipFill>
        <p:spPr>
          <a:xfrm>
            <a:off x="5286950" y="1465825"/>
            <a:ext cx="3749975" cy="22118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20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8</a:t>
            </a:r>
            <a:endParaRPr sz="1200"/>
          </a:p>
        </p:txBody>
      </p:sp>
      <p:sp>
        <p:nvSpPr>
          <p:cNvPr id="124" name="Google Shape;124;p20"/>
          <p:cNvSpPr txBox="1"/>
          <p:nvPr/>
        </p:nvSpPr>
        <p:spPr>
          <a:xfrm>
            <a:off x="184850" y="380600"/>
            <a:ext cx="406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Analysis Result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84850" y="1446250"/>
            <a:ext cx="657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187CC"/>
                </a:solidFill>
              </a:rPr>
              <a:t>Analysis Result:</a:t>
            </a:r>
            <a:endParaRPr b="1" sz="1800">
              <a:solidFill>
                <a:srgbClr val="0187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187CC"/>
                </a:solidFill>
              </a:rPr>
              <a:t>License file is embedded in MSI:</a:t>
            </a:r>
            <a:r>
              <a:rPr lang="en" sz="1800">
                <a:solidFill>
                  <a:srgbClr val="0187CC"/>
                </a:solidFill>
              </a:rPr>
              <a:t> Yes</a:t>
            </a:r>
            <a:endParaRPr sz="1800">
              <a:solidFill>
                <a:srgbClr val="0187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187CC"/>
                </a:solidFill>
              </a:rPr>
              <a:t>MSI built and runs on Windows 10/11:</a:t>
            </a:r>
            <a:r>
              <a:rPr lang="en" sz="1800">
                <a:solidFill>
                  <a:srgbClr val="0187CC"/>
                </a:solidFill>
              </a:rPr>
              <a:t> Yes</a:t>
            </a:r>
            <a:endParaRPr sz="1800">
              <a:solidFill>
                <a:srgbClr val="0187CC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187CC"/>
                </a:solidFill>
              </a:rPr>
              <a:t>User is able to see license in UI:</a:t>
            </a:r>
            <a:r>
              <a:rPr lang="en" sz="1800">
                <a:solidFill>
                  <a:srgbClr val="0187CC"/>
                </a:solidFill>
              </a:rPr>
              <a:t> Yes</a:t>
            </a:r>
            <a:endParaRPr sz="1800">
              <a:solidFill>
                <a:srgbClr val="0187CC"/>
              </a:solidFill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450" y="2512900"/>
            <a:ext cx="4000175" cy="218333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" y="4696225"/>
            <a:ext cx="687125" cy="447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21"/>
          <p:cNvSpPr txBox="1"/>
          <p:nvPr/>
        </p:nvSpPr>
        <p:spPr>
          <a:xfrm>
            <a:off x="3425425" y="4735200"/>
            <a:ext cx="421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2024 - RPS Consulting all rights reserved      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7880150" y="4735200"/>
            <a:ext cx="332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9</a:t>
            </a:r>
            <a:endParaRPr sz="1200"/>
          </a:p>
        </p:txBody>
      </p:sp>
      <p:sp>
        <p:nvSpPr>
          <p:cNvPr id="134" name="Google Shape;134;p21"/>
          <p:cNvSpPr txBox="1"/>
          <p:nvPr/>
        </p:nvSpPr>
        <p:spPr>
          <a:xfrm>
            <a:off x="184850" y="380600"/>
            <a:ext cx="5559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187CC"/>
                </a:solidFill>
              </a:rPr>
              <a:t>Technologies / Tools Used</a:t>
            </a:r>
            <a:endParaRPr b="1" sz="3200">
              <a:solidFill>
                <a:srgbClr val="0187CC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84850" y="1446250"/>
            <a:ext cx="6570300" cy="14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187CC"/>
                </a:solidFill>
              </a:rPr>
              <a:t>Technologies/Tools Used:</a:t>
            </a:r>
            <a:endParaRPr b="1" sz="1800">
              <a:solidFill>
                <a:srgbClr val="0187CC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187CC"/>
                </a:solidFill>
              </a:rPr>
              <a:t>WiX Toolset: </a:t>
            </a:r>
            <a:r>
              <a:rPr lang="en">
                <a:solidFill>
                  <a:srgbClr val="0187CC"/>
                </a:solidFill>
              </a:rPr>
              <a:t>Used for creating and compiling MSI file</a:t>
            </a:r>
            <a:endParaRPr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187CC"/>
                </a:solidFill>
              </a:rPr>
              <a:t>Visual Studio Code / Notepad:</a:t>
            </a:r>
            <a:r>
              <a:rPr lang="en">
                <a:solidFill>
                  <a:srgbClr val="0187CC"/>
                </a:solidFill>
              </a:rPr>
              <a:t> Used for authoring .wxs file</a:t>
            </a:r>
            <a:endParaRPr>
              <a:solidFill>
                <a:srgbClr val="0187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187CC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187CC"/>
                </a:solidFill>
              </a:rPr>
              <a:t>Command Prompt:</a:t>
            </a:r>
            <a:r>
              <a:rPr lang="en">
                <a:solidFill>
                  <a:srgbClr val="0187CC"/>
                </a:solidFill>
              </a:rPr>
              <a:t> Used for build commands</a:t>
            </a:r>
            <a:endParaRPr sz="1800">
              <a:solidFill>
                <a:srgbClr val="0187CC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200" y="1510063"/>
            <a:ext cx="2136050" cy="21233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5">
            <a:alphaModFix/>
          </a:blip>
          <a:srcRect b="20987" l="0" r="25871" t="41047"/>
          <a:stretch/>
        </p:blipFill>
        <p:spPr>
          <a:xfrm>
            <a:off x="523513" y="3110663"/>
            <a:ext cx="4881683" cy="1330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