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 SemiBol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SemiBold-bold.fntdata"/><Relationship Id="rId16" Type="http://schemas.openxmlformats.org/officeDocument/2006/relationships/font" Target="fonts/Poppins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github.com/PSAppDeployToolkit/PSAppDeployToolkit" TargetMode="External"/><Relationship Id="rId5" Type="http://schemas.openxmlformats.org/officeDocument/2006/relationships/hyperlink" Target="https://psappdeploytoolkit.com/docs/reference/functions/Show-ADTInstallationPrompt" TargetMode="External"/><Relationship Id="rId6" Type="http://schemas.openxmlformats.org/officeDocument/2006/relationships/hyperlink" Target="https://openai.com/index/chatgpt/" TargetMode="External"/><Relationship Id="rId7" Type="http://schemas.openxmlformats.org/officeDocument/2006/relationships/hyperlink" Target="https://learn.microsof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87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00" y="326400"/>
            <a:ext cx="1231025" cy="7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8525" y="1477325"/>
            <a:ext cx="6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WIPRO NGA Program – DWS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8525" y="2031425"/>
            <a:ext cx="82122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Capstone Project Presentation – 17th June &amp; 18</a:t>
            </a:r>
            <a:r>
              <a:rPr b="0" baseline="3000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June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8525" y="2917925"/>
            <a:ext cx="57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Title Here -</a:t>
            </a: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Insert Custom Actions in MSI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8525" y="3656875"/>
            <a:ext cx="63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 - </a:t>
            </a:r>
            <a:r>
              <a:rPr b="1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Siddhesh Subhash Bordekar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8525" y="45216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www.rpsconsulting.in</a:t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2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7880150" y="4735200"/>
            <a:ext cx="4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10</a:t>
            </a:r>
            <a:endParaRPr sz="1200"/>
          </a:p>
        </p:txBody>
      </p:sp>
      <p:sp>
        <p:nvSpPr>
          <p:cNvPr id="147" name="Google Shape;147;p22"/>
          <p:cNvSpPr txBox="1"/>
          <p:nvPr/>
        </p:nvSpPr>
        <p:spPr>
          <a:xfrm>
            <a:off x="184850" y="380600"/>
            <a:ext cx="49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187CC"/>
                </a:solidFill>
                <a:latin typeface="Arial"/>
                <a:ea typeface="Arial"/>
                <a:cs typeface="Arial"/>
                <a:sym typeface="Arial"/>
              </a:rPr>
              <a:t>Resources / References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84850" y="1446250"/>
            <a:ext cx="825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Char char="●"/>
            </a:pPr>
            <a:r>
              <a:rPr lang="en" sz="1800" u="sng">
                <a:solidFill>
                  <a:srgbClr val="0187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https://github.com/PSAppDeployToolkit/PSAppDeployToolkit</a:t>
            </a:r>
            <a:endParaRPr sz="1800">
              <a:solidFill>
                <a:srgbClr val="0187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Char char="●"/>
            </a:pPr>
            <a:r>
              <a:rPr lang="en" sz="1800" u="sng">
                <a:solidFill>
                  <a:srgbClr val="0187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https://psappdeploytoolkit.com/docs/reference/functions/Show-ADTInstallationPrompt</a:t>
            </a:r>
            <a:endParaRPr sz="1800">
              <a:solidFill>
                <a:srgbClr val="0187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Char char="●"/>
            </a:pPr>
            <a:r>
              <a:rPr lang="en" sz="1800" u="sng">
                <a:solidFill>
                  <a:srgbClr val="0187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https://openai.com/index/chatgpt/</a:t>
            </a:r>
            <a:endParaRPr sz="1800">
              <a:solidFill>
                <a:srgbClr val="0187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Char char="●"/>
            </a:pPr>
            <a:r>
              <a:rPr lang="en" sz="1800" u="sng">
                <a:solidFill>
                  <a:srgbClr val="0187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</a:t>
            </a:r>
            <a:endParaRPr sz="1800">
              <a:solidFill>
                <a:srgbClr val="0187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4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>
            <a:off x="184850" y="3806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187CC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84850" y="1446250"/>
            <a:ext cx="6613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187CC"/>
                </a:solidFill>
              </a:rPr>
              <a:t>This project demonstrates how to insert </a:t>
            </a:r>
            <a:r>
              <a:rPr b="1" lang="en" sz="1600">
                <a:solidFill>
                  <a:srgbClr val="0187CC"/>
                </a:solidFill>
              </a:rPr>
              <a:t>custom actions</a:t>
            </a:r>
            <a:r>
              <a:rPr lang="en" sz="1600">
                <a:solidFill>
                  <a:srgbClr val="0187CC"/>
                </a:solidFill>
              </a:rPr>
              <a:t> into an MSI installer using the </a:t>
            </a:r>
            <a:r>
              <a:rPr b="1" lang="en" sz="1600">
                <a:solidFill>
                  <a:srgbClr val="0187CC"/>
                </a:solidFill>
              </a:rPr>
              <a:t>PowerShell App Deployment Toolkit (PSADT)</a:t>
            </a:r>
            <a:r>
              <a:rPr lang="en" sz="1600">
                <a:solidFill>
                  <a:srgbClr val="0187CC"/>
                </a:solidFill>
              </a:rPr>
              <a:t>. Custom actions allow the installer to run PowerShell scripts or commands before, during or after installation/uninstallation. This enhances deployment control, enables UI prompts and improves user experience. It is especially useful for enterprise scenarios like certificate checks, pre-install validations or clean-up tasks.</a:t>
            </a:r>
            <a:endParaRPr b="0" i="0" sz="2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184850" y="380600"/>
            <a:ext cx="697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187CC"/>
                </a:solidFill>
                <a:latin typeface="Arial"/>
                <a:ea typeface="Arial"/>
                <a:cs typeface="Arial"/>
                <a:sym typeface="Arial"/>
              </a:rPr>
              <a:t>Project Requirement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84850" y="1446250"/>
            <a:ext cx="6570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187CC"/>
                </a:solidFill>
              </a:rPr>
              <a:t>Operating System</a:t>
            </a:r>
            <a:r>
              <a:rPr lang="en" sz="1800">
                <a:solidFill>
                  <a:srgbClr val="0187CC"/>
                </a:solidFill>
              </a:rPr>
              <a:t>: Windows 10 / 11</a:t>
            </a:r>
            <a:endParaRPr sz="18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187CC"/>
                </a:solidFill>
              </a:rPr>
              <a:t>Development Environment</a:t>
            </a:r>
            <a:r>
              <a:rPr lang="en" sz="1800">
                <a:solidFill>
                  <a:srgbClr val="0187CC"/>
                </a:solidFill>
              </a:rPr>
              <a:t>:</a:t>
            </a:r>
            <a:endParaRPr sz="1800">
              <a:solidFill>
                <a:srgbClr val="0187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187CC"/>
                </a:solidFill>
              </a:rPr>
              <a:t>Windows PowerShell ISE</a:t>
            </a:r>
            <a:r>
              <a:rPr lang="en" sz="1800">
                <a:solidFill>
                  <a:srgbClr val="0187CC"/>
                </a:solidFill>
              </a:rPr>
              <a:t> (for scripting and testing)</a:t>
            </a:r>
            <a:endParaRPr sz="1800">
              <a:solidFill>
                <a:srgbClr val="0187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187CC"/>
                </a:solidFill>
              </a:rPr>
              <a:t>PSAppDeployToolkit (PSADT)</a:t>
            </a:r>
            <a:r>
              <a:rPr lang="en" sz="1800">
                <a:solidFill>
                  <a:srgbClr val="0187CC"/>
                </a:solidFill>
              </a:rPr>
              <a:t> (for GUI and scripting framework)</a:t>
            </a:r>
            <a:endParaRPr sz="18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187CC"/>
                </a:solidFill>
              </a:rPr>
              <a:t>Notepad / Visual Studio Code (Optional)</a:t>
            </a:r>
            <a:endParaRPr b="1">
              <a:solidFill>
                <a:srgbClr val="0187CC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5957" l="55360" r="3040" t="5913"/>
          <a:stretch/>
        </p:blipFill>
        <p:spPr>
          <a:xfrm>
            <a:off x="6303400" y="954725"/>
            <a:ext cx="2637376" cy="26477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6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86" name="Google Shape;86;p16"/>
          <p:cNvSpPr txBox="1"/>
          <p:nvPr/>
        </p:nvSpPr>
        <p:spPr>
          <a:xfrm>
            <a:off x="184850" y="380600"/>
            <a:ext cx="455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187CC"/>
                </a:solidFill>
                <a:latin typeface="Arial"/>
                <a:ea typeface="Arial"/>
                <a:cs typeface="Arial"/>
                <a:sym typeface="Arial"/>
              </a:rPr>
              <a:t>Introduction to Tools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84850" y="1446250"/>
            <a:ext cx="6591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600"/>
              <a:buChar char="●"/>
            </a:pPr>
            <a:r>
              <a:rPr b="1" lang="en" sz="1600">
                <a:solidFill>
                  <a:srgbClr val="0187CC"/>
                </a:solidFill>
              </a:rPr>
              <a:t>PowerShell ISE</a:t>
            </a:r>
            <a:r>
              <a:rPr lang="en" sz="1600">
                <a:solidFill>
                  <a:srgbClr val="0187CC"/>
                </a:solidFill>
              </a:rPr>
              <a:t>: Used to write and test deployment scripts.</a:t>
            </a:r>
            <a:br>
              <a:rPr lang="en" sz="1600">
                <a:solidFill>
                  <a:srgbClr val="0187CC"/>
                </a:solidFill>
              </a:rPr>
            </a:br>
            <a:endParaRPr sz="1600">
              <a:solidFill>
                <a:srgbClr val="0187C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600"/>
              <a:buChar char="●"/>
            </a:pPr>
            <a:r>
              <a:rPr b="1" lang="en" sz="1600">
                <a:solidFill>
                  <a:srgbClr val="0187CC"/>
                </a:solidFill>
              </a:rPr>
              <a:t>PSAppDeployToolkit (PSADT)</a:t>
            </a:r>
            <a:r>
              <a:rPr lang="en" sz="1600">
                <a:solidFill>
                  <a:srgbClr val="0187CC"/>
                </a:solidFill>
              </a:rPr>
              <a:t>: A framework for creating user-friendly, professional software deployments with GUI elements like prompts, dialogs, and progress bars.</a:t>
            </a:r>
            <a:br>
              <a:rPr lang="en" sz="1600">
                <a:solidFill>
                  <a:srgbClr val="0187CC"/>
                </a:solidFill>
              </a:rPr>
            </a:br>
            <a:endParaRPr sz="1600">
              <a:solidFill>
                <a:srgbClr val="0187C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600"/>
              <a:buChar char="●"/>
            </a:pPr>
            <a:r>
              <a:rPr b="1" lang="en" sz="1600">
                <a:solidFill>
                  <a:srgbClr val="0187CC"/>
                </a:solidFill>
              </a:rPr>
              <a:t>MSI Installer</a:t>
            </a:r>
            <a:r>
              <a:rPr lang="en" sz="1600">
                <a:solidFill>
                  <a:srgbClr val="0187CC"/>
                </a:solidFill>
              </a:rPr>
              <a:t>: Acts as the deployment package; custom actions are inserted via script integration</a:t>
            </a:r>
            <a:endParaRPr b="1" sz="1600">
              <a:solidFill>
                <a:srgbClr val="0187CC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400" y="1057700"/>
            <a:ext cx="2505075" cy="182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96" name="Google Shape;96;p17"/>
          <p:cNvSpPr txBox="1"/>
          <p:nvPr/>
        </p:nvSpPr>
        <p:spPr>
          <a:xfrm>
            <a:off x="184850" y="380600"/>
            <a:ext cx="421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187CC"/>
                </a:solidFill>
                <a:latin typeface="Arial"/>
                <a:ea typeface="Arial"/>
                <a:cs typeface="Arial"/>
                <a:sym typeface="Arial"/>
              </a:rPr>
              <a:t>Flowchart Diagram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84850" y="1446250"/>
            <a:ext cx="502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87CC"/>
                </a:solidFill>
              </a:rPr>
              <a:t>Start Script</a:t>
            </a:r>
            <a:r>
              <a:rPr lang="en">
                <a:solidFill>
                  <a:srgbClr val="0187CC"/>
                </a:solidFill>
              </a:rPr>
              <a:t>: Runs the deployment script containing custom actions.</a:t>
            </a:r>
            <a:br>
              <a:rPr lang="en">
                <a:solidFill>
                  <a:srgbClr val="0187CC"/>
                </a:solidFill>
              </a:rPr>
            </a:br>
            <a:r>
              <a:rPr b="1" lang="en">
                <a:solidFill>
                  <a:srgbClr val="0187CC"/>
                </a:solidFill>
              </a:rPr>
              <a:t>Show Welcome</a:t>
            </a:r>
            <a:r>
              <a:rPr lang="en">
                <a:solidFill>
                  <a:srgbClr val="0187CC"/>
                </a:solidFill>
              </a:rPr>
              <a:t>: Greets the user with information and closes conflicting apps.</a:t>
            </a:r>
            <a:br>
              <a:rPr lang="en">
                <a:solidFill>
                  <a:srgbClr val="0187CC"/>
                </a:solidFill>
              </a:rPr>
            </a:br>
            <a:r>
              <a:rPr b="1" lang="en">
                <a:solidFill>
                  <a:srgbClr val="0187CC"/>
                </a:solidFill>
              </a:rPr>
              <a:t>Prompt for Confirmation</a:t>
            </a:r>
            <a:r>
              <a:rPr lang="en">
                <a:solidFill>
                  <a:srgbClr val="0187CC"/>
                </a:solidFill>
              </a:rPr>
              <a:t>: Asks if user wants to proceed (custom buttons).</a:t>
            </a:r>
            <a:br>
              <a:rPr lang="en">
                <a:solidFill>
                  <a:srgbClr val="0187CC"/>
                </a:solidFill>
              </a:rPr>
            </a:br>
            <a:r>
              <a:rPr b="1" lang="en">
                <a:solidFill>
                  <a:srgbClr val="0187CC"/>
                </a:solidFill>
              </a:rPr>
              <a:t>Dialog Boxes</a:t>
            </a:r>
            <a:r>
              <a:rPr lang="en">
                <a:solidFill>
                  <a:srgbClr val="0187CC"/>
                </a:solidFill>
              </a:rPr>
              <a:t>: Show alerts, errors or instructions.</a:t>
            </a:r>
            <a:br>
              <a:rPr lang="en">
                <a:solidFill>
                  <a:srgbClr val="0187CC"/>
                </a:solidFill>
              </a:rPr>
            </a:br>
            <a:r>
              <a:rPr b="1" lang="en">
                <a:solidFill>
                  <a:srgbClr val="0187CC"/>
                </a:solidFill>
              </a:rPr>
              <a:t>Progress Indicator</a:t>
            </a:r>
            <a:r>
              <a:rPr lang="en">
                <a:solidFill>
                  <a:srgbClr val="0187CC"/>
                </a:solidFill>
              </a:rPr>
              <a:t>: Shows graphical progress while MSI installs.</a:t>
            </a:r>
            <a:br>
              <a:rPr lang="en">
                <a:solidFill>
                  <a:srgbClr val="0187CC"/>
                </a:solidFill>
              </a:rPr>
            </a:br>
            <a:r>
              <a:rPr b="1" lang="en">
                <a:solidFill>
                  <a:srgbClr val="0187CC"/>
                </a:solidFill>
              </a:rPr>
              <a:t>Tray Notification</a:t>
            </a:r>
            <a:r>
              <a:rPr lang="en">
                <a:solidFill>
                  <a:srgbClr val="0187CC"/>
                </a:solidFill>
              </a:rPr>
              <a:t>: Displays a balloon tip for completion or errors.</a:t>
            </a:r>
            <a:br>
              <a:rPr lang="en">
                <a:solidFill>
                  <a:srgbClr val="0187CC"/>
                </a:solidFill>
              </a:rPr>
            </a:br>
            <a:r>
              <a:rPr b="1" lang="en">
                <a:solidFill>
                  <a:srgbClr val="0187CC"/>
                </a:solidFill>
              </a:rPr>
              <a:t>Installation Ends</a:t>
            </a:r>
            <a:r>
              <a:rPr lang="en">
                <a:solidFill>
                  <a:srgbClr val="0187CC"/>
                </a:solidFill>
              </a:rPr>
              <a:t>: Completes the install process.</a:t>
            </a:r>
            <a:endParaRPr b="0" i="0" sz="19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450" y="444550"/>
            <a:ext cx="1796700" cy="38333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450" y="4277900"/>
            <a:ext cx="1796700" cy="46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8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07" name="Google Shape;107;p18"/>
          <p:cNvSpPr txBox="1"/>
          <p:nvPr/>
        </p:nvSpPr>
        <p:spPr>
          <a:xfrm>
            <a:off x="184850" y="380600"/>
            <a:ext cx="372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187CC"/>
                </a:solidFill>
                <a:latin typeface="Arial"/>
                <a:ea typeface="Arial"/>
                <a:cs typeface="Arial"/>
                <a:sym typeface="Arial"/>
              </a:rPr>
              <a:t>Usage Process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84850" y="1446250"/>
            <a:ext cx="87777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87CC"/>
                </a:solidFill>
              </a:rPr>
              <a:t>Install </a:t>
            </a:r>
            <a:r>
              <a:rPr b="1" lang="en" sz="1800">
                <a:solidFill>
                  <a:srgbClr val="0187CC"/>
                </a:solidFill>
              </a:rPr>
              <a:t>PSADT</a:t>
            </a:r>
            <a:r>
              <a:rPr lang="en" sz="1800">
                <a:solidFill>
                  <a:srgbClr val="0187CC"/>
                </a:solidFill>
              </a:rPr>
              <a:t> and extract it to a working directory.</a:t>
            </a:r>
            <a:endParaRPr sz="18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87CC"/>
                </a:solidFill>
              </a:rPr>
              <a:t>Open </a:t>
            </a:r>
            <a:r>
              <a:rPr b="1" lang="en" sz="1800">
                <a:solidFill>
                  <a:srgbClr val="0187CC"/>
                </a:solidFill>
              </a:rPr>
              <a:t>PowerShell ISE</a:t>
            </a:r>
            <a:r>
              <a:rPr lang="en" sz="1800">
                <a:solidFill>
                  <a:srgbClr val="0187CC"/>
                </a:solidFill>
              </a:rPr>
              <a:t> and load the Add-AppDevPackage.ps1 script.</a:t>
            </a:r>
            <a:endParaRPr sz="18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87CC"/>
                </a:solidFill>
              </a:rPr>
              <a:t>Modify the script to insert custom GUI interactions using these PSADT commands.</a:t>
            </a:r>
            <a:endParaRPr sz="1800">
              <a:solidFill>
                <a:srgbClr val="0187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87CC"/>
                </a:solidFill>
              </a:rPr>
              <a:t>Run the script in PowerShell to test custom actions.</a:t>
            </a:r>
            <a:endParaRPr sz="18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87CC"/>
                </a:solidFill>
              </a:rPr>
              <a:t>Verify behavior during install, uninstall or error scenarios.</a:t>
            </a:r>
            <a:endParaRPr sz="1600">
              <a:solidFill>
                <a:srgbClr val="0187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9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116" name="Google Shape;116;p19"/>
          <p:cNvSpPr txBox="1"/>
          <p:nvPr/>
        </p:nvSpPr>
        <p:spPr>
          <a:xfrm>
            <a:off x="184850" y="380600"/>
            <a:ext cx="592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187CC"/>
                </a:solidFill>
                <a:latin typeface="Arial"/>
                <a:ea typeface="Arial"/>
                <a:cs typeface="Arial"/>
                <a:sym typeface="Arial"/>
              </a:rPr>
              <a:t>Execution Overview Steps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84850" y="1337500"/>
            <a:ext cx="6026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Instrument Sans"/>
              <a:buChar char="●"/>
            </a:pPr>
            <a:r>
              <a:rPr b="1" lang="en" sz="1200">
                <a:solidFill>
                  <a:srgbClr val="0187CC"/>
                </a:solidFill>
              </a:rPr>
              <a:t>Show-ADTInstallationPrompt</a:t>
            </a:r>
            <a:br>
              <a:rPr b="1" lang="en" sz="1200">
                <a:solidFill>
                  <a:srgbClr val="0187CC"/>
                </a:solidFill>
              </a:rPr>
            </a:br>
            <a:r>
              <a:rPr lang="en" sz="1200">
                <a:solidFill>
                  <a:srgbClr val="0187CC"/>
                </a:solidFill>
              </a:rPr>
              <a:t> Displays a prompt with customizable buttons.</a:t>
            </a: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Instrument Sans"/>
              <a:buChar char="●"/>
            </a:pPr>
            <a:r>
              <a:rPr b="1" lang="en" sz="1200">
                <a:solidFill>
                  <a:srgbClr val="0187CC"/>
                </a:solidFill>
              </a:rPr>
              <a:t>Show-ADTInstallationWelcome</a:t>
            </a:r>
            <a:br>
              <a:rPr b="1" lang="en" sz="1200">
                <a:solidFill>
                  <a:srgbClr val="0187CC"/>
                </a:solidFill>
              </a:rPr>
            </a:br>
            <a:r>
              <a:rPr lang="en" sz="1200">
                <a:solidFill>
                  <a:srgbClr val="0187CC"/>
                </a:solidFill>
              </a:rPr>
              <a:t> Shows a welcome dialog with process names to close or options to defer installation.</a:t>
            </a: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Instrument Sans"/>
              <a:buChar char="●"/>
            </a:pPr>
            <a:r>
              <a:rPr b="1" lang="en" sz="1200">
                <a:solidFill>
                  <a:srgbClr val="0187CC"/>
                </a:solidFill>
              </a:rPr>
              <a:t>Show-ADTInstallationProgress</a:t>
            </a:r>
            <a:br>
              <a:rPr b="1" lang="en" sz="1200">
                <a:solidFill>
                  <a:srgbClr val="0187CC"/>
                </a:solidFill>
              </a:rPr>
            </a:br>
            <a:r>
              <a:rPr lang="en" sz="1200">
                <a:solidFill>
                  <a:srgbClr val="0187CC"/>
                </a:solidFill>
              </a:rPr>
              <a:t> Displays a progress bar while installation executes in the background.</a:t>
            </a: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Instrument Sans"/>
              <a:buChar char="●"/>
            </a:pPr>
            <a:r>
              <a:rPr b="1" lang="en" sz="1200">
                <a:solidFill>
                  <a:srgbClr val="0187CC"/>
                </a:solidFill>
              </a:rPr>
              <a:t>Show-ADTDialogBox</a:t>
            </a:r>
            <a:br>
              <a:rPr b="1" lang="en" sz="1200">
                <a:solidFill>
                  <a:srgbClr val="0187CC"/>
                </a:solidFill>
              </a:rPr>
            </a:br>
            <a:r>
              <a:rPr lang="en" sz="1200">
                <a:solidFill>
                  <a:srgbClr val="0187CC"/>
                </a:solidFill>
              </a:rPr>
              <a:t> Shows alerts, error messages or confirmation boxes with Yes/No or OK/Cancel buttons.</a:t>
            </a: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Instrument Sans"/>
              <a:buChar char="●"/>
            </a:pPr>
            <a:r>
              <a:rPr b="1" lang="en" sz="1200">
                <a:solidFill>
                  <a:srgbClr val="0187CC"/>
                </a:solidFill>
              </a:rPr>
              <a:t>Show-ADTBalloonTip</a:t>
            </a:r>
            <a:br>
              <a:rPr b="1" lang="en" sz="1200">
                <a:solidFill>
                  <a:srgbClr val="0187CC"/>
                </a:solidFill>
              </a:rPr>
            </a:br>
            <a:r>
              <a:rPr lang="en" sz="1200">
                <a:solidFill>
                  <a:srgbClr val="0187CC"/>
                </a:solidFill>
              </a:rPr>
              <a:t> Displays a tray notification for eg. "Installation Started", "App Installed Successfully".</a:t>
            </a:r>
            <a:endParaRPr sz="1200">
              <a:solidFill>
                <a:srgbClr val="0187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187CC"/>
                </a:solidFill>
              </a:rPr>
              <a:t>All functions are called from within </a:t>
            </a:r>
            <a:r>
              <a:rPr b="1" lang="en" sz="1100">
                <a:solidFill>
                  <a:srgbClr val="0187CC"/>
                </a:solidFill>
              </a:rPr>
              <a:t>Add-AppDevPackage.ps1</a:t>
            </a:r>
            <a:r>
              <a:rPr lang="en" sz="1100">
                <a:solidFill>
                  <a:srgbClr val="0187CC"/>
                </a:solidFill>
              </a:rPr>
              <a:t> and work together to guide users through a more interactive, safe install process.</a:t>
            </a:r>
            <a:endParaRPr sz="1200">
              <a:solidFill>
                <a:srgbClr val="0187CC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675" y="1810325"/>
            <a:ext cx="3277976" cy="12401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0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8</a:t>
            </a:r>
            <a:endParaRPr sz="1200"/>
          </a:p>
        </p:txBody>
      </p:sp>
      <p:sp>
        <p:nvSpPr>
          <p:cNvPr id="126" name="Google Shape;126;p20"/>
          <p:cNvSpPr txBox="1"/>
          <p:nvPr/>
        </p:nvSpPr>
        <p:spPr>
          <a:xfrm>
            <a:off x="184850" y="380600"/>
            <a:ext cx="406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187CC"/>
                </a:solidFill>
                <a:latin typeface="Arial"/>
                <a:ea typeface="Arial"/>
                <a:cs typeface="Arial"/>
                <a:sym typeface="Arial"/>
              </a:rPr>
              <a:t>Analysis Result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84850" y="1446250"/>
            <a:ext cx="6570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Char char="●"/>
            </a:pPr>
            <a:r>
              <a:rPr b="1" lang="en" sz="1600">
                <a:solidFill>
                  <a:srgbClr val="0187CC"/>
                </a:solidFill>
              </a:rPr>
              <a:t>Script Execution</a:t>
            </a:r>
            <a:r>
              <a:rPr lang="en" sz="1600">
                <a:solidFill>
                  <a:srgbClr val="0187CC"/>
                </a:solidFill>
              </a:rPr>
              <a:t>: Successful installation with all GUI prompts and logs.</a:t>
            </a:r>
            <a:endParaRPr sz="1600">
              <a:solidFill>
                <a:srgbClr val="0187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Char char="●"/>
            </a:pPr>
            <a:r>
              <a:rPr b="1" lang="en" sz="1600">
                <a:solidFill>
                  <a:srgbClr val="0187CC"/>
                </a:solidFill>
              </a:rPr>
              <a:t>User Interaction</a:t>
            </a:r>
            <a:r>
              <a:rPr lang="en" sz="1600">
                <a:solidFill>
                  <a:srgbClr val="0187CC"/>
                </a:solidFill>
              </a:rPr>
              <a:t>: Highly improved with dialog boxes, welcome screens, and balloon tips.</a:t>
            </a:r>
            <a:endParaRPr sz="1600">
              <a:solidFill>
                <a:srgbClr val="0187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Char char="●"/>
            </a:pPr>
            <a:r>
              <a:rPr b="1" lang="en" sz="1600">
                <a:solidFill>
                  <a:srgbClr val="0187CC"/>
                </a:solidFill>
              </a:rPr>
              <a:t>System Performance</a:t>
            </a:r>
            <a:r>
              <a:rPr lang="en" sz="1600">
                <a:solidFill>
                  <a:srgbClr val="0187CC"/>
                </a:solidFill>
              </a:rPr>
              <a:t>: No heavy resource usage or crashes observed.</a:t>
            </a:r>
            <a:endParaRPr b="1" sz="1800">
              <a:solidFill>
                <a:srgbClr val="0187CC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52914"/>
          <a:stretch/>
        </p:blipFill>
        <p:spPr>
          <a:xfrm>
            <a:off x="4333700" y="389387"/>
            <a:ext cx="4580049" cy="1020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088" y="3200950"/>
            <a:ext cx="3264976" cy="1277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575" y="3123913"/>
            <a:ext cx="3118299" cy="143144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1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9</a:t>
            </a:r>
            <a:endParaRPr sz="1200"/>
          </a:p>
        </p:txBody>
      </p:sp>
      <p:sp>
        <p:nvSpPr>
          <p:cNvPr id="138" name="Google Shape;138;p21"/>
          <p:cNvSpPr txBox="1"/>
          <p:nvPr/>
        </p:nvSpPr>
        <p:spPr>
          <a:xfrm>
            <a:off x="184850" y="380600"/>
            <a:ext cx="555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3200">
                <a:solidFill>
                  <a:srgbClr val="0187CC"/>
                </a:solidFill>
              </a:rPr>
              <a:t>Commands</a:t>
            </a:r>
            <a:endParaRPr b="1" i="0" sz="3200" u="none" cap="none" strike="noStrike">
              <a:solidFill>
                <a:srgbClr val="0187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37690" l="0" r="0" t="0"/>
          <a:stretch/>
        </p:blipFill>
        <p:spPr>
          <a:xfrm>
            <a:off x="865950" y="1057700"/>
            <a:ext cx="7412100" cy="3415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