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370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331" r:id="rId7"/>
    <p:sldId id="329" r:id="rId8"/>
    <p:sldId id="330" r:id="rId9"/>
    <p:sldId id="322" r:id="rId10"/>
    <p:sldId id="325" r:id="rId11"/>
    <p:sldId id="323" r:id="rId12"/>
    <p:sldId id="324" r:id="rId13"/>
    <p:sldId id="326" r:id="rId14"/>
    <p:sldId id="328" r:id="rId15"/>
    <p:sldId id="327" r:id="rId16"/>
    <p:sldId id="333" r:id="rId17"/>
    <p:sldId id="270" r:id="rId18"/>
    <p:sldId id="271" r:id="rId19"/>
    <p:sldId id="321" r:id="rId20"/>
    <p:sldId id="272" r:id="rId21"/>
    <p:sldId id="320" r:id="rId22"/>
    <p:sldId id="309" r:id="rId23"/>
    <p:sldId id="312" r:id="rId24"/>
    <p:sldId id="318" r:id="rId25"/>
    <p:sldId id="317" r:id="rId26"/>
    <p:sldId id="308" r:id="rId27"/>
    <p:sldId id="316" r:id="rId28"/>
    <p:sldId id="336" r:id="rId29"/>
    <p:sldId id="335" r:id="rId30"/>
  </p:sldIdLst>
  <p:sldSz cx="9144000" cy="5143500" type="screen16x9"/>
  <p:notesSz cx="9144000" cy="5143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983874-EBC6-4CB2-979E-96466A4B0A9C}">
          <p14:sldIdLst>
            <p14:sldId id="256"/>
            <p14:sldId id="257"/>
            <p14:sldId id="258"/>
            <p14:sldId id="259"/>
            <p14:sldId id="260"/>
          </p14:sldIdLst>
        </p14:section>
        <p14:section name="Exploratory Data Analysis" id="{096E6D92-E9F5-4367-890C-5840B774C922}">
          <p14:sldIdLst>
            <p14:sldId id="331"/>
            <p14:sldId id="329"/>
            <p14:sldId id="330"/>
            <p14:sldId id="322"/>
            <p14:sldId id="325"/>
            <p14:sldId id="323"/>
            <p14:sldId id="324"/>
            <p14:sldId id="326"/>
            <p14:sldId id="328"/>
            <p14:sldId id="327"/>
            <p14:sldId id="333"/>
            <p14:sldId id="270"/>
          </p14:sldIdLst>
        </p14:section>
        <p14:section name="Classification" id="{CDF65F68-765B-4136-931D-00BEF636FB1C}">
          <p14:sldIdLst>
            <p14:sldId id="271"/>
            <p14:sldId id="321"/>
            <p14:sldId id="272"/>
            <p14:sldId id="320"/>
            <p14:sldId id="309"/>
            <p14:sldId id="312"/>
            <p14:sldId id="318"/>
            <p14:sldId id="317"/>
            <p14:sldId id="308"/>
            <p14:sldId id="316"/>
            <p14:sldId id="336"/>
            <p14:sldId id="335"/>
          </p14:sldIdLst>
        </p14:section>
        <p14:section name="Exploratory Data Analysis" id="{D2422C8F-02A6-484A-A4BD-039015549A58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843FB8-5DFA-452F-9EAA-8C217EF34839}" v="38" dt="2023-04-26T02:29:23.960"/>
    <p1510:client id="{3704E482-6361-49EB-9E0A-BA5C38CCDF7F}" v="43" dt="2023-04-26T01:10:44.670"/>
    <p1510:client id="{4A5F948A-15DF-429F-89D4-27C660CE893A}" v="3322" dt="2023-04-26T09:00:11.700"/>
    <p1510:client id="{BBD2F2BB-DD67-0C5E-212B-3DB876675604}" v="197" dt="2023-04-26T07:10:33.338"/>
    <p1510:client id="{DFF95148-A058-D233-1529-B3D4E90D0B31}" v="34" dt="2023-04-26T03:53:14.68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8" autoAdjust="0"/>
    <p:restoredTop sz="86036" autoAdjust="0"/>
  </p:normalViewPr>
  <p:slideViewPr>
    <p:cSldViewPr>
      <p:cViewPr varScale="1">
        <p:scale>
          <a:sx n="124" d="100"/>
          <a:sy n="124" d="100"/>
        </p:scale>
        <p:origin x="128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cometmail-my.sharepoint.com/personal/sxc220123_utdallas_edu/Documents/2023/Spring%202023/Business%20Analytics%20with%20R/Group%20Project/Reference%20Project/online_shoppers_intention%20-%20Cop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cometmail-my.sharepoint.com/personal/sxc220123_utdallas_edu/Documents/2023/Spring%202023/Business%20Analytics%20with%20R/Group%20Project/Reference%20Project/online_shoppers_intention%20-%20Cop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cometmail-my.sharepoint.com/personal/sxc220123_utdallas_edu/Documents/2023/Spring%202023/Business%20Analytics%20with%20R/Group%20Project/Reference%20Project/online_shoppers_intention%20-%20Cop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cometmail-my.sharepoint.com/personal/sxc220123_utdallas_edu/Documents/2023/Spring%202023/Business%20Analytics%20with%20R/Group%20Project/Reference%20Project/online_shoppers_intention%20-%20Copy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cometmail-my.sharepoint.com/personal/sxc220123_utdallas_edu/Documents/2023/Spring%202023/Business%20Analytics%20with%20R/Group%20Project/Reference%20Project/online_shoppers_intention%20-%20Copy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cometmail-my.sharepoint.com/personal/sxc220123_utdallas_edu/Documents/2023/Spring%202023/Business%20Analytics%20with%20R/Group%20Project/Reference%20Project/online_shoppers_intention%20-%20Copy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cometmail-my.sharepoint.com/personal/sxc220123_utdallas_edu/Documents/2023/Spring%202023/Business%20Analytics%20with%20R/Group%20Project/Reference%20Project/online_shoppers_intention%20-%20Copy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Special Day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1"/>
          <c:order val="1"/>
          <c:tx>
            <c:strRef>
              <c:f>'[online_shoppers_intention - Copy.xlsx]Special Days'!$C$2</c:f>
              <c:strCache>
                <c:ptCount val="1"/>
                <c:pt idx="0">
                  <c:v>TRUE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'[online_shoppers_intention - Copy.xlsx]Special Days'!$B$3:$B$8</c:f>
              <c:numCache>
                <c:formatCode>General</c:formatCode>
                <c:ptCount val="6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</c:numCache>
            </c:numRef>
          </c:cat>
          <c:val>
            <c:numRef>
              <c:f>'[online_shoppers_intention - Copy.xlsx]Special Days'!$C$3:$C$8</c:f>
              <c:numCache>
                <c:formatCode>General</c:formatCode>
                <c:ptCount val="6"/>
                <c:pt idx="0">
                  <c:v>1831</c:v>
                </c:pt>
                <c:pt idx="1">
                  <c:v>14</c:v>
                </c:pt>
                <c:pt idx="2">
                  <c:v>13</c:v>
                </c:pt>
                <c:pt idx="3">
                  <c:v>29</c:v>
                </c:pt>
                <c:pt idx="4">
                  <c:v>11</c:v>
                </c:pt>
                <c:pt idx="5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B0-4263-9BD7-98FFFDBE46AD}"/>
            </c:ext>
          </c:extLst>
        </c:ser>
        <c:ser>
          <c:idx val="2"/>
          <c:order val="2"/>
          <c:tx>
            <c:strRef>
              <c:f>'[online_shoppers_intention - Copy.xlsx]Special Days'!$D$2</c:f>
              <c:strCache>
                <c:ptCount val="1"/>
                <c:pt idx="0">
                  <c:v>FALSE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'[online_shoppers_intention - Copy.xlsx]Special Days'!$B$3:$B$8</c:f>
              <c:numCache>
                <c:formatCode>General</c:formatCode>
                <c:ptCount val="6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</c:numCache>
            </c:numRef>
          </c:cat>
          <c:val>
            <c:numRef>
              <c:f>'[online_shoppers_intention - Copy.xlsx]Special Days'!$D$3:$D$8</c:f>
              <c:numCache>
                <c:formatCode>General</c:formatCode>
                <c:ptCount val="6"/>
                <c:pt idx="0">
                  <c:v>9248</c:v>
                </c:pt>
                <c:pt idx="1">
                  <c:v>164</c:v>
                </c:pt>
                <c:pt idx="2">
                  <c:v>230</c:v>
                </c:pt>
                <c:pt idx="3">
                  <c:v>322</c:v>
                </c:pt>
                <c:pt idx="4">
                  <c:v>314</c:v>
                </c:pt>
                <c:pt idx="5">
                  <c:v>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BB0-4263-9BD7-98FFFDBE46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953558527"/>
        <c:axId val="953559007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'[online_shoppers_intention - Copy.xlsx]Special Days'!$B$2</c15:sqref>
                        </c15:formulaRef>
                      </c:ext>
                    </c:extLst>
                    <c:strCache>
                      <c:ptCount val="1"/>
                      <c:pt idx="0">
                        <c:v>Special Days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'[online_shoppers_intention - Copy.xlsx]Special Days'!$B$3:$B$8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</c:v>
                      </c:pt>
                      <c:pt idx="1">
                        <c:v>0.2</c:v>
                      </c:pt>
                      <c:pt idx="2">
                        <c:v>0.4</c:v>
                      </c:pt>
                      <c:pt idx="3">
                        <c:v>0.6</c:v>
                      </c:pt>
                      <c:pt idx="4">
                        <c:v>0.8</c:v>
                      </c:pt>
                      <c:pt idx="5">
                        <c:v>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'[online_shoppers_intention - Copy.xlsx]Special Days'!$B$3:$B$8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</c:v>
                      </c:pt>
                      <c:pt idx="1">
                        <c:v>0.2</c:v>
                      </c:pt>
                      <c:pt idx="2">
                        <c:v>0.4</c:v>
                      </c:pt>
                      <c:pt idx="3">
                        <c:v>0.6</c:v>
                      </c:pt>
                      <c:pt idx="4">
                        <c:v>0.8</c:v>
                      </c:pt>
                      <c:pt idx="5">
                        <c:v>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6BB0-4263-9BD7-98FFFDBE46AD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ser>
          <c:idx val="3"/>
          <c:order val="3"/>
          <c:tx>
            <c:strRef>
              <c:f>'[online_shoppers_intention - Copy.xlsx]Special Days'!$E$2</c:f>
              <c:strCache>
                <c:ptCount val="1"/>
                <c:pt idx="0">
                  <c:v>Convert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'[online_shoppers_intention - Copy.xlsx]Special Days'!$E$3:$E$8</c:f>
              <c:numCache>
                <c:formatCode>0%</c:formatCode>
                <c:ptCount val="6"/>
                <c:pt idx="0">
                  <c:v>0.16526762343171766</c:v>
                </c:pt>
                <c:pt idx="1">
                  <c:v>7.8651685393258425E-2</c:v>
                </c:pt>
                <c:pt idx="2">
                  <c:v>5.3497942386831275E-2</c:v>
                </c:pt>
                <c:pt idx="3">
                  <c:v>8.2621082621082614E-2</c:v>
                </c:pt>
                <c:pt idx="4">
                  <c:v>3.3846153846153845E-2</c:v>
                </c:pt>
                <c:pt idx="5">
                  <c:v>6.4935064935064929E-2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BB0-4263-9BD7-98FFFDBE46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52989871"/>
        <c:axId val="1160775599"/>
      </c:lineChart>
      <c:catAx>
        <c:axId val="9535585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3559007"/>
        <c:crosses val="autoZero"/>
        <c:auto val="1"/>
        <c:lblAlgn val="ctr"/>
        <c:lblOffset val="100"/>
        <c:noMultiLvlLbl val="0"/>
      </c:catAx>
      <c:valAx>
        <c:axId val="9535590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3558527"/>
        <c:crosses val="autoZero"/>
        <c:crossBetween val="between"/>
      </c:valAx>
      <c:valAx>
        <c:axId val="1160775599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2989871"/>
        <c:crosses val="max"/>
        <c:crossBetween val="between"/>
      </c:valAx>
      <c:catAx>
        <c:axId val="1752989871"/>
        <c:scaling>
          <c:orientation val="minMax"/>
        </c:scaling>
        <c:delete val="1"/>
        <c:axPos val="b"/>
        <c:majorTickMark val="out"/>
        <c:minorTickMark val="none"/>
        <c:tickLblPos val="nextTo"/>
        <c:crossAx val="116077559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Month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'[online_shoppers_intention - Copy.xlsx]Month'!$C$2</c:f>
              <c:strCache>
                <c:ptCount val="1"/>
                <c:pt idx="0">
                  <c:v>TRUE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'[online_shoppers_intention - Copy.xlsx]Month'!$B$3:$B$12</c:f>
              <c:strCache>
                <c:ptCount val="10"/>
                <c:pt idx="0">
                  <c:v>Feb</c:v>
                </c:pt>
                <c:pt idx="1">
                  <c:v>Mar</c:v>
                </c:pt>
                <c:pt idx="2">
                  <c:v>May</c:v>
                </c:pt>
                <c:pt idx="3">
                  <c:v>Jun</c:v>
                </c:pt>
                <c:pt idx="4">
                  <c:v>Jul</c:v>
                </c:pt>
                <c:pt idx="5">
                  <c:v>Aug</c:v>
                </c:pt>
                <c:pt idx="6">
                  <c:v>Sep</c:v>
                </c:pt>
                <c:pt idx="7">
                  <c:v>Oct</c:v>
                </c:pt>
                <c:pt idx="8">
                  <c:v>Nov</c:v>
                </c:pt>
                <c:pt idx="9">
                  <c:v>Dec</c:v>
                </c:pt>
              </c:strCache>
            </c:strRef>
          </c:cat>
          <c:val>
            <c:numRef>
              <c:f>'[online_shoppers_intention - Copy.xlsx]Month'!$C$3:$C$12</c:f>
              <c:numCache>
                <c:formatCode>General</c:formatCode>
                <c:ptCount val="10"/>
                <c:pt idx="0">
                  <c:v>3</c:v>
                </c:pt>
                <c:pt idx="1">
                  <c:v>192</c:v>
                </c:pt>
                <c:pt idx="2">
                  <c:v>365</c:v>
                </c:pt>
                <c:pt idx="3">
                  <c:v>29</c:v>
                </c:pt>
                <c:pt idx="4">
                  <c:v>66</c:v>
                </c:pt>
                <c:pt idx="5">
                  <c:v>76</c:v>
                </c:pt>
                <c:pt idx="6">
                  <c:v>86</c:v>
                </c:pt>
                <c:pt idx="7">
                  <c:v>115</c:v>
                </c:pt>
                <c:pt idx="8">
                  <c:v>760</c:v>
                </c:pt>
                <c:pt idx="9">
                  <c:v>216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29-4159-B5AC-4B9320E0C8E8}"/>
            </c:ext>
          </c:extLst>
        </c:ser>
        <c:ser>
          <c:idx val="1"/>
          <c:order val="1"/>
          <c:tx>
            <c:strRef>
              <c:f>'[online_shoppers_intention - Copy.xlsx]Month'!$D$2</c:f>
              <c:strCache>
                <c:ptCount val="1"/>
                <c:pt idx="0">
                  <c:v>FALSE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'[online_shoppers_intention - Copy.xlsx]Month'!$B$3:$B$12</c:f>
              <c:strCache>
                <c:ptCount val="10"/>
                <c:pt idx="0">
                  <c:v>Feb</c:v>
                </c:pt>
                <c:pt idx="1">
                  <c:v>Mar</c:v>
                </c:pt>
                <c:pt idx="2">
                  <c:v>May</c:v>
                </c:pt>
                <c:pt idx="3">
                  <c:v>Jun</c:v>
                </c:pt>
                <c:pt idx="4">
                  <c:v>Jul</c:v>
                </c:pt>
                <c:pt idx="5">
                  <c:v>Aug</c:v>
                </c:pt>
                <c:pt idx="6">
                  <c:v>Sep</c:v>
                </c:pt>
                <c:pt idx="7">
                  <c:v>Oct</c:v>
                </c:pt>
                <c:pt idx="8">
                  <c:v>Nov</c:v>
                </c:pt>
                <c:pt idx="9">
                  <c:v>Dec</c:v>
                </c:pt>
              </c:strCache>
            </c:strRef>
          </c:cat>
          <c:val>
            <c:numRef>
              <c:f>'[online_shoppers_intention - Copy.xlsx]Month'!$D$3:$D$12</c:f>
              <c:numCache>
                <c:formatCode>General</c:formatCode>
                <c:ptCount val="10"/>
                <c:pt idx="0">
                  <c:v>181</c:v>
                </c:pt>
                <c:pt idx="1">
                  <c:v>1715</c:v>
                </c:pt>
                <c:pt idx="2">
                  <c:v>2999</c:v>
                </c:pt>
                <c:pt idx="3">
                  <c:v>259</c:v>
                </c:pt>
                <c:pt idx="4">
                  <c:v>366</c:v>
                </c:pt>
                <c:pt idx="5">
                  <c:v>357</c:v>
                </c:pt>
                <c:pt idx="6">
                  <c:v>362</c:v>
                </c:pt>
                <c:pt idx="7">
                  <c:v>434</c:v>
                </c:pt>
                <c:pt idx="8">
                  <c:v>2238</c:v>
                </c:pt>
                <c:pt idx="9">
                  <c:v>1511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29-4159-B5AC-4B9320E0C8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953558527"/>
        <c:axId val="953559007"/>
      </c:barChart>
      <c:lineChart>
        <c:grouping val="standard"/>
        <c:varyColors val="0"/>
        <c:ser>
          <c:idx val="2"/>
          <c:order val="2"/>
          <c:tx>
            <c:strRef>
              <c:f>'[online_shoppers_intention - Copy.xlsx]Month'!$E$2</c:f>
              <c:strCache>
                <c:ptCount val="1"/>
                <c:pt idx="0">
                  <c:v>Convert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'[online_shoppers_intention - Copy.xlsx]Month'!$B$3:$B$12</c:f>
              <c:strCache>
                <c:ptCount val="10"/>
                <c:pt idx="0">
                  <c:v>Feb</c:v>
                </c:pt>
                <c:pt idx="1">
                  <c:v>Mar</c:v>
                </c:pt>
                <c:pt idx="2">
                  <c:v>May</c:v>
                </c:pt>
                <c:pt idx="3">
                  <c:v>Jun</c:v>
                </c:pt>
                <c:pt idx="4">
                  <c:v>Jul</c:v>
                </c:pt>
                <c:pt idx="5">
                  <c:v>Aug</c:v>
                </c:pt>
                <c:pt idx="6">
                  <c:v>Sep</c:v>
                </c:pt>
                <c:pt idx="7">
                  <c:v>Oct</c:v>
                </c:pt>
                <c:pt idx="8">
                  <c:v>Nov</c:v>
                </c:pt>
                <c:pt idx="9">
                  <c:v>Dec</c:v>
                </c:pt>
              </c:strCache>
            </c:strRef>
          </c:cat>
          <c:val>
            <c:numRef>
              <c:f>'[online_shoppers_intention - Copy.xlsx]Month'!$E$3:$E$12</c:f>
              <c:numCache>
                <c:formatCode>0%</c:formatCode>
                <c:ptCount val="10"/>
                <c:pt idx="0">
                  <c:v>1.6304347826086956E-2</c:v>
                </c:pt>
                <c:pt idx="1">
                  <c:v>0.10068169900367069</c:v>
                </c:pt>
                <c:pt idx="2">
                  <c:v>0.10850178359096314</c:v>
                </c:pt>
                <c:pt idx="3">
                  <c:v>0.10069444444444445</c:v>
                </c:pt>
                <c:pt idx="4">
                  <c:v>0.15277777777777779</c:v>
                </c:pt>
                <c:pt idx="5">
                  <c:v>0.17551963048498845</c:v>
                </c:pt>
                <c:pt idx="6">
                  <c:v>0.19196428571428573</c:v>
                </c:pt>
                <c:pt idx="7">
                  <c:v>0.20947176684881602</c:v>
                </c:pt>
                <c:pt idx="8">
                  <c:v>0.25350233488992663</c:v>
                </c:pt>
                <c:pt idx="9">
                  <c:v>0.12507237984944991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C29-4159-B5AC-4B9320E0C8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83870287"/>
        <c:axId val="2083872687"/>
      </c:lineChart>
      <c:catAx>
        <c:axId val="9535585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3559007"/>
        <c:crosses val="autoZero"/>
        <c:auto val="1"/>
        <c:lblAlgn val="ctr"/>
        <c:lblOffset val="100"/>
        <c:noMultiLvlLbl val="0"/>
      </c:catAx>
      <c:valAx>
        <c:axId val="9535590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3558527"/>
        <c:crosses val="autoZero"/>
        <c:crossBetween val="between"/>
      </c:valAx>
      <c:valAx>
        <c:axId val="2083872687"/>
        <c:scaling>
          <c:orientation val="minMax"/>
        </c:scaling>
        <c:delete val="0"/>
        <c:axPos val="r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3870287"/>
        <c:crosses val="max"/>
        <c:crossBetween val="between"/>
      </c:valAx>
      <c:catAx>
        <c:axId val="208387028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8387268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Visitor Type</a:t>
            </a:r>
          </a:p>
        </c:rich>
      </c:tx>
      <c:layout>
        <c:manualLayout>
          <c:xMode val="edge"/>
          <c:yMode val="edge"/>
          <c:x val="0.45092931825116506"/>
          <c:y val="2.68384326355340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7542542960155637E-2"/>
          <c:y val="0.14614604333878556"/>
          <c:w val="0.83176555663392049"/>
          <c:h val="0.679655622757300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'[online_shoppers_intention - Copy.xlsx]Visitor Type'!$C$2</c:f>
              <c:strCache>
                <c:ptCount val="1"/>
                <c:pt idx="0">
                  <c:v>TRUE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'[online_shoppers_intention - Copy.xlsx]Visitor Type'!$B$3:$B$5</c:f>
              <c:strCache>
                <c:ptCount val="3"/>
                <c:pt idx="0">
                  <c:v>New_Visitor</c:v>
                </c:pt>
                <c:pt idx="1">
                  <c:v>Other</c:v>
                </c:pt>
                <c:pt idx="2">
                  <c:v>Returning_Visitor</c:v>
                </c:pt>
              </c:strCache>
            </c:strRef>
          </c:cat>
          <c:val>
            <c:numRef>
              <c:f>'[online_shoppers_intention - Copy.xlsx]Visitor Type'!$C$3:$C$5</c:f>
              <c:numCache>
                <c:formatCode>General</c:formatCode>
                <c:ptCount val="3"/>
                <c:pt idx="0">
                  <c:v>422</c:v>
                </c:pt>
                <c:pt idx="1">
                  <c:v>16</c:v>
                </c:pt>
                <c:pt idx="2">
                  <c:v>1470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89-4A37-86EA-0858F32008A5}"/>
            </c:ext>
          </c:extLst>
        </c:ser>
        <c:ser>
          <c:idx val="1"/>
          <c:order val="1"/>
          <c:tx>
            <c:strRef>
              <c:f>'[online_shoppers_intention - Copy.xlsx]Visitor Type'!$D$2</c:f>
              <c:strCache>
                <c:ptCount val="1"/>
                <c:pt idx="0">
                  <c:v>FALSE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'[online_shoppers_intention - Copy.xlsx]Visitor Type'!$B$3:$B$5</c:f>
              <c:strCache>
                <c:ptCount val="3"/>
                <c:pt idx="0">
                  <c:v>New_Visitor</c:v>
                </c:pt>
                <c:pt idx="1">
                  <c:v>Other</c:v>
                </c:pt>
                <c:pt idx="2">
                  <c:v>Returning_Visitor</c:v>
                </c:pt>
              </c:strCache>
            </c:strRef>
          </c:cat>
          <c:val>
            <c:numRef>
              <c:f>'[online_shoppers_intention - Copy.xlsx]Visitor Type'!$D$3:$D$5</c:f>
              <c:numCache>
                <c:formatCode>General</c:formatCode>
                <c:ptCount val="3"/>
                <c:pt idx="0">
                  <c:v>1272</c:v>
                </c:pt>
                <c:pt idx="1">
                  <c:v>69</c:v>
                </c:pt>
                <c:pt idx="2">
                  <c:v>9081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89-4A37-86EA-0858F32008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724203983"/>
        <c:axId val="1724202063"/>
      </c:barChart>
      <c:lineChart>
        <c:grouping val="standard"/>
        <c:varyColors val="0"/>
        <c:ser>
          <c:idx val="2"/>
          <c:order val="2"/>
          <c:tx>
            <c:strRef>
              <c:f>'[online_shoppers_intention - Copy.xlsx]Visitor Type'!$E$2</c:f>
              <c:strCache>
                <c:ptCount val="1"/>
                <c:pt idx="0">
                  <c:v>Convert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'[online_shoppers_intention - Copy.xlsx]Visitor Type'!$B$3:$B$5</c:f>
              <c:strCache>
                <c:ptCount val="3"/>
                <c:pt idx="0">
                  <c:v>New_Visitor</c:v>
                </c:pt>
                <c:pt idx="1">
                  <c:v>Other</c:v>
                </c:pt>
                <c:pt idx="2">
                  <c:v>Returning_Visitor</c:v>
                </c:pt>
              </c:strCache>
            </c:strRef>
          </c:cat>
          <c:val>
            <c:numRef>
              <c:f>'[online_shoppers_intention - Copy.xlsx]Visitor Type'!$E$3:$E$5</c:f>
              <c:numCache>
                <c:formatCode>0%</c:formatCode>
                <c:ptCount val="3"/>
                <c:pt idx="0">
                  <c:v>0.24911452184179456</c:v>
                </c:pt>
                <c:pt idx="1">
                  <c:v>0.18823529411764706</c:v>
                </c:pt>
                <c:pt idx="2">
                  <c:v>0.13932328689223769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589-4A37-86EA-0858F32008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24204463"/>
        <c:axId val="1724205423"/>
      </c:lineChart>
      <c:catAx>
        <c:axId val="1724203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4202063"/>
        <c:crosses val="autoZero"/>
        <c:auto val="1"/>
        <c:lblAlgn val="ctr"/>
        <c:lblOffset val="100"/>
        <c:noMultiLvlLbl val="0"/>
      </c:catAx>
      <c:valAx>
        <c:axId val="17242020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4203983"/>
        <c:crosses val="autoZero"/>
        <c:crossBetween val="between"/>
      </c:valAx>
      <c:valAx>
        <c:axId val="1724205423"/>
        <c:scaling>
          <c:orientation val="minMax"/>
        </c:scaling>
        <c:delete val="0"/>
        <c:axPos val="r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4204463"/>
        <c:crosses val="max"/>
        <c:crossBetween val="between"/>
      </c:valAx>
      <c:catAx>
        <c:axId val="172420446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2420542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Browser</a:t>
            </a:r>
          </a:p>
        </c:rich>
      </c:tx>
      <c:layout>
        <c:manualLayout>
          <c:xMode val="edge"/>
          <c:yMode val="edge"/>
          <c:x val="0.45092931825116506"/>
          <c:y val="2.68384326355340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7542542960155637E-2"/>
          <c:y val="0.14614604333878556"/>
          <c:w val="0.83176555663392049"/>
          <c:h val="0.679655622757300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'[online_shoppers_intention - Copy.xlsx]Browser'!$C$2</c:f>
              <c:strCache>
                <c:ptCount val="1"/>
                <c:pt idx="0">
                  <c:v>TRUE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'[online_shoppers_intention - Copy.xlsx]Browser'!$B$3:$B$15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</c:numCache>
            </c:numRef>
          </c:cat>
          <c:val>
            <c:numRef>
              <c:f>'[online_shoppers_intention - Copy.xlsx]Browser'!$C$3:$C$15</c:f>
              <c:numCache>
                <c:formatCode>General</c:formatCode>
                <c:ptCount val="13"/>
                <c:pt idx="0">
                  <c:v>365</c:v>
                </c:pt>
                <c:pt idx="1">
                  <c:v>1223</c:v>
                </c:pt>
                <c:pt idx="2">
                  <c:v>5</c:v>
                </c:pt>
                <c:pt idx="3">
                  <c:v>130</c:v>
                </c:pt>
                <c:pt idx="4">
                  <c:v>86</c:v>
                </c:pt>
                <c:pt idx="5">
                  <c:v>20</c:v>
                </c:pt>
                <c:pt idx="6">
                  <c:v>6</c:v>
                </c:pt>
                <c:pt idx="7">
                  <c:v>21</c:v>
                </c:pt>
                <c:pt idx="9">
                  <c:v>32</c:v>
                </c:pt>
                <c:pt idx="10">
                  <c:v>1</c:v>
                </c:pt>
                <c:pt idx="11">
                  <c:v>3</c:v>
                </c:pt>
                <c:pt idx="12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80-46DB-8E47-DA16A017A2C4}"/>
            </c:ext>
          </c:extLst>
        </c:ser>
        <c:ser>
          <c:idx val="1"/>
          <c:order val="1"/>
          <c:tx>
            <c:strRef>
              <c:f>'[online_shoppers_intention - Copy.xlsx]Browser'!$D$2</c:f>
              <c:strCache>
                <c:ptCount val="1"/>
                <c:pt idx="0">
                  <c:v>FALSE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'[online_shoppers_intention - Copy.xlsx]Browser'!$B$3:$B$15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</c:numCache>
            </c:numRef>
          </c:cat>
          <c:val>
            <c:numRef>
              <c:f>'[online_shoppers_intention - Copy.xlsx]Browser'!$D$3:$D$15</c:f>
              <c:numCache>
                <c:formatCode>General</c:formatCode>
                <c:ptCount val="13"/>
                <c:pt idx="0">
                  <c:v>2097</c:v>
                </c:pt>
                <c:pt idx="1">
                  <c:v>6738</c:v>
                </c:pt>
                <c:pt idx="2">
                  <c:v>100</c:v>
                </c:pt>
                <c:pt idx="3">
                  <c:v>606</c:v>
                </c:pt>
                <c:pt idx="4">
                  <c:v>381</c:v>
                </c:pt>
                <c:pt idx="5">
                  <c:v>154</c:v>
                </c:pt>
                <c:pt idx="6">
                  <c:v>43</c:v>
                </c:pt>
                <c:pt idx="7">
                  <c:v>114</c:v>
                </c:pt>
                <c:pt idx="8">
                  <c:v>1</c:v>
                </c:pt>
                <c:pt idx="9">
                  <c:v>131</c:v>
                </c:pt>
                <c:pt idx="10">
                  <c:v>5</c:v>
                </c:pt>
                <c:pt idx="11">
                  <c:v>7</c:v>
                </c:pt>
                <c:pt idx="12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180-46DB-8E47-DA16A017A2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724203983"/>
        <c:axId val="1724202063"/>
      </c:barChart>
      <c:lineChart>
        <c:grouping val="standard"/>
        <c:varyColors val="0"/>
        <c:ser>
          <c:idx val="2"/>
          <c:order val="2"/>
          <c:tx>
            <c:strRef>
              <c:f>'[online_shoppers_intention - Copy.xlsx]Browser'!$E$2</c:f>
              <c:strCache>
                <c:ptCount val="1"/>
                <c:pt idx="0">
                  <c:v>Convert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'[online_shoppers_intention - Copy.xlsx]Browser'!$B$3:$B$15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</c:numCache>
            </c:numRef>
          </c:cat>
          <c:val>
            <c:numRef>
              <c:f>'[online_shoppers_intention - Copy.xlsx]Browser'!$E$3:$E$15</c:f>
              <c:numCache>
                <c:formatCode>0%</c:formatCode>
                <c:ptCount val="13"/>
                <c:pt idx="0">
                  <c:v>0.14825345247766045</c:v>
                </c:pt>
                <c:pt idx="1">
                  <c:v>0.15362391659339278</c:v>
                </c:pt>
                <c:pt idx="2">
                  <c:v>4.7619047619047616E-2</c:v>
                </c:pt>
                <c:pt idx="3">
                  <c:v>0.1766304347826087</c:v>
                </c:pt>
                <c:pt idx="4">
                  <c:v>0.1841541755888651</c:v>
                </c:pt>
                <c:pt idx="5">
                  <c:v>0.11494252873563218</c:v>
                </c:pt>
                <c:pt idx="6">
                  <c:v>0.12244897959183673</c:v>
                </c:pt>
                <c:pt idx="7">
                  <c:v>0.15555555555555556</c:v>
                </c:pt>
                <c:pt idx="8">
                  <c:v>0</c:v>
                </c:pt>
                <c:pt idx="9">
                  <c:v>0.19631901840490798</c:v>
                </c:pt>
                <c:pt idx="10">
                  <c:v>0.16666666666666666</c:v>
                </c:pt>
                <c:pt idx="11">
                  <c:v>0.3</c:v>
                </c:pt>
                <c:pt idx="12">
                  <c:v>0.26229508196721313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180-46DB-8E47-DA16A017A2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24204463"/>
        <c:axId val="1724205423"/>
      </c:lineChart>
      <c:catAx>
        <c:axId val="1724203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4202063"/>
        <c:crosses val="autoZero"/>
        <c:auto val="1"/>
        <c:lblAlgn val="ctr"/>
        <c:lblOffset val="100"/>
        <c:noMultiLvlLbl val="0"/>
      </c:catAx>
      <c:valAx>
        <c:axId val="17242020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4203983"/>
        <c:crosses val="autoZero"/>
        <c:crossBetween val="between"/>
      </c:valAx>
      <c:valAx>
        <c:axId val="1724205423"/>
        <c:scaling>
          <c:orientation val="minMax"/>
        </c:scaling>
        <c:delete val="0"/>
        <c:axPos val="r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4204463"/>
        <c:crosses val="max"/>
        <c:crossBetween val="between"/>
      </c:valAx>
      <c:catAx>
        <c:axId val="172420446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2420542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/>
              <a:t>Region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1"/>
          <c:order val="1"/>
          <c:tx>
            <c:strRef>
              <c:f>'[online_shoppers_intention - Copy.xlsx]Region'!$C$2</c:f>
              <c:strCache>
                <c:ptCount val="1"/>
                <c:pt idx="0">
                  <c:v>TRUE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'[online_shoppers_intention - Copy.xlsx]Region'!$C$3:$C$11</c:f>
              <c:numCache>
                <c:formatCode>General</c:formatCode>
                <c:ptCount val="9"/>
                <c:pt idx="0">
                  <c:v>771</c:v>
                </c:pt>
                <c:pt idx="1">
                  <c:v>188</c:v>
                </c:pt>
                <c:pt idx="2">
                  <c:v>349</c:v>
                </c:pt>
                <c:pt idx="3">
                  <c:v>175</c:v>
                </c:pt>
                <c:pt idx="4">
                  <c:v>52</c:v>
                </c:pt>
                <c:pt idx="5">
                  <c:v>112</c:v>
                </c:pt>
                <c:pt idx="6">
                  <c:v>119</c:v>
                </c:pt>
                <c:pt idx="7">
                  <c:v>56</c:v>
                </c:pt>
                <c:pt idx="8">
                  <c:v>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9A-4E27-9299-F0A13826D984}"/>
            </c:ext>
          </c:extLst>
        </c:ser>
        <c:ser>
          <c:idx val="2"/>
          <c:order val="2"/>
          <c:tx>
            <c:strRef>
              <c:f>'[online_shoppers_intention - Copy.xlsx]Region'!$D$2</c:f>
              <c:strCache>
                <c:ptCount val="1"/>
                <c:pt idx="0">
                  <c:v>FALSE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'[online_shoppers_intention - Copy.xlsx]Region'!$D$3:$D$11</c:f>
              <c:numCache>
                <c:formatCode>General</c:formatCode>
                <c:ptCount val="9"/>
                <c:pt idx="0">
                  <c:v>4009</c:v>
                </c:pt>
                <c:pt idx="1">
                  <c:v>948</c:v>
                </c:pt>
                <c:pt idx="2">
                  <c:v>2054</c:v>
                </c:pt>
                <c:pt idx="3">
                  <c:v>1007</c:v>
                </c:pt>
                <c:pt idx="4">
                  <c:v>266</c:v>
                </c:pt>
                <c:pt idx="5">
                  <c:v>693</c:v>
                </c:pt>
                <c:pt idx="6">
                  <c:v>642</c:v>
                </c:pt>
                <c:pt idx="7">
                  <c:v>378</c:v>
                </c:pt>
                <c:pt idx="8">
                  <c:v>425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9A-4E27-9299-F0A13826D9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953558527"/>
        <c:axId val="953559007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'[online_shoppers_intention - Copy.xlsx]Region'!$B$2</c15:sqref>
                        </c15:formulaRef>
                      </c:ext>
                    </c:extLst>
                    <c:strCache>
                      <c:ptCount val="1"/>
                      <c:pt idx="0">
                        <c:v>Region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val>
                  <c:numRef>
                    <c:extLst>
                      <c:ext uri="{02D57815-91ED-43cb-92C2-25804820EDAC}">
                        <c15:formulaRef>
                          <c15:sqref>'[online_shoppers_intention - Copy.xlsx]Region'!$B$3:$B$11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839A-4E27-9299-F0A13826D984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ser>
          <c:idx val="3"/>
          <c:order val="3"/>
          <c:tx>
            <c:strRef>
              <c:f>'[online_shoppers_intention - Copy.xlsx]Region'!$E$2</c:f>
              <c:strCache>
                <c:ptCount val="1"/>
                <c:pt idx="0">
                  <c:v>Convert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'[online_shoppers_intention - Copy.xlsx]Region'!$E$3:$E$11</c:f>
              <c:numCache>
                <c:formatCode>0%</c:formatCode>
                <c:ptCount val="9"/>
                <c:pt idx="0">
                  <c:v>0.19231728610626092</c:v>
                </c:pt>
                <c:pt idx="1">
                  <c:v>0.19831223628691982</c:v>
                </c:pt>
                <c:pt idx="2">
                  <c:v>0.16991236611489777</c:v>
                </c:pt>
                <c:pt idx="3">
                  <c:v>0.17378351539225423</c:v>
                </c:pt>
                <c:pt idx="4">
                  <c:v>0.19548872180451127</c:v>
                </c:pt>
                <c:pt idx="5">
                  <c:v>0.16161616161616163</c:v>
                </c:pt>
                <c:pt idx="6">
                  <c:v>0.18535825545171339</c:v>
                </c:pt>
                <c:pt idx="7">
                  <c:v>0.14814814814814814</c:v>
                </c:pt>
                <c:pt idx="8">
                  <c:v>0.2023529411764706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39A-4E27-9299-F0A13826D9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87794175"/>
        <c:axId val="2087793215"/>
      </c:lineChart>
      <c:catAx>
        <c:axId val="9535585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3559007"/>
        <c:crosses val="autoZero"/>
        <c:auto val="1"/>
        <c:lblAlgn val="ctr"/>
        <c:lblOffset val="100"/>
        <c:noMultiLvlLbl val="0"/>
      </c:catAx>
      <c:valAx>
        <c:axId val="9535590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3558527"/>
        <c:crosses val="autoZero"/>
        <c:crossBetween val="between"/>
      </c:valAx>
      <c:valAx>
        <c:axId val="2087793215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7794175"/>
        <c:crosses val="max"/>
        <c:crossBetween val="between"/>
      </c:valAx>
      <c:catAx>
        <c:axId val="2087794175"/>
        <c:scaling>
          <c:orientation val="minMax"/>
        </c:scaling>
        <c:delete val="1"/>
        <c:axPos val="b"/>
        <c:majorTickMark val="out"/>
        <c:minorTickMark val="none"/>
        <c:tickLblPos val="nextTo"/>
        <c:crossAx val="208779321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Operating System</a:t>
            </a:r>
          </a:p>
        </c:rich>
      </c:tx>
      <c:layout>
        <c:manualLayout>
          <c:xMode val="edge"/>
          <c:yMode val="edge"/>
          <c:x val="0.45092931825116506"/>
          <c:y val="2.68384326355340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7542542960155637E-2"/>
          <c:y val="0.14614604333878556"/>
          <c:w val="0.83176555663392049"/>
          <c:h val="0.679655622757300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'[online_shoppers_intention - Copy.xlsx]OS'!$C$2</c:f>
              <c:strCache>
                <c:ptCount val="1"/>
                <c:pt idx="0">
                  <c:v>TRUE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'[online_shoppers_intention - Copy.xlsx]OS'!$B$3:$B$10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'[online_shoppers_intention - Copy.xlsx]OS'!$C$3:$C$10</c:f>
              <c:numCache>
                <c:formatCode>General</c:formatCode>
                <c:ptCount val="8"/>
                <c:pt idx="0">
                  <c:v>379</c:v>
                </c:pt>
                <c:pt idx="1">
                  <c:v>1155</c:v>
                </c:pt>
                <c:pt idx="2">
                  <c:v>268</c:v>
                </c:pt>
                <c:pt idx="3">
                  <c:v>85</c:v>
                </c:pt>
                <c:pt idx="4">
                  <c:v>1</c:v>
                </c:pt>
                <c:pt idx="5">
                  <c:v>2</c:v>
                </c:pt>
                <c:pt idx="6">
                  <c:v>1</c:v>
                </c:pt>
                <c:pt idx="7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BA-404A-83EF-D59E4CD7E3B3}"/>
            </c:ext>
          </c:extLst>
        </c:ser>
        <c:ser>
          <c:idx val="1"/>
          <c:order val="1"/>
          <c:tx>
            <c:strRef>
              <c:f>'[online_shoppers_intention - Copy.xlsx]OS'!$D$2</c:f>
              <c:strCache>
                <c:ptCount val="1"/>
                <c:pt idx="0">
                  <c:v>FALSE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'[online_shoppers_intention - Copy.xlsx]OS'!$B$3:$B$10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'[online_shoppers_intention - Copy.xlsx]OS'!$D$3:$D$10</c:f>
              <c:numCache>
                <c:formatCode>General</c:formatCode>
                <c:ptCount val="8"/>
                <c:pt idx="0">
                  <c:v>2206</c:v>
                </c:pt>
                <c:pt idx="1">
                  <c:v>5446</c:v>
                </c:pt>
                <c:pt idx="2">
                  <c:v>2287</c:v>
                </c:pt>
                <c:pt idx="3">
                  <c:v>393</c:v>
                </c:pt>
                <c:pt idx="4">
                  <c:v>5</c:v>
                </c:pt>
                <c:pt idx="5">
                  <c:v>17</c:v>
                </c:pt>
                <c:pt idx="6">
                  <c:v>6</c:v>
                </c:pt>
                <c:pt idx="7">
                  <c:v>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BA-404A-83EF-D59E4CD7E3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724203983"/>
        <c:axId val="1724202063"/>
      </c:barChart>
      <c:lineChart>
        <c:grouping val="standard"/>
        <c:varyColors val="0"/>
        <c:ser>
          <c:idx val="2"/>
          <c:order val="2"/>
          <c:tx>
            <c:strRef>
              <c:f>'[online_shoppers_intention - Copy.xlsx]OS'!$E$2</c:f>
              <c:strCache>
                <c:ptCount val="1"/>
                <c:pt idx="0">
                  <c:v>Convert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'[online_shoppers_intention - Copy.xlsx]OS'!$B$3:$B$10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'[online_shoppers_intention - Copy.xlsx]OS'!$E$3:$E$10</c:f>
              <c:numCache>
                <c:formatCode>0%</c:formatCode>
                <c:ptCount val="8"/>
                <c:pt idx="0">
                  <c:v>0.14661508704061896</c:v>
                </c:pt>
                <c:pt idx="1">
                  <c:v>0.17497348886532343</c:v>
                </c:pt>
                <c:pt idx="2">
                  <c:v>0.10489236790606654</c:v>
                </c:pt>
                <c:pt idx="3">
                  <c:v>0.17782426778242677</c:v>
                </c:pt>
                <c:pt idx="4">
                  <c:v>0.16666666666666666</c:v>
                </c:pt>
                <c:pt idx="5">
                  <c:v>0.10526315789473684</c:v>
                </c:pt>
                <c:pt idx="6">
                  <c:v>0.14285714285714285</c:v>
                </c:pt>
                <c:pt idx="7">
                  <c:v>0.21518987341772153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BBA-404A-83EF-D59E4CD7E3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0613055"/>
        <c:axId val="140615935"/>
      </c:lineChart>
      <c:catAx>
        <c:axId val="1724203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4202063"/>
        <c:crosses val="autoZero"/>
        <c:auto val="1"/>
        <c:lblAlgn val="ctr"/>
        <c:lblOffset val="100"/>
        <c:noMultiLvlLbl val="0"/>
      </c:catAx>
      <c:valAx>
        <c:axId val="17242020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4203983"/>
        <c:crosses val="autoZero"/>
        <c:crossBetween val="between"/>
      </c:valAx>
      <c:valAx>
        <c:axId val="140615935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613055"/>
        <c:crosses val="max"/>
        <c:crossBetween val="between"/>
      </c:valAx>
      <c:catAx>
        <c:axId val="14061305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061593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Traffic 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9113426290028585E-2"/>
          <c:y val="0.11671638199975938"/>
          <c:w val="0.86110911925535949"/>
          <c:h val="0.69141733249612769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'[online_shoppers_intention - Copy.xlsx]Traffic Type'!$D$3</c:f>
              <c:strCache>
                <c:ptCount val="1"/>
                <c:pt idx="0">
                  <c:v>TRUE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val>
            <c:numRef>
              <c:f>'[online_shoppers_intention - Copy.xlsx]Traffic Type'!$D$4:$D$23</c:f>
              <c:numCache>
                <c:formatCode>General</c:formatCode>
                <c:ptCount val="20"/>
                <c:pt idx="0">
                  <c:v>262</c:v>
                </c:pt>
                <c:pt idx="1">
                  <c:v>847</c:v>
                </c:pt>
                <c:pt idx="2">
                  <c:v>180</c:v>
                </c:pt>
                <c:pt idx="3">
                  <c:v>165</c:v>
                </c:pt>
                <c:pt idx="4">
                  <c:v>56</c:v>
                </c:pt>
                <c:pt idx="5">
                  <c:v>53</c:v>
                </c:pt>
                <c:pt idx="6">
                  <c:v>12</c:v>
                </c:pt>
                <c:pt idx="7">
                  <c:v>95</c:v>
                </c:pt>
                <c:pt idx="8">
                  <c:v>4</c:v>
                </c:pt>
                <c:pt idx="9">
                  <c:v>90</c:v>
                </c:pt>
                <c:pt idx="10">
                  <c:v>47</c:v>
                </c:pt>
                <c:pt idx="12">
                  <c:v>43</c:v>
                </c:pt>
                <c:pt idx="13">
                  <c:v>2</c:v>
                </c:pt>
                <c:pt idx="15">
                  <c:v>1</c:v>
                </c:pt>
                <c:pt idx="18">
                  <c:v>1</c:v>
                </c:pt>
                <c:pt idx="19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CB-4105-94A4-CE0FA4BEFC0E}"/>
            </c:ext>
          </c:extLst>
        </c:ser>
        <c:ser>
          <c:idx val="2"/>
          <c:order val="2"/>
          <c:tx>
            <c:strRef>
              <c:f>'[online_shoppers_intention - Copy.xlsx]Traffic Type'!$E$3</c:f>
              <c:strCache>
                <c:ptCount val="1"/>
                <c:pt idx="0">
                  <c:v>FALSE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val>
            <c:numRef>
              <c:f>'[online_shoppers_intention - Copy.xlsx]Traffic Type'!$E$4:$E$23</c:f>
              <c:numCache>
                <c:formatCode>General</c:formatCode>
                <c:ptCount val="20"/>
                <c:pt idx="0">
                  <c:v>2189</c:v>
                </c:pt>
                <c:pt idx="1">
                  <c:v>3066</c:v>
                </c:pt>
                <c:pt idx="2">
                  <c:v>1872</c:v>
                </c:pt>
                <c:pt idx="3">
                  <c:v>904</c:v>
                </c:pt>
                <c:pt idx="4">
                  <c:v>204</c:v>
                </c:pt>
                <c:pt idx="5">
                  <c:v>391</c:v>
                </c:pt>
                <c:pt idx="6">
                  <c:v>28</c:v>
                </c:pt>
                <c:pt idx="7">
                  <c:v>248</c:v>
                </c:pt>
                <c:pt idx="8">
                  <c:v>38</c:v>
                </c:pt>
                <c:pt idx="9">
                  <c:v>360</c:v>
                </c:pt>
                <c:pt idx="10">
                  <c:v>200</c:v>
                </c:pt>
                <c:pt idx="11">
                  <c:v>1</c:v>
                </c:pt>
                <c:pt idx="12">
                  <c:v>695</c:v>
                </c:pt>
                <c:pt idx="13">
                  <c:v>11</c:v>
                </c:pt>
                <c:pt idx="14">
                  <c:v>38</c:v>
                </c:pt>
                <c:pt idx="15">
                  <c:v>2</c:v>
                </c:pt>
                <c:pt idx="16">
                  <c:v>1</c:v>
                </c:pt>
                <c:pt idx="17">
                  <c:v>10</c:v>
                </c:pt>
                <c:pt idx="18">
                  <c:v>16</c:v>
                </c:pt>
                <c:pt idx="1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CB-4105-94A4-CE0FA4BEFC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2123935"/>
        <c:axId val="102126815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'[online_shoppers_intention - Copy.xlsx]Traffic Type'!$C$3</c15:sqref>
                        </c15:formulaRef>
                      </c:ext>
                    </c:extLst>
                    <c:strCache>
                      <c:ptCount val="1"/>
                      <c:pt idx="0">
                        <c:v>Traffic Type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/>
                </c:spPr>
                <c:invertIfNegative val="0"/>
                <c:val>
                  <c:numRef>
                    <c:extLst>
                      <c:ext uri="{02D57815-91ED-43cb-92C2-25804820EDAC}">
                        <c15:formulaRef>
                          <c15:sqref>'[online_shoppers_intention - Copy.xlsx]Traffic Type'!$C$4:$C$23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18CB-4105-94A4-CE0FA4BEFC0E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ser>
          <c:idx val="3"/>
          <c:order val="3"/>
          <c:tx>
            <c:strRef>
              <c:f>'[online_shoppers_intention - Copy.xlsx]Traffic Type'!$F$3</c:f>
              <c:strCache>
                <c:ptCount val="1"/>
                <c:pt idx="0">
                  <c:v>Revenue Conversion %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'[online_shoppers_intention - Copy.xlsx]Traffic Type'!$F$4:$F$23</c:f>
              <c:numCache>
                <c:formatCode>0%</c:formatCode>
                <c:ptCount val="20"/>
                <c:pt idx="0">
                  <c:v>0.11968935587026039</c:v>
                </c:pt>
                <c:pt idx="1">
                  <c:v>0.27625570776255709</c:v>
                </c:pt>
                <c:pt idx="2">
                  <c:v>9.6153846153846159E-2</c:v>
                </c:pt>
                <c:pt idx="3">
                  <c:v>0.18252212389380532</c:v>
                </c:pt>
                <c:pt idx="4">
                  <c:v>0.27450980392156865</c:v>
                </c:pt>
                <c:pt idx="5">
                  <c:v>0.13554987212276215</c:v>
                </c:pt>
                <c:pt idx="6">
                  <c:v>0.42857142857142855</c:v>
                </c:pt>
                <c:pt idx="7">
                  <c:v>0.38306451612903225</c:v>
                </c:pt>
                <c:pt idx="8">
                  <c:v>0.10526315789473684</c:v>
                </c:pt>
                <c:pt idx="9">
                  <c:v>0.25</c:v>
                </c:pt>
                <c:pt idx="10">
                  <c:v>0.23499999999999999</c:v>
                </c:pt>
                <c:pt idx="11">
                  <c:v>0</c:v>
                </c:pt>
                <c:pt idx="12">
                  <c:v>6.1870503597122303E-2</c:v>
                </c:pt>
                <c:pt idx="13">
                  <c:v>0.18181818181818182</c:v>
                </c:pt>
                <c:pt idx="14">
                  <c:v>0</c:v>
                </c:pt>
                <c:pt idx="15">
                  <c:v>0.5</c:v>
                </c:pt>
                <c:pt idx="16">
                  <c:v>0</c:v>
                </c:pt>
                <c:pt idx="17">
                  <c:v>0</c:v>
                </c:pt>
                <c:pt idx="18">
                  <c:v>6.25E-2</c:v>
                </c:pt>
                <c:pt idx="19">
                  <c:v>0.33783783783783783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8CB-4105-94A4-CE0FA4BEFC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7593887"/>
        <c:axId val="107596287"/>
      </c:lineChart>
      <c:catAx>
        <c:axId val="1021239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126815"/>
        <c:crosses val="autoZero"/>
        <c:auto val="1"/>
        <c:lblAlgn val="ctr"/>
        <c:lblOffset val="100"/>
        <c:noMultiLvlLbl val="0"/>
      </c:catAx>
      <c:valAx>
        <c:axId val="1021268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123935"/>
        <c:crosses val="autoZero"/>
        <c:crossBetween val="between"/>
      </c:valAx>
      <c:valAx>
        <c:axId val="107596287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593887"/>
        <c:crosses val="max"/>
        <c:crossBetween val="between"/>
      </c:valAx>
      <c:catAx>
        <c:axId val="107593887"/>
        <c:scaling>
          <c:orientation val="minMax"/>
        </c:scaling>
        <c:delete val="1"/>
        <c:axPos val="b"/>
        <c:majorTickMark val="out"/>
        <c:minorTickMark val="none"/>
        <c:tickLblPos val="nextTo"/>
        <c:crossAx val="10759628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634B6D-541A-45CD-9DD1-0F6DBE332E9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455E7755-47DC-436D-82B7-1EFC87294E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PROBLEM DEFINITION</a:t>
          </a:r>
        </a:p>
      </dgm:t>
    </dgm:pt>
    <dgm:pt modelId="{D5255F74-9FDD-403C-A882-E0F30A52F4CD}" type="parTrans" cxnId="{E7130D7C-859A-4D2D-BE1A-BD07AAEFBBD7}">
      <dgm:prSet/>
      <dgm:spPr/>
      <dgm:t>
        <a:bodyPr/>
        <a:lstStyle/>
        <a:p>
          <a:endParaRPr lang="en-US"/>
        </a:p>
      </dgm:t>
    </dgm:pt>
    <dgm:pt modelId="{FF35A9AB-D635-4449-BF1E-4B5055F1393F}" type="sibTrans" cxnId="{E7130D7C-859A-4D2D-BE1A-BD07AAEFBBD7}">
      <dgm:prSet/>
      <dgm:spPr/>
      <dgm:t>
        <a:bodyPr/>
        <a:lstStyle/>
        <a:p>
          <a:endParaRPr lang="en-US"/>
        </a:p>
      </dgm:t>
    </dgm:pt>
    <dgm:pt modelId="{347E947F-0AC4-45D8-930F-76C1A6839E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DATASET DESCRIPTION</a:t>
          </a:r>
        </a:p>
      </dgm:t>
    </dgm:pt>
    <dgm:pt modelId="{35D0041C-ECD2-4FCD-9165-4ED7252E8F52}" type="parTrans" cxnId="{E30D0CB7-605A-43D0-886B-E4540054BFB5}">
      <dgm:prSet/>
      <dgm:spPr/>
      <dgm:t>
        <a:bodyPr/>
        <a:lstStyle/>
        <a:p>
          <a:endParaRPr lang="en-US"/>
        </a:p>
      </dgm:t>
    </dgm:pt>
    <dgm:pt modelId="{7602896F-9937-433E-9E68-40426ED0109A}" type="sibTrans" cxnId="{E30D0CB7-605A-43D0-886B-E4540054BFB5}">
      <dgm:prSet/>
      <dgm:spPr/>
      <dgm:t>
        <a:bodyPr/>
        <a:lstStyle/>
        <a:p>
          <a:endParaRPr lang="en-US"/>
        </a:p>
      </dgm:t>
    </dgm:pt>
    <dgm:pt modelId="{7B7C28AC-6713-4E1A-99A5-0782B1E67B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EXPLORATORY DATA ANALYSIS</a:t>
          </a:r>
        </a:p>
      </dgm:t>
    </dgm:pt>
    <dgm:pt modelId="{A9CEB04A-7E9A-4485-8CAD-F4C77972464E}" type="parTrans" cxnId="{BFA3F837-2667-4F8B-8372-467E47C9D33B}">
      <dgm:prSet/>
      <dgm:spPr/>
      <dgm:t>
        <a:bodyPr/>
        <a:lstStyle/>
        <a:p>
          <a:endParaRPr lang="en-US"/>
        </a:p>
      </dgm:t>
    </dgm:pt>
    <dgm:pt modelId="{0C148468-037C-4359-B6F0-723F9B944CFC}" type="sibTrans" cxnId="{BFA3F837-2667-4F8B-8372-467E47C9D33B}">
      <dgm:prSet/>
      <dgm:spPr/>
      <dgm:t>
        <a:bodyPr/>
        <a:lstStyle/>
        <a:p>
          <a:endParaRPr lang="en-US"/>
        </a:p>
      </dgm:t>
    </dgm:pt>
    <dgm:pt modelId="{F818DCB4-84E4-4EB6-BC71-1853EA8A2F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MODEL PREPARATION</a:t>
          </a:r>
        </a:p>
      </dgm:t>
    </dgm:pt>
    <dgm:pt modelId="{574FA93B-07AD-44C9-A216-D3241FEFF362}" type="parTrans" cxnId="{CE1EE705-F7E7-4DB3-9128-A4D552CCD21E}">
      <dgm:prSet/>
      <dgm:spPr/>
      <dgm:t>
        <a:bodyPr/>
        <a:lstStyle/>
        <a:p>
          <a:endParaRPr lang="en-US"/>
        </a:p>
      </dgm:t>
    </dgm:pt>
    <dgm:pt modelId="{CA40EC4E-B964-4F93-A424-8CB1EC1B5850}" type="sibTrans" cxnId="{CE1EE705-F7E7-4DB3-9128-A4D552CCD21E}">
      <dgm:prSet/>
      <dgm:spPr/>
      <dgm:t>
        <a:bodyPr/>
        <a:lstStyle/>
        <a:p>
          <a:endParaRPr lang="en-US"/>
        </a:p>
      </dgm:t>
    </dgm:pt>
    <dgm:pt modelId="{310D6DD6-0576-4775-B505-86CF24CE71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RESULTS AND DISCUSSION</a:t>
          </a:r>
        </a:p>
      </dgm:t>
    </dgm:pt>
    <dgm:pt modelId="{0FEC2A14-2E86-4874-A67B-AD5FCD741656}" type="parTrans" cxnId="{77B9B431-CB20-4C0D-8600-F77DB6FA0510}">
      <dgm:prSet/>
      <dgm:spPr/>
      <dgm:t>
        <a:bodyPr/>
        <a:lstStyle/>
        <a:p>
          <a:endParaRPr lang="en-US"/>
        </a:p>
      </dgm:t>
    </dgm:pt>
    <dgm:pt modelId="{C0EFB366-F25A-42C0-9E5D-8FE22C775AD6}" type="sibTrans" cxnId="{77B9B431-CB20-4C0D-8600-F77DB6FA0510}">
      <dgm:prSet/>
      <dgm:spPr/>
      <dgm:t>
        <a:bodyPr/>
        <a:lstStyle/>
        <a:p>
          <a:endParaRPr lang="en-US"/>
        </a:p>
      </dgm:t>
    </dgm:pt>
    <dgm:pt modelId="{9226E2FD-849B-40E8-AE4A-0D4F64C279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CONCLUSION</a:t>
          </a:r>
        </a:p>
      </dgm:t>
    </dgm:pt>
    <dgm:pt modelId="{6CB116D5-8C51-43FA-9D67-3189F9460A89}" type="parTrans" cxnId="{E1A6CF53-27E3-4534-8F40-8CA60D815B6A}">
      <dgm:prSet/>
      <dgm:spPr/>
      <dgm:t>
        <a:bodyPr/>
        <a:lstStyle/>
        <a:p>
          <a:endParaRPr lang="en-US"/>
        </a:p>
      </dgm:t>
    </dgm:pt>
    <dgm:pt modelId="{A8D26EAD-386D-49D9-91BC-79C00416E1ED}" type="sibTrans" cxnId="{E1A6CF53-27E3-4534-8F40-8CA60D815B6A}">
      <dgm:prSet/>
      <dgm:spPr/>
      <dgm:t>
        <a:bodyPr/>
        <a:lstStyle/>
        <a:p>
          <a:endParaRPr lang="en-US"/>
        </a:p>
      </dgm:t>
    </dgm:pt>
    <dgm:pt modelId="{B685E0BE-2F6B-4BB0-A2A1-9BE3A11EE1E3}" type="pres">
      <dgm:prSet presAssocID="{69634B6D-541A-45CD-9DD1-0F6DBE332E96}" presName="root" presStyleCnt="0">
        <dgm:presLayoutVars>
          <dgm:dir/>
          <dgm:resizeHandles val="exact"/>
        </dgm:presLayoutVars>
      </dgm:prSet>
      <dgm:spPr/>
    </dgm:pt>
    <dgm:pt modelId="{1E583E91-7229-445B-A78E-71F9ACDEC0CA}" type="pres">
      <dgm:prSet presAssocID="{455E7755-47DC-436D-82B7-1EFC87294EAA}" presName="compNode" presStyleCnt="0"/>
      <dgm:spPr/>
    </dgm:pt>
    <dgm:pt modelId="{A5B41E0F-A176-4DD9-920B-D317402E1473}" type="pres">
      <dgm:prSet presAssocID="{455E7755-47DC-436D-82B7-1EFC87294EA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E580B1B-F1CC-494E-B8E2-1D1AEC1ED859}" type="pres">
      <dgm:prSet presAssocID="{455E7755-47DC-436D-82B7-1EFC87294EAA}" presName="spaceRect" presStyleCnt="0"/>
      <dgm:spPr/>
    </dgm:pt>
    <dgm:pt modelId="{D44F3A30-3144-480F-A7C0-32B516272743}" type="pres">
      <dgm:prSet presAssocID="{455E7755-47DC-436D-82B7-1EFC87294EAA}" presName="textRect" presStyleLbl="revTx" presStyleIdx="0" presStyleCnt="6">
        <dgm:presLayoutVars>
          <dgm:chMax val="1"/>
          <dgm:chPref val="1"/>
        </dgm:presLayoutVars>
      </dgm:prSet>
      <dgm:spPr/>
    </dgm:pt>
    <dgm:pt modelId="{987F7B7B-2D7C-4C73-AF66-A46758085554}" type="pres">
      <dgm:prSet presAssocID="{FF35A9AB-D635-4449-BF1E-4B5055F1393F}" presName="sibTrans" presStyleCnt="0"/>
      <dgm:spPr/>
    </dgm:pt>
    <dgm:pt modelId="{467351CC-2DF9-40E3-A889-01FC118D1DE9}" type="pres">
      <dgm:prSet presAssocID="{347E947F-0AC4-45D8-930F-76C1A6839EA9}" presName="compNode" presStyleCnt="0"/>
      <dgm:spPr/>
    </dgm:pt>
    <dgm:pt modelId="{0DD227BC-0602-4429-B8D3-20772FA1E6D1}" type="pres">
      <dgm:prSet presAssocID="{347E947F-0AC4-45D8-930F-76C1A6839EA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460E8CB-CB46-4B79-95DB-824BED24620F}" type="pres">
      <dgm:prSet presAssocID="{347E947F-0AC4-45D8-930F-76C1A6839EA9}" presName="spaceRect" presStyleCnt="0"/>
      <dgm:spPr/>
    </dgm:pt>
    <dgm:pt modelId="{6D1ACDDF-6336-4D1F-BFC7-8F5B0A7044AD}" type="pres">
      <dgm:prSet presAssocID="{347E947F-0AC4-45D8-930F-76C1A6839EA9}" presName="textRect" presStyleLbl="revTx" presStyleIdx="1" presStyleCnt="6">
        <dgm:presLayoutVars>
          <dgm:chMax val="1"/>
          <dgm:chPref val="1"/>
        </dgm:presLayoutVars>
      </dgm:prSet>
      <dgm:spPr/>
    </dgm:pt>
    <dgm:pt modelId="{FC680CAD-7BC9-47C7-94B7-7D241DFE4EB0}" type="pres">
      <dgm:prSet presAssocID="{7602896F-9937-433E-9E68-40426ED0109A}" presName="sibTrans" presStyleCnt="0"/>
      <dgm:spPr/>
    </dgm:pt>
    <dgm:pt modelId="{AE0A4BC7-0DD6-4A45-85A9-54F99CC72AEE}" type="pres">
      <dgm:prSet presAssocID="{7B7C28AC-6713-4E1A-99A5-0782B1E67B30}" presName="compNode" presStyleCnt="0"/>
      <dgm:spPr/>
    </dgm:pt>
    <dgm:pt modelId="{B3EA77C2-8167-461D-82F9-CD0472A344FF}" type="pres">
      <dgm:prSet presAssocID="{7B7C28AC-6713-4E1A-99A5-0782B1E67B3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BFF92EF8-7FF7-4BB7-95DD-BFE23FCDAE7E}" type="pres">
      <dgm:prSet presAssocID="{7B7C28AC-6713-4E1A-99A5-0782B1E67B30}" presName="spaceRect" presStyleCnt="0"/>
      <dgm:spPr/>
    </dgm:pt>
    <dgm:pt modelId="{D14F7190-3961-4DA7-9EA3-BCE37477F359}" type="pres">
      <dgm:prSet presAssocID="{7B7C28AC-6713-4E1A-99A5-0782B1E67B30}" presName="textRect" presStyleLbl="revTx" presStyleIdx="2" presStyleCnt="6">
        <dgm:presLayoutVars>
          <dgm:chMax val="1"/>
          <dgm:chPref val="1"/>
        </dgm:presLayoutVars>
      </dgm:prSet>
      <dgm:spPr/>
    </dgm:pt>
    <dgm:pt modelId="{53A8DFB2-3D79-43AB-986D-5ADF4DCE8150}" type="pres">
      <dgm:prSet presAssocID="{0C148468-037C-4359-B6F0-723F9B944CFC}" presName="sibTrans" presStyleCnt="0"/>
      <dgm:spPr/>
    </dgm:pt>
    <dgm:pt modelId="{491C889D-5A0E-4BD1-93E7-9EB7A00DBFFD}" type="pres">
      <dgm:prSet presAssocID="{F818DCB4-84E4-4EB6-BC71-1853EA8A2FF9}" presName="compNode" presStyleCnt="0"/>
      <dgm:spPr/>
    </dgm:pt>
    <dgm:pt modelId="{8A3C99D6-68C6-41F6-91D7-FC974A5DAB91}" type="pres">
      <dgm:prSet presAssocID="{F818DCB4-84E4-4EB6-BC71-1853EA8A2FF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F1741F93-D3FE-4127-9A12-309A66B49A09}" type="pres">
      <dgm:prSet presAssocID="{F818DCB4-84E4-4EB6-BC71-1853EA8A2FF9}" presName="spaceRect" presStyleCnt="0"/>
      <dgm:spPr/>
    </dgm:pt>
    <dgm:pt modelId="{7EC9F4DF-AE40-420C-9C99-BE02C5D9B000}" type="pres">
      <dgm:prSet presAssocID="{F818DCB4-84E4-4EB6-BC71-1853EA8A2FF9}" presName="textRect" presStyleLbl="revTx" presStyleIdx="3" presStyleCnt="6">
        <dgm:presLayoutVars>
          <dgm:chMax val="1"/>
          <dgm:chPref val="1"/>
        </dgm:presLayoutVars>
      </dgm:prSet>
      <dgm:spPr/>
    </dgm:pt>
    <dgm:pt modelId="{0C368C8B-35D3-478C-BDC4-F5005A7E526E}" type="pres">
      <dgm:prSet presAssocID="{CA40EC4E-B964-4F93-A424-8CB1EC1B5850}" presName="sibTrans" presStyleCnt="0"/>
      <dgm:spPr/>
    </dgm:pt>
    <dgm:pt modelId="{3EAB92A1-7E06-486E-B4BF-B2CAFA2A9AE6}" type="pres">
      <dgm:prSet presAssocID="{310D6DD6-0576-4775-B505-86CF24CE713E}" presName="compNode" presStyleCnt="0"/>
      <dgm:spPr/>
    </dgm:pt>
    <dgm:pt modelId="{981F5AC2-C0DD-4800-A8A8-F2442794FF6D}" type="pres">
      <dgm:prSet presAssocID="{310D6DD6-0576-4775-B505-86CF24CE713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5725FA6-7C47-4E29-BF5F-691F5AD57EF7}" type="pres">
      <dgm:prSet presAssocID="{310D6DD6-0576-4775-B505-86CF24CE713E}" presName="spaceRect" presStyleCnt="0"/>
      <dgm:spPr/>
    </dgm:pt>
    <dgm:pt modelId="{FCCB6522-03B8-4B94-BA32-2D58CFF4E9C8}" type="pres">
      <dgm:prSet presAssocID="{310D6DD6-0576-4775-B505-86CF24CE713E}" presName="textRect" presStyleLbl="revTx" presStyleIdx="4" presStyleCnt="6">
        <dgm:presLayoutVars>
          <dgm:chMax val="1"/>
          <dgm:chPref val="1"/>
        </dgm:presLayoutVars>
      </dgm:prSet>
      <dgm:spPr/>
    </dgm:pt>
    <dgm:pt modelId="{3B5910A0-09E5-4612-B85E-13D04D054A1C}" type="pres">
      <dgm:prSet presAssocID="{C0EFB366-F25A-42C0-9E5D-8FE22C775AD6}" presName="sibTrans" presStyleCnt="0"/>
      <dgm:spPr/>
    </dgm:pt>
    <dgm:pt modelId="{03343ABC-1CD5-48C6-95D3-F7F601DD031C}" type="pres">
      <dgm:prSet presAssocID="{9226E2FD-849B-40E8-AE4A-0D4F64C27947}" presName="compNode" presStyleCnt="0"/>
      <dgm:spPr/>
    </dgm:pt>
    <dgm:pt modelId="{16983A64-3863-45BC-BFA5-74F15A63F0F2}" type="pres">
      <dgm:prSet presAssocID="{9226E2FD-849B-40E8-AE4A-0D4F64C27947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CFCCA260-4321-4864-B585-6AAC387F144F}" type="pres">
      <dgm:prSet presAssocID="{9226E2FD-849B-40E8-AE4A-0D4F64C27947}" presName="spaceRect" presStyleCnt="0"/>
      <dgm:spPr/>
    </dgm:pt>
    <dgm:pt modelId="{DF83D0E9-8178-494D-AE85-2832C30B5638}" type="pres">
      <dgm:prSet presAssocID="{9226E2FD-849B-40E8-AE4A-0D4F64C27947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CE1EE705-F7E7-4DB3-9128-A4D552CCD21E}" srcId="{69634B6D-541A-45CD-9DD1-0F6DBE332E96}" destId="{F818DCB4-84E4-4EB6-BC71-1853EA8A2FF9}" srcOrd="3" destOrd="0" parTransId="{574FA93B-07AD-44C9-A216-D3241FEFF362}" sibTransId="{CA40EC4E-B964-4F93-A424-8CB1EC1B5850}"/>
    <dgm:cxn modelId="{77B9B431-CB20-4C0D-8600-F77DB6FA0510}" srcId="{69634B6D-541A-45CD-9DD1-0F6DBE332E96}" destId="{310D6DD6-0576-4775-B505-86CF24CE713E}" srcOrd="4" destOrd="0" parTransId="{0FEC2A14-2E86-4874-A67B-AD5FCD741656}" sibTransId="{C0EFB366-F25A-42C0-9E5D-8FE22C775AD6}"/>
    <dgm:cxn modelId="{04777632-B240-4552-9540-244FF699C9D8}" type="presOf" srcId="{310D6DD6-0576-4775-B505-86CF24CE713E}" destId="{FCCB6522-03B8-4B94-BA32-2D58CFF4E9C8}" srcOrd="0" destOrd="0" presId="urn:microsoft.com/office/officeart/2018/2/layout/IconLabelList"/>
    <dgm:cxn modelId="{BFA3F837-2667-4F8B-8372-467E47C9D33B}" srcId="{69634B6D-541A-45CD-9DD1-0F6DBE332E96}" destId="{7B7C28AC-6713-4E1A-99A5-0782B1E67B30}" srcOrd="2" destOrd="0" parTransId="{A9CEB04A-7E9A-4485-8CAD-F4C77972464E}" sibTransId="{0C148468-037C-4359-B6F0-723F9B944CFC}"/>
    <dgm:cxn modelId="{58714C38-78AB-439A-A5A3-8E12F6AE15E3}" type="presOf" srcId="{69634B6D-541A-45CD-9DD1-0F6DBE332E96}" destId="{B685E0BE-2F6B-4BB0-A2A1-9BE3A11EE1E3}" srcOrd="0" destOrd="0" presId="urn:microsoft.com/office/officeart/2018/2/layout/IconLabelList"/>
    <dgm:cxn modelId="{91F99C42-7D7A-4B4B-A85A-647E5290D142}" type="presOf" srcId="{347E947F-0AC4-45D8-930F-76C1A6839EA9}" destId="{6D1ACDDF-6336-4D1F-BFC7-8F5B0A7044AD}" srcOrd="0" destOrd="0" presId="urn:microsoft.com/office/officeart/2018/2/layout/IconLabelList"/>
    <dgm:cxn modelId="{E1A6CF53-27E3-4534-8F40-8CA60D815B6A}" srcId="{69634B6D-541A-45CD-9DD1-0F6DBE332E96}" destId="{9226E2FD-849B-40E8-AE4A-0D4F64C27947}" srcOrd="5" destOrd="0" parTransId="{6CB116D5-8C51-43FA-9D67-3189F9460A89}" sibTransId="{A8D26EAD-386D-49D9-91BC-79C00416E1ED}"/>
    <dgm:cxn modelId="{1409E658-FA52-4849-975D-06660B0F04C9}" type="presOf" srcId="{7B7C28AC-6713-4E1A-99A5-0782B1E67B30}" destId="{D14F7190-3961-4DA7-9EA3-BCE37477F359}" srcOrd="0" destOrd="0" presId="urn:microsoft.com/office/officeart/2018/2/layout/IconLabelList"/>
    <dgm:cxn modelId="{E7130D7C-859A-4D2D-BE1A-BD07AAEFBBD7}" srcId="{69634B6D-541A-45CD-9DD1-0F6DBE332E96}" destId="{455E7755-47DC-436D-82B7-1EFC87294EAA}" srcOrd="0" destOrd="0" parTransId="{D5255F74-9FDD-403C-A882-E0F30A52F4CD}" sibTransId="{FF35A9AB-D635-4449-BF1E-4B5055F1393F}"/>
    <dgm:cxn modelId="{E30D0CB7-605A-43D0-886B-E4540054BFB5}" srcId="{69634B6D-541A-45CD-9DD1-0F6DBE332E96}" destId="{347E947F-0AC4-45D8-930F-76C1A6839EA9}" srcOrd="1" destOrd="0" parTransId="{35D0041C-ECD2-4FCD-9165-4ED7252E8F52}" sibTransId="{7602896F-9937-433E-9E68-40426ED0109A}"/>
    <dgm:cxn modelId="{60D57BBD-1D51-4DB3-93F0-FEAFC8C27A19}" type="presOf" srcId="{9226E2FD-849B-40E8-AE4A-0D4F64C27947}" destId="{DF83D0E9-8178-494D-AE85-2832C30B5638}" srcOrd="0" destOrd="0" presId="urn:microsoft.com/office/officeart/2018/2/layout/IconLabelList"/>
    <dgm:cxn modelId="{35C612D6-BA90-4237-8306-6DE8020316AE}" type="presOf" srcId="{455E7755-47DC-436D-82B7-1EFC87294EAA}" destId="{D44F3A30-3144-480F-A7C0-32B516272743}" srcOrd="0" destOrd="0" presId="urn:microsoft.com/office/officeart/2018/2/layout/IconLabelList"/>
    <dgm:cxn modelId="{4285B7F7-F120-46F2-BB2F-64F4D2F4119E}" type="presOf" srcId="{F818DCB4-84E4-4EB6-BC71-1853EA8A2FF9}" destId="{7EC9F4DF-AE40-420C-9C99-BE02C5D9B000}" srcOrd="0" destOrd="0" presId="urn:microsoft.com/office/officeart/2018/2/layout/IconLabelList"/>
    <dgm:cxn modelId="{18A9220D-6D55-4E2B-B51D-00868834E937}" type="presParOf" srcId="{B685E0BE-2F6B-4BB0-A2A1-9BE3A11EE1E3}" destId="{1E583E91-7229-445B-A78E-71F9ACDEC0CA}" srcOrd="0" destOrd="0" presId="urn:microsoft.com/office/officeart/2018/2/layout/IconLabelList"/>
    <dgm:cxn modelId="{9DC42679-4007-47EA-B4C7-3C5297D0B94C}" type="presParOf" srcId="{1E583E91-7229-445B-A78E-71F9ACDEC0CA}" destId="{A5B41E0F-A176-4DD9-920B-D317402E1473}" srcOrd="0" destOrd="0" presId="urn:microsoft.com/office/officeart/2018/2/layout/IconLabelList"/>
    <dgm:cxn modelId="{98763402-533C-4113-9CC0-8C18016E7946}" type="presParOf" srcId="{1E583E91-7229-445B-A78E-71F9ACDEC0CA}" destId="{8E580B1B-F1CC-494E-B8E2-1D1AEC1ED859}" srcOrd="1" destOrd="0" presId="urn:microsoft.com/office/officeart/2018/2/layout/IconLabelList"/>
    <dgm:cxn modelId="{33B2A0B3-6716-4E31-9BC7-656E980BAAC2}" type="presParOf" srcId="{1E583E91-7229-445B-A78E-71F9ACDEC0CA}" destId="{D44F3A30-3144-480F-A7C0-32B516272743}" srcOrd="2" destOrd="0" presId="urn:microsoft.com/office/officeart/2018/2/layout/IconLabelList"/>
    <dgm:cxn modelId="{BFF88BD5-E1C0-40C6-ADCA-899D71CC3C31}" type="presParOf" srcId="{B685E0BE-2F6B-4BB0-A2A1-9BE3A11EE1E3}" destId="{987F7B7B-2D7C-4C73-AF66-A46758085554}" srcOrd="1" destOrd="0" presId="urn:microsoft.com/office/officeart/2018/2/layout/IconLabelList"/>
    <dgm:cxn modelId="{FCD8A246-5BF1-47BB-987E-9275C0D72DF1}" type="presParOf" srcId="{B685E0BE-2F6B-4BB0-A2A1-9BE3A11EE1E3}" destId="{467351CC-2DF9-40E3-A889-01FC118D1DE9}" srcOrd="2" destOrd="0" presId="urn:microsoft.com/office/officeart/2018/2/layout/IconLabelList"/>
    <dgm:cxn modelId="{58731638-C067-4C11-BA9B-B90C0CA53598}" type="presParOf" srcId="{467351CC-2DF9-40E3-A889-01FC118D1DE9}" destId="{0DD227BC-0602-4429-B8D3-20772FA1E6D1}" srcOrd="0" destOrd="0" presId="urn:microsoft.com/office/officeart/2018/2/layout/IconLabelList"/>
    <dgm:cxn modelId="{09062AB0-C8E2-44D7-9666-0FF77420955B}" type="presParOf" srcId="{467351CC-2DF9-40E3-A889-01FC118D1DE9}" destId="{0460E8CB-CB46-4B79-95DB-824BED24620F}" srcOrd="1" destOrd="0" presId="urn:microsoft.com/office/officeart/2018/2/layout/IconLabelList"/>
    <dgm:cxn modelId="{636EDF65-2765-4C38-97F8-3E849A180F37}" type="presParOf" srcId="{467351CC-2DF9-40E3-A889-01FC118D1DE9}" destId="{6D1ACDDF-6336-4D1F-BFC7-8F5B0A7044AD}" srcOrd="2" destOrd="0" presId="urn:microsoft.com/office/officeart/2018/2/layout/IconLabelList"/>
    <dgm:cxn modelId="{AA8AB8B5-36C4-4499-88DC-661E04DBA5CD}" type="presParOf" srcId="{B685E0BE-2F6B-4BB0-A2A1-9BE3A11EE1E3}" destId="{FC680CAD-7BC9-47C7-94B7-7D241DFE4EB0}" srcOrd="3" destOrd="0" presId="urn:microsoft.com/office/officeart/2018/2/layout/IconLabelList"/>
    <dgm:cxn modelId="{52153D82-78A5-4BA0-BB1D-01DA889A0B78}" type="presParOf" srcId="{B685E0BE-2F6B-4BB0-A2A1-9BE3A11EE1E3}" destId="{AE0A4BC7-0DD6-4A45-85A9-54F99CC72AEE}" srcOrd="4" destOrd="0" presId="urn:microsoft.com/office/officeart/2018/2/layout/IconLabelList"/>
    <dgm:cxn modelId="{E6729863-E327-4471-982C-3640508DC025}" type="presParOf" srcId="{AE0A4BC7-0DD6-4A45-85A9-54F99CC72AEE}" destId="{B3EA77C2-8167-461D-82F9-CD0472A344FF}" srcOrd="0" destOrd="0" presId="urn:microsoft.com/office/officeart/2018/2/layout/IconLabelList"/>
    <dgm:cxn modelId="{02353595-93CC-4AB2-8E21-1FE9EB1DEA20}" type="presParOf" srcId="{AE0A4BC7-0DD6-4A45-85A9-54F99CC72AEE}" destId="{BFF92EF8-7FF7-4BB7-95DD-BFE23FCDAE7E}" srcOrd="1" destOrd="0" presId="urn:microsoft.com/office/officeart/2018/2/layout/IconLabelList"/>
    <dgm:cxn modelId="{2249041F-8E34-463B-BEA0-D5ECACF8D9C5}" type="presParOf" srcId="{AE0A4BC7-0DD6-4A45-85A9-54F99CC72AEE}" destId="{D14F7190-3961-4DA7-9EA3-BCE37477F359}" srcOrd="2" destOrd="0" presId="urn:microsoft.com/office/officeart/2018/2/layout/IconLabelList"/>
    <dgm:cxn modelId="{1A807FDE-28A6-48AF-8D9F-C5BA75B38F70}" type="presParOf" srcId="{B685E0BE-2F6B-4BB0-A2A1-9BE3A11EE1E3}" destId="{53A8DFB2-3D79-43AB-986D-5ADF4DCE8150}" srcOrd="5" destOrd="0" presId="urn:microsoft.com/office/officeart/2018/2/layout/IconLabelList"/>
    <dgm:cxn modelId="{64A14478-DEEB-42BF-B340-FB71FDBDC122}" type="presParOf" srcId="{B685E0BE-2F6B-4BB0-A2A1-9BE3A11EE1E3}" destId="{491C889D-5A0E-4BD1-93E7-9EB7A00DBFFD}" srcOrd="6" destOrd="0" presId="urn:microsoft.com/office/officeart/2018/2/layout/IconLabelList"/>
    <dgm:cxn modelId="{45FCC7F0-3DBE-4A8A-991D-69E1540D5280}" type="presParOf" srcId="{491C889D-5A0E-4BD1-93E7-9EB7A00DBFFD}" destId="{8A3C99D6-68C6-41F6-91D7-FC974A5DAB91}" srcOrd="0" destOrd="0" presId="urn:microsoft.com/office/officeart/2018/2/layout/IconLabelList"/>
    <dgm:cxn modelId="{FCE8ED41-4D7F-413B-8E31-19E8B899B7BC}" type="presParOf" srcId="{491C889D-5A0E-4BD1-93E7-9EB7A00DBFFD}" destId="{F1741F93-D3FE-4127-9A12-309A66B49A09}" srcOrd="1" destOrd="0" presId="urn:microsoft.com/office/officeart/2018/2/layout/IconLabelList"/>
    <dgm:cxn modelId="{40E13E5A-6B8F-45D6-A70F-F985A55E84D3}" type="presParOf" srcId="{491C889D-5A0E-4BD1-93E7-9EB7A00DBFFD}" destId="{7EC9F4DF-AE40-420C-9C99-BE02C5D9B000}" srcOrd="2" destOrd="0" presId="urn:microsoft.com/office/officeart/2018/2/layout/IconLabelList"/>
    <dgm:cxn modelId="{75C6BDCC-EBBD-413B-9846-1B39B8C00FF7}" type="presParOf" srcId="{B685E0BE-2F6B-4BB0-A2A1-9BE3A11EE1E3}" destId="{0C368C8B-35D3-478C-BDC4-F5005A7E526E}" srcOrd="7" destOrd="0" presId="urn:microsoft.com/office/officeart/2018/2/layout/IconLabelList"/>
    <dgm:cxn modelId="{9AD9B4A0-427E-4B2E-B2E5-5A36AF84C8F8}" type="presParOf" srcId="{B685E0BE-2F6B-4BB0-A2A1-9BE3A11EE1E3}" destId="{3EAB92A1-7E06-486E-B4BF-B2CAFA2A9AE6}" srcOrd="8" destOrd="0" presId="urn:microsoft.com/office/officeart/2018/2/layout/IconLabelList"/>
    <dgm:cxn modelId="{78590EA8-5CC8-48DE-B997-C090FAE1833D}" type="presParOf" srcId="{3EAB92A1-7E06-486E-B4BF-B2CAFA2A9AE6}" destId="{981F5AC2-C0DD-4800-A8A8-F2442794FF6D}" srcOrd="0" destOrd="0" presId="urn:microsoft.com/office/officeart/2018/2/layout/IconLabelList"/>
    <dgm:cxn modelId="{68B3FF2E-8392-4E4F-A860-F34E446B8DD1}" type="presParOf" srcId="{3EAB92A1-7E06-486E-B4BF-B2CAFA2A9AE6}" destId="{05725FA6-7C47-4E29-BF5F-691F5AD57EF7}" srcOrd="1" destOrd="0" presId="urn:microsoft.com/office/officeart/2018/2/layout/IconLabelList"/>
    <dgm:cxn modelId="{956057F4-3A95-4530-A1C0-5BE95DC1EAB9}" type="presParOf" srcId="{3EAB92A1-7E06-486E-B4BF-B2CAFA2A9AE6}" destId="{FCCB6522-03B8-4B94-BA32-2D58CFF4E9C8}" srcOrd="2" destOrd="0" presId="urn:microsoft.com/office/officeart/2018/2/layout/IconLabelList"/>
    <dgm:cxn modelId="{6AA66652-97F7-46F1-AF07-B6C9DD7F6832}" type="presParOf" srcId="{B685E0BE-2F6B-4BB0-A2A1-9BE3A11EE1E3}" destId="{3B5910A0-09E5-4612-B85E-13D04D054A1C}" srcOrd="9" destOrd="0" presId="urn:microsoft.com/office/officeart/2018/2/layout/IconLabelList"/>
    <dgm:cxn modelId="{F2DEA4C1-6792-4242-B20E-52CBE694622C}" type="presParOf" srcId="{B685E0BE-2F6B-4BB0-A2A1-9BE3A11EE1E3}" destId="{03343ABC-1CD5-48C6-95D3-F7F601DD031C}" srcOrd="10" destOrd="0" presId="urn:microsoft.com/office/officeart/2018/2/layout/IconLabelList"/>
    <dgm:cxn modelId="{1B5E86AA-845C-459E-B3F1-7AE719DD397C}" type="presParOf" srcId="{03343ABC-1CD5-48C6-95D3-F7F601DD031C}" destId="{16983A64-3863-45BC-BFA5-74F15A63F0F2}" srcOrd="0" destOrd="0" presId="urn:microsoft.com/office/officeart/2018/2/layout/IconLabelList"/>
    <dgm:cxn modelId="{890D8C82-4A5C-4CCC-8CDD-8B0FE015A95B}" type="presParOf" srcId="{03343ABC-1CD5-48C6-95D3-F7F601DD031C}" destId="{CFCCA260-4321-4864-B585-6AAC387F144F}" srcOrd="1" destOrd="0" presId="urn:microsoft.com/office/officeart/2018/2/layout/IconLabelList"/>
    <dgm:cxn modelId="{B88AB52B-5F9F-43EE-8C9A-0451B22D43D6}" type="presParOf" srcId="{03343ABC-1CD5-48C6-95D3-F7F601DD031C}" destId="{DF83D0E9-8178-494D-AE85-2832C30B563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84522A-CB1D-4170-AE1A-590B17B165D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AE708BDB-2E1D-42F5-B128-6A19B47DD2E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 MT" panose="020B0502020104020203"/>
              <a:ea typeface="+mn-ea"/>
              <a:cs typeface="+mn-cs"/>
            </a:rPr>
            <a:t>Preprocessing.</a:t>
          </a:r>
        </a:p>
        <a:p>
          <a:pPr>
            <a:lnSpc>
              <a:spcPct val="100000"/>
            </a:lnSpc>
          </a:pPr>
          <a:r>
            <a:rPr lang="en-US" sz="12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 MT" panose="020B0502020104020203"/>
              <a:ea typeface="+mn-ea"/>
              <a:cs typeface="+mn-cs"/>
            </a:rPr>
            <a:t>- Scaling</a:t>
          </a:r>
        </a:p>
        <a:p>
          <a:pPr>
            <a:lnSpc>
              <a:spcPct val="100000"/>
            </a:lnSpc>
          </a:pPr>
          <a:r>
            <a:rPr lang="en-US" sz="12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 MT" panose="020B0502020104020203"/>
              <a:ea typeface="+mn-ea"/>
              <a:cs typeface="+mn-cs"/>
            </a:rPr>
            <a:t>- Removing Duplicate entries</a:t>
          </a:r>
        </a:p>
        <a:p>
          <a:pPr>
            <a:lnSpc>
              <a:spcPct val="100000"/>
            </a:lnSpc>
          </a:pPr>
          <a:r>
            <a:rPr lang="en-US" sz="12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 MT" panose="020B0502020104020203"/>
              <a:ea typeface="+mn-ea"/>
              <a:cs typeface="+mn-cs"/>
            </a:rPr>
            <a:t>- Removing NA values</a:t>
          </a:r>
        </a:p>
      </dgm:t>
    </dgm:pt>
    <dgm:pt modelId="{7D5A849D-8600-4FFE-B87F-FF6EDAC6A85A}" type="parTrans" cxnId="{7EA16E16-FA39-4128-A973-5FDD0500C6E3}">
      <dgm:prSet/>
      <dgm:spPr/>
      <dgm:t>
        <a:bodyPr/>
        <a:lstStyle/>
        <a:p>
          <a:endParaRPr lang="en-US"/>
        </a:p>
      </dgm:t>
    </dgm:pt>
    <dgm:pt modelId="{FDB03523-BD48-44B9-A77F-9740372DC186}" type="sibTrans" cxnId="{7EA16E16-FA39-4128-A973-5FDD0500C6E3}">
      <dgm:prSet/>
      <dgm:spPr/>
      <dgm:t>
        <a:bodyPr/>
        <a:lstStyle/>
        <a:p>
          <a:endParaRPr lang="en-US"/>
        </a:p>
      </dgm:t>
    </dgm:pt>
    <dgm:pt modelId="{012AE63A-926E-40AF-8FE1-CFB160A1D58C}">
      <dgm:prSet custT="1"/>
      <dgm:spPr/>
      <dgm:t>
        <a:bodyPr/>
        <a:lstStyle/>
        <a:p>
          <a:pPr>
            <a:lnSpc>
              <a:spcPct val="100000"/>
            </a:lnSpc>
            <a:spcAft>
              <a:spcPct val="35000"/>
            </a:spcAft>
          </a:pPr>
          <a:r>
            <a:rPr lang="en-US" sz="1200" dirty="0"/>
            <a:t>The extracted features are fed as inputs to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1200" dirty="0"/>
            <a:t>- Decision Tree (DT)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1200" dirty="0"/>
            <a:t>- Support Vector Machines (SVM)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1200" dirty="0"/>
            <a:t>- K- Nearest </a:t>
          </a:r>
          <a:r>
            <a:rPr lang="en-US" sz="1200" dirty="0" err="1"/>
            <a:t>Neighbour</a:t>
          </a:r>
          <a:r>
            <a:rPr lang="en-US" sz="1200" dirty="0"/>
            <a:t> (KNN)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1200" dirty="0"/>
            <a:t>- Naïve Bayes classifier</a:t>
          </a:r>
        </a:p>
      </dgm:t>
    </dgm:pt>
    <dgm:pt modelId="{F3E3BE36-DD08-4816-972B-FFC4E36C0D30}" type="parTrans" cxnId="{16757003-3B49-4BC2-858A-F1AB7C7893F7}">
      <dgm:prSet/>
      <dgm:spPr/>
      <dgm:t>
        <a:bodyPr/>
        <a:lstStyle/>
        <a:p>
          <a:endParaRPr lang="en-US"/>
        </a:p>
      </dgm:t>
    </dgm:pt>
    <dgm:pt modelId="{18BA5E33-47E0-403A-89C8-2A319793EC0A}" type="sibTrans" cxnId="{16757003-3B49-4BC2-858A-F1AB7C7893F7}">
      <dgm:prSet/>
      <dgm:spPr/>
      <dgm:t>
        <a:bodyPr/>
        <a:lstStyle/>
        <a:p>
          <a:endParaRPr lang="en-US"/>
        </a:p>
      </dgm:t>
    </dgm:pt>
    <dgm:pt modelId="{2E7BD258-48E0-4D99-BE45-E4D8D952FA2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/>
            <a:t>Classification model with the best accuracy will be evaluated.</a:t>
          </a:r>
        </a:p>
        <a:p>
          <a:pPr>
            <a:lnSpc>
              <a:spcPct val="100000"/>
            </a:lnSpc>
          </a:pPr>
          <a:r>
            <a:rPr lang="en-US" sz="1200" dirty="0"/>
            <a:t>Insights and recommendations are based on exploratory data analysis and classification models combined.</a:t>
          </a:r>
        </a:p>
      </dgm:t>
    </dgm:pt>
    <dgm:pt modelId="{246D7445-213C-4CE1-A308-5994A59B09AE}" type="parTrans" cxnId="{9108F9CC-C776-43FE-B728-F245552B0CE4}">
      <dgm:prSet/>
      <dgm:spPr/>
      <dgm:t>
        <a:bodyPr/>
        <a:lstStyle/>
        <a:p>
          <a:endParaRPr lang="en-US"/>
        </a:p>
      </dgm:t>
    </dgm:pt>
    <dgm:pt modelId="{525F75E7-E33B-412D-B2E3-7EB1E4CD3146}" type="sibTrans" cxnId="{9108F9CC-C776-43FE-B728-F245552B0CE4}">
      <dgm:prSet/>
      <dgm:spPr/>
      <dgm:t>
        <a:bodyPr/>
        <a:lstStyle/>
        <a:p>
          <a:endParaRPr lang="en-US"/>
        </a:p>
      </dgm:t>
    </dgm:pt>
    <dgm:pt modelId="{0FBD0622-2E94-4FAC-B4DC-87588B514D9E}" type="pres">
      <dgm:prSet presAssocID="{3384522A-CB1D-4170-AE1A-590B17B165D9}" presName="root" presStyleCnt="0">
        <dgm:presLayoutVars>
          <dgm:dir/>
          <dgm:resizeHandles val="exact"/>
        </dgm:presLayoutVars>
      </dgm:prSet>
      <dgm:spPr/>
    </dgm:pt>
    <dgm:pt modelId="{B6231B0D-3E08-40FA-AD9D-F056E5E8A06D}" type="pres">
      <dgm:prSet presAssocID="{AE708BDB-2E1D-42F5-B128-6A19B47DD2E8}" presName="compNode" presStyleCnt="0"/>
      <dgm:spPr/>
    </dgm:pt>
    <dgm:pt modelId="{2A2FBB64-5CFE-45ED-8C70-B4923274E2AD}" type="pres">
      <dgm:prSet presAssocID="{AE708BDB-2E1D-42F5-B128-6A19B47DD2E8}" presName="bgRect" presStyleLbl="bgShp" presStyleIdx="0" presStyleCnt="3"/>
      <dgm:spPr/>
    </dgm:pt>
    <dgm:pt modelId="{F9FF67DC-2B23-4EC8-A39D-2CE67A9DC899}" type="pres">
      <dgm:prSet presAssocID="{AE708BDB-2E1D-42F5-B128-6A19B47DD2E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ED5F4D80-DB06-4F2E-ADB0-149D23BAFC23}" type="pres">
      <dgm:prSet presAssocID="{AE708BDB-2E1D-42F5-B128-6A19B47DD2E8}" presName="spaceRect" presStyleCnt="0"/>
      <dgm:spPr/>
    </dgm:pt>
    <dgm:pt modelId="{7A299143-59B4-45AC-A6ED-0A227504C61D}" type="pres">
      <dgm:prSet presAssocID="{AE708BDB-2E1D-42F5-B128-6A19B47DD2E8}" presName="parTx" presStyleLbl="revTx" presStyleIdx="0" presStyleCnt="3">
        <dgm:presLayoutVars>
          <dgm:chMax val="0"/>
          <dgm:chPref val="0"/>
        </dgm:presLayoutVars>
      </dgm:prSet>
      <dgm:spPr/>
    </dgm:pt>
    <dgm:pt modelId="{ADF9970F-DD9C-4CB8-BACA-80E5243CC1BF}" type="pres">
      <dgm:prSet presAssocID="{FDB03523-BD48-44B9-A77F-9740372DC186}" presName="sibTrans" presStyleCnt="0"/>
      <dgm:spPr/>
    </dgm:pt>
    <dgm:pt modelId="{46D3F9F2-DD68-41E8-9221-0BD5479EC5B6}" type="pres">
      <dgm:prSet presAssocID="{012AE63A-926E-40AF-8FE1-CFB160A1D58C}" presName="compNode" presStyleCnt="0"/>
      <dgm:spPr/>
    </dgm:pt>
    <dgm:pt modelId="{B3853920-C077-4B36-A5A9-F23B2A156AF6}" type="pres">
      <dgm:prSet presAssocID="{012AE63A-926E-40AF-8FE1-CFB160A1D58C}" presName="bgRect" presStyleLbl="bgShp" presStyleIdx="1" presStyleCnt="3"/>
      <dgm:spPr/>
    </dgm:pt>
    <dgm:pt modelId="{60A6B43F-A2D6-4E54-94F5-C9F8C8711B96}" type="pres">
      <dgm:prSet presAssocID="{012AE63A-926E-40AF-8FE1-CFB160A1D58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0DBCA996-E58D-4DBB-B8D6-6E7B31F261A2}" type="pres">
      <dgm:prSet presAssocID="{012AE63A-926E-40AF-8FE1-CFB160A1D58C}" presName="spaceRect" presStyleCnt="0"/>
      <dgm:spPr/>
    </dgm:pt>
    <dgm:pt modelId="{04CDFE14-E098-46CB-8455-B837B8A54358}" type="pres">
      <dgm:prSet presAssocID="{012AE63A-926E-40AF-8FE1-CFB160A1D58C}" presName="parTx" presStyleLbl="revTx" presStyleIdx="1" presStyleCnt="3">
        <dgm:presLayoutVars>
          <dgm:chMax val="0"/>
          <dgm:chPref val="0"/>
        </dgm:presLayoutVars>
      </dgm:prSet>
      <dgm:spPr/>
    </dgm:pt>
    <dgm:pt modelId="{1C1E1018-D94C-4345-AC97-DE52CA93384E}" type="pres">
      <dgm:prSet presAssocID="{18BA5E33-47E0-403A-89C8-2A319793EC0A}" presName="sibTrans" presStyleCnt="0"/>
      <dgm:spPr/>
    </dgm:pt>
    <dgm:pt modelId="{99296C9E-1090-4E8B-9B93-AF8CDCBCE160}" type="pres">
      <dgm:prSet presAssocID="{2E7BD258-48E0-4D99-BE45-E4D8D952FA2C}" presName="compNode" presStyleCnt="0"/>
      <dgm:spPr/>
    </dgm:pt>
    <dgm:pt modelId="{E3C81FB4-5F16-42D1-9293-00FB36CD661F}" type="pres">
      <dgm:prSet presAssocID="{2E7BD258-48E0-4D99-BE45-E4D8D952FA2C}" presName="bgRect" presStyleLbl="bgShp" presStyleIdx="2" presStyleCnt="3"/>
      <dgm:spPr/>
    </dgm:pt>
    <dgm:pt modelId="{E62A8970-2676-4106-92BA-C7C6C3E8C62A}" type="pres">
      <dgm:prSet presAssocID="{2E7BD258-48E0-4D99-BE45-E4D8D952FA2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D3FDD1B9-B553-4789-AC65-7F92753B1D96}" type="pres">
      <dgm:prSet presAssocID="{2E7BD258-48E0-4D99-BE45-E4D8D952FA2C}" presName="spaceRect" presStyleCnt="0"/>
      <dgm:spPr/>
    </dgm:pt>
    <dgm:pt modelId="{660214D5-486A-4149-8576-B3F26741D8A3}" type="pres">
      <dgm:prSet presAssocID="{2E7BD258-48E0-4D99-BE45-E4D8D952FA2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6757003-3B49-4BC2-858A-F1AB7C7893F7}" srcId="{3384522A-CB1D-4170-AE1A-590B17B165D9}" destId="{012AE63A-926E-40AF-8FE1-CFB160A1D58C}" srcOrd="1" destOrd="0" parTransId="{F3E3BE36-DD08-4816-972B-FFC4E36C0D30}" sibTransId="{18BA5E33-47E0-403A-89C8-2A319793EC0A}"/>
    <dgm:cxn modelId="{7EA16E16-FA39-4128-A973-5FDD0500C6E3}" srcId="{3384522A-CB1D-4170-AE1A-590B17B165D9}" destId="{AE708BDB-2E1D-42F5-B128-6A19B47DD2E8}" srcOrd="0" destOrd="0" parTransId="{7D5A849D-8600-4FFE-B87F-FF6EDAC6A85A}" sibTransId="{FDB03523-BD48-44B9-A77F-9740372DC186}"/>
    <dgm:cxn modelId="{875BFB3E-62C6-474D-9961-3B06F0B23018}" type="presOf" srcId="{012AE63A-926E-40AF-8FE1-CFB160A1D58C}" destId="{04CDFE14-E098-46CB-8455-B837B8A54358}" srcOrd="0" destOrd="0" presId="urn:microsoft.com/office/officeart/2018/2/layout/IconVerticalSolidList"/>
    <dgm:cxn modelId="{0B0C084C-48C8-41C9-809A-44A73CCD40B9}" type="presOf" srcId="{2E7BD258-48E0-4D99-BE45-E4D8D952FA2C}" destId="{660214D5-486A-4149-8576-B3F26741D8A3}" srcOrd="0" destOrd="0" presId="urn:microsoft.com/office/officeart/2018/2/layout/IconVerticalSolidList"/>
    <dgm:cxn modelId="{87CCF67E-626B-4CA8-BB19-E35B58B8DAA9}" type="presOf" srcId="{3384522A-CB1D-4170-AE1A-590B17B165D9}" destId="{0FBD0622-2E94-4FAC-B4DC-87588B514D9E}" srcOrd="0" destOrd="0" presId="urn:microsoft.com/office/officeart/2018/2/layout/IconVerticalSolidList"/>
    <dgm:cxn modelId="{68E51290-2F75-4F85-8872-85E85B8B6357}" type="presOf" srcId="{AE708BDB-2E1D-42F5-B128-6A19B47DD2E8}" destId="{7A299143-59B4-45AC-A6ED-0A227504C61D}" srcOrd="0" destOrd="0" presId="urn:microsoft.com/office/officeart/2018/2/layout/IconVerticalSolidList"/>
    <dgm:cxn modelId="{9108F9CC-C776-43FE-B728-F245552B0CE4}" srcId="{3384522A-CB1D-4170-AE1A-590B17B165D9}" destId="{2E7BD258-48E0-4D99-BE45-E4D8D952FA2C}" srcOrd="2" destOrd="0" parTransId="{246D7445-213C-4CE1-A308-5994A59B09AE}" sibTransId="{525F75E7-E33B-412D-B2E3-7EB1E4CD3146}"/>
    <dgm:cxn modelId="{76E6E0B6-36BC-4B06-9A49-2F51D05E817E}" type="presParOf" srcId="{0FBD0622-2E94-4FAC-B4DC-87588B514D9E}" destId="{B6231B0D-3E08-40FA-AD9D-F056E5E8A06D}" srcOrd="0" destOrd="0" presId="urn:microsoft.com/office/officeart/2018/2/layout/IconVerticalSolidList"/>
    <dgm:cxn modelId="{58DBD9BD-43E0-4F8A-AF82-D9F55F8C884D}" type="presParOf" srcId="{B6231B0D-3E08-40FA-AD9D-F056E5E8A06D}" destId="{2A2FBB64-5CFE-45ED-8C70-B4923274E2AD}" srcOrd="0" destOrd="0" presId="urn:microsoft.com/office/officeart/2018/2/layout/IconVerticalSolidList"/>
    <dgm:cxn modelId="{472E37F4-B197-4CF9-94A0-88A607F76970}" type="presParOf" srcId="{B6231B0D-3E08-40FA-AD9D-F056E5E8A06D}" destId="{F9FF67DC-2B23-4EC8-A39D-2CE67A9DC899}" srcOrd="1" destOrd="0" presId="urn:microsoft.com/office/officeart/2018/2/layout/IconVerticalSolidList"/>
    <dgm:cxn modelId="{AD983449-DE83-4FC9-AA2F-0F26783C347E}" type="presParOf" srcId="{B6231B0D-3E08-40FA-AD9D-F056E5E8A06D}" destId="{ED5F4D80-DB06-4F2E-ADB0-149D23BAFC23}" srcOrd="2" destOrd="0" presId="urn:microsoft.com/office/officeart/2018/2/layout/IconVerticalSolidList"/>
    <dgm:cxn modelId="{2AF8EB60-70B2-478F-95F6-B8F88D610139}" type="presParOf" srcId="{B6231B0D-3E08-40FA-AD9D-F056E5E8A06D}" destId="{7A299143-59B4-45AC-A6ED-0A227504C61D}" srcOrd="3" destOrd="0" presId="urn:microsoft.com/office/officeart/2018/2/layout/IconVerticalSolidList"/>
    <dgm:cxn modelId="{AC8F9846-056C-4487-93C6-27E69DB20504}" type="presParOf" srcId="{0FBD0622-2E94-4FAC-B4DC-87588B514D9E}" destId="{ADF9970F-DD9C-4CB8-BACA-80E5243CC1BF}" srcOrd="1" destOrd="0" presId="urn:microsoft.com/office/officeart/2018/2/layout/IconVerticalSolidList"/>
    <dgm:cxn modelId="{652D3FF0-BC4D-45EA-8F85-D41E15865B56}" type="presParOf" srcId="{0FBD0622-2E94-4FAC-B4DC-87588B514D9E}" destId="{46D3F9F2-DD68-41E8-9221-0BD5479EC5B6}" srcOrd="2" destOrd="0" presId="urn:microsoft.com/office/officeart/2018/2/layout/IconVerticalSolidList"/>
    <dgm:cxn modelId="{98BA8317-DA83-4A69-A8D6-734BFCBB382F}" type="presParOf" srcId="{46D3F9F2-DD68-41E8-9221-0BD5479EC5B6}" destId="{B3853920-C077-4B36-A5A9-F23B2A156AF6}" srcOrd="0" destOrd="0" presId="urn:microsoft.com/office/officeart/2018/2/layout/IconVerticalSolidList"/>
    <dgm:cxn modelId="{1C31703A-3B9E-492F-A8A7-290128996ACB}" type="presParOf" srcId="{46D3F9F2-DD68-41E8-9221-0BD5479EC5B6}" destId="{60A6B43F-A2D6-4E54-94F5-C9F8C8711B96}" srcOrd="1" destOrd="0" presId="urn:microsoft.com/office/officeart/2018/2/layout/IconVerticalSolidList"/>
    <dgm:cxn modelId="{3DC87842-ECD0-4555-9061-0B3902B57A15}" type="presParOf" srcId="{46D3F9F2-DD68-41E8-9221-0BD5479EC5B6}" destId="{0DBCA996-E58D-4DBB-B8D6-6E7B31F261A2}" srcOrd="2" destOrd="0" presId="urn:microsoft.com/office/officeart/2018/2/layout/IconVerticalSolidList"/>
    <dgm:cxn modelId="{CC6AAC33-E42B-4A0F-8D67-304E62407339}" type="presParOf" srcId="{46D3F9F2-DD68-41E8-9221-0BD5479EC5B6}" destId="{04CDFE14-E098-46CB-8455-B837B8A54358}" srcOrd="3" destOrd="0" presId="urn:microsoft.com/office/officeart/2018/2/layout/IconVerticalSolidList"/>
    <dgm:cxn modelId="{EB3A346E-4586-494E-8659-49949150A51D}" type="presParOf" srcId="{0FBD0622-2E94-4FAC-B4DC-87588B514D9E}" destId="{1C1E1018-D94C-4345-AC97-DE52CA93384E}" srcOrd="3" destOrd="0" presId="urn:microsoft.com/office/officeart/2018/2/layout/IconVerticalSolidList"/>
    <dgm:cxn modelId="{F894B637-1B8F-4C0B-B117-162993313BFD}" type="presParOf" srcId="{0FBD0622-2E94-4FAC-B4DC-87588B514D9E}" destId="{99296C9E-1090-4E8B-9B93-AF8CDCBCE160}" srcOrd="4" destOrd="0" presId="urn:microsoft.com/office/officeart/2018/2/layout/IconVerticalSolidList"/>
    <dgm:cxn modelId="{5A088A5B-AC3A-4D42-B326-2C4EC44428AB}" type="presParOf" srcId="{99296C9E-1090-4E8B-9B93-AF8CDCBCE160}" destId="{E3C81FB4-5F16-42D1-9293-00FB36CD661F}" srcOrd="0" destOrd="0" presId="urn:microsoft.com/office/officeart/2018/2/layout/IconVerticalSolidList"/>
    <dgm:cxn modelId="{15503ED8-CE7E-4AA1-A8AD-2D811029E765}" type="presParOf" srcId="{99296C9E-1090-4E8B-9B93-AF8CDCBCE160}" destId="{E62A8970-2676-4106-92BA-C7C6C3E8C62A}" srcOrd="1" destOrd="0" presId="urn:microsoft.com/office/officeart/2018/2/layout/IconVerticalSolidList"/>
    <dgm:cxn modelId="{CDEA5D86-80C3-4681-B714-4E82652E618B}" type="presParOf" srcId="{99296C9E-1090-4E8B-9B93-AF8CDCBCE160}" destId="{D3FDD1B9-B553-4789-AC65-7F92753B1D96}" srcOrd="2" destOrd="0" presId="urn:microsoft.com/office/officeart/2018/2/layout/IconVerticalSolidList"/>
    <dgm:cxn modelId="{62423B07-C437-402D-9DF3-3999578B4BD1}" type="presParOf" srcId="{99296C9E-1090-4E8B-9B93-AF8CDCBCE160}" destId="{660214D5-486A-4149-8576-B3F26741D8A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B41E0F-A176-4DD9-920B-D317402E1473}">
      <dsp:nvSpPr>
        <dsp:cNvPr id="0" name=""/>
        <dsp:cNvSpPr/>
      </dsp:nvSpPr>
      <dsp:spPr>
        <a:xfrm>
          <a:off x="312523" y="604200"/>
          <a:ext cx="503085" cy="5030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4F3A30-3144-480F-A7C0-32B516272743}">
      <dsp:nvSpPr>
        <dsp:cNvPr id="0" name=""/>
        <dsp:cNvSpPr/>
      </dsp:nvSpPr>
      <dsp:spPr>
        <a:xfrm>
          <a:off x="5082" y="1275093"/>
          <a:ext cx="1117968" cy="44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PROBLEM DEFINITION</a:t>
          </a:r>
        </a:p>
      </dsp:txBody>
      <dsp:txXfrm>
        <a:off x="5082" y="1275093"/>
        <a:ext cx="1117968" cy="447187"/>
      </dsp:txXfrm>
    </dsp:sp>
    <dsp:sp modelId="{0DD227BC-0602-4429-B8D3-20772FA1E6D1}">
      <dsp:nvSpPr>
        <dsp:cNvPr id="0" name=""/>
        <dsp:cNvSpPr/>
      </dsp:nvSpPr>
      <dsp:spPr>
        <a:xfrm>
          <a:off x="1626137" y="604200"/>
          <a:ext cx="503085" cy="5030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1ACDDF-6336-4D1F-BFC7-8F5B0A7044AD}">
      <dsp:nvSpPr>
        <dsp:cNvPr id="0" name=""/>
        <dsp:cNvSpPr/>
      </dsp:nvSpPr>
      <dsp:spPr>
        <a:xfrm>
          <a:off x="1318695" y="1275093"/>
          <a:ext cx="1117968" cy="44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DATASET DESCRIPTION</a:t>
          </a:r>
        </a:p>
      </dsp:txBody>
      <dsp:txXfrm>
        <a:off x="1318695" y="1275093"/>
        <a:ext cx="1117968" cy="447187"/>
      </dsp:txXfrm>
    </dsp:sp>
    <dsp:sp modelId="{B3EA77C2-8167-461D-82F9-CD0472A344FF}">
      <dsp:nvSpPr>
        <dsp:cNvPr id="0" name=""/>
        <dsp:cNvSpPr/>
      </dsp:nvSpPr>
      <dsp:spPr>
        <a:xfrm>
          <a:off x="2939750" y="604200"/>
          <a:ext cx="503085" cy="5030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4F7190-3961-4DA7-9EA3-BCE37477F359}">
      <dsp:nvSpPr>
        <dsp:cNvPr id="0" name=""/>
        <dsp:cNvSpPr/>
      </dsp:nvSpPr>
      <dsp:spPr>
        <a:xfrm>
          <a:off x="2632308" y="1275093"/>
          <a:ext cx="1117968" cy="44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EXPLORATORY DATA ANALYSIS</a:t>
          </a:r>
        </a:p>
      </dsp:txBody>
      <dsp:txXfrm>
        <a:off x="2632308" y="1275093"/>
        <a:ext cx="1117968" cy="447187"/>
      </dsp:txXfrm>
    </dsp:sp>
    <dsp:sp modelId="{8A3C99D6-68C6-41F6-91D7-FC974A5DAB91}">
      <dsp:nvSpPr>
        <dsp:cNvPr id="0" name=""/>
        <dsp:cNvSpPr/>
      </dsp:nvSpPr>
      <dsp:spPr>
        <a:xfrm>
          <a:off x="4253363" y="604200"/>
          <a:ext cx="503085" cy="50308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C9F4DF-AE40-420C-9C99-BE02C5D9B000}">
      <dsp:nvSpPr>
        <dsp:cNvPr id="0" name=""/>
        <dsp:cNvSpPr/>
      </dsp:nvSpPr>
      <dsp:spPr>
        <a:xfrm>
          <a:off x="3945922" y="1275093"/>
          <a:ext cx="1117968" cy="44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MODEL PREPARATION</a:t>
          </a:r>
        </a:p>
      </dsp:txBody>
      <dsp:txXfrm>
        <a:off x="3945922" y="1275093"/>
        <a:ext cx="1117968" cy="447187"/>
      </dsp:txXfrm>
    </dsp:sp>
    <dsp:sp modelId="{981F5AC2-C0DD-4800-A8A8-F2442794FF6D}">
      <dsp:nvSpPr>
        <dsp:cNvPr id="0" name=""/>
        <dsp:cNvSpPr/>
      </dsp:nvSpPr>
      <dsp:spPr>
        <a:xfrm>
          <a:off x="5566976" y="604200"/>
          <a:ext cx="503085" cy="50308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CB6522-03B8-4B94-BA32-2D58CFF4E9C8}">
      <dsp:nvSpPr>
        <dsp:cNvPr id="0" name=""/>
        <dsp:cNvSpPr/>
      </dsp:nvSpPr>
      <dsp:spPr>
        <a:xfrm>
          <a:off x="5259535" y="1275093"/>
          <a:ext cx="1117968" cy="44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RESULTS AND DISCUSSION</a:t>
          </a:r>
        </a:p>
      </dsp:txBody>
      <dsp:txXfrm>
        <a:off x="5259535" y="1275093"/>
        <a:ext cx="1117968" cy="447187"/>
      </dsp:txXfrm>
    </dsp:sp>
    <dsp:sp modelId="{16983A64-3863-45BC-BFA5-74F15A63F0F2}">
      <dsp:nvSpPr>
        <dsp:cNvPr id="0" name=""/>
        <dsp:cNvSpPr/>
      </dsp:nvSpPr>
      <dsp:spPr>
        <a:xfrm>
          <a:off x="6880590" y="604200"/>
          <a:ext cx="503085" cy="50308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83D0E9-8178-494D-AE85-2832C30B5638}">
      <dsp:nvSpPr>
        <dsp:cNvPr id="0" name=""/>
        <dsp:cNvSpPr/>
      </dsp:nvSpPr>
      <dsp:spPr>
        <a:xfrm>
          <a:off x="6573148" y="1275093"/>
          <a:ext cx="1117968" cy="44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CONCLUSION</a:t>
          </a:r>
        </a:p>
      </dsp:txBody>
      <dsp:txXfrm>
        <a:off x="6573148" y="1275093"/>
        <a:ext cx="1117968" cy="4471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2FBB64-5CFE-45ED-8C70-B4923274E2AD}">
      <dsp:nvSpPr>
        <dsp:cNvPr id="0" name=""/>
        <dsp:cNvSpPr/>
      </dsp:nvSpPr>
      <dsp:spPr>
        <a:xfrm>
          <a:off x="0" y="3381"/>
          <a:ext cx="4238625" cy="10664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FF67DC-2B23-4EC8-A39D-2CE67A9DC899}">
      <dsp:nvSpPr>
        <dsp:cNvPr id="0" name=""/>
        <dsp:cNvSpPr/>
      </dsp:nvSpPr>
      <dsp:spPr>
        <a:xfrm>
          <a:off x="322587" y="243322"/>
          <a:ext cx="587096" cy="5865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299143-59B4-45AC-A6ED-0A227504C61D}">
      <dsp:nvSpPr>
        <dsp:cNvPr id="0" name=""/>
        <dsp:cNvSpPr/>
      </dsp:nvSpPr>
      <dsp:spPr>
        <a:xfrm>
          <a:off x="1232270" y="3381"/>
          <a:ext cx="2958074" cy="1067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972" tIns="112972" rIns="112972" bIns="112972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 MT" panose="020B0502020104020203"/>
              <a:ea typeface="+mn-ea"/>
              <a:cs typeface="+mn-cs"/>
            </a:rPr>
            <a:t>Preprocessing.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 MT" panose="020B0502020104020203"/>
              <a:ea typeface="+mn-ea"/>
              <a:cs typeface="+mn-cs"/>
            </a:rPr>
            <a:t>- Scaling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 MT" panose="020B0502020104020203"/>
              <a:ea typeface="+mn-ea"/>
              <a:cs typeface="+mn-cs"/>
            </a:rPr>
            <a:t>- Removing Duplicate entries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 MT" panose="020B0502020104020203"/>
              <a:ea typeface="+mn-ea"/>
              <a:cs typeface="+mn-cs"/>
            </a:rPr>
            <a:t>- Removing NA values</a:t>
          </a:r>
        </a:p>
      </dsp:txBody>
      <dsp:txXfrm>
        <a:off x="1232270" y="3381"/>
        <a:ext cx="2958074" cy="1067447"/>
      </dsp:txXfrm>
    </dsp:sp>
    <dsp:sp modelId="{B3853920-C077-4B36-A5A9-F23B2A156AF6}">
      <dsp:nvSpPr>
        <dsp:cNvPr id="0" name=""/>
        <dsp:cNvSpPr/>
      </dsp:nvSpPr>
      <dsp:spPr>
        <a:xfrm>
          <a:off x="0" y="1329604"/>
          <a:ext cx="4238625" cy="10664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A6B43F-A2D6-4E54-94F5-C9F8C8711B96}">
      <dsp:nvSpPr>
        <dsp:cNvPr id="0" name=""/>
        <dsp:cNvSpPr/>
      </dsp:nvSpPr>
      <dsp:spPr>
        <a:xfrm>
          <a:off x="322587" y="1569545"/>
          <a:ext cx="587096" cy="5865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CDFE14-E098-46CB-8455-B837B8A54358}">
      <dsp:nvSpPr>
        <dsp:cNvPr id="0" name=""/>
        <dsp:cNvSpPr/>
      </dsp:nvSpPr>
      <dsp:spPr>
        <a:xfrm>
          <a:off x="1232270" y="1329604"/>
          <a:ext cx="2958074" cy="1067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972" tIns="112972" rIns="112972" bIns="112972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The extracted features are fed as inputs to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kern="1200" dirty="0"/>
            <a:t>- Decision Tree (DT)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kern="1200" dirty="0"/>
            <a:t>- Support Vector Machines (SVM)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kern="1200" dirty="0"/>
            <a:t>- K- Nearest </a:t>
          </a:r>
          <a:r>
            <a:rPr lang="en-US" sz="1200" kern="1200" dirty="0" err="1"/>
            <a:t>Neighbour</a:t>
          </a:r>
          <a:r>
            <a:rPr lang="en-US" sz="1200" kern="1200" dirty="0"/>
            <a:t> (KNN)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kern="1200" dirty="0"/>
            <a:t>- Naïve Bayes classifier</a:t>
          </a:r>
        </a:p>
      </dsp:txBody>
      <dsp:txXfrm>
        <a:off x="1232270" y="1329604"/>
        <a:ext cx="2958074" cy="1067447"/>
      </dsp:txXfrm>
    </dsp:sp>
    <dsp:sp modelId="{E3C81FB4-5F16-42D1-9293-00FB36CD661F}">
      <dsp:nvSpPr>
        <dsp:cNvPr id="0" name=""/>
        <dsp:cNvSpPr/>
      </dsp:nvSpPr>
      <dsp:spPr>
        <a:xfrm>
          <a:off x="0" y="2655826"/>
          <a:ext cx="4238625" cy="10664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2A8970-2676-4106-92BA-C7C6C3E8C62A}">
      <dsp:nvSpPr>
        <dsp:cNvPr id="0" name=""/>
        <dsp:cNvSpPr/>
      </dsp:nvSpPr>
      <dsp:spPr>
        <a:xfrm>
          <a:off x="322587" y="2895767"/>
          <a:ext cx="587096" cy="5865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0214D5-486A-4149-8576-B3F26741D8A3}">
      <dsp:nvSpPr>
        <dsp:cNvPr id="0" name=""/>
        <dsp:cNvSpPr/>
      </dsp:nvSpPr>
      <dsp:spPr>
        <a:xfrm>
          <a:off x="1232270" y="2655826"/>
          <a:ext cx="2958074" cy="1067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972" tIns="112972" rIns="112972" bIns="112972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Classification model with the best accuracy will be evaluated.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Insights and recommendations are based on exploratory data analysis and classification models combined.</a:t>
          </a:r>
        </a:p>
      </dsp:txBody>
      <dsp:txXfrm>
        <a:off x="1232270" y="2655826"/>
        <a:ext cx="2958074" cy="10674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0F894-C8EB-F34F-BCAC-C1A1F3C167A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70BB7-2669-5840-9A76-BDFC5365A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84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70BB7-2669-5840-9A76-BDFC5365AE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60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70BB7-2669-5840-9A76-BDFC5365AE1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0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70BB7-2669-5840-9A76-BDFC5365AE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39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70BB7-2669-5840-9A76-BDFC5365AE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38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Violin is a density plot.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70BB7-2669-5840-9A76-BDFC5365AE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65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Bounce Rate: measures the percentage of visitors who navigate away from a website after viewing only one page. </a:t>
            </a:r>
          </a:p>
          <a:p>
            <a:endParaRPr lang="en-IN" dirty="0"/>
          </a:p>
          <a:p>
            <a:r>
              <a:rPr lang="en-IN" dirty="0"/>
              <a:t>Exit Rate: measures the percentage of visitors who left a website after viewing a particular page.</a:t>
            </a:r>
          </a:p>
          <a:p>
            <a:endParaRPr lang="en-IN" dirty="0"/>
          </a:p>
          <a:p>
            <a:r>
              <a:rPr lang="en-IN" dirty="0"/>
              <a:t>Page Value: measures the average value of a page in terms of revenue. It is calculated by dividing the total revenue generated from a page by the number of unique pageviews.</a:t>
            </a:r>
          </a:p>
          <a:p>
            <a:r>
              <a:rPr lang="en-IN" dirty="0"/>
              <a:t>Page value helps identify which pages on a website are contributing the most to revenue generation and can be used to optimize the site's sales funnel.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70BB7-2669-5840-9A76-BDFC5365AE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53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69900" marR="5080" lvl="1" indent="-377825" algn="just">
              <a:lnSpc>
                <a:spcPts val="2170"/>
              </a:lnSpc>
              <a:spcBef>
                <a:spcPts val="825"/>
              </a:spcBef>
              <a:buClr>
                <a:srgbClr val="90C126"/>
              </a:buClr>
              <a:buSzPct val="56097"/>
              <a:buChar char="►"/>
              <a:tabLst>
                <a:tab pos="469900" algn="l"/>
              </a:tabLst>
            </a:pPr>
            <a:r>
              <a:rPr lang="en-IN" sz="1200" spc="10" dirty="0">
                <a:latin typeface="Gill Sans MT"/>
                <a:cs typeface="Times New Roman"/>
              </a:rPr>
              <a:t>The k-nearest neighbours </a:t>
            </a:r>
            <a:r>
              <a:rPr lang="en-IN" sz="1200" spc="5" dirty="0">
                <a:latin typeface="Gill Sans MT"/>
                <a:cs typeface="Times New Roman"/>
              </a:rPr>
              <a:t>algorithm, also </a:t>
            </a:r>
            <a:r>
              <a:rPr lang="en-IN" sz="1200" spc="15" dirty="0">
                <a:latin typeface="Gill Sans MT"/>
                <a:cs typeface="Times New Roman"/>
              </a:rPr>
              <a:t>known </a:t>
            </a:r>
            <a:r>
              <a:rPr lang="en-IN" sz="1200" spc="10" dirty="0">
                <a:latin typeface="Gill Sans MT"/>
                <a:cs typeface="Times New Roman"/>
              </a:rPr>
              <a:t>as </a:t>
            </a:r>
            <a:r>
              <a:rPr lang="en-IN" sz="1200" spc="15" dirty="0">
                <a:latin typeface="Gill Sans MT"/>
                <a:cs typeface="Times New Roman"/>
              </a:rPr>
              <a:t>KNN </a:t>
            </a:r>
            <a:r>
              <a:rPr lang="en-IN" sz="1200" spc="20" dirty="0">
                <a:latin typeface="Gill Sans MT"/>
                <a:cs typeface="Times New Roman"/>
              </a:rPr>
              <a:t> </a:t>
            </a:r>
            <a:r>
              <a:rPr lang="en-IN" sz="1200" spc="10" dirty="0">
                <a:latin typeface="Gill Sans MT"/>
                <a:cs typeface="Times New Roman"/>
              </a:rPr>
              <a:t>or</a:t>
            </a:r>
            <a:r>
              <a:rPr lang="en-IN" sz="1200" spc="15" dirty="0">
                <a:latin typeface="Gill Sans MT"/>
                <a:cs typeface="Times New Roman"/>
              </a:rPr>
              <a:t> k-NN,</a:t>
            </a:r>
            <a:r>
              <a:rPr lang="en-IN" sz="1200" spc="20" dirty="0">
                <a:latin typeface="Gill Sans MT"/>
                <a:cs typeface="Times New Roman"/>
              </a:rPr>
              <a:t> </a:t>
            </a:r>
            <a:r>
              <a:rPr lang="en-IN" sz="1200" spc="5" dirty="0">
                <a:latin typeface="Gill Sans MT"/>
                <a:cs typeface="Times New Roman"/>
              </a:rPr>
              <a:t>is</a:t>
            </a:r>
            <a:r>
              <a:rPr lang="en-IN" sz="1200" spc="10" dirty="0">
                <a:latin typeface="Gill Sans MT"/>
                <a:cs typeface="Times New Roman"/>
              </a:rPr>
              <a:t> a</a:t>
            </a:r>
            <a:r>
              <a:rPr lang="en-IN" sz="1200" spc="15" dirty="0">
                <a:latin typeface="Gill Sans MT"/>
                <a:cs typeface="Times New Roman"/>
              </a:rPr>
              <a:t> </a:t>
            </a:r>
            <a:r>
              <a:rPr lang="en-IN" sz="1200" spc="10" dirty="0">
                <a:latin typeface="Gill Sans MT"/>
                <a:cs typeface="Times New Roman"/>
              </a:rPr>
              <a:t>non-parametric,</a:t>
            </a:r>
            <a:r>
              <a:rPr lang="en-IN" sz="1200" spc="15" dirty="0">
                <a:latin typeface="Gill Sans MT"/>
                <a:cs typeface="Times New Roman"/>
              </a:rPr>
              <a:t> </a:t>
            </a:r>
            <a:r>
              <a:rPr lang="en-IN" sz="1200" spc="5" dirty="0">
                <a:latin typeface="Gill Sans MT"/>
                <a:cs typeface="Times New Roman"/>
              </a:rPr>
              <a:t>supervised</a:t>
            </a:r>
            <a:r>
              <a:rPr lang="en-IN" sz="1200" spc="10" dirty="0">
                <a:latin typeface="Gill Sans MT"/>
                <a:cs typeface="Times New Roman"/>
              </a:rPr>
              <a:t> </a:t>
            </a:r>
            <a:r>
              <a:rPr lang="en-IN" sz="1200" spc="5" dirty="0">
                <a:latin typeface="Gill Sans MT"/>
                <a:cs typeface="Times New Roman"/>
              </a:rPr>
              <a:t>learning </a:t>
            </a:r>
            <a:r>
              <a:rPr lang="en-IN" sz="1200" spc="10" dirty="0">
                <a:latin typeface="Gill Sans MT"/>
                <a:cs typeface="Times New Roman"/>
              </a:rPr>
              <a:t> </a:t>
            </a:r>
            <a:r>
              <a:rPr lang="en-IN" sz="1200" spc="-5" dirty="0">
                <a:latin typeface="Gill Sans MT"/>
                <a:cs typeface="Times New Roman"/>
              </a:rPr>
              <a:t>classifier, </a:t>
            </a:r>
            <a:r>
              <a:rPr lang="en-IN" sz="1200" spc="10" dirty="0">
                <a:latin typeface="Gill Sans MT"/>
                <a:cs typeface="Times New Roman"/>
              </a:rPr>
              <a:t>which uses proximity </a:t>
            </a:r>
            <a:r>
              <a:rPr lang="en-IN" sz="1200" spc="5" dirty="0">
                <a:latin typeface="Gill Sans MT"/>
                <a:cs typeface="Times New Roman"/>
              </a:rPr>
              <a:t>to </a:t>
            </a:r>
            <a:r>
              <a:rPr lang="en-IN" sz="1200" spc="10" dirty="0">
                <a:latin typeface="Gill Sans MT"/>
                <a:cs typeface="Times New Roman"/>
              </a:rPr>
              <a:t>make </a:t>
            </a:r>
            <a:r>
              <a:rPr lang="en-IN" sz="1200" spc="5" dirty="0">
                <a:latin typeface="Gill Sans MT"/>
                <a:cs typeface="Times New Roman"/>
              </a:rPr>
              <a:t>classifications </a:t>
            </a:r>
            <a:r>
              <a:rPr lang="en-IN" sz="1200" spc="10" dirty="0">
                <a:latin typeface="Gill Sans MT"/>
                <a:cs typeface="Times New Roman"/>
              </a:rPr>
              <a:t>or </a:t>
            </a:r>
            <a:r>
              <a:rPr lang="en-IN" sz="1200" spc="-500" dirty="0">
                <a:latin typeface="Gill Sans MT"/>
                <a:cs typeface="Times New Roman"/>
              </a:rPr>
              <a:t> </a:t>
            </a:r>
            <a:r>
              <a:rPr lang="en-IN" sz="1200" spc="10" dirty="0">
                <a:latin typeface="Gill Sans MT"/>
                <a:cs typeface="Times New Roman"/>
              </a:rPr>
              <a:t>predictions</a:t>
            </a:r>
            <a:r>
              <a:rPr lang="en-IN" sz="1200" spc="15" dirty="0">
                <a:latin typeface="Gill Sans MT"/>
                <a:cs typeface="Times New Roman"/>
              </a:rPr>
              <a:t> </a:t>
            </a:r>
            <a:r>
              <a:rPr lang="en-IN" sz="1200" spc="5" dirty="0">
                <a:latin typeface="Gill Sans MT"/>
                <a:cs typeface="Times New Roman"/>
              </a:rPr>
              <a:t>about</a:t>
            </a:r>
            <a:r>
              <a:rPr lang="en-IN" sz="1200" spc="10" dirty="0">
                <a:latin typeface="Gill Sans MT"/>
                <a:cs typeface="Times New Roman"/>
              </a:rPr>
              <a:t> </a:t>
            </a:r>
            <a:r>
              <a:rPr lang="en-IN" sz="1200" spc="5" dirty="0">
                <a:latin typeface="Gill Sans MT"/>
                <a:cs typeface="Times New Roman"/>
              </a:rPr>
              <a:t>the</a:t>
            </a:r>
            <a:r>
              <a:rPr lang="en-IN" sz="1200" spc="10" dirty="0">
                <a:latin typeface="Gill Sans MT"/>
                <a:cs typeface="Times New Roman"/>
              </a:rPr>
              <a:t> grouping</a:t>
            </a:r>
            <a:r>
              <a:rPr lang="en-IN" sz="1200" spc="15" dirty="0">
                <a:latin typeface="Gill Sans MT"/>
                <a:cs typeface="Times New Roman"/>
              </a:rPr>
              <a:t> </a:t>
            </a:r>
            <a:r>
              <a:rPr lang="en-IN" sz="1200" spc="10" dirty="0">
                <a:latin typeface="Gill Sans MT"/>
                <a:cs typeface="Times New Roman"/>
              </a:rPr>
              <a:t>of</a:t>
            </a:r>
            <a:r>
              <a:rPr lang="en-IN" sz="1200" spc="15" dirty="0">
                <a:latin typeface="Gill Sans MT"/>
                <a:cs typeface="Times New Roman"/>
              </a:rPr>
              <a:t> </a:t>
            </a:r>
            <a:r>
              <a:rPr lang="en-IN" sz="1200" spc="10" dirty="0">
                <a:latin typeface="Gill Sans MT"/>
                <a:cs typeface="Times New Roman"/>
              </a:rPr>
              <a:t>an</a:t>
            </a:r>
            <a:r>
              <a:rPr lang="en-IN" sz="1200" spc="15" dirty="0">
                <a:latin typeface="Gill Sans MT"/>
                <a:cs typeface="Times New Roman"/>
              </a:rPr>
              <a:t> </a:t>
            </a:r>
            <a:r>
              <a:rPr lang="en-IN" sz="1200" spc="5" dirty="0">
                <a:latin typeface="Gill Sans MT"/>
                <a:cs typeface="Times New Roman"/>
              </a:rPr>
              <a:t>individual  </a:t>
            </a:r>
            <a:r>
              <a:rPr lang="en-IN" sz="1200" spc="10" dirty="0">
                <a:latin typeface="Gill Sans MT"/>
                <a:cs typeface="Times New Roman"/>
              </a:rPr>
              <a:t>data </a:t>
            </a:r>
            <a:r>
              <a:rPr lang="en-IN" sz="1200" spc="15" dirty="0">
                <a:latin typeface="Gill Sans MT"/>
                <a:cs typeface="Times New Roman"/>
              </a:rPr>
              <a:t> </a:t>
            </a:r>
            <a:r>
              <a:rPr lang="en-IN" sz="1200" spc="10" dirty="0">
                <a:latin typeface="Gill Sans MT"/>
                <a:cs typeface="Times New Roman"/>
              </a:rPr>
              <a:t>point.</a:t>
            </a:r>
            <a:endParaRPr lang="en-IN" sz="1200" dirty="0">
              <a:latin typeface="Gill Sans MT"/>
              <a:cs typeface="Times New Roman"/>
            </a:endParaRPr>
          </a:p>
          <a:p>
            <a:pPr marL="469900" marR="13970" lvl="1" indent="-377825" algn="just">
              <a:lnSpc>
                <a:spcPts val="2000"/>
              </a:lnSpc>
              <a:buClr>
                <a:srgbClr val="90C126"/>
              </a:buClr>
              <a:buSzPct val="56097"/>
              <a:buChar char="►"/>
              <a:tabLst>
                <a:tab pos="469900" algn="l"/>
              </a:tabLst>
            </a:pPr>
            <a:r>
              <a:rPr lang="en-IN" sz="1200" spc="5" dirty="0">
                <a:latin typeface="Gill Sans MT"/>
                <a:cs typeface="Times New Roman"/>
              </a:rPr>
              <a:t>It is typically </a:t>
            </a:r>
            <a:r>
              <a:rPr lang="en-IN" sz="1200" spc="10" dirty="0">
                <a:latin typeface="Gill Sans MT"/>
                <a:cs typeface="Times New Roman"/>
              </a:rPr>
              <a:t>used as a </a:t>
            </a:r>
            <a:r>
              <a:rPr lang="en-IN" sz="1200" spc="5" dirty="0">
                <a:latin typeface="Gill Sans MT"/>
                <a:cs typeface="Times New Roman"/>
              </a:rPr>
              <a:t>classification algorithm, working </a:t>
            </a:r>
            <a:r>
              <a:rPr lang="en-IN" sz="1200" spc="10" dirty="0">
                <a:latin typeface="Gill Sans MT"/>
                <a:cs typeface="Times New Roman"/>
              </a:rPr>
              <a:t> </a:t>
            </a:r>
            <a:r>
              <a:rPr lang="en-IN" sz="1200" spc="-5" dirty="0">
                <a:latin typeface="Gill Sans MT"/>
                <a:cs typeface="Times New Roman"/>
              </a:rPr>
              <a:t>off </a:t>
            </a:r>
            <a:r>
              <a:rPr lang="en-IN" sz="1200" spc="5" dirty="0">
                <a:latin typeface="Gill Sans MT"/>
                <a:cs typeface="Times New Roman"/>
              </a:rPr>
              <a:t>the assumption that similar </a:t>
            </a:r>
            <a:r>
              <a:rPr lang="en-IN" sz="1200" spc="10" dirty="0">
                <a:latin typeface="Gill Sans MT"/>
                <a:cs typeface="Times New Roman"/>
              </a:rPr>
              <a:t>points can be found near </a:t>
            </a:r>
            <a:r>
              <a:rPr lang="en-IN" sz="1200" spc="15" dirty="0">
                <a:latin typeface="Gill Sans MT"/>
                <a:cs typeface="Times New Roman"/>
              </a:rPr>
              <a:t> </a:t>
            </a:r>
            <a:r>
              <a:rPr lang="en-IN" sz="1200" spc="10" dirty="0">
                <a:latin typeface="Gill Sans MT"/>
                <a:cs typeface="Times New Roman"/>
              </a:rPr>
              <a:t>one</a:t>
            </a:r>
            <a:r>
              <a:rPr lang="en-IN" sz="1200" dirty="0">
                <a:latin typeface="Gill Sans MT"/>
                <a:cs typeface="Times New Roman"/>
              </a:rPr>
              <a:t> </a:t>
            </a:r>
            <a:r>
              <a:rPr lang="en-IN" sz="1200" spc="-10" dirty="0">
                <a:latin typeface="Gill Sans MT"/>
                <a:cs typeface="Times New Roman"/>
              </a:rPr>
              <a:t>another.</a:t>
            </a:r>
            <a:endParaRPr lang="en-IN" sz="1200" dirty="0">
              <a:latin typeface="Gill Sans MT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70BB7-2669-5840-9A76-BDFC5365AE1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07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70BB7-2669-5840-9A76-BDFC5365AE1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59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spc="-5" dirty="0">
                <a:latin typeface="Trebuchet MS"/>
                <a:cs typeface="Times New Roman"/>
              </a:rPr>
              <a:t>Linear SVM is </a:t>
            </a:r>
            <a:r>
              <a:rPr lang="en-US" sz="1200" dirty="0">
                <a:latin typeface="Trebuchet MS"/>
                <a:cs typeface="Times New Roman"/>
              </a:rPr>
              <a:t>used for </a:t>
            </a:r>
            <a:r>
              <a:rPr lang="en-US" sz="1200" spc="-5" dirty="0">
                <a:latin typeface="Trebuchet MS"/>
                <a:cs typeface="Times New Roman"/>
              </a:rPr>
              <a:t>linearly separable </a:t>
            </a:r>
            <a:r>
              <a:rPr lang="en-US" sz="1200" dirty="0">
                <a:latin typeface="Trebuchet MS"/>
                <a:cs typeface="Times New Roman"/>
              </a:rPr>
              <a:t>data, </a:t>
            </a:r>
            <a:r>
              <a:rPr lang="en-US" sz="1200" spc="-5" dirty="0">
                <a:latin typeface="Trebuchet MS"/>
                <a:cs typeface="Times New Roman"/>
              </a:rPr>
              <a:t>which </a:t>
            </a:r>
            <a:r>
              <a:rPr lang="en-US" sz="1200" spc="-409" dirty="0">
                <a:latin typeface="Trebuchet MS"/>
                <a:cs typeface="Times New Roman"/>
              </a:rPr>
              <a:t> </a:t>
            </a:r>
            <a:r>
              <a:rPr lang="en-US" sz="1200" spc="-5" dirty="0">
                <a:latin typeface="Trebuchet MS"/>
                <a:cs typeface="Times New Roman"/>
              </a:rPr>
              <a:t>means if </a:t>
            </a:r>
            <a:r>
              <a:rPr lang="en-US" sz="1200" dirty="0">
                <a:latin typeface="Trebuchet MS"/>
                <a:cs typeface="Times New Roman"/>
              </a:rPr>
              <a:t>a dataset </a:t>
            </a:r>
            <a:r>
              <a:rPr lang="en-US" sz="1200" spc="-5" dirty="0">
                <a:latin typeface="Trebuchet MS"/>
                <a:cs typeface="Times New Roman"/>
              </a:rPr>
              <a:t>can </a:t>
            </a:r>
            <a:r>
              <a:rPr lang="en-US" sz="1200" dirty="0">
                <a:latin typeface="Trebuchet MS"/>
                <a:cs typeface="Times New Roman"/>
              </a:rPr>
              <a:t>be </a:t>
            </a:r>
            <a:r>
              <a:rPr lang="en-US" sz="1200" spc="-5" dirty="0">
                <a:latin typeface="Trebuchet MS"/>
                <a:cs typeface="Times New Roman"/>
              </a:rPr>
              <a:t>classified into two classes </a:t>
            </a:r>
            <a:r>
              <a:rPr lang="en-US" sz="1200" dirty="0">
                <a:latin typeface="Trebuchet MS"/>
                <a:cs typeface="Times New Roman"/>
              </a:rPr>
              <a:t>by using a </a:t>
            </a:r>
            <a:r>
              <a:rPr lang="en-US" sz="1200" spc="5" dirty="0">
                <a:latin typeface="Trebuchet MS"/>
                <a:cs typeface="Times New Roman"/>
              </a:rPr>
              <a:t> </a:t>
            </a:r>
            <a:r>
              <a:rPr lang="en-US" sz="1200" spc="-5" dirty="0">
                <a:latin typeface="Trebuchet MS"/>
                <a:cs typeface="Times New Roman"/>
              </a:rPr>
              <a:t>single straight line, then such </a:t>
            </a:r>
            <a:r>
              <a:rPr lang="en-US" sz="1200" dirty="0">
                <a:latin typeface="Trebuchet MS"/>
                <a:cs typeface="Times New Roman"/>
              </a:rPr>
              <a:t>data </a:t>
            </a:r>
            <a:r>
              <a:rPr lang="en-US" sz="1200" spc="-5" dirty="0">
                <a:latin typeface="Trebuchet MS"/>
                <a:cs typeface="Times New Roman"/>
              </a:rPr>
              <a:t>is termed as linearly separable </a:t>
            </a:r>
            <a:r>
              <a:rPr lang="en-US" sz="1200" dirty="0">
                <a:latin typeface="Trebuchet MS"/>
                <a:cs typeface="Times New Roman"/>
              </a:rPr>
              <a:t>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70BB7-2669-5840-9A76-BDFC5365AE1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69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spc="-5" dirty="0">
                <a:solidFill>
                  <a:srgbClr val="202124"/>
                </a:solidFill>
                <a:latin typeface="Gill Sans MT"/>
                <a:cs typeface="Times New Roman"/>
              </a:rPr>
              <a:t>Radial</a:t>
            </a:r>
            <a:r>
              <a:rPr lang="en-US" sz="1200" spc="95" dirty="0">
                <a:solidFill>
                  <a:srgbClr val="202124"/>
                </a:solidFill>
                <a:latin typeface="Gill Sans MT"/>
                <a:cs typeface="Times New Roman"/>
              </a:rPr>
              <a:t> </a:t>
            </a:r>
            <a:r>
              <a:rPr lang="en-US" sz="1200" spc="-5" dirty="0">
                <a:solidFill>
                  <a:srgbClr val="202124"/>
                </a:solidFill>
                <a:latin typeface="Gill Sans MT"/>
                <a:cs typeface="Times New Roman"/>
              </a:rPr>
              <a:t>support</a:t>
            </a:r>
            <a:r>
              <a:rPr lang="en-US" sz="1200" spc="90" dirty="0">
                <a:solidFill>
                  <a:srgbClr val="202124"/>
                </a:solidFill>
                <a:latin typeface="Gill Sans MT"/>
                <a:cs typeface="Times New Roman"/>
              </a:rPr>
              <a:t> </a:t>
            </a:r>
            <a:r>
              <a:rPr lang="en-US" sz="1200" dirty="0">
                <a:solidFill>
                  <a:srgbClr val="202124"/>
                </a:solidFill>
                <a:latin typeface="Gill Sans MT"/>
                <a:cs typeface="Times New Roman"/>
              </a:rPr>
              <a:t>vector</a:t>
            </a:r>
            <a:r>
              <a:rPr lang="en-US" sz="1200" spc="95" dirty="0">
                <a:solidFill>
                  <a:srgbClr val="202124"/>
                </a:solidFill>
                <a:latin typeface="Gill Sans MT"/>
                <a:cs typeface="Times New Roman"/>
              </a:rPr>
              <a:t> </a:t>
            </a:r>
            <a:r>
              <a:rPr lang="en-US" sz="1200" spc="-5" dirty="0">
                <a:solidFill>
                  <a:srgbClr val="202124"/>
                </a:solidFill>
                <a:latin typeface="Gill Sans MT"/>
                <a:cs typeface="Times New Roman"/>
              </a:rPr>
              <a:t>machine</a:t>
            </a:r>
            <a:r>
              <a:rPr lang="en-US" sz="1200" spc="95" dirty="0">
                <a:solidFill>
                  <a:srgbClr val="202124"/>
                </a:solidFill>
                <a:latin typeface="Gill Sans MT"/>
                <a:cs typeface="Times New Roman"/>
              </a:rPr>
              <a:t> </a:t>
            </a:r>
            <a:r>
              <a:rPr lang="en-US" sz="1200" spc="-5" dirty="0">
                <a:solidFill>
                  <a:srgbClr val="202124"/>
                </a:solidFill>
                <a:latin typeface="Gill Sans MT"/>
                <a:cs typeface="Times New Roman"/>
              </a:rPr>
              <a:t>is</a:t>
            </a:r>
            <a:r>
              <a:rPr lang="en-US" sz="1200" spc="95" dirty="0">
                <a:solidFill>
                  <a:srgbClr val="202124"/>
                </a:solidFill>
                <a:latin typeface="Gill Sans MT"/>
                <a:cs typeface="Times New Roman"/>
              </a:rPr>
              <a:t> </a:t>
            </a:r>
            <a:r>
              <a:rPr lang="en-US" sz="1200" dirty="0">
                <a:solidFill>
                  <a:srgbClr val="202124"/>
                </a:solidFill>
                <a:latin typeface="Gill Sans MT"/>
                <a:cs typeface="Times New Roman"/>
              </a:rPr>
              <a:t>used</a:t>
            </a:r>
            <a:r>
              <a:rPr lang="en-US" sz="1200" spc="90" dirty="0">
                <a:solidFill>
                  <a:srgbClr val="202124"/>
                </a:solidFill>
                <a:latin typeface="Gill Sans MT"/>
                <a:cs typeface="Times New Roman"/>
              </a:rPr>
              <a:t> </a:t>
            </a:r>
            <a:r>
              <a:rPr lang="en-US" sz="1200" spc="-5" dirty="0">
                <a:solidFill>
                  <a:srgbClr val="202124"/>
                </a:solidFill>
                <a:latin typeface="Gill Sans MT"/>
                <a:cs typeface="Times New Roman"/>
              </a:rPr>
              <a:t>when</a:t>
            </a:r>
            <a:r>
              <a:rPr lang="en-US" sz="1200" spc="95" dirty="0">
                <a:solidFill>
                  <a:srgbClr val="202124"/>
                </a:solidFill>
                <a:latin typeface="Gill Sans MT"/>
                <a:cs typeface="Times New Roman"/>
              </a:rPr>
              <a:t> </a:t>
            </a:r>
            <a:r>
              <a:rPr lang="en-US" sz="1200" spc="-5" dirty="0">
                <a:solidFill>
                  <a:srgbClr val="202124"/>
                </a:solidFill>
                <a:latin typeface="Gill Sans MT"/>
                <a:cs typeface="Times New Roman"/>
              </a:rPr>
              <a:t>the</a:t>
            </a:r>
            <a:r>
              <a:rPr lang="en-US" sz="1200" spc="95" dirty="0">
                <a:solidFill>
                  <a:srgbClr val="202124"/>
                </a:solidFill>
                <a:latin typeface="Gill Sans MT"/>
                <a:cs typeface="Times New Roman"/>
              </a:rPr>
              <a:t> </a:t>
            </a:r>
            <a:r>
              <a:rPr lang="en-US" sz="1200" dirty="0">
                <a:solidFill>
                  <a:srgbClr val="202124"/>
                </a:solidFill>
                <a:latin typeface="Gill Sans MT"/>
                <a:cs typeface="Times New Roman"/>
              </a:rPr>
              <a:t>data </a:t>
            </a:r>
            <a:r>
              <a:rPr lang="en-US" sz="1200" spc="-415" dirty="0">
                <a:solidFill>
                  <a:srgbClr val="202124"/>
                </a:solidFill>
                <a:latin typeface="Gill Sans MT"/>
                <a:cs typeface="Times New Roman"/>
              </a:rPr>
              <a:t> </a:t>
            </a:r>
            <a:r>
              <a:rPr lang="en-US" sz="1200" spc="-5" dirty="0">
                <a:solidFill>
                  <a:srgbClr val="202124"/>
                </a:solidFill>
                <a:latin typeface="Gill Sans MT"/>
                <a:cs typeface="Times New Roman"/>
              </a:rPr>
              <a:t>is </a:t>
            </a:r>
            <a:r>
              <a:rPr lang="en-US" sz="1200" dirty="0">
                <a:solidFill>
                  <a:srgbClr val="202124"/>
                </a:solidFill>
                <a:latin typeface="Gill Sans MT"/>
                <a:cs typeface="Times New Roman"/>
              </a:rPr>
              <a:t>not </a:t>
            </a:r>
            <a:r>
              <a:rPr lang="en-US" sz="1200" spc="-5" dirty="0">
                <a:solidFill>
                  <a:srgbClr val="202124"/>
                </a:solidFill>
                <a:latin typeface="Gill Sans MT"/>
                <a:cs typeface="Times New Roman"/>
              </a:rPr>
              <a:t>linearly separable. The idea </a:t>
            </a:r>
            <a:r>
              <a:rPr lang="en-US" sz="1200" dirty="0">
                <a:solidFill>
                  <a:srgbClr val="202124"/>
                </a:solidFill>
                <a:latin typeface="Gill Sans MT"/>
                <a:cs typeface="Times New Roman"/>
              </a:rPr>
              <a:t>behind generating non-linear </a:t>
            </a:r>
            <a:r>
              <a:rPr lang="en-US" sz="1200" spc="5" dirty="0">
                <a:solidFill>
                  <a:srgbClr val="202124"/>
                </a:solidFill>
                <a:latin typeface="Gill Sans MT"/>
                <a:cs typeface="Times New Roman"/>
              </a:rPr>
              <a:t> </a:t>
            </a:r>
            <a:r>
              <a:rPr lang="en-US" sz="1200" dirty="0">
                <a:solidFill>
                  <a:srgbClr val="202124"/>
                </a:solidFill>
                <a:latin typeface="Gill Sans MT"/>
                <a:cs typeface="Times New Roman"/>
              </a:rPr>
              <a:t>decision boundaries </a:t>
            </a:r>
            <a:r>
              <a:rPr lang="en-US" sz="1200" spc="-5" dirty="0">
                <a:solidFill>
                  <a:srgbClr val="202124"/>
                </a:solidFill>
                <a:latin typeface="Gill Sans MT"/>
                <a:cs typeface="Times New Roman"/>
              </a:rPr>
              <a:t>is to </a:t>
            </a:r>
            <a:r>
              <a:rPr lang="en-US" sz="1200" dirty="0">
                <a:solidFill>
                  <a:srgbClr val="202124"/>
                </a:solidFill>
                <a:latin typeface="Gill Sans MT"/>
                <a:cs typeface="Times New Roman"/>
              </a:rPr>
              <a:t>do </a:t>
            </a:r>
            <a:r>
              <a:rPr lang="en-US" sz="1200" spc="-5" dirty="0">
                <a:solidFill>
                  <a:srgbClr val="202124"/>
                </a:solidFill>
                <a:latin typeface="Gill Sans MT"/>
                <a:cs typeface="Times New Roman"/>
              </a:rPr>
              <a:t>some </a:t>
            </a:r>
            <a:r>
              <a:rPr lang="en-US" sz="1200" dirty="0">
                <a:solidFill>
                  <a:srgbClr val="202124"/>
                </a:solidFill>
                <a:latin typeface="Gill Sans MT"/>
                <a:cs typeface="Times New Roman"/>
              </a:rPr>
              <a:t>nonlinear </a:t>
            </a:r>
            <a:r>
              <a:rPr lang="en-US" sz="1200" spc="-5" dirty="0">
                <a:solidFill>
                  <a:srgbClr val="202124"/>
                </a:solidFill>
                <a:latin typeface="Gill Sans MT"/>
                <a:cs typeface="Times New Roman"/>
              </a:rPr>
              <a:t>transformations </a:t>
            </a:r>
            <a:r>
              <a:rPr lang="en-US" sz="1200" dirty="0">
                <a:solidFill>
                  <a:srgbClr val="202124"/>
                </a:solidFill>
                <a:latin typeface="Gill Sans MT"/>
                <a:cs typeface="Times New Roman"/>
              </a:rPr>
              <a:t>on </a:t>
            </a:r>
            <a:r>
              <a:rPr lang="en-US" sz="1200" spc="-5" dirty="0">
                <a:solidFill>
                  <a:srgbClr val="202124"/>
                </a:solidFill>
                <a:latin typeface="Gill Sans MT"/>
                <a:cs typeface="Times New Roman"/>
              </a:rPr>
              <a:t>the </a:t>
            </a:r>
            <a:r>
              <a:rPr lang="en-US" sz="1200" dirty="0">
                <a:solidFill>
                  <a:srgbClr val="202124"/>
                </a:solidFill>
                <a:latin typeface="Gill Sans MT"/>
                <a:cs typeface="Times New Roman"/>
              </a:rPr>
              <a:t> features</a:t>
            </a:r>
            <a:r>
              <a:rPr lang="en-US" sz="1200" spc="-10" dirty="0">
                <a:solidFill>
                  <a:srgbClr val="202124"/>
                </a:solidFill>
                <a:latin typeface="Gill Sans MT"/>
                <a:cs typeface="Times New Roman"/>
              </a:rPr>
              <a:t> </a:t>
            </a:r>
            <a:r>
              <a:rPr lang="en-US" sz="1200" spc="-5" dirty="0">
                <a:solidFill>
                  <a:srgbClr val="202124"/>
                </a:solidFill>
                <a:latin typeface="Gill Sans MT"/>
                <a:cs typeface="Times New Roman"/>
              </a:rPr>
              <a:t>Xi</a:t>
            </a:r>
            <a:r>
              <a:rPr lang="en-US" sz="1200" spc="-15" dirty="0">
                <a:solidFill>
                  <a:srgbClr val="202124"/>
                </a:solidFill>
                <a:latin typeface="Gill Sans MT"/>
                <a:cs typeface="Times New Roman"/>
              </a:rPr>
              <a:t> </a:t>
            </a:r>
            <a:r>
              <a:rPr lang="en-US" sz="1200" spc="-5" dirty="0">
                <a:solidFill>
                  <a:srgbClr val="202124"/>
                </a:solidFill>
                <a:latin typeface="Gill Sans MT"/>
                <a:cs typeface="Times New Roman"/>
              </a:rPr>
              <a:t>which</a:t>
            </a:r>
            <a:r>
              <a:rPr lang="en-US" sz="1200" spc="-10" dirty="0">
                <a:solidFill>
                  <a:srgbClr val="202124"/>
                </a:solidFill>
                <a:latin typeface="Gill Sans MT"/>
                <a:cs typeface="Times New Roman"/>
              </a:rPr>
              <a:t> </a:t>
            </a:r>
            <a:r>
              <a:rPr lang="en-US" sz="1200" spc="-5" dirty="0">
                <a:solidFill>
                  <a:srgbClr val="202124"/>
                </a:solidFill>
                <a:latin typeface="Gill Sans MT"/>
                <a:cs typeface="Times New Roman"/>
              </a:rPr>
              <a:t>transforms</a:t>
            </a:r>
            <a:r>
              <a:rPr lang="en-US" sz="1200" spc="-15" dirty="0">
                <a:solidFill>
                  <a:srgbClr val="202124"/>
                </a:solidFill>
                <a:latin typeface="Gill Sans MT"/>
                <a:cs typeface="Times New Roman"/>
              </a:rPr>
              <a:t> </a:t>
            </a:r>
            <a:r>
              <a:rPr lang="en-US" sz="1200" spc="-5" dirty="0">
                <a:solidFill>
                  <a:srgbClr val="202124"/>
                </a:solidFill>
                <a:latin typeface="Gill Sans MT"/>
                <a:cs typeface="Times New Roman"/>
              </a:rPr>
              <a:t>them</a:t>
            </a:r>
            <a:r>
              <a:rPr lang="en-US" sz="1200" spc="-10" dirty="0">
                <a:solidFill>
                  <a:srgbClr val="202124"/>
                </a:solidFill>
                <a:latin typeface="Gill Sans MT"/>
                <a:cs typeface="Times New Roman"/>
              </a:rPr>
              <a:t> </a:t>
            </a:r>
            <a:r>
              <a:rPr lang="en-US" sz="1200" spc="-5" dirty="0">
                <a:solidFill>
                  <a:srgbClr val="202124"/>
                </a:solidFill>
                <a:latin typeface="Gill Sans MT"/>
                <a:cs typeface="Times New Roman"/>
              </a:rPr>
              <a:t>into</a:t>
            </a:r>
            <a:r>
              <a:rPr lang="en-US" sz="1200" spc="-15" dirty="0">
                <a:solidFill>
                  <a:srgbClr val="202124"/>
                </a:solidFill>
                <a:latin typeface="Gill Sans MT"/>
                <a:cs typeface="Times New Roman"/>
              </a:rPr>
              <a:t> </a:t>
            </a:r>
            <a:r>
              <a:rPr lang="en-US" sz="1200" dirty="0">
                <a:solidFill>
                  <a:srgbClr val="202124"/>
                </a:solidFill>
                <a:latin typeface="Gill Sans MT"/>
                <a:cs typeface="Times New Roman"/>
              </a:rPr>
              <a:t>a</a:t>
            </a:r>
            <a:r>
              <a:rPr lang="en-US" sz="1200" spc="-10" dirty="0">
                <a:solidFill>
                  <a:srgbClr val="202124"/>
                </a:solidFill>
                <a:latin typeface="Gill Sans MT"/>
                <a:cs typeface="Times New Roman"/>
              </a:rPr>
              <a:t> </a:t>
            </a:r>
            <a:r>
              <a:rPr lang="en-US" sz="1200" dirty="0">
                <a:solidFill>
                  <a:srgbClr val="202124"/>
                </a:solidFill>
                <a:latin typeface="Gill Sans MT"/>
                <a:cs typeface="Times New Roman"/>
              </a:rPr>
              <a:t>higher</a:t>
            </a:r>
            <a:r>
              <a:rPr lang="en-US" sz="1200" spc="-10" dirty="0">
                <a:solidFill>
                  <a:srgbClr val="202124"/>
                </a:solidFill>
                <a:latin typeface="Gill Sans MT"/>
                <a:cs typeface="Times New Roman"/>
              </a:rPr>
              <a:t> </a:t>
            </a:r>
            <a:r>
              <a:rPr lang="en-US" sz="1200" dirty="0">
                <a:solidFill>
                  <a:srgbClr val="202124"/>
                </a:solidFill>
                <a:latin typeface="Gill Sans MT"/>
                <a:cs typeface="Times New Roman"/>
              </a:rPr>
              <a:t>dimensional</a:t>
            </a:r>
            <a:r>
              <a:rPr lang="en-US" sz="1200" spc="-10" dirty="0">
                <a:solidFill>
                  <a:srgbClr val="202124"/>
                </a:solidFill>
                <a:latin typeface="Gill Sans MT"/>
                <a:cs typeface="Times New Roman"/>
              </a:rPr>
              <a:t> </a:t>
            </a:r>
            <a:r>
              <a:rPr lang="en-US" sz="1200" spc="-5" dirty="0">
                <a:solidFill>
                  <a:srgbClr val="202124"/>
                </a:solidFill>
                <a:latin typeface="Gill Sans MT"/>
                <a:cs typeface="Times New Roman"/>
              </a:rPr>
              <a:t>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70BB7-2669-5840-9A76-BDFC5365AE1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89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80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37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702945"/>
            <a:ext cx="973956" cy="37376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702945"/>
            <a:ext cx="4648867" cy="37376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25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76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87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1978533"/>
            <a:ext cx="3203828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1978533"/>
            <a:ext cx="3202685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3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2357438"/>
            <a:ext cx="3202686" cy="19475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2357438"/>
            <a:ext cx="3190113" cy="194758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33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10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62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603504"/>
            <a:ext cx="3611880" cy="39364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47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1682871"/>
            <a:ext cx="3371249" cy="85098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51435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D8BD707-D9CF-40AE-B4C6-C98DA3205C09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86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80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1" r:id="rId1"/>
    <p:sldLayoutId id="2147484372" r:id="rId2"/>
    <p:sldLayoutId id="2147484373" r:id="rId3"/>
    <p:sldLayoutId id="2147484374" r:id="rId4"/>
    <p:sldLayoutId id="2147484375" r:id="rId5"/>
    <p:sldLayoutId id="2147484376" r:id="rId6"/>
    <p:sldLayoutId id="2147484377" r:id="rId7"/>
    <p:sldLayoutId id="2147484378" r:id="rId8"/>
    <p:sldLayoutId id="2147484379" r:id="rId9"/>
    <p:sldLayoutId id="2147484380" r:id="rId10"/>
    <p:sldLayoutId id="2147484381" r:id="rId11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Online+Shoppers+Purchasing+Intention+Datase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5" descr="Computer script on a screen">
            <a:extLst>
              <a:ext uri="{FF2B5EF4-FFF2-40B4-BE49-F238E27FC236}">
                <a16:creationId xmlns:a16="http://schemas.microsoft.com/office/drawing/2014/main" id="{71CC8040-9A51-C1C9-4A90-36985A071D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l="476" r="40250"/>
          <a:stretch/>
        </p:blipFill>
        <p:spPr>
          <a:xfrm>
            <a:off x="20" y="-5140"/>
            <a:ext cx="4571980" cy="5148639"/>
          </a:xfrm>
          <a:prstGeom prst="rect">
            <a:avLst/>
          </a:prstGeom>
          <a:effectLst>
            <a:reflection blurRad="1270000" stA="0" endPos="65000" dist="663070" dir="5400000" sy="-100000" algn="bl" rotWithShape="0"/>
          </a:effectLst>
        </p:spPr>
      </p:pic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5181600" y="361950"/>
            <a:ext cx="29718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marL="449263" algn="l" defTabSz="914400"/>
            <a:r>
              <a:rPr lang="en-US" sz="2800" spc="200" dirty="0">
                <a:solidFill>
                  <a:schemeClr val="tx1"/>
                </a:solidFill>
              </a:rPr>
              <a:t>GROUP- 9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4953000" y="1704075"/>
            <a:ext cx="3573144" cy="18270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20700"/>
              </a:lnSpc>
              <a:spcBef>
                <a:spcPts val="95"/>
              </a:spcBef>
            </a:pPr>
            <a:endParaRPr lang="en-US" sz="1350" b="1" spc="-70" dirty="0">
              <a:cs typeface="Times New Roman"/>
            </a:endParaRPr>
          </a:p>
          <a:p>
            <a:pPr marL="12700" marR="5080" algn="ctr">
              <a:lnSpc>
                <a:spcPct val="120700"/>
              </a:lnSpc>
              <a:spcBef>
                <a:spcPts val="95"/>
              </a:spcBef>
            </a:pPr>
            <a:r>
              <a:rPr lang="en-US" sz="1350" spc="-70" dirty="0">
                <a:cs typeface="Times New Roman"/>
              </a:rPr>
              <a:t>ANKITA SIRURMATH</a:t>
            </a:r>
          </a:p>
          <a:p>
            <a:pPr marL="12700" marR="5080" algn="ctr">
              <a:lnSpc>
                <a:spcPct val="120700"/>
              </a:lnSpc>
              <a:spcBef>
                <a:spcPts val="95"/>
              </a:spcBef>
            </a:pPr>
            <a:r>
              <a:rPr lang="en-US" sz="1350" spc="-70" dirty="0">
                <a:cs typeface="Times New Roman"/>
              </a:rPr>
              <a:t>ASMITA SHETTY</a:t>
            </a:r>
          </a:p>
          <a:p>
            <a:pPr marL="12700" marR="5080" algn="ctr">
              <a:lnSpc>
                <a:spcPct val="120700"/>
              </a:lnSpc>
              <a:spcBef>
                <a:spcPts val="95"/>
              </a:spcBef>
            </a:pPr>
            <a:r>
              <a:rPr lang="en-US" sz="1350" spc="-70" dirty="0">
                <a:cs typeface="Times New Roman"/>
              </a:rPr>
              <a:t>SHREYA KOLEKAR</a:t>
            </a:r>
          </a:p>
          <a:p>
            <a:pPr marL="12700" marR="5080" algn="ctr">
              <a:lnSpc>
                <a:spcPct val="120700"/>
              </a:lnSpc>
              <a:spcBef>
                <a:spcPts val="95"/>
              </a:spcBef>
            </a:pPr>
            <a:r>
              <a:rPr lang="en-US" sz="1350" spc="-70" dirty="0">
                <a:cs typeface="Times New Roman"/>
              </a:rPr>
              <a:t>SIDDHESH CHAVAN</a:t>
            </a:r>
          </a:p>
          <a:p>
            <a:pPr marL="12700" marR="5080" algn="ctr">
              <a:lnSpc>
                <a:spcPct val="120700"/>
              </a:lnSpc>
              <a:spcBef>
                <a:spcPts val="95"/>
              </a:spcBef>
            </a:pPr>
            <a:r>
              <a:rPr lang="en-US" sz="1350" spc="-70" dirty="0">
                <a:cs typeface="Times New Roman"/>
              </a:rPr>
              <a:t>SUMA NEDNURKAR</a:t>
            </a:r>
          </a:p>
          <a:p>
            <a:pPr marL="12700" marR="5080" algn="ctr">
              <a:lnSpc>
                <a:spcPct val="120700"/>
              </a:lnSpc>
              <a:spcBef>
                <a:spcPts val="95"/>
              </a:spcBef>
            </a:pPr>
            <a:r>
              <a:rPr lang="en-US" sz="1350" spc="-70" dirty="0">
                <a:cs typeface="Times New Roman"/>
              </a:rPr>
              <a:t>SWAPNITA  MANE</a:t>
            </a:r>
            <a:endParaRPr lang="en-US" sz="1350" dirty="0">
              <a:cs typeface="Times New Roman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0C5AA1-D4AF-E49D-BCB9-77605BFA0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482600"/>
            <a:ext cx="2522980" cy="1296033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pPr defTabSz="914400"/>
            <a:r>
              <a:rPr lang="en-US" sz="2800" spc="200" dirty="0">
                <a:solidFill>
                  <a:schemeClr val="bg1"/>
                </a:solidFill>
              </a:rPr>
              <a:t>Month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275330-F70E-1C50-FF4B-5933A7E3B62C}"/>
              </a:ext>
            </a:extLst>
          </p:cNvPr>
          <p:cNvSpPr txBox="1"/>
          <p:nvPr/>
        </p:nvSpPr>
        <p:spPr>
          <a:xfrm>
            <a:off x="482601" y="1978533"/>
            <a:ext cx="2522980" cy="2561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Feb to Dec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E62C55B-75BB-4BBC-AE71-8E242C853E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5280066"/>
              </p:ext>
            </p:extLst>
          </p:nvPr>
        </p:nvGraphicFramePr>
        <p:xfrm>
          <a:off x="3973322" y="482600"/>
          <a:ext cx="4688077" cy="40576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3DE96C5-2F64-C74E-EC18-372B059580E2}"/>
              </a:ext>
            </a:extLst>
          </p:cNvPr>
          <p:cNvSpPr txBox="1"/>
          <p:nvPr/>
        </p:nvSpPr>
        <p:spPr>
          <a:xfrm>
            <a:off x="609600" y="4241709"/>
            <a:ext cx="2522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Insight / Issues?</a:t>
            </a:r>
          </a:p>
        </p:txBody>
      </p:sp>
    </p:spTree>
    <p:extLst>
      <p:ext uri="{BB962C8B-B14F-4D97-AF65-F5344CB8AC3E}">
        <p14:creationId xmlns:p14="http://schemas.microsoft.com/office/powerpoint/2010/main" val="217574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0C5AA1-D4AF-E49D-BCB9-77605BFA0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482600"/>
            <a:ext cx="2522980" cy="1296033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pPr defTabSz="914400"/>
            <a:r>
              <a:rPr lang="en-US" sz="2800" spc="200" dirty="0">
                <a:solidFill>
                  <a:schemeClr val="bg1"/>
                </a:solidFill>
              </a:rPr>
              <a:t>Visitor Type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275330-F70E-1C50-FF4B-5933A7E3B62C}"/>
              </a:ext>
            </a:extLst>
          </p:cNvPr>
          <p:cNvSpPr txBox="1"/>
          <p:nvPr/>
        </p:nvSpPr>
        <p:spPr>
          <a:xfrm>
            <a:off x="482601" y="1978533"/>
            <a:ext cx="2522980" cy="2561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New Visitor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Returning Visitor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DA7DD93-FC24-4914-B14A-B559B5B08B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3359616"/>
              </p:ext>
            </p:extLst>
          </p:nvPr>
        </p:nvGraphicFramePr>
        <p:xfrm>
          <a:off x="3973322" y="482600"/>
          <a:ext cx="4688077" cy="40576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68053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2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0C5AA1-D4AF-E49D-BCB9-77605BFA0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482600"/>
            <a:ext cx="2522980" cy="1296033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pPr defTabSz="914400"/>
            <a:r>
              <a:rPr lang="en-US" sz="2800" spc="200" dirty="0">
                <a:solidFill>
                  <a:schemeClr val="bg1"/>
                </a:solidFill>
              </a:rPr>
              <a:t>Browser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275330-F70E-1C50-FF4B-5933A7E3B62C}"/>
              </a:ext>
            </a:extLst>
          </p:cNvPr>
          <p:cNvSpPr txBox="1"/>
          <p:nvPr/>
        </p:nvSpPr>
        <p:spPr>
          <a:xfrm>
            <a:off x="482601" y="1978533"/>
            <a:ext cx="2522980" cy="2561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Values 1 – 13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 specifics given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5B0CC79-718E-3E5A-6F8D-5AFEF0E31E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1664284"/>
              </p:ext>
            </p:extLst>
          </p:nvPr>
        </p:nvGraphicFramePr>
        <p:xfrm>
          <a:off x="3973322" y="482600"/>
          <a:ext cx="4688077" cy="40576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60704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0C5AA1-D4AF-E49D-BCB9-77605BFA0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482600"/>
            <a:ext cx="2522980" cy="1296033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pPr defTabSz="914400"/>
            <a:r>
              <a:rPr lang="en-US" sz="2800" spc="200" dirty="0">
                <a:solidFill>
                  <a:schemeClr val="bg1"/>
                </a:solidFill>
              </a:rPr>
              <a:t>Region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275330-F70E-1C50-FF4B-5933A7E3B62C}"/>
              </a:ext>
            </a:extLst>
          </p:cNvPr>
          <p:cNvSpPr txBox="1"/>
          <p:nvPr/>
        </p:nvSpPr>
        <p:spPr>
          <a:xfrm>
            <a:off x="482601" y="1978533"/>
            <a:ext cx="2522980" cy="2561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Values 1 – 9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 specifics given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C0C2A4C-351B-0655-8082-B7F7677353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7959931"/>
              </p:ext>
            </p:extLst>
          </p:nvPr>
        </p:nvGraphicFramePr>
        <p:xfrm>
          <a:off x="3973322" y="482600"/>
          <a:ext cx="4688077" cy="40576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41791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2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0C5AA1-D4AF-E49D-BCB9-77605BFA0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482600"/>
            <a:ext cx="2522980" cy="1296033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pPr defTabSz="914400"/>
            <a:r>
              <a:rPr lang="en-US" sz="2800" spc="200" dirty="0">
                <a:solidFill>
                  <a:schemeClr val="bg1"/>
                </a:solidFill>
              </a:rPr>
              <a:t>Operating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275330-F70E-1C50-FF4B-5933A7E3B62C}"/>
              </a:ext>
            </a:extLst>
          </p:cNvPr>
          <p:cNvSpPr txBox="1"/>
          <p:nvPr/>
        </p:nvSpPr>
        <p:spPr>
          <a:xfrm>
            <a:off x="304800" y="1978533"/>
            <a:ext cx="3047999" cy="2561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Values 1 – 8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 specifics given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Majority are from one OS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1D2AD63-A63A-4D5A-98F6-7D4193B309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0582744"/>
              </p:ext>
            </p:extLst>
          </p:nvPr>
        </p:nvGraphicFramePr>
        <p:xfrm>
          <a:off x="3973322" y="482600"/>
          <a:ext cx="4688077" cy="40576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08240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0C5AA1-D4AF-E49D-BCB9-77605BFA0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482600"/>
            <a:ext cx="2522980" cy="1296033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pPr defTabSz="914400"/>
            <a:r>
              <a:rPr lang="en-US" sz="2800" spc="200" dirty="0">
                <a:solidFill>
                  <a:schemeClr val="bg1"/>
                </a:solidFill>
              </a:rPr>
              <a:t>Traffic Type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275330-F70E-1C50-FF4B-5933A7E3B62C}"/>
              </a:ext>
            </a:extLst>
          </p:cNvPr>
          <p:cNvSpPr txBox="1"/>
          <p:nvPr/>
        </p:nvSpPr>
        <p:spPr>
          <a:xfrm>
            <a:off x="482601" y="1978533"/>
            <a:ext cx="2522980" cy="2561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Values 1 – 20</a:t>
            </a:r>
          </a:p>
          <a:p>
            <a:pPr marL="265113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lang="en-US" dirty="0">
                <a:solidFill>
                  <a:schemeClr val="bg1"/>
                </a:solidFill>
              </a:rPr>
              <a:t>Indicates the source from where the customer landed on the site</a:t>
            </a:r>
            <a:endParaRPr lang="en-US">
              <a:solidFill>
                <a:schemeClr val="bg1"/>
              </a:solidFill>
            </a:endParaRP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 specifics given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B4A5D2F-BB6C-69E3-7A04-501C5772A0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3160142"/>
              </p:ext>
            </p:extLst>
          </p:nvPr>
        </p:nvGraphicFramePr>
        <p:xfrm>
          <a:off x="3973322" y="482600"/>
          <a:ext cx="4688077" cy="40576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36615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74C91-6977-93B2-E546-CCC4AA6E0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23519"/>
            <a:ext cx="7924800" cy="891540"/>
          </a:xfrm>
        </p:spPr>
        <p:txBody>
          <a:bodyPr/>
          <a:lstStyle/>
          <a:p>
            <a:r>
              <a:rPr lang="en-US" dirty="0"/>
              <a:t>Insights  and 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49A86-D4BE-3786-A77D-08E456201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78534"/>
            <a:ext cx="7924800" cy="2326487"/>
          </a:xfrm>
        </p:spPr>
        <p:txBody>
          <a:bodyPr/>
          <a:lstStyle/>
          <a:p>
            <a:r>
              <a:rPr lang="en-US" dirty="0"/>
              <a:t>Most purchasing customers are returning customers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Collect contact information for targeted marketing like abandoned card email, promotion on item of interest etc.</a:t>
            </a:r>
          </a:p>
          <a:p>
            <a:r>
              <a:rPr lang="en-US" dirty="0"/>
              <a:t>Special days are not driving sales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Expand Special Days tracking to include more holidays and track the closeness to each holiday to improve on probing and offer triggers</a:t>
            </a:r>
          </a:p>
          <a:p>
            <a:r>
              <a:rPr lang="en-US" dirty="0"/>
              <a:t>Traffic Type 2 driving significant purchasing customers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Identify the traffic type. 	Understand what works/collect more info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Similarly identify OS and Browser 2 and collect more information on what works.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483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3278" y="0"/>
            <a:ext cx="3490722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35878" y="2010827"/>
            <a:ext cx="2522980" cy="112184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pPr marL="12700" defTabSz="914400"/>
            <a:r>
              <a:rPr lang="en-US" sz="2200" b="0" spc="200">
                <a:solidFill>
                  <a:srgbClr val="FFFFFF"/>
                </a:solidFill>
                <a:uFill>
                  <a:solidFill>
                    <a:srgbClr val="90C126"/>
                  </a:solidFill>
                </a:uFill>
              </a:rPr>
              <a:t>MODEL PREPARATION</a:t>
            </a:r>
            <a:endParaRPr lang="en-US" sz="2200" spc="200" dirty="0">
              <a:solidFill>
                <a:srgbClr val="FFFFFF"/>
              </a:solidFill>
            </a:endParaRP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3DAA5852-9021-FF9C-72DB-3917D12D0F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3096712"/>
              </p:ext>
            </p:extLst>
          </p:nvPr>
        </p:nvGraphicFramePr>
        <p:xfrm>
          <a:off x="690562" y="723900"/>
          <a:ext cx="4238625" cy="3726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8255" y="2218579"/>
            <a:ext cx="3654411" cy="706347"/>
          </a:xfrm>
          <a:prstGeom prst="rect">
            <a:avLst/>
          </a:prstGeom>
        </p:spPr>
        <p:txBody>
          <a:bodyPr vert="horz" wrap="square" lIns="182880" tIns="182880" rIns="182880" bIns="182880" rtlCol="0" anchor="ctr">
            <a:normAutofit/>
          </a:bodyPr>
          <a:lstStyle/>
          <a:p>
            <a:pPr marL="47625"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i="1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Naïve Bayes Classifier</a:t>
            </a:r>
            <a:r>
              <a:rPr lang="en-US" sz="2000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pic>
        <p:nvPicPr>
          <p:cNvPr id="6" name="Picture 3" descr="Formules mathématiques complexes sur un tableau noir">
            <a:extLst>
              <a:ext uri="{FF2B5EF4-FFF2-40B4-BE49-F238E27FC236}">
                <a16:creationId xmlns:a16="http://schemas.microsoft.com/office/drawing/2014/main" id="{4CD5AE9C-62C5-09C5-6CEC-C0A34A5592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16" r="10596" b="2"/>
          <a:stretch/>
        </p:blipFill>
        <p:spPr>
          <a:xfrm>
            <a:off x="4612726" y="10"/>
            <a:ext cx="4571999" cy="514349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67AC8C2-7CB1-4E9C-8AB7-47B632D43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5690" y="603250"/>
            <a:ext cx="7912620" cy="382670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8CEC4-AAEA-44CE-9159-E949362D4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726662"/>
            <a:ext cx="7667244" cy="35798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14" y="1688922"/>
            <a:ext cx="4694207" cy="23775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27170" y="1165031"/>
            <a:ext cx="2194695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5760">
              <a:spcAft>
                <a:spcPts val="600"/>
              </a:spcAft>
            </a:pPr>
            <a:r>
              <a:rPr lang="en-IN" sz="14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Code:</a:t>
            </a:r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404" y="1963259"/>
            <a:ext cx="1929182" cy="18289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37404" y="966692"/>
            <a:ext cx="176794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5760">
              <a:spcAft>
                <a:spcPts val="600"/>
              </a:spcAft>
            </a:pPr>
            <a:r>
              <a:rPr lang="en-IN" sz="14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Output: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752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3" cstate="print">
            <a:alphaModFix amt="40000"/>
          </a:blip>
          <a:srcRect t="10387" b="23242"/>
          <a:stretch/>
        </p:blipFill>
        <p:spPr>
          <a:xfrm>
            <a:off x="20" y="10"/>
            <a:ext cx="9143980" cy="514349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00150" y="1790058"/>
            <a:ext cx="6743700" cy="1772292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pPr marL="276860" marR="265430" defTabSz="914400"/>
            <a:r>
              <a:rPr lang="en-US" sz="3200" spc="200" dirty="0">
                <a:solidFill>
                  <a:schemeClr val="tx1"/>
                </a:solidFill>
              </a:rPr>
              <a:t>Online Shoppers’ Purchasing Intention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23942" y="741555"/>
            <a:ext cx="4416566" cy="3660389"/>
          </a:xfrm>
          <a:prstGeom prst="rect">
            <a:avLst/>
          </a:prstGeom>
          <a:noFill/>
          <a:ln>
            <a:noFill/>
          </a:ln>
        </p:spPr>
        <p:txBody>
          <a:bodyPr vert="horz" wrap="square" lIns="274320" tIns="182880" rIns="274320" bIns="182880" rtlCol="0" anchor="ctr" anchorCtr="1">
            <a:normAutofit/>
          </a:bodyPr>
          <a:lstStyle/>
          <a:p>
            <a:pPr marL="282575" indent="-27051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tabLst>
                <a:tab pos="283210" algn="l"/>
              </a:tabLst>
            </a:pPr>
            <a:r>
              <a:rPr lang="en-US" sz="3600" i="1" kern="1200" cap="all" spc="200" baseline="0" dirty="0">
                <a:latin typeface="+mj-lt"/>
                <a:ea typeface="+mj-ea"/>
                <a:cs typeface="+mj-cs"/>
              </a:rPr>
              <a:t>K - Nearest </a:t>
            </a:r>
            <a:r>
              <a:rPr lang="en-US" sz="3600" i="1" kern="1200" cap="all" spc="200" baseline="0" dirty="0" err="1">
                <a:latin typeface="+mj-lt"/>
                <a:ea typeface="+mj-ea"/>
                <a:cs typeface="+mj-cs"/>
              </a:rPr>
              <a:t>Neighbour</a:t>
            </a:r>
            <a:endParaRPr lang="en-US" sz="3600" kern="1200" cap="all" spc="20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5BD17F-C95C-40ED-8D04-03295D46F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78992" cy="51435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03DEB5-0B19-4F8E-84E2-00F5861C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8992" y="0"/>
            <a:ext cx="2411730" cy="51435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047" y="241300"/>
            <a:ext cx="2987781" cy="217887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" y="2771540"/>
            <a:ext cx="4070073" cy="1973984"/>
          </a:xfrm>
          <a:prstGeom prst="rect">
            <a:avLst/>
          </a:prstGeom>
        </p:spPr>
      </p:pic>
      <p:sp>
        <p:nvSpPr>
          <p:cNvPr id="16" name="Rectangle 8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7710" y="0"/>
            <a:ext cx="68580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37460"/>
            <a:ext cx="4594860" cy="685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1025" y="823353"/>
            <a:ext cx="4070073" cy="338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704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23D9B6CF-87DD-47C7-B38D-7C5353D4D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3504" y="1600200"/>
            <a:ext cx="2283714" cy="1885950"/>
          </a:xfrm>
          <a:prstGeom prst="rect">
            <a:avLst/>
          </a:prstGeom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pPr marL="12700" defTabSz="914400"/>
            <a:r>
              <a:rPr lang="en-US" sz="1900" b="0" i="1" spc="200" dirty="0">
                <a:uFill>
                  <a:solidFill>
                    <a:srgbClr val="90C126"/>
                  </a:solidFill>
                </a:uFill>
              </a:rPr>
              <a:t>Tree-based Methods</a:t>
            </a:r>
            <a:br>
              <a:rPr lang="en-US" sz="1900" b="0" i="1" spc="200" dirty="0">
                <a:uFill>
                  <a:solidFill>
                    <a:srgbClr val="90C126"/>
                  </a:solidFill>
                </a:uFill>
              </a:rPr>
            </a:br>
            <a:r>
              <a:rPr lang="en-US" sz="1900" b="0" i="1" spc="200" dirty="0">
                <a:uFill>
                  <a:solidFill>
                    <a:srgbClr val="90C126"/>
                  </a:solidFill>
                </a:uFill>
              </a:rPr>
              <a:t>____________</a:t>
            </a:r>
            <a:br>
              <a:rPr lang="en-US" sz="1900" b="0" i="1" spc="200" dirty="0">
                <a:uFill>
                  <a:solidFill>
                    <a:srgbClr val="90C126"/>
                  </a:solidFill>
                </a:uFill>
              </a:rPr>
            </a:br>
            <a:br>
              <a:rPr lang="en-US" sz="1900" b="0" i="1" spc="200" dirty="0">
                <a:uFill>
                  <a:solidFill>
                    <a:srgbClr val="90C126"/>
                  </a:solidFill>
                </a:uFill>
              </a:rPr>
            </a:br>
            <a:r>
              <a:rPr lang="en-US" sz="1900" b="0" i="1" spc="200" dirty="0">
                <a:uFill>
                  <a:solidFill>
                    <a:srgbClr val="90C126"/>
                  </a:solidFill>
                </a:uFill>
              </a:rPr>
              <a:t> Decision Tree:</a:t>
            </a:r>
            <a:endParaRPr lang="en-US" sz="1900" i="1" spc="200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FE2328B-DA12-4B90-BD82-3CCF13AF6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0722" y="480060"/>
            <a:ext cx="5173218" cy="394735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F77FF0B6-332F-4842-A5F8-EA360BD5F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15309" y="602075"/>
            <a:ext cx="4924044" cy="3703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iagram&#10;&#10;Description automatically generated">
            <a:extLst>
              <a:ext uri="{FF2B5EF4-FFF2-40B4-BE49-F238E27FC236}">
                <a16:creationId xmlns:a16="http://schemas.microsoft.com/office/drawing/2014/main" id="{E42495DB-DCC0-0BC2-9E9D-392F82970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45133" y="645138"/>
            <a:ext cx="4664395" cy="2553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C09A01-892A-9F46-1714-4ACA2ED5DC5B}"/>
              </a:ext>
            </a:extLst>
          </p:cNvPr>
          <p:cNvSpPr txBox="1"/>
          <p:nvPr/>
        </p:nvSpPr>
        <p:spPr>
          <a:xfrm>
            <a:off x="3835420" y="3657166"/>
            <a:ext cx="1473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Accuracy: </a:t>
            </a:r>
            <a:r>
              <a:rPr lang="en-US" sz="1400" b="1" dirty="0"/>
              <a:t>0.8919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0A5728-83AA-276D-EFBF-B568963ED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788" y="3628128"/>
            <a:ext cx="1348740" cy="51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518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8255" y="1504951"/>
            <a:ext cx="3654411" cy="1828800"/>
          </a:xfrm>
          <a:prstGeom prst="rect">
            <a:avLst/>
          </a:prstGeom>
        </p:spPr>
        <p:txBody>
          <a:bodyPr vert="horz" wrap="square" lIns="182880" tIns="182880" rIns="182880" bIns="182880" rtlCol="0" anchor="ctr">
            <a:normAutofit/>
          </a:bodyPr>
          <a:lstStyle/>
          <a:p>
            <a:pPr marL="46990"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i="1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Support Vector Machine Algorithm:</a:t>
            </a:r>
          </a:p>
        </p:txBody>
      </p:sp>
      <p:pic>
        <p:nvPicPr>
          <p:cNvPr id="4" name="Picture 3" descr="A digital network connection">
            <a:extLst>
              <a:ext uri="{FF2B5EF4-FFF2-40B4-BE49-F238E27FC236}">
                <a16:creationId xmlns:a16="http://schemas.microsoft.com/office/drawing/2014/main" id="{792542D8-2762-5477-0E47-C9851BE8CF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6" r="22110" b="-3"/>
          <a:stretch/>
        </p:blipFill>
        <p:spPr>
          <a:xfrm>
            <a:off x="4612726" y="10"/>
            <a:ext cx="4571999" cy="514349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3D9B6CF-87DD-47C7-B38D-7C5353D4D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3504" y="1859660"/>
            <a:ext cx="2283714" cy="1424178"/>
          </a:xfrm>
          <a:prstGeom prst="rect">
            <a:avLst/>
          </a:prstGeom>
        </p:spPr>
        <p:txBody>
          <a:bodyPr vert="horz" lIns="274320" tIns="182880" rIns="274320" bIns="182880" rtlCol="0" anchor="ctr" anchorCtr="1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100" b="1" i="1" cap="all" spc="2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Linear SVM</a:t>
            </a:r>
            <a:endParaRPr lang="en-US" sz="2100" cap="all" spc="200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100" cap="all" spc="200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E2328B-DA12-4B90-BD82-3CCF13AF6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0722" y="480060"/>
            <a:ext cx="5173218" cy="394735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77FF0B6-332F-4842-A5F8-EA360BD5F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15309" y="602075"/>
            <a:ext cx="4924044" cy="3703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988" t="1652"/>
          <a:stretch/>
        </p:blipFill>
        <p:spPr>
          <a:xfrm>
            <a:off x="4343400" y="895350"/>
            <a:ext cx="3539678" cy="317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5410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23D9B6CF-87DD-47C7-B38D-7C5353D4D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3504" y="1741646"/>
            <a:ext cx="2283714" cy="1424178"/>
          </a:xfrm>
          <a:prstGeom prst="rect">
            <a:avLst/>
          </a:prstGeom>
        </p:spPr>
        <p:txBody>
          <a:bodyPr vert="horz" lIns="274320" tIns="182880" rIns="274320" bIns="182880" rtlCol="0" anchor="ctr" anchorCtr="1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100" b="1" i="1" cap="all" spc="2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Radial SVM</a:t>
            </a:r>
            <a:endParaRPr lang="en-US" sz="2100" b="1" cap="all" spc="200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EFE2328B-DA12-4B90-BD82-3CCF13AF6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0722" y="480060"/>
            <a:ext cx="5173218" cy="394735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7FF0B6-332F-4842-A5F8-EA360BD5F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15309" y="602075"/>
            <a:ext cx="4924044" cy="3703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652" b="3785"/>
          <a:stretch/>
        </p:blipFill>
        <p:spPr>
          <a:xfrm>
            <a:off x="4105918" y="895349"/>
            <a:ext cx="3942825" cy="304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921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2429F60-D0B6-E5BC-084F-4193455A6578}"/>
              </a:ext>
            </a:extLst>
          </p:cNvPr>
          <p:cNvSpPr txBox="1"/>
          <p:nvPr/>
        </p:nvSpPr>
        <p:spPr>
          <a:xfrm>
            <a:off x="381000" y="1200150"/>
            <a:ext cx="8077200" cy="264790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91795" marR="8255" indent="-228600">
              <a:lnSpc>
                <a:spcPct val="90000"/>
              </a:lnSpc>
              <a:spcBef>
                <a:spcPts val="1000"/>
              </a:spcBef>
              <a:buFont typeface="Arial,Sans-Serif" panose="020B0604020202020204" pitchFamily="34" charset="0"/>
              <a:buChar char="•"/>
            </a:pPr>
            <a:r>
              <a:rPr lang="en-US" dirty="0"/>
              <a:t>The extracted features are fed to all the classification models: decision tree, support vector  machines (SVM), K- Nearest </a:t>
            </a:r>
            <a:r>
              <a:rPr lang="en-US" dirty="0" err="1"/>
              <a:t>Neighbour</a:t>
            </a:r>
            <a:r>
              <a:rPr lang="en-US" dirty="0"/>
              <a:t> (KNN), Naïve Bayes classifiers as input.</a:t>
            </a:r>
          </a:p>
          <a:p>
            <a:pPr marL="391795" marR="8255" indent="-228600">
              <a:lnSpc>
                <a:spcPct val="90000"/>
              </a:lnSpc>
              <a:spcBef>
                <a:spcPts val="1000"/>
              </a:spcBef>
              <a:buFont typeface="Arial,Sans-Serif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Oversampling and feature selection pre-processing steps are used to improve the performance and scalability of the classifiers.</a:t>
            </a:r>
          </a:p>
          <a:p>
            <a:pPr marL="391795" marR="7620" indent="-228600">
              <a:lnSpc>
                <a:spcPct val="90000"/>
              </a:lnSpc>
              <a:spcBef>
                <a:spcPts val="1000"/>
              </a:spcBef>
              <a:buFont typeface="Arial,Sans-Serif" panose="020B0604020202020204" pitchFamily="34" charset="0"/>
              <a:buChar char="•"/>
            </a:pPr>
            <a:r>
              <a:rPr lang="en-US" dirty="0"/>
              <a:t>Evaluation metrics</a:t>
            </a:r>
            <a:r>
              <a:rPr lang="en-US" i="1" dirty="0"/>
              <a:t>: </a:t>
            </a:r>
            <a:r>
              <a:rPr lang="en-US" dirty="0"/>
              <a:t>Using confusion matrix, the performance of the algorithms is compared using the accuracy.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81E14D5-D09E-5536-4C64-6CC63B70E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30981"/>
            <a:ext cx="5797296" cy="891540"/>
          </a:xfrm>
        </p:spPr>
        <p:txBody>
          <a:bodyPr/>
          <a:lstStyle/>
          <a:p>
            <a:r>
              <a:rPr lang="en-US"/>
              <a:t>RESULTS AND </a:t>
            </a:r>
            <a:r>
              <a:rPr lang="en-US" dirty="0"/>
              <a:t>Conclusion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Rectangle 1057">
            <a:extLst>
              <a:ext uri="{FF2B5EF4-FFF2-40B4-BE49-F238E27FC236}">
                <a16:creationId xmlns:a16="http://schemas.microsoft.com/office/drawing/2014/main" id="{23D9B6CF-87DD-47C7-B38D-7C5353D4D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3504" y="1600200"/>
            <a:ext cx="2283714" cy="1424178"/>
          </a:xfrm>
          <a:prstGeom prst="rect">
            <a:avLst/>
          </a:prstGeom>
        </p:spPr>
        <p:txBody>
          <a:bodyPr vert="horz" lIns="274320" tIns="182880" rIns="274320" bIns="182880" rtlCol="0" anchor="ctr" anchorCtr="1">
            <a:normAutofit/>
          </a:bodyPr>
          <a:lstStyle/>
          <a:p>
            <a:pPr marL="12700" marR="5080" indent="41909" defTabSz="914400"/>
            <a:r>
              <a:rPr lang="en-US" sz="1300" spc="200">
                <a:uFill>
                  <a:solidFill>
                    <a:srgbClr val="90C126"/>
                  </a:solidFill>
                </a:uFill>
              </a:rPr>
              <a:t>COMPARISON OF ACCURACIES </a:t>
            </a:r>
            <a:r>
              <a:rPr lang="en-US" sz="1300" spc="200"/>
              <a:t> </a:t>
            </a:r>
            <a:r>
              <a:rPr lang="en-US" sz="1300" spc="200">
                <a:uFill>
                  <a:solidFill>
                    <a:srgbClr val="90C126"/>
                  </a:solidFill>
                </a:uFill>
              </a:rPr>
              <a:t>BETWEEN DIFFERENT MODELS</a:t>
            </a:r>
            <a:endParaRPr lang="en-US" sz="1300" spc="200"/>
          </a:p>
        </p:txBody>
      </p:sp>
      <p:sp>
        <p:nvSpPr>
          <p:cNvPr id="1060" name="Rectangle 1059">
            <a:extLst>
              <a:ext uri="{FF2B5EF4-FFF2-40B4-BE49-F238E27FC236}">
                <a16:creationId xmlns:a16="http://schemas.microsoft.com/office/drawing/2014/main" id="{EFE2328B-DA12-4B90-BD82-3CCF13AF6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0722" y="480060"/>
            <a:ext cx="5173218" cy="394735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2" name="Rectangle 1061">
            <a:extLst>
              <a:ext uri="{FF2B5EF4-FFF2-40B4-BE49-F238E27FC236}">
                <a16:creationId xmlns:a16="http://schemas.microsoft.com/office/drawing/2014/main" id="{F77FF0B6-332F-4842-A5F8-EA360BD5F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15309" y="602075"/>
            <a:ext cx="4924044" cy="3703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DB65B4A7-7BA7-7CD0-72C0-4BF2511EB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05918" y="842105"/>
            <a:ext cx="3942825" cy="322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phic 3" descr="Award ribbon with star">
            <a:extLst>
              <a:ext uri="{FF2B5EF4-FFF2-40B4-BE49-F238E27FC236}">
                <a16:creationId xmlns:a16="http://schemas.microsoft.com/office/drawing/2014/main" id="{1E1307B0-0140-DD28-08FD-9133241DD1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19600" y="3101388"/>
            <a:ext cx="838200" cy="838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799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103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103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601" y="320676"/>
            <a:ext cx="2522980" cy="5651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wrap="square" lIns="274320" tIns="182880" rIns="274320" bIns="182880" rtlCol="0" anchorCtr="1">
            <a:normAutofit fontScale="90000"/>
          </a:bodyPr>
          <a:lstStyle/>
          <a:p>
            <a:pPr marL="12700" defTabSz="914400"/>
            <a:r>
              <a:rPr lang="en-US" sz="1600" b="0" i="1" spc="200" dirty="0">
                <a:solidFill>
                  <a:schemeClr val="bg1"/>
                </a:solidFill>
                <a:uFill>
                  <a:solidFill>
                    <a:srgbClr val="90C126"/>
                  </a:solidFill>
                </a:uFill>
              </a:rPr>
              <a:t>Insights based on  Decision Tree:</a:t>
            </a:r>
            <a:endParaRPr lang="en-US" sz="1600" i="1" spc="2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293BF5-E4DC-D8F6-86C8-A2329464155C}"/>
              </a:ext>
            </a:extLst>
          </p:cNvPr>
          <p:cNvSpPr txBox="1"/>
          <p:nvPr/>
        </p:nvSpPr>
        <p:spPr>
          <a:xfrm>
            <a:off x="228600" y="1290892"/>
            <a:ext cx="2971799" cy="3531932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Reduce administrative overhead for checkout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PageValues</a:t>
            </a:r>
            <a:r>
              <a:rPr lang="en-US" dirty="0">
                <a:solidFill>
                  <a:schemeClr val="bg1"/>
                </a:solidFill>
              </a:rPr>
              <a:t> is one of the most important attribute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Improve Product Related pages </a:t>
            </a:r>
            <a:r>
              <a:rPr lang="en-US" sz="1200" dirty="0">
                <a:solidFill>
                  <a:schemeClr val="bg1"/>
                </a:solidFill>
              </a:rPr>
              <a:t>(vary </a:t>
            </a:r>
            <a:r>
              <a:rPr lang="en-US" sz="1200" dirty="0" err="1">
                <a:solidFill>
                  <a:schemeClr val="bg1"/>
                </a:solidFill>
              </a:rPr>
              <a:t>minsplit</a:t>
            </a:r>
            <a:r>
              <a:rPr lang="en-US" sz="1200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Great opportunities in November</a:t>
            </a:r>
          </a:p>
        </p:txBody>
      </p:sp>
      <p:pic>
        <p:nvPicPr>
          <p:cNvPr id="1026" name="Picture 2" descr="Diagram&#10;&#10;Description automatically generated">
            <a:extLst>
              <a:ext uri="{FF2B5EF4-FFF2-40B4-BE49-F238E27FC236}">
                <a16:creationId xmlns:a16="http://schemas.microsoft.com/office/drawing/2014/main" id="{E42495DB-DCC0-0BC2-9E9D-392F82970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88182" y="790575"/>
            <a:ext cx="5675673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3195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50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F6341A-FDA9-7A78-4492-F6597E849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945614"/>
            <a:ext cx="3364992" cy="923330"/>
          </a:xfrm>
          <a:noFill/>
          <a:ln>
            <a:solidFill>
              <a:schemeClr val="tx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pPr defTabSz="914400"/>
            <a:r>
              <a:rPr lang="en-US" sz="2400" spc="200">
                <a:solidFill>
                  <a:schemeClr val="tx1"/>
                </a:solidFill>
              </a:rPr>
              <a:t>Thank you</a:t>
            </a:r>
          </a:p>
        </p:txBody>
      </p:sp>
      <p:pic>
        <p:nvPicPr>
          <p:cNvPr id="5" name="Picture 4" descr="Aerial view of a highway near the ocean">
            <a:extLst>
              <a:ext uri="{FF2B5EF4-FFF2-40B4-BE49-F238E27FC236}">
                <a16:creationId xmlns:a16="http://schemas.microsoft.com/office/drawing/2014/main" id="{1B3FE9E0-2762-84CA-41D4-A34271F40C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14" r="13119"/>
          <a:stretch/>
        </p:blipFill>
        <p:spPr>
          <a:xfrm>
            <a:off x="4572000" y="10"/>
            <a:ext cx="4571999" cy="514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27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</p:spPr>
        <p:txBody>
          <a:bodyPr vert="horz" lIns="182880" tIns="182880" rIns="182880" bIns="182880" rtlCol="0">
            <a:normAutofit/>
          </a:bodyPr>
          <a:lstStyle/>
          <a:p>
            <a:pPr marL="12700" defTabSz="914400"/>
            <a:r>
              <a:rPr lang="en-US" spc="200" dirty="0">
                <a:uFill>
                  <a:solidFill>
                    <a:srgbClr val="90C126"/>
                  </a:solidFill>
                </a:uFill>
              </a:rPr>
              <a:t>CONTENTS</a:t>
            </a:r>
            <a:endParaRPr lang="en-US" spc="200" dirty="0"/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471504A5-1D5B-6AAE-92E0-7E824B2631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1860583"/>
              </p:ext>
            </p:extLst>
          </p:nvPr>
        </p:nvGraphicFramePr>
        <p:xfrm>
          <a:off x="723900" y="1978818"/>
          <a:ext cx="7696200" cy="2326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302629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02629" y="0"/>
            <a:ext cx="68413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067" y="1082276"/>
            <a:ext cx="2978949" cy="2978947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5654" y="1189862"/>
            <a:ext cx="2763774" cy="276377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marL="12700" defTabSz="914400"/>
            <a:r>
              <a:rPr lang="en-US" sz="1800" kern="1200" cap="all" spc="200" baseline="0" dirty="0">
                <a:solidFill>
                  <a:srgbClr val="FFFFFF"/>
                </a:solidFill>
                <a:uFill>
                  <a:solidFill>
                    <a:srgbClr val="90C126"/>
                  </a:solidFill>
                </a:uFill>
                <a:latin typeface="+mj-lt"/>
                <a:ea typeface="+mj-ea"/>
                <a:cs typeface="+mj-cs"/>
              </a:rPr>
              <a:t>PROBLEM DEFINITION</a:t>
            </a:r>
            <a:endParaRPr lang="en-US" sz="1800" kern="1200" cap="all" spc="20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67191" y="457199"/>
            <a:ext cx="5638800" cy="4229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07314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b="1" i="1" spc="-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“Can</a:t>
            </a:r>
            <a:r>
              <a:rPr lang="en-US" sz="1400" b="1" i="1" spc="-1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we</a:t>
            </a:r>
            <a:r>
              <a:rPr lang="en-US" sz="1400" b="1" i="1" spc="-1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b="1" i="1" spc="-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forecast if</a:t>
            </a:r>
            <a:r>
              <a:rPr lang="en-US" sz="1400" b="1" i="1" spc="-1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b="1" i="1" spc="-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</a:t>
            </a:r>
            <a:r>
              <a:rPr lang="en-US" sz="1400" b="1" i="1" spc="-1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user will make</a:t>
            </a:r>
            <a:r>
              <a:rPr lang="en-US" sz="1400" b="1" i="1" spc="-1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b="1" i="1" spc="-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purchase</a:t>
            </a:r>
            <a:r>
              <a:rPr lang="en-US" sz="1400" b="1" i="1" spc="-1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b="1" i="1" spc="-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on</a:t>
            </a:r>
            <a:r>
              <a:rPr lang="en-US" sz="1400" b="1" i="1" spc="-1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b="1" i="1" spc="-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1400" b="1" i="1" spc="-1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e-commerce</a:t>
            </a:r>
            <a:r>
              <a:rPr lang="en-US" sz="1400" b="1" i="1" spc="-1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b="1" i="1" spc="-1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website </a:t>
            </a:r>
            <a:r>
              <a:rPr lang="en-US" sz="1400" b="1" i="1" spc="-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given </a:t>
            </a:r>
            <a:r>
              <a:rPr lang="en-US" sz="1400" b="1" i="1" spc="-1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their clickstream </a:t>
            </a:r>
            <a:r>
              <a:rPr lang="en-US" sz="1400" b="1" i="1" spc="-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 </a:t>
            </a:r>
            <a:r>
              <a:rPr lang="en-US" sz="1400" b="1" i="1" spc="-1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session</a:t>
            </a:r>
            <a:r>
              <a:rPr lang="en-US" sz="1400" b="1" i="1" spc="-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data?”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78765" marR="530225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ct val="57142"/>
              <a:buFont typeface="Arial" panose="020B0604020202020204" pitchFamily="34" charset="0"/>
              <a:buChar char="•"/>
              <a:tabLst>
                <a:tab pos="278765" algn="l"/>
                <a:tab pos="279400" algn="l"/>
              </a:tabLst>
            </a:pPr>
            <a:r>
              <a:rPr lang="en-US" sz="1400" spc="-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</a:t>
            </a:r>
            <a:r>
              <a:rPr lang="en-US" sz="1400" spc="-1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spc="-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answer</a:t>
            </a:r>
            <a:r>
              <a:rPr lang="en-US" sz="1400" spc="-1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spc="-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</a:t>
            </a:r>
            <a:r>
              <a:rPr lang="en-US" sz="1400" spc="-1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spc="-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</a:t>
            </a:r>
            <a:r>
              <a:rPr lang="en-US" sz="1400" spc="-1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fore-mentioned</a:t>
            </a:r>
            <a:r>
              <a:rPr lang="en-US" sz="1400" spc="-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question</a:t>
            </a:r>
            <a:r>
              <a:rPr lang="en-US" sz="1400" spc="-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is</a:t>
            </a:r>
            <a:r>
              <a:rPr lang="en-US" sz="1400" spc="-1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spc="-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essential</a:t>
            </a:r>
            <a:r>
              <a:rPr lang="en-US" sz="1400" spc="-1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spc="-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</a:t>
            </a:r>
            <a:r>
              <a:rPr lang="en-US" sz="1400" spc="-1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find</a:t>
            </a:r>
            <a:r>
              <a:rPr lang="en-US" sz="1400" spc="-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the </a:t>
            </a:r>
            <a:r>
              <a:rPr lang="en-US" sz="1400" spc="-509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profit-loss</a:t>
            </a:r>
            <a:r>
              <a:rPr lang="en-US" sz="1400" spc="-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ratio</a:t>
            </a:r>
            <a:r>
              <a:rPr lang="en-US" sz="1400" spc="-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of a</a:t>
            </a:r>
            <a:r>
              <a:rPr lang="en-US" sz="1400" spc="-1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virtual</a:t>
            </a:r>
            <a:r>
              <a:rPr lang="en-US" sz="1400" spc="-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business </a:t>
            </a:r>
            <a:r>
              <a:rPr lang="en-US" sz="1400" spc="-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</a:t>
            </a:r>
            <a:r>
              <a:rPr lang="en-US" sz="1400" spc="-1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spc="-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its</a:t>
            </a:r>
            <a:r>
              <a:rPr lang="en-US" sz="1400" spc="-1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spc="-2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commodity.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7940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ct val="57142"/>
              <a:buFont typeface="Arial" panose="020B0604020202020204" pitchFamily="34" charset="0"/>
              <a:buChar char="•"/>
              <a:tabLst>
                <a:tab pos="278765" algn="l"/>
                <a:tab pos="279400" algn="l"/>
              </a:tabLst>
            </a:pPr>
            <a:r>
              <a:rPr lang="en-US" sz="1400" spc="-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r>
              <a:rPr lang="en-US" sz="1400" spc="-1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spc="-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mining</a:t>
            </a:r>
            <a:r>
              <a:rPr lang="en-US" sz="1400" spc="-1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spc="-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is</a:t>
            </a:r>
            <a:r>
              <a:rPr lang="en-US" sz="1400" spc="-1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spc="-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</a:t>
            </a:r>
            <a:r>
              <a:rPr lang="en-US" sz="1400" spc="-1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spc="-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method</a:t>
            </a:r>
            <a:r>
              <a:rPr lang="en-US" sz="1400" spc="-1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utilized</a:t>
            </a:r>
            <a:r>
              <a:rPr lang="en-US" sz="1400" spc="-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to</a:t>
            </a:r>
            <a:r>
              <a:rPr lang="en-US" sz="1400" spc="-1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spc="-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extract</a:t>
            </a:r>
            <a:r>
              <a:rPr lang="en-US" sz="1400" spc="-1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valuable</a:t>
            </a:r>
            <a:r>
              <a:rPr lang="en-US" sz="1400" spc="-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spc="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information.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78765" marR="24257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ct val="57142"/>
              <a:buFont typeface="Arial" panose="020B0604020202020204" pitchFamily="34" charset="0"/>
              <a:buChar char="•"/>
              <a:tabLst>
                <a:tab pos="278765" algn="l"/>
                <a:tab pos="279400" algn="l"/>
              </a:tabLst>
            </a:pPr>
            <a:r>
              <a:rPr lang="en-US" sz="1400" spc="-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Example: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browser data, </a:t>
            </a:r>
            <a:r>
              <a:rPr lang="en-US" sz="1400" spc="-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cookies, session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data, page </a:t>
            </a:r>
            <a:r>
              <a:rPr lang="en-US" sz="1400" spc="-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information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1400" spc="-5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etc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7940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ct val="57142"/>
              <a:buFont typeface="Arial" panose="020B0604020202020204" pitchFamily="34" charset="0"/>
              <a:buChar char="•"/>
              <a:tabLst>
                <a:tab pos="278765" algn="l"/>
                <a:tab pos="279400" algn="l"/>
              </a:tabLst>
            </a:pPr>
            <a:r>
              <a:rPr lang="en-US" sz="1400" spc="-8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</a:t>
            </a:r>
            <a:r>
              <a:rPr lang="en-US" sz="1400" spc="-1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spc="-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can</a:t>
            </a:r>
            <a:r>
              <a:rPr lang="en-US" sz="1400" spc="-1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discern</a:t>
            </a:r>
            <a:r>
              <a:rPr lang="en-US" sz="1400" spc="-1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spc="-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</a:t>
            </a:r>
            <a:r>
              <a:rPr lang="en-US" sz="1400" spc="-1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patterns</a:t>
            </a:r>
            <a:r>
              <a:rPr lang="en-US" sz="1400" spc="-1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of</a:t>
            </a:r>
            <a:r>
              <a:rPr lang="en-US" sz="1400" spc="-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consumer</a:t>
            </a:r>
            <a:r>
              <a:rPr lang="en-US" sz="1400" spc="-1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purchase</a:t>
            </a:r>
            <a:r>
              <a:rPr lang="en-US" sz="1400" spc="-1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spc="-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intentions.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260" y="936117"/>
            <a:ext cx="7269480" cy="3271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671" y="795528"/>
            <a:ext cx="7550658" cy="355244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3352" y="350563"/>
            <a:ext cx="5797296" cy="891540"/>
          </a:xfrm>
          <a:prstGeom prst="rect">
            <a:avLst/>
          </a:prstGeom>
          <a:solidFill>
            <a:srgbClr val="FFFFFF"/>
          </a:solidFill>
        </p:spPr>
        <p:txBody>
          <a:bodyPr vert="horz" lIns="182880" tIns="182880" rIns="182880" bIns="182880" rtlCol="0" anchor="ctr">
            <a:normAutofit/>
          </a:bodyPr>
          <a:lstStyle/>
          <a:p>
            <a:pPr marL="12700" defTabSz="914400"/>
            <a:r>
              <a:rPr lang="en-US" sz="2800" b="0" u="sng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DATASET DESCRIPTION</a:t>
            </a:r>
            <a:endParaRPr lang="en-US" sz="2800" u="sng" kern="1200" cap="all" spc="200" baseline="0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9546" y="1382692"/>
            <a:ext cx="6584634" cy="249519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404040"/>
                </a:solidFill>
              </a:rPr>
              <a:t>This dataset explores the shopper’s intention of purchasing products online</a:t>
            </a:r>
          </a:p>
          <a:p>
            <a:pPr indent="-228600" defTabSz="2667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404040"/>
                </a:solidFill>
              </a:rPr>
              <a:t>We have taken the dataset from  	</a:t>
            </a:r>
            <a:r>
              <a:rPr lang="en-IN" sz="1400" dirty="0">
                <a:solidFill>
                  <a:srgbClr val="404040"/>
                </a:solidFill>
                <a:hlinkClick r:id="rId2"/>
              </a:rPr>
              <a:t>https://archive.ics.uci.edu/ml/datasets/Online+Shoppers+Purchasing+Intention+Dataset</a:t>
            </a:r>
            <a:r>
              <a:rPr lang="en-IN" sz="1400" dirty="0">
                <a:solidFill>
                  <a:srgbClr val="404040"/>
                </a:solidFill>
              </a:rPr>
              <a:t>  </a:t>
            </a:r>
            <a:endParaRPr lang="en-IN" dirty="0">
              <a:solidFill>
                <a:srgbClr val="404040"/>
              </a:solidFill>
            </a:endParaRP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404040"/>
                </a:solidFill>
              </a:rPr>
              <a:t>The dataset contains 12205 records and 18 columns.</a:t>
            </a:r>
          </a:p>
          <a:p>
            <a:pPr marL="228600" indent="-228600" defTabSz="358775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404040"/>
                </a:solidFill>
              </a:rPr>
              <a:t>This dataset includes information on the estimated levels of intentions biased in shoppers to shop for products online.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404040"/>
                </a:solidFill>
              </a:rPr>
              <a:t>The data has no null values.</a:t>
            </a:r>
            <a:endParaRPr lang="en-US" dirty="0">
              <a:solidFill>
                <a:srgbClr val="40404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4B5AC-569B-700B-87A1-56151C338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942" y="741555"/>
            <a:ext cx="4416566" cy="3660389"/>
          </a:xfrm>
          <a:noFill/>
          <a:ln>
            <a:noFill/>
          </a:ln>
        </p:spPr>
        <p:txBody>
          <a:bodyPr vert="horz" wrap="square" lIns="274320" tIns="182880" rIns="274320" bIns="182880" rtlCol="0" anchor="ctr" anchorCtr="1">
            <a:normAutofit/>
          </a:bodyPr>
          <a:lstStyle/>
          <a:p>
            <a:pPr algn="l" defTabSz="914400"/>
            <a:r>
              <a:rPr lang="en-US" sz="3600" b="1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</a:t>
            </a:r>
            <a:br>
              <a:rPr lang="en-US" sz="3600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Data Analysis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5BD17F-C95C-40ED-8D04-03295D46F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78992" cy="51435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03DEB5-0B19-4F8E-84E2-00F5861C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8992" y="0"/>
            <a:ext cx="2411730" cy="51435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0C5AA1-D4AF-E49D-BCB9-77605BFA0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482601"/>
            <a:ext cx="2522980" cy="717550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>
            <a:normAutofit/>
          </a:bodyPr>
          <a:lstStyle/>
          <a:p>
            <a:pPr defTabSz="914400"/>
            <a:r>
              <a:rPr lang="en-US" spc="200" dirty="0">
                <a:solidFill>
                  <a:schemeClr val="bg1"/>
                </a:solidFill>
              </a:rPr>
              <a:t>Page Type</a:t>
            </a:r>
          </a:p>
        </p:txBody>
      </p:sp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055C4941-1C2C-F04B-E941-DA3EA9EF7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1978533"/>
            <a:ext cx="2522980" cy="25617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Purchasing customers tend to spend more time on Administrative &amp; Product Related webpages.</a:t>
            </a:r>
          </a:p>
          <a:p>
            <a:r>
              <a:rPr lang="en-US" dirty="0">
                <a:solidFill>
                  <a:schemeClr val="bg1"/>
                </a:solidFill>
              </a:rPr>
              <a:t>Less time on Informational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F4240B2-D592-5AB2-34C1-4FC328E0BB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51" r="-1"/>
          <a:stretch/>
        </p:blipFill>
        <p:spPr>
          <a:xfrm>
            <a:off x="3787661" y="590550"/>
            <a:ext cx="5328771" cy="36511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275330-F70E-1C50-FF4B-5933A7E3B62C}"/>
              </a:ext>
            </a:extLst>
          </p:cNvPr>
          <p:cNvSpPr txBox="1"/>
          <p:nvPr/>
        </p:nvSpPr>
        <p:spPr>
          <a:xfrm>
            <a:off x="482601" y="1978533"/>
            <a:ext cx="2522980" cy="2561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DDC952-07F5-86EC-3CA3-820B26E8DD46}"/>
              </a:ext>
            </a:extLst>
          </p:cNvPr>
          <p:cNvSpPr txBox="1"/>
          <p:nvPr/>
        </p:nvSpPr>
        <p:spPr>
          <a:xfrm>
            <a:off x="1024380" y="4241709"/>
            <a:ext cx="1185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Insight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56B2B4-6E65-62E1-C75A-C5123E2EDFC0}"/>
              </a:ext>
            </a:extLst>
          </p:cNvPr>
          <p:cNvSpPr txBox="1"/>
          <p:nvPr/>
        </p:nvSpPr>
        <p:spPr>
          <a:xfrm rot="16200000">
            <a:off x="3307811" y="1305238"/>
            <a:ext cx="8723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No. of pages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BC4614-3251-83B4-8B50-A3740BB947AD}"/>
              </a:ext>
            </a:extLst>
          </p:cNvPr>
          <p:cNvSpPr txBox="1"/>
          <p:nvPr/>
        </p:nvSpPr>
        <p:spPr>
          <a:xfrm rot="16200000">
            <a:off x="3288299" y="3136280"/>
            <a:ext cx="889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Visit duration</a:t>
            </a:r>
          </a:p>
        </p:txBody>
      </p:sp>
    </p:spTree>
    <p:extLst>
      <p:ext uri="{BB962C8B-B14F-4D97-AF65-F5344CB8AC3E}">
        <p14:creationId xmlns:p14="http://schemas.microsoft.com/office/powerpoint/2010/main" val="97948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0C5AA1-D4AF-E49D-BCB9-77605BFA0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482601"/>
            <a:ext cx="2522980" cy="717550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>
            <a:normAutofit/>
          </a:bodyPr>
          <a:lstStyle/>
          <a:p>
            <a:pPr defTabSz="914400"/>
            <a:r>
              <a:rPr lang="en-US" spc="200" dirty="0">
                <a:solidFill>
                  <a:schemeClr val="bg1"/>
                </a:solidFill>
              </a:rPr>
              <a:t>Page Metrics</a:t>
            </a:r>
          </a:p>
        </p:txBody>
      </p:sp>
      <p:sp>
        <p:nvSpPr>
          <p:cNvPr id="19" name="Content Placeholder 11">
            <a:extLst>
              <a:ext uri="{FF2B5EF4-FFF2-40B4-BE49-F238E27FC236}">
                <a16:creationId xmlns:a16="http://schemas.microsoft.com/office/drawing/2014/main" id="{15DBAF30-83AB-A05F-692F-17E688B35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1978533"/>
            <a:ext cx="2522980" cy="256171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Bounce Rates </a:t>
            </a:r>
            <a:r>
              <a:rPr lang="en-US" b="0" i="0" dirty="0">
                <a:solidFill>
                  <a:srgbClr val="FF0000"/>
                </a:solidFill>
                <a:effectLst/>
                <a:latin typeface="Google Sans"/>
              </a:rPr>
              <a:t>↓</a:t>
            </a:r>
            <a:endParaRPr lang="en-US" b="1" dirty="0">
              <a:solidFill>
                <a:srgbClr val="FF0000"/>
              </a:solidFill>
            </a:endParaRPr>
          </a:p>
          <a:p>
            <a:pPr marL="171450" lvl="1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% of single-page sessions</a:t>
            </a:r>
          </a:p>
          <a:p>
            <a:r>
              <a:rPr lang="en-US" b="1" dirty="0">
                <a:solidFill>
                  <a:schemeClr val="bg1"/>
                </a:solidFill>
              </a:rPr>
              <a:t>Exit Rates  </a:t>
            </a:r>
            <a:r>
              <a:rPr lang="en-US" b="0" i="0" dirty="0">
                <a:solidFill>
                  <a:srgbClr val="FF0000"/>
                </a:solidFill>
                <a:effectLst/>
                <a:latin typeface="Google Sans"/>
              </a:rPr>
              <a:t>↓</a:t>
            </a:r>
            <a:endParaRPr lang="en-US" b="1" dirty="0">
              <a:solidFill>
                <a:schemeClr val="bg1"/>
              </a:solidFill>
            </a:endParaRPr>
          </a:p>
          <a:p>
            <a:pPr marL="171450" lvl="1" indent="0">
              <a:buNone/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% of visitors who left a website after viewing a particular page</a:t>
            </a:r>
          </a:p>
          <a:p>
            <a:r>
              <a:rPr lang="en-US" b="1" dirty="0">
                <a:solidFill>
                  <a:schemeClr val="bg1"/>
                </a:solidFill>
              </a:rPr>
              <a:t>Page Values </a:t>
            </a:r>
            <a:r>
              <a:rPr lang="en-US" b="0" i="0" dirty="0">
                <a:solidFill>
                  <a:srgbClr val="92D050"/>
                </a:solidFill>
                <a:effectLst/>
                <a:latin typeface="Google Sans"/>
              </a:rPr>
              <a:t>↑</a:t>
            </a:r>
            <a:endParaRPr lang="en-US" b="1" dirty="0">
              <a:solidFill>
                <a:srgbClr val="92D050"/>
              </a:solidFill>
            </a:endParaRPr>
          </a:p>
          <a:p>
            <a:pPr marL="171450" lvl="1" indent="0">
              <a:buNone/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average value of a page in terms of revenue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E095B2-2335-607A-9CC2-3F9C8168E5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2"/>
          <a:stretch/>
        </p:blipFill>
        <p:spPr>
          <a:xfrm>
            <a:off x="3490492" y="643127"/>
            <a:ext cx="5655817" cy="38572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275330-F70E-1C50-FF4B-5933A7E3B62C}"/>
              </a:ext>
            </a:extLst>
          </p:cNvPr>
          <p:cNvSpPr txBox="1"/>
          <p:nvPr/>
        </p:nvSpPr>
        <p:spPr>
          <a:xfrm>
            <a:off x="482601" y="1978533"/>
            <a:ext cx="2522980" cy="2561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451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0C5AA1-D4AF-E49D-BCB9-77605BFA0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482600"/>
            <a:ext cx="2522980" cy="1296033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pPr defTabSz="914400"/>
            <a:r>
              <a:rPr lang="en-US" sz="2800" spc="200">
                <a:solidFill>
                  <a:schemeClr val="bg1"/>
                </a:solidFill>
              </a:rPr>
              <a:t>Special Days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275330-F70E-1C50-FF4B-5933A7E3B62C}"/>
              </a:ext>
            </a:extLst>
          </p:cNvPr>
          <p:cNvSpPr txBox="1"/>
          <p:nvPr/>
        </p:nvSpPr>
        <p:spPr>
          <a:xfrm>
            <a:off x="482600" y="1978533"/>
            <a:ext cx="2641599" cy="2561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1 : Special days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1100" dirty="0">
                <a:solidFill>
                  <a:schemeClr val="bg1"/>
                </a:solidFill>
              </a:rPr>
              <a:t>(Mother’s day, Valentine’s day)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0 : Regular days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0.x: Closeness to Special days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B67CAAA7-F625-4C2A-B233-FFFB7E251B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7242870"/>
              </p:ext>
            </p:extLst>
          </p:nvPr>
        </p:nvGraphicFramePr>
        <p:xfrm>
          <a:off x="3973322" y="482600"/>
          <a:ext cx="4688077" cy="40576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402140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</TotalTime>
  <Words>913</Words>
  <Application>Microsoft Office PowerPoint</Application>
  <PresentationFormat>On-screen Show (16:9)</PresentationFormat>
  <Paragraphs>140</Paragraphs>
  <Slides>29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Arial,Sans-Serif</vt:lpstr>
      <vt:lpstr>Calibri</vt:lpstr>
      <vt:lpstr>Gill Sans MT</vt:lpstr>
      <vt:lpstr>Google Sans</vt:lpstr>
      <vt:lpstr>Trebuchet MS</vt:lpstr>
      <vt:lpstr>Wingdings</vt:lpstr>
      <vt:lpstr>Parcel</vt:lpstr>
      <vt:lpstr>GROUP- 9</vt:lpstr>
      <vt:lpstr>Online Shoppers’ Purchasing Intention</vt:lpstr>
      <vt:lpstr>CONTENTS</vt:lpstr>
      <vt:lpstr>PROBLEM DEFINITION</vt:lpstr>
      <vt:lpstr>DATASET DESCRIPTION</vt:lpstr>
      <vt:lpstr>EXPLORATORY  Data Analysis</vt:lpstr>
      <vt:lpstr>Page Type</vt:lpstr>
      <vt:lpstr>Page Metrics</vt:lpstr>
      <vt:lpstr>Special Days</vt:lpstr>
      <vt:lpstr>Month</vt:lpstr>
      <vt:lpstr>Visitor Type</vt:lpstr>
      <vt:lpstr>Browser</vt:lpstr>
      <vt:lpstr>Region</vt:lpstr>
      <vt:lpstr>Operating System</vt:lpstr>
      <vt:lpstr>Traffic Type</vt:lpstr>
      <vt:lpstr>Insights  and  Recommendations</vt:lpstr>
      <vt:lpstr>MODEL PREPARATION</vt:lpstr>
      <vt:lpstr>PowerPoint Presentation</vt:lpstr>
      <vt:lpstr>PowerPoint Presentation</vt:lpstr>
      <vt:lpstr>PowerPoint Presentation</vt:lpstr>
      <vt:lpstr>PowerPoint Presentation</vt:lpstr>
      <vt:lpstr>Tree-based Methods ____________   Decision Tree:</vt:lpstr>
      <vt:lpstr>PowerPoint Presentation</vt:lpstr>
      <vt:lpstr>PowerPoint Presentation</vt:lpstr>
      <vt:lpstr>PowerPoint Presentation</vt:lpstr>
      <vt:lpstr>RESULTS AND Conclusion</vt:lpstr>
      <vt:lpstr>COMPARISON OF ACCURACIES  BETWEEN DIFFERENT MODELS</vt:lpstr>
      <vt:lpstr>Insights based on  Decision Tree: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BUAN 6356 BUSINESS ANALYTICS WITH R</dc:title>
  <dc:creator>Siddhesh Chavan</dc:creator>
  <cp:lastModifiedBy>Chavan, Siddhesh</cp:lastModifiedBy>
  <cp:revision>12</cp:revision>
  <dcterms:created xsi:type="dcterms:W3CDTF">2022-12-01T23:34:08Z</dcterms:created>
  <dcterms:modified xsi:type="dcterms:W3CDTF">2023-04-26T09:02:50Z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