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2"/>
  </p:notesMasterIdLst>
  <p:sldIdLst>
    <p:sldId id="256" r:id="rId5"/>
    <p:sldId id="287" r:id="rId6"/>
    <p:sldId id="399" r:id="rId7"/>
    <p:sldId id="405" r:id="rId8"/>
    <p:sldId id="406" r:id="rId9"/>
    <p:sldId id="407" r:id="rId10"/>
    <p:sldId id="376" r:id="rId11"/>
    <p:sldId id="377" r:id="rId12"/>
    <p:sldId id="379" r:id="rId13"/>
    <p:sldId id="400" r:id="rId14"/>
    <p:sldId id="381" r:id="rId15"/>
    <p:sldId id="384" r:id="rId16"/>
    <p:sldId id="388" r:id="rId17"/>
    <p:sldId id="389" r:id="rId18"/>
    <p:sldId id="380" r:id="rId19"/>
    <p:sldId id="391" r:id="rId20"/>
    <p:sldId id="409" r:id="rId21"/>
    <p:sldId id="392" r:id="rId22"/>
    <p:sldId id="410" r:id="rId23"/>
    <p:sldId id="265" r:id="rId24"/>
    <p:sldId id="402" r:id="rId25"/>
    <p:sldId id="401" r:id="rId26"/>
    <p:sldId id="370" r:id="rId27"/>
    <p:sldId id="404" r:id="rId28"/>
    <p:sldId id="397" r:id="rId29"/>
    <p:sldId id="403" r:id="rId30"/>
    <p:sldId id="408" r:id="rId31"/>
    <p:sldId id="413" r:id="rId32"/>
    <p:sldId id="414" r:id="rId33"/>
    <p:sldId id="373" r:id="rId34"/>
    <p:sldId id="374" r:id="rId35"/>
    <p:sldId id="375" r:id="rId36"/>
    <p:sldId id="383" r:id="rId37"/>
    <p:sldId id="390" r:id="rId38"/>
    <p:sldId id="386" r:id="rId39"/>
    <p:sldId id="415" r:id="rId40"/>
    <p:sldId id="396"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0" userDrawn="1">
          <p15:clr>
            <a:srgbClr val="A4A3A4"/>
          </p15:clr>
        </p15:guide>
        <p15:guide id="2" orient="horz" pos="16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ACBCC"/>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FEA419B-BCDB-4C27-8AB2-1E94C2BD932B}">
  <a:tblStyle styleId="{BFEA419B-BCDB-4C27-8AB2-1E94C2BD932B}" styleName="Elsevier">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rgbClr val="DCDCDD"/>
              </a:solidFill>
            </a:ln>
          </a:bottom>
          <a:insideH>
            <a:ln w="12700" cmpd="sng">
              <a:solidFill>
                <a:srgbClr val="DCDCDD"/>
              </a:solidFill>
            </a:ln>
          </a:insideH>
          <a:insideV>
            <a:ln w="0" cmpd="sng">
              <a:solidFill>
                <a:schemeClr val="dk1"/>
              </a:solid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12700" cmpd="sng">
              <a:solidFill>
                <a:schemeClr val="lt1"/>
              </a:solidFill>
            </a:ln>
          </a:top>
        </a:tcBdr>
        <a:fill>
          <a:solidFill>
            <a:schemeClr val="accent1"/>
          </a:solidFill>
        </a:fill>
      </a:tcStyle>
    </a:lastRow>
    <a:firstRow>
      <a:tcTxStyle b="on">
        <a:fontRef idx="minor">
          <a:prstClr val="black"/>
        </a:fontRef>
        <a:schemeClr val="dk1"/>
      </a:tcTxStyle>
      <a:tcStyle>
        <a:tcBdr>
          <a:bottom>
            <a:ln w="12700" cmpd="sng">
              <a:solidFill>
                <a:srgbClr val="FF6C00"/>
              </a:solidFill>
            </a:ln>
          </a:bottom>
        </a:tcBdr>
        <a:fill>
          <a:solidFill>
            <a:schemeClr val="l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12" autoAdjust="0"/>
    <p:restoredTop sz="93362" autoAdjust="0"/>
  </p:normalViewPr>
  <p:slideViewPr>
    <p:cSldViewPr snapToGrid="0" showGuides="1">
      <p:cViewPr varScale="1">
        <p:scale>
          <a:sx n="95" d="100"/>
          <a:sy n="95" d="100"/>
        </p:scale>
        <p:origin x="408" y="66"/>
      </p:cViewPr>
      <p:guideLst>
        <p:guide pos="5760"/>
        <p:guide orient="horz" pos="162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96" d="100"/>
          <a:sy n="96" d="100"/>
        </p:scale>
        <p:origin x="2480"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reedelsevier-my.sharepoint.com/personal/duijna_science_regn_net/Documents/Projects/Churn%20Propensity%20Modelling/Product%20Level%202%20Mapping.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https://reedelsevier-my.sharepoint.com/personal/duijna_science_regn_net/Documents/Projects/Churn%20Propensity%20Modelling/Product%20Level%202%20Mapping.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https://reedelsevier-my.sharepoint.com/personal/duijna_science_regn_net/Documents/Projects/Churn%20Propensity%20Modelling/Product%20Level%202%20Mapping.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https://reedelsevier-my.sharepoint.com/personal/duijna_science_regn_net/Documents/Projects/Churn%20Propensity%20Modelling/trends_analysi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lang="en-GB" sz="9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Sheet1!$C$1</c:f>
              <c:strCache>
                <c:ptCount val="1"/>
                <c:pt idx="0">
                  <c:v>2017</c:v>
                </c:pt>
              </c:strCache>
            </c:strRef>
          </c:tx>
          <c:dPt>
            <c:idx val="0"/>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1-8441-418F-9843-A45C28D2FBBA}"/>
              </c:ext>
            </c:extLst>
          </c:dPt>
          <c:dPt>
            <c:idx val="1"/>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3-8441-418F-9843-A45C28D2FBBA}"/>
              </c:ext>
            </c:extLst>
          </c:dPt>
          <c:dPt>
            <c:idx val="2"/>
            <c:bubble3D val="0"/>
            <c:explosion val="5"/>
            <c:spPr>
              <a:solidFill>
                <a:schemeClr val="accent2">
                  <a:lumMod val="75000"/>
                </a:schemeClr>
              </a:solidFill>
              <a:ln w="19050">
                <a:solidFill>
                  <a:schemeClr val="lt1"/>
                </a:solidFill>
              </a:ln>
              <a:effectLst/>
            </c:spPr>
            <c:extLst>
              <c:ext xmlns:c16="http://schemas.microsoft.com/office/drawing/2014/chart" uri="{C3380CC4-5D6E-409C-BE32-E72D297353CC}">
                <c16:uniqueId val="{00000005-8441-418F-9843-A45C28D2FBB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441-418F-9843-A45C28D2FBBA}"/>
              </c:ext>
            </c:extLst>
          </c:dPt>
          <c:dPt>
            <c:idx val="4"/>
            <c:bubble3D val="0"/>
            <c:spPr>
              <a:solidFill>
                <a:srgbClr val="F73D28"/>
              </a:solidFill>
              <a:ln w="19050">
                <a:solidFill>
                  <a:schemeClr val="lt1"/>
                </a:solidFill>
              </a:ln>
              <a:effectLst/>
            </c:spPr>
            <c:extLst>
              <c:ext xmlns:c16="http://schemas.microsoft.com/office/drawing/2014/chart" uri="{C3380CC4-5D6E-409C-BE32-E72D297353CC}">
                <c16:uniqueId val="{00000009-8441-418F-9843-A45C28D2FBBA}"/>
              </c:ext>
            </c:extLst>
          </c:dPt>
          <c:dLbls>
            <c:spPr>
              <a:noFill/>
              <a:ln>
                <a:noFill/>
              </a:ln>
              <a:effectLst/>
            </c:spPr>
            <c:txPr>
              <a:bodyPr rot="0" spcFirstLastPara="1" vertOverflow="ellipsis" vert="horz" wrap="square" anchor="ctr" anchorCtr="1"/>
              <a:lstStyle/>
              <a:p>
                <a:pPr>
                  <a:defRPr lang="en-GB" sz="9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UPSOLD         </c:v>
                </c:pt>
                <c:pt idx="1">
                  <c:v>LOST            </c:v>
                </c:pt>
                <c:pt idx="2">
                  <c:v>TOTAL_CHURN   </c:v>
                </c:pt>
                <c:pt idx="3">
                  <c:v>PARTIAL_CHURN      </c:v>
                </c:pt>
                <c:pt idx="4">
                  <c:v>RETAINED         </c:v>
                </c:pt>
              </c:strCache>
            </c:strRef>
          </c:cat>
          <c:val>
            <c:numRef>
              <c:f>Sheet1!$C$2:$C$6</c:f>
              <c:numCache>
                <c:formatCode>General</c:formatCode>
                <c:ptCount val="5"/>
                <c:pt idx="0">
                  <c:v>0.52629999999999999</c:v>
                </c:pt>
                <c:pt idx="1">
                  <c:v>0.27389999999999998</c:v>
                </c:pt>
                <c:pt idx="2">
                  <c:v>0.1109</c:v>
                </c:pt>
                <c:pt idx="3">
                  <c:v>7.4999999999999997E-2</c:v>
                </c:pt>
                <c:pt idx="4">
                  <c:v>1.3899999999999999E-2</c:v>
                </c:pt>
              </c:numCache>
            </c:numRef>
          </c:val>
          <c:extLst>
            <c:ext xmlns:c16="http://schemas.microsoft.com/office/drawing/2014/chart" uri="{C3380CC4-5D6E-409C-BE32-E72D297353CC}">
              <c16:uniqueId val="{0000000A-8441-418F-9843-A45C28D2FBBA}"/>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GB" sz="900" b="0" i="0" u="none" strike="noStrike" kern="1200" baseline="0">
          <a:solidFill>
            <a:schemeClr val="tx1"/>
          </a:solidFill>
          <a:latin typeface="+mn-lt"/>
          <a:ea typeface="+mn-ea"/>
          <a:cs typeface="+mn-cs"/>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lgn="ctr" rtl="0">
            <a:defRPr lang="en-US" sz="900" b="0" i="0" u="none" strike="noStrike" kern="1200" spc="0" baseline="0">
              <a:solidFill>
                <a:prstClr val="black"/>
              </a:solidFill>
              <a:latin typeface="+mn-lt"/>
              <a:ea typeface="+mn-ea"/>
              <a:cs typeface="+mn-cs"/>
            </a:defRPr>
          </a:pPr>
          <a:endParaRPr lang="en-US"/>
        </a:p>
      </c:txPr>
    </c:title>
    <c:autoTitleDeleted val="0"/>
    <c:plotArea>
      <c:layout/>
      <c:pieChart>
        <c:varyColors val="1"/>
        <c:ser>
          <c:idx val="0"/>
          <c:order val="0"/>
          <c:tx>
            <c:strRef>
              <c:f>Sheet1!$B$1</c:f>
              <c:strCache>
                <c:ptCount val="1"/>
                <c:pt idx="0">
                  <c:v>2018</c:v>
                </c:pt>
              </c:strCache>
            </c:strRef>
          </c:tx>
          <c:dPt>
            <c:idx val="0"/>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1-4851-4916-874E-1F82849857A5}"/>
              </c:ext>
            </c:extLst>
          </c:dPt>
          <c:dPt>
            <c:idx val="1"/>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3-4851-4916-874E-1F82849857A5}"/>
              </c:ext>
            </c:extLst>
          </c:dPt>
          <c:dPt>
            <c:idx val="2"/>
            <c:bubble3D val="0"/>
            <c:explosion val="5"/>
            <c:spPr>
              <a:solidFill>
                <a:schemeClr val="accent2">
                  <a:lumMod val="75000"/>
                  <a:alpha val="99000"/>
                </a:schemeClr>
              </a:solidFill>
              <a:ln w="19050">
                <a:solidFill>
                  <a:schemeClr val="lt1"/>
                </a:solidFill>
              </a:ln>
              <a:effectLst/>
            </c:spPr>
            <c:extLst>
              <c:ext xmlns:c16="http://schemas.microsoft.com/office/drawing/2014/chart" uri="{C3380CC4-5D6E-409C-BE32-E72D297353CC}">
                <c16:uniqueId val="{00000005-4851-4916-874E-1F82849857A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851-4916-874E-1F82849857A5}"/>
              </c:ext>
            </c:extLst>
          </c:dPt>
          <c:dPt>
            <c:idx val="4"/>
            <c:bubble3D val="0"/>
            <c:spPr>
              <a:solidFill>
                <a:srgbClr val="F73D28"/>
              </a:solidFill>
              <a:ln w="19050">
                <a:solidFill>
                  <a:schemeClr val="lt1"/>
                </a:solidFill>
              </a:ln>
              <a:effectLst/>
            </c:spPr>
            <c:extLst>
              <c:ext xmlns:c16="http://schemas.microsoft.com/office/drawing/2014/chart" uri="{C3380CC4-5D6E-409C-BE32-E72D297353CC}">
                <c16:uniqueId val="{00000009-4851-4916-874E-1F82849857A5}"/>
              </c:ext>
            </c:extLst>
          </c:dPt>
          <c:dLbls>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6="http://schemas.microsoft.com/office/drawing/2014/chart" uri="{C3380CC4-5D6E-409C-BE32-E72D297353CC}">
                  <c16:uniqueId val="{00000005-4851-4916-874E-1F82849857A5}"/>
                </c:ext>
              </c:extLst>
            </c:dLbl>
            <c:dLbl>
              <c:idx val="3"/>
              <c:layout>
                <c:manualLayout>
                  <c:x val="8.4407136193106302E-2"/>
                  <c:y val="0.1146860153558642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851-4916-874E-1F82849857A5}"/>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6="http://schemas.microsoft.com/office/drawing/2014/chart" uri="{C3380CC4-5D6E-409C-BE32-E72D297353CC}">
                  <c16:uniqueId val="{00000009-4851-4916-874E-1F82849857A5}"/>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UPSOLD         </c:v>
                </c:pt>
                <c:pt idx="1">
                  <c:v>LOST            </c:v>
                </c:pt>
                <c:pt idx="2">
                  <c:v>TOTAL_CHURN   </c:v>
                </c:pt>
                <c:pt idx="3">
                  <c:v>PARTIAL_CHURN      </c:v>
                </c:pt>
                <c:pt idx="4">
                  <c:v>RETAINED         </c:v>
                </c:pt>
              </c:strCache>
            </c:strRef>
          </c:cat>
          <c:val>
            <c:numRef>
              <c:f>Sheet1!$B$2:$B$6</c:f>
              <c:numCache>
                <c:formatCode>General</c:formatCode>
                <c:ptCount val="5"/>
                <c:pt idx="0">
                  <c:v>0.5222</c:v>
                </c:pt>
                <c:pt idx="1">
                  <c:v>0.26939999999999997</c:v>
                </c:pt>
                <c:pt idx="2">
                  <c:v>0.1188</c:v>
                </c:pt>
                <c:pt idx="3">
                  <c:v>7.3999999999999996E-2</c:v>
                </c:pt>
                <c:pt idx="4">
                  <c:v>1.55E-2</c:v>
                </c:pt>
              </c:numCache>
            </c:numRef>
          </c:val>
          <c:extLst>
            <c:ext xmlns:c16="http://schemas.microsoft.com/office/drawing/2014/chart" uri="{C3380CC4-5D6E-409C-BE32-E72D297353CC}">
              <c16:uniqueId val="{0000000A-4851-4916-874E-1F82849857A5}"/>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lang="en-GB" sz="9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Sheet1!$D$1</c:f>
              <c:strCache>
                <c:ptCount val="1"/>
                <c:pt idx="0">
                  <c:v>2016</c:v>
                </c:pt>
              </c:strCache>
            </c:strRef>
          </c:tx>
          <c:dPt>
            <c:idx val="0"/>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1-C2AB-42BA-BDA3-1C6174F55702}"/>
              </c:ext>
            </c:extLst>
          </c:dPt>
          <c:dPt>
            <c:idx val="1"/>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3-C2AB-42BA-BDA3-1C6174F55702}"/>
              </c:ext>
            </c:extLst>
          </c:dPt>
          <c:dPt>
            <c:idx val="2"/>
            <c:bubble3D val="0"/>
            <c:explosion val="7"/>
            <c:spPr>
              <a:solidFill>
                <a:schemeClr val="accent2">
                  <a:lumMod val="75000"/>
                </a:schemeClr>
              </a:solidFill>
              <a:ln w="19050">
                <a:solidFill>
                  <a:schemeClr val="lt1"/>
                </a:solidFill>
              </a:ln>
              <a:effectLst/>
            </c:spPr>
            <c:extLst>
              <c:ext xmlns:c16="http://schemas.microsoft.com/office/drawing/2014/chart" uri="{C3380CC4-5D6E-409C-BE32-E72D297353CC}">
                <c16:uniqueId val="{00000005-C2AB-42BA-BDA3-1C6174F5570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2AB-42BA-BDA3-1C6174F55702}"/>
              </c:ext>
            </c:extLst>
          </c:dPt>
          <c:dPt>
            <c:idx val="4"/>
            <c:bubble3D val="0"/>
            <c:spPr>
              <a:solidFill>
                <a:srgbClr val="F73D28"/>
              </a:solidFill>
              <a:ln w="19050">
                <a:solidFill>
                  <a:schemeClr val="lt1"/>
                </a:solidFill>
              </a:ln>
              <a:effectLst/>
            </c:spPr>
            <c:extLst>
              <c:ext xmlns:c16="http://schemas.microsoft.com/office/drawing/2014/chart" uri="{C3380CC4-5D6E-409C-BE32-E72D297353CC}">
                <c16:uniqueId val="{00000009-C2AB-42BA-BDA3-1C6174F55702}"/>
              </c:ext>
            </c:extLst>
          </c:dPt>
          <c:dLbls>
            <c:spPr>
              <a:noFill/>
              <a:ln>
                <a:noFill/>
              </a:ln>
              <a:effectLst/>
            </c:spPr>
            <c:txPr>
              <a:bodyPr rot="0" spcFirstLastPara="1" vertOverflow="ellipsis" vert="horz" wrap="square" anchor="ctr" anchorCtr="1"/>
              <a:lstStyle/>
              <a:p>
                <a:pPr>
                  <a:defRPr lang="en-GB" sz="9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UPSOLD         </c:v>
                </c:pt>
                <c:pt idx="1">
                  <c:v>LOST            </c:v>
                </c:pt>
                <c:pt idx="2">
                  <c:v>TOTAL_CHURN   </c:v>
                </c:pt>
                <c:pt idx="3">
                  <c:v>PARTIAL_CHURN      </c:v>
                </c:pt>
                <c:pt idx="4">
                  <c:v>RETAINED         </c:v>
                </c:pt>
              </c:strCache>
            </c:strRef>
          </c:cat>
          <c:val>
            <c:numRef>
              <c:f>Sheet1!$D$2:$D$6</c:f>
              <c:numCache>
                <c:formatCode>General</c:formatCode>
                <c:ptCount val="5"/>
                <c:pt idx="0">
                  <c:v>0.52190000000000003</c:v>
                </c:pt>
                <c:pt idx="1">
                  <c:v>0.29499999999999998</c:v>
                </c:pt>
                <c:pt idx="2">
                  <c:v>9.4700000000000006E-2</c:v>
                </c:pt>
                <c:pt idx="3">
                  <c:v>6.8400000000000002E-2</c:v>
                </c:pt>
                <c:pt idx="4">
                  <c:v>1.9900000000000001E-2</c:v>
                </c:pt>
              </c:numCache>
            </c:numRef>
          </c:val>
          <c:extLst>
            <c:ext xmlns:c16="http://schemas.microsoft.com/office/drawing/2014/chart" uri="{C3380CC4-5D6E-409C-BE32-E72D297353CC}">
              <c16:uniqueId val="{0000000A-C2AB-42BA-BDA3-1C6174F55702}"/>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GB" sz="900" b="0" i="0" u="none" strike="noStrike" kern="1200" baseline="0">
          <a:solidFill>
            <a:schemeClr val="tx1"/>
          </a:solidFill>
          <a:latin typeface="+mn-lt"/>
          <a:ea typeface="+mn-ea"/>
          <a:cs typeface="+mn-cs"/>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[trends_analysis.xlsx]Sheet11!PivotTable13</c:name>
    <c:fmtId val="14"/>
  </c:pivotSource>
  <c:chart>
    <c:autoTitleDeleted val="0"/>
    <c:pivotFmts>
      <c:pivotFmt>
        <c:idx val="0"/>
      </c:pivotFmt>
      <c:pivotFmt>
        <c:idx val="1"/>
        <c:spPr>
          <a:solidFill>
            <a:schemeClr val="accent1"/>
          </a:solidFill>
          <a:ln>
            <a:noFill/>
          </a:ln>
          <a:effectLst/>
        </c:spPr>
        <c:marker>
          <c:symbol val="circle"/>
          <c:size val="8"/>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C000"/>
          </a:solidFill>
          <a:ln>
            <a:noFill/>
          </a:ln>
          <a:effectLst/>
        </c:spPr>
        <c:marker>
          <c:symbol val="circle"/>
          <c:size val="8"/>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Sheet11!$B$1:$B$2</c:f>
              <c:strCache>
                <c:ptCount val="1"/>
                <c:pt idx="0">
                  <c:v>partial</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Sheet11!$A$3:$A$6</c:f>
              <c:strCache>
                <c:ptCount val="3"/>
                <c:pt idx="0">
                  <c:v>2016</c:v>
                </c:pt>
                <c:pt idx="1">
                  <c:v>2017</c:v>
                </c:pt>
                <c:pt idx="2">
                  <c:v>2018</c:v>
                </c:pt>
              </c:strCache>
            </c:strRef>
          </c:cat>
          <c:val>
            <c:numRef>
              <c:f>Sheet11!$B$3:$B$6</c:f>
              <c:numCache>
                <c:formatCode>\$#,," M";</c:formatCode>
                <c:ptCount val="3"/>
                <c:pt idx="0">
                  <c:v>242518142</c:v>
                </c:pt>
                <c:pt idx="1">
                  <c:v>163888893</c:v>
                </c:pt>
                <c:pt idx="2">
                  <c:v>210145319</c:v>
                </c:pt>
              </c:numCache>
            </c:numRef>
          </c:val>
          <c:extLst>
            <c:ext xmlns:c16="http://schemas.microsoft.com/office/drawing/2014/chart" uri="{C3380CC4-5D6E-409C-BE32-E72D297353CC}">
              <c16:uniqueId val="{00000000-8DC0-414E-9DBE-D25B04EBD0DD}"/>
            </c:ext>
          </c:extLst>
        </c:ser>
        <c:ser>
          <c:idx val="1"/>
          <c:order val="1"/>
          <c:tx>
            <c:strRef>
              <c:f>Sheet11!$C$1:$C$2</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Sheet11!$A$3:$A$6</c:f>
              <c:strCache>
                <c:ptCount val="3"/>
                <c:pt idx="0">
                  <c:v>2016</c:v>
                </c:pt>
                <c:pt idx="1">
                  <c:v>2017</c:v>
                </c:pt>
                <c:pt idx="2">
                  <c:v>2018</c:v>
                </c:pt>
              </c:strCache>
            </c:strRef>
          </c:cat>
          <c:val>
            <c:numRef>
              <c:f>Sheet11!$C$3:$C$6</c:f>
              <c:numCache>
                <c:formatCode>\$#,," M";</c:formatCode>
                <c:ptCount val="3"/>
                <c:pt idx="0">
                  <c:v>120301045</c:v>
                </c:pt>
                <c:pt idx="1">
                  <c:v>169732495</c:v>
                </c:pt>
                <c:pt idx="2">
                  <c:v>219777347</c:v>
                </c:pt>
              </c:numCache>
            </c:numRef>
          </c:val>
          <c:extLst>
            <c:ext xmlns:c16="http://schemas.microsoft.com/office/drawing/2014/chart" uri="{C3380CC4-5D6E-409C-BE32-E72D297353CC}">
              <c16:uniqueId val="{00000001-8DC0-414E-9DBE-D25B04EBD0DD}"/>
            </c:ext>
          </c:extLst>
        </c:ser>
        <c:dLbls>
          <c:dLblPos val="ctr"/>
          <c:showLegendKey val="0"/>
          <c:showVal val="1"/>
          <c:showCatName val="0"/>
          <c:showSerName val="0"/>
          <c:showPercent val="0"/>
          <c:showBubbleSize val="0"/>
        </c:dLbls>
        <c:gapWidth val="150"/>
        <c:overlap val="100"/>
        <c:axId val="502802976"/>
        <c:axId val="502805600"/>
      </c:barChart>
      <c:catAx>
        <c:axId val="502802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0" normalizeH="0" baseline="0">
                <a:solidFill>
                  <a:schemeClr val="tx1">
                    <a:lumMod val="65000"/>
                    <a:lumOff val="35000"/>
                  </a:schemeClr>
                </a:solidFill>
                <a:latin typeface="+mn-lt"/>
                <a:ea typeface="+mn-ea"/>
                <a:cs typeface="+mn-cs"/>
              </a:defRPr>
            </a:pPr>
            <a:endParaRPr lang="en-US"/>
          </a:p>
        </c:txPr>
        <c:crossAx val="502805600"/>
        <c:crosses val="autoZero"/>
        <c:auto val="1"/>
        <c:lblAlgn val="ctr"/>
        <c:lblOffset val="100"/>
        <c:noMultiLvlLbl val="0"/>
      </c:catAx>
      <c:valAx>
        <c:axId val="50280560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quot; M&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802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DD4CF-C917-4D69-9374-6EFF2E9F78C3}" type="datetimeFigureOut">
              <a:rPr lang="de-DE" smtClean="0"/>
              <a:t>14.04.2020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43C7B-F938-4CE9-A268-32817172635B}" type="slidenum">
              <a:rPr lang="de-DE" smtClean="0"/>
              <a:t>‹#›</a:t>
            </a:fld>
            <a:endParaRPr lang="de-DE"/>
          </a:p>
        </p:txBody>
      </p:sp>
    </p:spTree>
    <p:extLst>
      <p:ext uri="{BB962C8B-B14F-4D97-AF65-F5344CB8AC3E}">
        <p14:creationId xmlns:p14="http://schemas.microsoft.com/office/powerpoint/2010/main" val="2368740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title slide with light photo and light text">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a:xfrm>
            <a:off x="0" y="0"/>
            <a:ext cx="9144000" cy="5143500"/>
          </a:xfrm>
          <a:prstGeom prst="rect">
            <a:avLst/>
          </a:prstGeom>
          <a:solidFill>
            <a:srgbClr val="F2F2F2">
              <a:alpha val="7059"/>
            </a:srgbClr>
          </a:solidFill>
        </p:spPr>
        <p:txBody>
          <a:bodyPr>
            <a:normAutofit/>
          </a:bodyPr>
          <a:lstStyle>
            <a:lvl1pPr marL="0" indent="0" algn="r">
              <a:lnSpc>
                <a:spcPct val="100000"/>
              </a:lnSpc>
              <a:buNone/>
              <a:defRPr sz="1600" baseline="0"/>
            </a:lvl1pPr>
          </a:lstStyle>
          <a:p>
            <a:r>
              <a:rPr lang="en-US" noProof="0" dirty="0"/>
              <a:t>Click on icon to select picture</a:t>
            </a:r>
          </a:p>
        </p:txBody>
      </p:sp>
      <p:sp>
        <p:nvSpPr>
          <p:cNvPr id="2" name="Title 1"/>
          <p:cNvSpPr>
            <a:spLocks noGrp="1"/>
          </p:cNvSpPr>
          <p:nvPr>
            <p:ph type="ctrTitle" hasCustomPrompt="1"/>
          </p:nvPr>
        </p:nvSpPr>
        <p:spPr>
          <a:xfrm>
            <a:off x="475841" y="1659467"/>
            <a:ext cx="5112709" cy="1744133"/>
          </a:xfrm>
          <a:prstGeom prst="rect">
            <a:avLst/>
          </a:prstGeom>
        </p:spPr>
        <p:txBody>
          <a:bodyPr anchor="t" anchorCtr="0">
            <a:normAutofit/>
          </a:bodyPr>
          <a:lstStyle>
            <a:lvl1pPr algn="l">
              <a:lnSpc>
                <a:spcPct val="100000"/>
              </a:lnSpc>
              <a:defRPr sz="3800">
                <a:solidFill>
                  <a:schemeClr val="bg1"/>
                </a:solidFill>
              </a:defRPr>
            </a:lvl1pPr>
          </a:lstStyle>
          <a:p>
            <a:r>
              <a:rPr lang="en-US" noProof="0" dirty="0"/>
              <a:t>Click to edit title max over 2x lines</a:t>
            </a:r>
          </a:p>
        </p:txBody>
      </p:sp>
      <p:sp>
        <p:nvSpPr>
          <p:cNvPr id="12" name="Text Placeholder 11"/>
          <p:cNvSpPr>
            <a:spLocks noGrp="1"/>
          </p:cNvSpPr>
          <p:nvPr>
            <p:ph type="body" sz="quarter" idx="14" hasCustomPrompt="1"/>
          </p:nvPr>
        </p:nvSpPr>
        <p:spPr>
          <a:xfrm>
            <a:off x="475841" y="4326324"/>
            <a:ext cx="5112709" cy="490001"/>
          </a:xfrm>
          <a:prstGeom prst="rect">
            <a:avLst/>
          </a:prstGeom>
        </p:spPr>
        <p:txBody>
          <a:bodyPr>
            <a:normAutofit/>
          </a:bodyPr>
          <a:lstStyle>
            <a:lvl1pPr marL="0" indent="0">
              <a:lnSpc>
                <a:spcPct val="100000"/>
              </a:lnSpc>
              <a:spcBef>
                <a:spcPts val="0"/>
              </a:spcBef>
              <a:buNone/>
              <a:defRPr sz="1300"/>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endParaRPr lang="de-DE" dirty="0"/>
          </a:p>
        </p:txBody>
      </p:sp>
      <p:sp>
        <p:nvSpPr>
          <p:cNvPr id="7" name="TextBox 6"/>
          <p:cNvSpPr txBox="1"/>
          <p:nvPr userDrawn="1"/>
        </p:nvSpPr>
        <p:spPr>
          <a:xfrm>
            <a:off x="-3556000" y="0"/>
            <a:ext cx="3413125" cy="2492990"/>
          </a:xfrm>
          <a:prstGeom prst="rect">
            <a:avLst/>
          </a:prstGeom>
          <a:solidFill>
            <a:srgbClr val="FFFF99"/>
          </a:solidFill>
        </p:spPr>
        <p:txBody>
          <a:bodyPr wrap="square" rtlCol="0">
            <a:spAutoFit/>
          </a:bodyPr>
          <a:lstStyle/>
          <a:p>
            <a:pPr defTabSz="914400"/>
            <a:r>
              <a:rPr lang="en-US" sz="1200">
                <a:solidFill>
                  <a:srgbClr val="333333"/>
                </a:solidFill>
                <a:latin typeface="Arial"/>
                <a:cs typeface="Arial"/>
              </a:rPr>
              <a:t>IMPORTANT!!  </a:t>
            </a:r>
          </a:p>
          <a:p>
            <a:pPr defTabSz="914400"/>
            <a:endParaRPr lang="en-US" sz="1200" dirty="0">
              <a:solidFill>
                <a:srgbClr val="333333"/>
              </a:solidFill>
              <a:latin typeface="Arial"/>
              <a:cs typeface="Arial"/>
            </a:endParaRPr>
          </a:p>
          <a:p>
            <a:pPr defTabSz="914400"/>
            <a:r>
              <a:rPr lang="en-US" sz="1200" dirty="0">
                <a:solidFill>
                  <a:srgbClr val="333333"/>
                </a:solidFill>
                <a:latin typeface="Arial"/>
                <a:cs typeface="Arial"/>
              </a:rPr>
              <a:t>If you insert or change the picture, select it, click right and choose </a:t>
            </a:r>
            <a:r>
              <a:rPr lang="en-US" sz="1200" dirty="0">
                <a:solidFill>
                  <a:schemeClr val="accent2"/>
                </a:solidFill>
                <a:latin typeface="Arial"/>
                <a:cs typeface="Arial"/>
              </a:rPr>
              <a:t>Send to back</a:t>
            </a:r>
            <a:r>
              <a:rPr lang="en-US" sz="1200" dirty="0">
                <a:solidFill>
                  <a:srgbClr val="333333"/>
                </a:solidFill>
                <a:latin typeface="Arial"/>
                <a:cs typeface="Arial"/>
              </a:rPr>
              <a:t> from the right click menu to make the logo and text visible.</a:t>
            </a:r>
          </a:p>
          <a:p>
            <a:pPr defTabSz="914400"/>
            <a:endParaRPr lang="en-US" sz="1200" dirty="0">
              <a:solidFill>
                <a:srgbClr val="333333"/>
              </a:solidFill>
              <a:latin typeface="Arial"/>
              <a:cs typeface="Arial"/>
            </a:endParaRPr>
          </a:p>
          <a:p>
            <a:pPr defTabSz="914400"/>
            <a:endParaRPr lang="en-US" sz="1200" dirty="0">
              <a:solidFill>
                <a:srgbClr val="333333"/>
              </a:solidFill>
              <a:latin typeface="Arial"/>
              <a:cs typeface="Arial"/>
            </a:endParaRPr>
          </a:p>
          <a:p>
            <a:pPr defTabSz="914400"/>
            <a:r>
              <a:rPr lang="en-US" sz="1200" baseline="0" dirty="0">
                <a:solidFill>
                  <a:srgbClr val="333333"/>
                </a:solidFill>
                <a:latin typeface="Arial"/>
                <a:cs typeface="Arial"/>
              </a:rPr>
              <a:t>To make you slides look as sophisticated and contemporary as possible, the easiest way is to use the guides to align text, graphs and images. Activate your GUIDES under the VIEW menu item. </a:t>
            </a:r>
            <a:endParaRPr lang="en-US" sz="1200" dirty="0">
              <a:solidFill>
                <a:srgbClr val="333333"/>
              </a:solidFill>
              <a:latin typeface="Arial"/>
              <a:cs typeface="Arial"/>
            </a:endParaRPr>
          </a:p>
        </p:txBody>
      </p:sp>
      <p:sp>
        <p:nvSpPr>
          <p:cNvPr id="9" name="Text Placeholder 6"/>
          <p:cNvSpPr>
            <a:spLocks noGrp="1"/>
          </p:cNvSpPr>
          <p:nvPr>
            <p:ph type="body" sz="quarter" idx="16" hasCustomPrompt="1"/>
          </p:nvPr>
        </p:nvSpPr>
        <p:spPr>
          <a:xfrm>
            <a:off x="475841" y="3488267"/>
            <a:ext cx="5112709" cy="762000"/>
          </a:xfrm>
          <a:prstGeom prst="rect">
            <a:avLst/>
          </a:prstGeom>
        </p:spPr>
        <p:txBody>
          <a:bodyPr>
            <a:normAutofit/>
          </a:bodyPr>
          <a:lstStyle>
            <a:lvl1pPr marL="0" indent="0">
              <a:lnSpc>
                <a:spcPct val="100000"/>
              </a:lnSpc>
              <a:buNone/>
              <a:defRPr sz="20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dirty="0"/>
              <a:t>Subtitle</a:t>
            </a:r>
            <a:endParaRPr lang="de-DE" dirty="0"/>
          </a:p>
        </p:txBody>
      </p:sp>
      <p:sp>
        <p:nvSpPr>
          <p:cNvPr id="16" name="Text Placeholder 9"/>
          <p:cNvSpPr>
            <a:spLocks noGrp="1"/>
          </p:cNvSpPr>
          <p:nvPr>
            <p:ph type="body" sz="quarter" idx="13"/>
          </p:nvPr>
        </p:nvSpPr>
        <p:spPr>
          <a:xfrm>
            <a:off x="475841" y="503628"/>
            <a:ext cx="787296" cy="864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p:spPr>
        <p:txBody>
          <a:bodyPr>
            <a:noAutofit/>
          </a:bodyPr>
          <a:lstStyle>
            <a:lvl1pPr>
              <a:defRPr sz="100"/>
            </a:lvl1pPr>
          </a:lstStyle>
          <a:p>
            <a:pPr lvl="0"/>
            <a:r>
              <a:rPr lang="en-US"/>
              <a:t>Edit Master text styles</a:t>
            </a: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3556000" y="2679700"/>
            <a:ext cx="3413125" cy="2307701"/>
          </a:xfrm>
          <a:prstGeom prst="rect">
            <a:avLst/>
          </a:prstGeom>
        </p:spPr>
      </p:pic>
      <p:sp>
        <p:nvSpPr>
          <p:cNvPr id="3"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extLst>
      <p:ext uri="{BB962C8B-B14F-4D97-AF65-F5344CB8AC3E}">
        <p14:creationId xmlns:p14="http://schemas.microsoft.com/office/powerpoint/2010/main" val="3631053711"/>
      </p:ext>
    </p:extLst>
  </p:cSld>
  <p:clrMapOvr>
    <a:masterClrMapping/>
  </p:clrMapOvr>
  <p:extLst>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guide id="8" orient="horz"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4"/>
          </p:nvPr>
        </p:nvSpPr>
        <p:spPr/>
        <p:txBody>
          <a:bodyPr/>
          <a:lstStyle/>
          <a:p>
            <a:fld id="{37FFCD0F-6FD7-423A-A678-0AA8290E11CF}" type="datetimeFigureOut">
              <a:rPr lang="de-DE" smtClean="0"/>
              <a:pPr/>
              <a:t>14.04.2020</a:t>
            </a:fld>
            <a:endParaRPr lang="de-DE" dirty="0"/>
          </a:p>
        </p:txBody>
      </p:sp>
      <p:sp>
        <p:nvSpPr>
          <p:cNvPr id="8" name="Footer Placeholder 7"/>
          <p:cNvSpPr>
            <a:spLocks noGrp="1"/>
          </p:cNvSpPr>
          <p:nvPr>
            <p:ph type="ftr" sz="quarter" idx="15"/>
          </p:nvPr>
        </p:nvSpPr>
        <p:spPr/>
        <p:txBody>
          <a:bodyPr/>
          <a:lstStyle/>
          <a:p>
            <a:endParaRPr lang="de-DE" dirty="0"/>
          </a:p>
        </p:txBody>
      </p:sp>
      <p:sp>
        <p:nvSpPr>
          <p:cNvPr id="10"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dirty="0"/>
              <a:t>Title</a:t>
            </a:r>
            <a:endParaRPr lang="de-DE" dirty="0"/>
          </a:p>
        </p:txBody>
      </p:sp>
      <p:sp>
        <p:nvSpPr>
          <p:cNvPr id="14" name="Content Placeholder 2"/>
          <p:cNvSpPr>
            <a:spLocks noGrp="1"/>
          </p:cNvSpPr>
          <p:nvPr>
            <p:ph sz="quarter" idx="16"/>
          </p:nvPr>
        </p:nvSpPr>
        <p:spPr>
          <a:xfrm>
            <a:off x="576263" y="1061276"/>
            <a:ext cx="7991475" cy="3269424"/>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extLst>
      <p:ext uri="{BB962C8B-B14F-4D97-AF65-F5344CB8AC3E}">
        <p14:creationId xmlns:p14="http://schemas.microsoft.com/office/powerpoint/2010/main" val="1904437398"/>
      </p:ext>
    </p:extLst>
  </p:cSld>
  <p:clrMapOvr>
    <a:masterClrMapping/>
  </p:clrMapOvr>
  <p:extLst>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two columns">
    <p:spTree>
      <p:nvGrpSpPr>
        <p:cNvPr id="1" name=""/>
        <p:cNvGrpSpPr/>
        <p:nvPr/>
      </p:nvGrpSpPr>
      <p:grpSpPr>
        <a:xfrm>
          <a:off x="0" y="0"/>
          <a:ext cx="0" cy="0"/>
          <a:chOff x="0" y="0"/>
          <a:chExt cx="0" cy="0"/>
        </a:xfrm>
      </p:grpSpPr>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8"/>
          </p:nvPr>
        </p:nvSpPr>
        <p:spPr/>
        <p:txBody>
          <a:bodyPr/>
          <a:lstStyle/>
          <a:p>
            <a:fld id="{37FFCD0F-6FD7-423A-A678-0AA8290E11CF}" type="datetimeFigureOut">
              <a:rPr lang="de-DE" smtClean="0"/>
              <a:pPr/>
              <a:t>14.04.2020</a:t>
            </a:fld>
            <a:endParaRPr lang="de-DE" dirty="0"/>
          </a:p>
        </p:txBody>
      </p:sp>
      <p:sp>
        <p:nvSpPr>
          <p:cNvPr id="6" name="Footer Placeholder 5"/>
          <p:cNvSpPr>
            <a:spLocks noGrp="1"/>
          </p:cNvSpPr>
          <p:nvPr>
            <p:ph type="ftr" sz="quarter" idx="19"/>
          </p:nvPr>
        </p:nvSpPr>
        <p:spPr/>
        <p:txBody>
          <a:bodyPr/>
          <a:lstStyle/>
          <a:p>
            <a:endParaRPr lang="de-DE" dirty="0"/>
          </a:p>
        </p:txBody>
      </p:sp>
      <p:sp>
        <p:nvSpPr>
          <p:cNvPr id="10"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dirty="0"/>
              <a:t>Title</a:t>
            </a:r>
            <a:endParaRPr lang="de-DE" dirty="0"/>
          </a:p>
        </p:txBody>
      </p:sp>
      <p:sp>
        <p:nvSpPr>
          <p:cNvPr id="20" name="Text Placeholder 8"/>
          <p:cNvSpPr>
            <a:spLocks noGrp="1"/>
          </p:cNvSpPr>
          <p:nvPr>
            <p:ph type="body" sz="quarter" idx="23" hasCustomPrompt="1"/>
          </p:nvPr>
        </p:nvSpPr>
        <p:spPr>
          <a:xfrm>
            <a:off x="4770841" y="1064854"/>
            <a:ext cx="3796897" cy="3264797"/>
          </a:xfrm>
          <a:prstGeom prst="rect">
            <a:avLst/>
          </a:prstGeom>
        </p:spPr>
        <p:txBody>
          <a:bodyPr>
            <a:normAutofit/>
          </a:bodyPr>
          <a:lstStyle>
            <a:lvl1pPr marL="0" indent="0">
              <a:lnSpc>
                <a:spcPct val="100000"/>
              </a:lnSpc>
              <a:buFont typeface="Arial" charset="0"/>
              <a:buNone/>
              <a:defRPr sz="1600" b="0" baseline="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dirty="0"/>
              <a:t>Click to add text</a:t>
            </a:r>
          </a:p>
        </p:txBody>
      </p:sp>
      <p:sp>
        <p:nvSpPr>
          <p:cNvPr id="23" name="Text Placeholder 8"/>
          <p:cNvSpPr>
            <a:spLocks noGrp="1"/>
          </p:cNvSpPr>
          <p:nvPr>
            <p:ph type="body" sz="quarter" idx="24" hasCustomPrompt="1"/>
          </p:nvPr>
        </p:nvSpPr>
        <p:spPr>
          <a:xfrm>
            <a:off x="576263" y="1064853"/>
            <a:ext cx="3796897" cy="3264797"/>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dirty="0"/>
              <a:t>Click to add text</a:t>
            </a:r>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cSld>
  <p:clrMapOvr>
    <a:masterClrMapping/>
  </p:clrMapOvr>
  <p:extLst>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two columns">
    <p:spTree>
      <p:nvGrpSpPr>
        <p:cNvPr id="1" name=""/>
        <p:cNvGrpSpPr/>
        <p:nvPr/>
      </p:nvGrpSpPr>
      <p:grpSpPr>
        <a:xfrm>
          <a:off x="0" y="0"/>
          <a:ext cx="0" cy="0"/>
          <a:chOff x="0" y="0"/>
          <a:chExt cx="0" cy="0"/>
        </a:xfrm>
      </p:grpSpPr>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8"/>
          </p:nvPr>
        </p:nvSpPr>
        <p:spPr/>
        <p:txBody>
          <a:bodyPr/>
          <a:lstStyle/>
          <a:p>
            <a:fld id="{37FFCD0F-6FD7-423A-A678-0AA8290E11CF}" type="datetimeFigureOut">
              <a:rPr lang="de-DE" smtClean="0"/>
              <a:pPr/>
              <a:t>14.04.2020</a:t>
            </a:fld>
            <a:endParaRPr lang="de-DE" dirty="0"/>
          </a:p>
        </p:txBody>
      </p:sp>
      <p:sp>
        <p:nvSpPr>
          <p:cNvPr id="6" name="Footer Placeholder 5"/>
          <p:cNvSpPr>
            <a:spLocks noGrp="1"/>
          </p:cNvSpPr>
          <p:nvPr>
            <p:ph type="ftr" sz="quarter" idx="19"/>
          </p:nvPr>
        </p:nvSpPr>
        <p:spPr/>
        <p:txBody>
          <a:bodyPr/>
          <a:lstStyle/>
          <a:p>
            <a:endParaRPr lang="de-DE" dirty="0"/>
          </a:p>
        </p:txBody>
      </p:sp>
      <p:sp>
        <p:nvSpPr>
          <p:cNvPr id="10"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dirty="0"/>
              <a:t>Title</a:t>
            </a:r>
            <a:endParaRPr lang="de-DE" dirty="0"/>
          </a:p>
        </p:txBody>
      </p:sp>
      <p:sp>
        <p:nvSpPr>
          <p:cNvPr id="8" name="Text Placeholder 8"/>
          <p:cNvSpPr>
            <a:spLocks noGrp="1"/>
          </p:cNvSpPr>
          <p:nvPr>
            <p:ph type="body" sz="quarter" idx="13" hasCustomPrompt="1"/>
          </p:nvPr>
        </p:nvSpPr>
        <p:spPr>
          <a:xfrm>
            <a:off x="576263" y="1064853"/>
            <a:ext cx="3796896" cy="3264797"/>
          </a:xfrm>
          <a:prstGeom prst="rect">
            <a:avLst/>
          </a:prstGeom>
        </p:spPr>
        <p:txBody>
          <a:bodyPr/>
          <a:lstStyle>
            <a:lvl1pPr marL="285750" indent="-285750">
              <a:lnSpc>
                <a:spcPct val="100000"/>
              </a:lnSpc>
              <a:buFont typeface="Arial" panose="020B0604020202020204" pitchFamily="34" charset="0"/>
              <a:buChar char="•"/>
              <a:defRPr sz="1600" b="0" baseline="0"/>
            </a:lvl1pPr>
            <a:lvl2pPr marL="285750" indent="-285750">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vl6pPr marL="1714500" indent="0">
              <a:buNone/>
              <a:defRPr/>
            </a:lvl6pPr>
          </a:lstStyle>
          <a:p>
            <a:pPr lvl="0"/>
            <a:r>
              <a:rPr lang="en-US" dirty="0"/>
              <a:t>Click to add text</a:t>
            </a:r>
          </a:p>
          <a:p>
            <a:pPr lvl="2"/>
            <a:r>
              <a:rPr lang="en-US" dirty="0"/>
              <a:t>Second level</a:t>
            </a:r>
          </a:p>
          <a:p>
            <a:pPr lvl="3"/>
            <a:r>
              <a:rPr lang="en-US" dirty="0"/>
              <a:t>Third level</a:t>
            </a:r>
          </a:p>
          <a:p>
            <a:pPr lvl="4"/>
            <a:r>
              <a:rPr lang="en-US" dirty="0"/>
              <a:t>Fourth level</a:t>
            </a:r>
            <a:endParaRPr lang="en-GB" dirty="0"/>
          </a:p>
          <a:p>
            <a:pPr lvl="0"/>
            <a:endParaRPr lang="en-US" dirty="0"/>
          </a:p>
        </p:txBody>
      </p:sp>
      <p:sp>
        <p:nvSpPr>
          <p:cNvPr id="9" name="Text Placeholder 8"/>
          <p:cNvSpPr>
            <a:spLocks noGrp="1"/>
          </p:cNvSpPr>
          <p:nvPr>
            <p:ph type="body" sz="quarter" idx="17" hasCustomPrompt="1"/>
          </p:nvPr>
        </p:nvSpPr>
        <p:spPr>
          <a:xfrm>
            <a:off x="4770842" y="1064853"/>
            <a:ext cx="3796896" cy="3264797"/>
          </a:xfrm>
          <a:prstGeom prst="rect">
            <a:avLst/>
          </a:prstGeom>
        </p:spPr>
        <p:txBody>
          <a:bodyPr/>
          <a:lstStyle>
            <a:lvl1pPr marL="285750" indent="-285750">
              <a:lnSpc>
                <a:spcPct val="100000"/>
              </a:lnSpc>
              <a:buFont typeface="Arial" panose="020B0604020202020204" pitchFamily="34" charset="0"/>
              <a:buChar char="•"/>
              <a:defRPr sz="1600" b="0"/>
            </a:lvl1pPr>
            <a:lvl2pPr marL="287338" indent="-287338">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stStyle>
          <a:p>
            <a:pPr lvl="0"/>
            <a:r>
              <a:rPr lang="en-US" dirty="0"/>
              <a:t>Click to add text</a:t>
            </a:r>
          </a:p>
          <a:p>
            <a:pPr lvl="2"/>
            <a:r>
              <a:rPr lang="en-US" dirty="0"/>
              <a:t>Second level</a:t>
            </a:r>
          </a:p>
          <a:p>
            <a:pPr lvl="3"/>
            <a:r>
              <a:rPr lang="en-US" dirty="0"/>
              <a:t>Third level</a:t>
            </a:r>
          </a:p>
          <a:p>
            <a:pPr lvl="4"/>
            <a:r>
              <a:rPr lang="en-US" dirty="0"/>
              <a:t>Fourth level</a:t>
            </a:r>
            <a:endParaRPr lang="en-GB" dirty="0"/>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extLst>
      <p:ext uri="{BB962C8B-B14F-4D97-AF65-F5344CB8AC3E}">
        <p14:creationId xmlns:p14="http://schemas.microsoft.com/office/powerpoint/2010/main" val="2069957296"/>
      </p:ext>
    </p:extLst>
  </p:cSld>
  <p:clrMapOvr>
    <a:masterClrMapping/>
  </p:clrMapOvr>
  <p:extLst>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and image on right side">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4572000" y="0"/>
            <a:ext cx="4572000" cy="5143500"/>
          </a:xfrm>
          <a:prstGeom prst="rect">
            <a:avLst/>
          </a:prstGeom>
          <a:solidFill>
            <a:schemeClr val="bg1">
              <a:lumMod val="85000"/>
            </a:schemeClr>
          </a:solidFill>
        </p:spPr>
        <p:txBody>
          <a:bodyPr/>
          <a:lstStyle>
            <a:lvl1pPr marL="0" indent="0">
              <a:lnSpc>
                <a:spcPct val="100000"/>
              </a:lnSpc>
              <a:buFontTx/>
              <a:buNone/>
              <a:defRPr/>
            </a:lvl1pPr>
          </a:lstStyle>
          <a:p>
            <a:r>
              <a:rPr lang="en-US" noProof="0" dirty="0"/>
              <a:t>Drag picture to placeholder or click icon to add</a:t>
            </a:r>
          </a:p>
        </p:txBody>
      </p:sp>
      <p:cxnSp>
        <p:nvCxnSpPr>
          <p:cNvPr id="16" name="Straight Connector 15"/>
          <p:cNvCxnSpPr/>
          <p:nvPr userDrawn="1"/>
        </p:nvCxnSpPr>
        <p:spPr>
          <a:xfrm flipV="1">
            <a:off x="576263" y="4443414"/>
            <a:ext cx="3995737"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5"/>
          </p:nvPr>
        </p:nvSpPr>
        <p:spPr/>
        <p:txBody>
          <a:bodyPr/>
          <a:lstStyle/>
          <a:p>
            <a:fld id="{37FFCD0F-6FD7-423A-A678-0AA8290E11CF}" type="datetimeFigureOut">
              <a:rPr lang="de-DE" smtClean="0"/>
              <a:pPr/>
              <a:t>14.04.2020</a:t>
            </a:fld>
            <a:endParaRPr lang="de-DE"/>
          </a:p>
        </p:txBody>
      </p:sp>
      <p:sp>
        <p:nvSpPr>
          <p:cNvPr id="5" name="Footer Placeholder 4"/>
          <p:cNvSpPr>
            <a:spLocks noGrp="1"/>
          </p:cNvSpPr>
          <p:nvPr>
            <p:ph type="ftr" sz="quarter" idx="16"/>
          </p:nvPr>
        </p:nvSpPr>
        <p:spPr/>
        <p:txBody>
          <a:bodyPr/>
          <a:lstStyle/>
          <a:p>
            <a:endParaRPr lang="de-DE" dirty="0"/>
          </a:p>
        </p:txBody>
      </p:sp>
      <p:sp>
        <p:nvSpPr>
          <p:cNvPr id="8" name="Title 1"/>
          <p:cNvSpPr>
            <a:spLocks noGrp="1"/>
          </p:cNvSpPr>
          <p:nvPr>
            <p:ph type="title" hasCustomPrompt="1"/>
          </p:nvPr>
        </p:nvSpPr>
        <p:spPr>
          <a:xfrm>
            <a:off x="576263" y="370375"/>
            <a:ext cx="3796897" cy="462759"/>
          </a:xfrm>
          <a:prstGeom prst="rect">
            <a:avLst/>
          </a:prstGeom>
        </p:spPr>
        <p:txBody>
          <a:bodyPr>
            <a:noAutofit/>
          </a:bodyPr>
          <a:lstStyle>
            <a:lvl1pPr>
              <a:lnSpc>
                <a:spcPct val="100000"/>
              </a:lnSpc>
              <a:defRPr sz="2800"/>
            </a:lvl1pPr>
          </a:lstStyle>
          <a:p>
            <a:r>
              <a:rPr lang="en-US" dirty="0"/>
              <a:t>Title</a:t>
            </a:r>
            <a:endParaRPr lang="de-DE" dirty="0"/>
          </a:p>
        </p:txBody>
      </p:sp>
      <p:sp>
        <p:nvSpPr>
          <p:cNvPr id="11" name="Text Placeholder 8"/>
          <p:cNvSpPr>
            <a:spLocks noGrp="1"/>
          </p:cNvSpPr>
          <p:nvPr>
            <p:ph type="body" sz="quarter" idx="24" hasCustomPrompt="1"/>
          </p:nvPr>
        </p:nvSpPr>
        <p:spPr>
          <a:xfrm>
            <a:off x="576263" y="1064853"/>
            <a:ext cx="3796897" cy="3264797"/>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dirty="0"/>
              <a:t>Click to add text</a:t>
            </a:r>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extLst>
      <p:ext uri="{BB962C8B-B14F-4D97-AF65-F5344CB8AC3E}">
        <p14:creationId xmlns:p14="http://schemas.microsoft.com/office/powerpoint/2010/main" val="3231835068"/>
      </p:ext>
    </p:extLst>
  </p:cSld>
  <p:clrMapOvr>
    <a:masterClrMapping/>
  </p:clrMapOvr>
  <p:extLst>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image on left side">
    <p:spTree>
      <p:nvGrpSpPr>
        <p:cNvPr id="1" name=""/>
        <p:cNvGrpSpPr/>
        <p:nvPr/>
      </p:nvGrpSpPr>
      <p:grpSpPr>
        <a:xfrm>
          <a:off x="0" y="0"/>
          <a:ext cx="0" cy="0"/>
          <a:chOff x="0" y="0"/>
          <a:chExt cx="0" cy="0"/>
        </a:xfrm>
      </p:grpSpPr>
      <p:sp>
        <p:nvSpPr>
          <p:cNvPr id="9" name="Date Placeholder 3"/>
          <p:cNvSpPr>
            <a:spLocks noGrp="1"/>
          </p:cNvSpPr>
          <p:nvPr>
            <p:ph type="dt" sz="half" idx="15"/>
          </p:nvPr>
        </p:nvSpPr>
        <p:spPr>
          <a:xfrm>
            <a:off x="1044000" y="4722258"/>
            <a:ext cx="3086100" cy="162814"/>
          </a:xfrm>
        </p:spPr>
        <p:txBody>
          <a:bodyPr/>
          <a:lstStyle/>
          <a:p>
            <a:fld id="{37FFCD0F-6FD7-423A-A678-0AA8290E11CF}" type="datetimeFigureOut">
              <a:rPr lang="de-DE" smtClean="0"/>
              <a:pPr/>
              <a:t>14.04.2020</a:t>
            </a:fld>
            <a:endParaRPr lang="de-DE"/>
          </a:p>
        </p:txBody>
      </p:sp>
      <p:sp>
        <p:nvSpPr>
          <p:cNvPr id="10" name="Footer Placeholder 4"/>
          <p:cNvSpPr>
            <a:spLocks noGrp="1"/>
          </p:cNvSpPr>
          <p:nvPr>
            <p:ph type="ftr" sz="quarter" idx="16"/>
          </p:nvPr>
        </p:nvSpPr>
        <p:spPr>
          <a:xfrm>
            <a:off x="1044000" y="4531201"/>
            <a:ext cx="3086100" cy="162244"/>
          </a:xfrm>
        </p:spPr>
        <p:txBody>
          <a:bodyPr/>
          <a:lstStyle/>
          <a:p>
            <a:endParaRPr lang="de-DE" dirty="0"/>
          </a:p>
        </p:txBody>
      </p:sp>
      <p:cxnSp>
        <p:nvCxnSpPr>
          <p:cNvPr id="11" name="Straight Connector 10"/>
          <p:cNvCxnSpPr/>
          <p:nvPr userDrawn="1"/>
        </p:nvCxnSpPr>
        <p:spPr>
          <a:xfrm flipV="1">
            <a:off x="576263" y="4443414"/>
            <a:ext cx="3995737"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12" name="Picture Placeholder 9"/>
          <p:cNvSpPr>
            <a:spLocks noGrp="1"/>
          </p:cNvSpPr>
          <p:nvPr>
            <p:ph type="pic" sz="quarter" idx="24"/>
          </p:nvPr>
        </p:nvSpPr>
        <p:spPr>
          <a:xfrm>
            <a:off x="0" y="0"/>
            <a:ext cx="4572000" cy="5143500"/>
          </a:xfrm>
          <a:prstGeom prst="rect">
            <a:avLst/>
          </a:prstGeom>
          <a:solidFill>
            <a:schemeClr val="bg1">
              <a:lumMod val="85000"/>
            </a:schemeClr>
          </a:solidFill>
        </p:spPr>
        <p:txBody>
          <a:bodyPr/>
          <a:lstStyle>
            <a:lvl1pPr marL="0" indent="0">
              <a:lnSpc>
                <a:spcPct val="100000"/>
              </a:lnSpc>
              <a:buFontTx/>
              <a:buNone/>
              <a:defRPr/>
            </a:lvl1pPr>
          </a:lstStyle>
          <a:p>
            <a:r>
              <a:rPr lang="en-US" noProof="0" dirty="0"/>
              <a:t>Drag picture to placeholder or click icon to add</a:t>
            </a:r>
          </a:p>
        </p:txBody>
      </p:sp>
      <p:sp>
        <p:nvSpPr>
          <p:cNvPr id="16" name="Title 1"/>
          <p:cNvSpPr>
            <a:spLocks noGrp="1"/>
          </p:cNvSpPr>
          <p:nvPr>
            <p:ph type="title" hasCustomPrompt="1"/>
          </p:nvPr>
        </p:nvSpPr>
        <p:spPr>
          <a:xfrm>
            <a:off x="4744238" y="370375"/>
            <a:ext cx="3796897" cy="462759"/>
          </a:xfrm>
          <a:prstGeom prst="rect">
            <a:avLst/>
          </a:prstGeom>
        </p:spPr>
        <p:txBody>
          <a:bodyPr>
            <a:noAutofit/>
          </a:bodyPr>
          <a:lstStyle>
            <a:lvl1pPr>
              <a:lnSpc>
                <a:spcPct val="100000"/>
              </a:lnSpc>
              <a:defRPr sz="2800"/>
            </a:lvl1pPr>
          </a:lstStyle>
          <a:p>
            <a:r>
              <a:rPr lang="en-US" dirty="0"/>
              <a:t>Title</a:t>
            </a:r>
            <a:endParaRPr lang="de-DE" dirty="0"/>
          </a:p>
        </p:txBody>
      </p:sp>
      <p:sp>
        <p:nvSpPr>
          <p:cNvPr id="18" name="Text Placeholder 8"/>
          <p:cNvSpPr>
            <a:spLocks noGrp="1"/>
          </p:cNvSpPr>
          <p:nvPr>
            <p:ph type="body" sz="quarter" idx="25" hasCustomPrompt="1"/>
          </p:nvPr>
        </p:nvSpPr>
        <p:spPr>
          <a:xfrm>
            <a:off x="4744238" y="1064853"/>
            <a:ext cx="3796897" cy="3264797"/>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dirty="0"/>
              <a:t>Click to add text</a:t>
            </a:r>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extLst>
      <p:ext uri="{BB962C8B-B14F-4D97-AF65-F5344CB8AC3E}">
        <p14:creationId xmlns:p14="http://schemas.microsoft.com/office/powerpoint/2010/main" val="1519277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9" name="Date Placeholder 3"/>
          <p:cNvSpPr>
            <a:spLocks noGrp="1"/>
          </p:cNvSpPr>
          <p:nvPr>
            <p:ph type="dt" sz="half" idx="15"/>
          </p:nvPr>
        </p:nvSpPr>
        <p:spPr>
          <a:xfrm>
            <a:off x="1044000" y="4722258"/>
            <a:ext cx="3086100" cy="162814"/>
          </a:xfrm>
        </p:spPr>
        <p:txBody>
          <a:bodyPr/>
          <a:lstStyle/>
          <a:p>
            <a:fld id="{37FFCD0F-6FD7-423A-A678-0AA8290E11CF}" type="datetimeFigureOut">
              <a:rPr lang="de-DE" smtClean="0"/>
              <a:pPr/>
              <a:t>14.04.2020</a:t>
            </a:fld>
            <a:endParaRPr lang="de-DE"/>
          </a:p>
        </p:txBody>
      </p:sp>
      <p:sp>
        <p:nvSpPr>
          <p:cNvPr id="10" name="Footer Placeholder 4"/>
          <p:cNvSpPr>
            <a:spLocks noGrp="1"/>
          </p:cNvSpPr>
          <p:nvPr>
            <p:ph type="ftr" sz="quarter" idx="16"/>
          </p:nvPr>
        </p:nvSpPr>
        <p:spPr>
          <a:xfrm>
            <a:off x="1044000" y="4531201"/>
            <a:ext cx="3086100" cy="162244"/>
          </a:xfrm>
        </p:spPr>
        <p:txBody>
          <a:bodyPr/>
          <a:lstStyle/>
          <a:p>
            <a:endParaRPr lang="de-DE" dirty="0"/>
          </a:p>
        </p:txBody>
      </p:sp>
      <p:cxnSp>
        <p:nvCxnSpPr>
          <p:cNvPr id="11" name="Straight Connector 10"/>
          <p:cNvCxnSpPr/>
          <p:nvPr userDrawn="1"/>
        </p:nvCxnSpPr>
        <p:spPr>
          <a:xfrm flipV="1">
            <a:off x="576263" y="4443414"/>
            <a:ext cx="3995737"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15" name="Picture Placeholder 9"/>
          <p:cNvSpPr>
            <a:spLocks noGrp="1"/>
          </p:cNvSpPr>
          <p:nvPr>
            <p:ph type="pic" sz="quarter" idx="14"/>
          </p:nvPr>
        </p:nvSpPr>
        <p:spPr>
          <a:xfrm>
            <a:off x="3386666" y="1064853"/>
            <a:ext cx="5181071" cy="3264797"/>
          </a:xfrm>
          <a:prstGeom prst="rect">
            <a:avLst/>
          </a:prstGeom>
          <a:solidFill>
            <a:schemeClr val="bg1">
              <a:lumMod val="85000"/>
            </a:schemeClr>
          </a:solidFill>
        </p:spPr>
        <p:txBody>
          <a:bodyPr/>
          <a:lstStyle>
            <a:lvl1pPr marL="0" indent="0">
              <a:lnSpc>
                <a:spcPct val="100000"/>
              </a:lnSpc>
              <a:buFontTx/>
              <a:buNone/>
              <a:defRPr/>
            </a:lvl1pPr>
          </a:lstStyle>
          <a:p>
            <a:r>
              <a:rPr lang="en-US" noProof="0" dirty="0"/>
              <a:t>Drag picture to placeholder or click icon to add</a:t>
            </a:r>
          </a:p>
        </p:txBody>
      </p:sp>
      <p:sp>
        <p:nvSpPr>
          <p:cNvPr id="7"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dirty="0"/>
              <a:t>Title</a:t>
            </a:r>
            <a:endParaRPr lang="de-DE" dirty="0"/>
          </a:p>
        </p:txBody>
      </p:sp>
      <p:sp>
        <p:nvSpPr>
          <p:cNvPr id="8" name="Text Placeholder 8"/>
          <p:cNvSpPr>
            <a:spLocks noGrp="1"/>
          </p:cNvSpPr>
          <p:nvPr>
            <p:ph type="body" sz="quarter" idx="24" hasCustomPrompt="1"/>
          </p:nvPr>
        </p:nvSpPr>
        <p:spPr>
          <a:xfrm>
            <a:off x="576264" y="1064853"/>
            <a:ext cx="2641070" cy="3264797"/>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dirty="0"/>
              <a:t>Click to add text</a:t>
            </a:r>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7FFCD0F-6FD7-423A-A678-0AA8290E11CF}" type="datetimeFigureOut">
              <a:rPr lang="de-DE" smtClean="0"/>
              <a:pPr/>
              <a:t>14.04.2020</a:t>
            </a:fld>
            <a:endParaRPr lang="de-DE"/>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14533" y="2325818"/>
            <a:ext cx="2929467" cy="2817682"/>
          </a:xfrm>
          <a:prstGeom prst="rect">
            <a:avLst/>
          </a:prstGeom>
        </p:spPr>
      </p:pic>
      <p:sp>
        <p:nvSpPr>
          <p:cNvPr id="6" name="Footer Placeholder 5"/>
          <p:cNvSpPr>
            <a:spLocks noGrp="1"/>
          </p:cNvSpPr>
          <p:nvPr>
            <p:ph type="ftr" sz="quarter" idx="11"/>
          </p:nvPr>
        </p:nvSpPr>
        <p:spPr/>
        <p:txBody>
          <a:bodyPr/>
          <a:lstStyle/>
          <a:p>
            <a:endParaRPr lang="de-DE"/>
          </a:p>
        </p:txBody>
      </p:sp>
      <p:sp>
        <p:nvSpPr>
          <p:cNvPr id="7" name="Title 1"/>
          <p:cNvSpPr>
            <a:spLocks noGrp="1"/>
          </p:cNvSpPr>
          <p:nvPr>
            <p:ph type="title" hasCustomPrompt="1"/>
          </p:nvPr>
        </p:nvSpPr>
        <p:spPr>
          <a:xfrm>
            <a:off x="576263" y="438428"/>
            <a:ext cx="6248399" cy="2830088"/>
          </a:xfrm>
          <a:prstGeom prst="rect">
            <a:avLst/>
          </a:prstGeom>
        </p:spPr>
        <p:txBody>
          <a:bodyPr lIns="0" tIns="0" rIns="0">
            <a:normAutofit/>
          </a:bodyPr>
          <a:lstStyle>
            <a:lvl1pPr marL="177800" indent="-177800">
              <a:lnSpc>
                <a:spcPct val="100000"/>
              </a:lnSpc>
              <a:defRPr sz="3600" baseline="0">
                <a:solidFill>
                  <a:srgbClr val="FF6C00"/>
                </a:solidFill>
              </a:defRPr>
            </a:lvl1pPr>
          </a:lstStyle>
          <a:p>
            <a:r>
              <a:rPr lang="en-US" dirty="0"/>
              <a:t>“Quote</a:t>
            </a:r>
            <a:r>
              <a:rPr lang="de-DE" dirty="0"/>
              <a:t>”</a:t>
            </a:r>
          </a:p>
        </p:txBody>
      </p:sp>
      <p:cxnSp>
        <p:nvCxnSpPr>
          <p:cNvPr id="8" name="Straight Connector 7"/>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extLst>
      <p:ext uri="{BB962C8B-B14F-4D97-AF65-F5344CB8AC3E}">
        <p14:creationId xmlns:p14="http://schemas.microsoft.com/office/powerpoint/2010/main" val="937816578"/>
      </p:ext>
    </p:extLst>
  </p:cSld>
  <p:clrMapOvr>
    <a:masterClrMapping/>
  </p:clrMapOvr>
  <p:extLst>
    <p:ext uri="{DCECCB84-F9BA-43D5-87BE-67443E8EF086}">
      <p15:sldGuideLst xmlns:p15="http://schemas.microsoft.com/office/powerpoint/2012/main">
        <p15:guide id="1" orient="horz" pos="373" userDrawn="1">
          <p15:clr>
            <a:srgbClr val="FBAE40"/>
          </p15:clr>
        </p15:guide>
        <p15:guide id="2" orient="horz" pos="2867" userDrawn="1">
          <p15:clr>
            <a:srgbClr val="FBAE40"/>
          </p15:clr>
        </p15:guide>
        <p15:guide id="3" pos="363" userDrawn="1">
          <p15:clr>
            <a:srgbClr val="FBAE40"/>
          </p15:clr>
        </p15:guide>
        <p15:guide id="4" pos="2699" userDrawn="1">
          <p15:clr>
            <a:srgbClr val="FBAE40"/>
          </p15:clr>
        </p15:guide>
        <p15:guide id="5" pos="2880" userDrawn="1">
          <p15:clr>
            <a:srgbClr val="FBAE40"/>
          </p15:clr>
        </p15:guide>
        <p15:guide id="6" pos="3061" userDrawn="1">
          <p15:clr>
            <a:srgbClr val="FBAE40"/>
          </p15:clr>
        </p15:guide>
        <p15:guide id="7" pos="539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Quote with dark image">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0"/>
            <a:ext cx="9144000" cy="5143500"/>
          </a:xfrm>
          <a:prstGeom prst="rect">
            <a:avLst/>
          </a:prstGeom>
          <a:solidFill>
            <a:schemeClr val="bg1">
              <a:lumMod val="95000"/>
            </a:schemeClr>
          </a:solidFill>
        </p:spPr>
        <p:txBody>
          <a:bodyPr/>
          <a:lstStyle>
            <a:lvl1pPr marL="0" indent="0">
              <a:lnSpc>
                <a:spcPct val="100000"/>
              </a:lnSpc>
              <a:buNone/>
              <a:defRPr/>
            </a:lvl1pPr>
          </a:lstStyle>
          <a:p>
            <a:r>
              <a:rPr lang="en-US" noProof="0" dirty="0"/>
              <a:t>Drag picture to placeholder or click icon to add</a:t>
            </a:r>
          </a:p>
        </p:txBody>
      </p:sp>
      <p:sp>
        <p:nvSpPr>
          <p:cNvPr id="4" name="Title 1">
            <a:extLst>
              <a:ext uri="{FF2B5EF4-FFF2-40B4-BE49-F238E27FC236}">
                <a16:creationId xmlns:a16="http://schemas.microsoft.com/office/drawing/2014/main" id="{143C7E15-6A7F-304C-9E96-52D4906FD97F}"/>
              </a:ext>
            </a:extLst>
          </p:cNvPr>
          <p:cNvSpPr>
            <a:spLocks noGrp="1"/>
          </p:cNvSpPr>
          <p:nvPr>
            <p:ph type="title" hasCustomPrompt="1"/>
          </p:nvPr>
        </p:nvSpPr>
        <p:spPr>
          <a:xfrm>
            <a:off x="576263" y="442237"/>
            <a:ext cx="5991591" cy="3180193"/>
          </a:xfrm>
          <a:prstGeom prst="rect">
            <a:avLst/>
          </a:prstGeom>
        </p:spPr>
        <p:txBody>
          <a:bodyPr lIns="0" rIns="0">
            <a:normAutofit/>
          </a:bodyPr>
          <a:lstStyle>
            <a:lvl1pPr marL="177800" indent="-177800">
              <a:lnSpc>
                <a:spcPct val="100000"/>
              </a:lnSpc>
              <a:defRPr sz="3600">
                <a:solidFill>
                  <a:schemeClr val="bg1"/>
                </a:solidFill>
              </a:defRPr>
            </a:lvl1pPr>
          </a:lstStyle>
          <a:p>
            <a:r>
              <a:rPr lang="en-US" dirty="0"/>
              <a:t>“Quote”</a:t>
            </a:r>
            <a:endParaRPr lang="de-DE" dirty="0"/>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extLst>
      <p:ext uri="{BB962C8B-B14F-4D97-AF65-F5344CB8AC3E}">
        <p14:creationId xmlns:p14="http://schemas.microsoft.com/office/powerpoint/2010/main" val="2195032865"/>
      </p:ext>
    </p:extLst>
  </p:cSld>
  <p:clrMapOvr>
    <a:masterClrMapping/>
  </p:clrMapOvr>
  <p:extLst>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uote with light image">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0"/>
            <a:ext cx="9144000" cy="5143500"/>
          </a:xfrm>
          <a:prstGeom prst="rect">
            <a:avLst/>
          </a:prstGeom>
          <a:solidFill>
            <a:schemeClr val="bg1">
              <a:lumMod val="95000"/>
            </a:schemeClr>
          </a:solidFill>
        </p:spPr>
        <p:txBody>
          <a:bodyPr/>
          <a:lstStyle>
            <a:lvl1pPr marL="0" indent="0">
              <a:lnSpc>
                <a:spcPct val="100000"/>
              </a:lnSpc>
              <a:buNone/>
              <a:defRPr/>
            </a:lvl1pPr>
          </a:lstStyle>
          <a:p>
            <a:r>
              <a:rPr lang="nl-NL" dirty="0"/>
              <a:t>Drag </a:t>
            </a:r>
            <a:r>
              <a:rPr lang="en-US" noProof="0" dirty="0"/>
              <a:t>picture</a:t>
            </a:r>
            <a:r>
              <a:rPr lang="nl-NL" dirty="0"/>
              <a:t> to placeholder or click icon to add</a:t>
            </a:r>
            <a:endParaRPr lang="de-DE" dirty="0"/>
          </a:p>
        </p:txBody>
      </p:sp>
      <p:sp>
        <p:nvSpPr>
          <p:cNvPr id="4" name="Title 1">
            <a:extLst>
              <a:ext uri="{FF2B5EF4-FFF2-40B4-BE49-F238E27FC236}">
                <a16:creationId xmlns:a16="http://schemas.microsoft.com/office/drawing/2014/main" id="{143C7E15-6A7F-304C-9E96-52D4906FD97F}"/>
              </a:ext>
            </a:extLst>
          </p:cNvPr>
          <p:cNvSpPr>
            <a:spLocks noGrp="1"/>
          </p:cNvSpPr>
          <p:nvPr>
            <p:ph type="title" hasCustomPrompt="1"/>
          </p:nvPr>
        </p:nvSpPr>
        <p:spPr>
          <a:xfrm>
            <a:off x="576263" y="442237"/>
            <a:ext cx="5991591" cy="3180193"/>
          </a:xfrm>
          <a:prstGeom prst="rect">
            <a:avLst/>
          </a:prstGeom>
        </p:spPr>
        <p:txBody>
          <a:bodyPr lIns="0" rIns="0">
            <a:normAutofit/>
          </a:bodyPr>
          <a:lstStyle>
            <a:lvl1pPr marL="177800" indent="-177800">
              <a:lnSpc>
                <a:spcPct val="100000"/>
              </a:lnSpc>
              <a:defRPr sz="3600">
                <a:solidFill>
                  <a:srgbClr val="53565A"/>
                </a:solidFill>
              </a:defRPr>
            </a:lvl1pPr>
          </a:lstStyle>
          <a:p>
            <a:r>
              <a:rPr lang="en-US" dirty="0"/>
              <a:t>“Quote”</a:t>
            </a:r>
            <a:endParaRPr lang="de-DE" dirty="0"/>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cSld>
  <p:clrMapOvr>
    <a:masterClrMapping/>
  </p:clrMapOvr>
  <p:extLst>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4770842" y="1064853"/>
            <a:ext cx="3796896" cy="3264797"/>
          </a:xfrm>
          <a:prstGeom prst="rect">
            <a:avLst/>
          </a:prstGeom>
          <a:solidFill>
            <a:schemeClr val="bg1">
              <a:lumMod val="85000"/>
            </a:schemeClr>
          </a:solidFill>
        </p:spPr>
        <p:txBody>
          <a:bodyPr/>
          <a:lstStyle>
            <a:lvl1pPr marL="0" indent="0">
              <a:lnSpc>
                <a:spcPct val="100000"/>
              </a:lnSpc>
              <a:buFontTx/>
              <a:buNone/>
              <a:defRPr/>
            </a:lvl1pPr>
          </a:lstStyle>
          <a:p>
            <a:r>
              <a:rPr lang="en-US" noProof="0" dirty="0"/>
              <a:t>Drag picture to placeholder or click icon to add</a:t>
            </a:r>
          </a:p>
        </p:txBody>
      </p:sp>
      <p:cxnSp>
        <p:nvCxnSpPr>
          <p:cNvPr id="14" name="Straight Connector 13"/>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5"/>
          </p:nvPr>
        </p:nvSpPr>
        <p:spPr/>
        <p:txBody>
          <a:bodyPr/>
          <a:lstStyle/>
          <a:p>
            <a:fld id="{37FFCD0F-6FD7-423A-A678-0AA8290E11CF}" type="datetimeFigureOut">
              <a:rPr lang="de-DE" smtClean="0"/>
              <a:pPr/>
              <a:t>14.04.2020</a:t>
            </a:fld>
            <a:endParaRPr lang="de-DE"/>
          </a:p>
        </p:txBody>
      </p:sp>
      <p:sp>
        <p:nvSpPr>
          <p:cNvPr id="5" name="Footer Placeholder 4"/>
          <p:cNvSpPr>
            <a:spLocks noGrp="1"/>
          </p:cNvSpPr>
          <p:nvPr>
            <p:ph type="ftr" sz="quarter" idx="16"/>
          </p:nvPr>
        </p:nvSpPr>
        <p:spPr/>
        <p:txBody>
          <a:bodyPr/>
          <a:lstStyle/>
          <a:p>
            <a:endParaRPr lang="de-DE"/>
          </a:p>
        </p:txBody>
      </p:sp>
      <p:sp>
        <p:nvSpPr>
          <p:cNvPr id="8"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dirty="0"/>
              <a:t>Title</a:t>
            </a:r>
            <a:endParaRPr lang="de-DE" dirty="0"/>
          </a:p>
        </p:txBody>
      </p:sp>
      <p:sp>
        <p:nvSpPr>
          <p:cNvPr id="9" name="Text Placeholder 8"/>
          <p:cNvSpPr>
            <a:spLocks noGrp="1"/>
          </p:cNvSpPr>
          <p:nvPr>
            <p:ph type="body" sz="quarter" idx="13" hasCustomPrompt="1"/>
          </p:nvPr>
        </p:nvSpPr>
        <p:spPr>
          <a:xfrm>
            <a:off x="576263" y="1064853"/>
            <a:ext cx="3796896" cy="3264797"/>
          </a:xfrm>
          <a:prstGeom prst="rect">
            <a:avLst/>
          </a:prstGeom>
        </p:spPr>
        <p:txBody>
          <a:bodyPr/>
          <a:lstStyle>
            <a:lvl1pPr marL="285750" indent="-285750">
              <a:lnSpc>
                <a:spcPct val="100000"/>
              </a:lnSpc>
              <a:buFont typeface="Arial" panose="020B0604020202020204" pitchFamily="34" charset="0"/>
              <a:buChar char="•"/>
              <a:defRPr sz="1600" b="0" baseline="0"/>
            </a:lvl1pPr>
            <a:lvl2pPr marL="285750" indent="-285750">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vl6pPr marL="1714500" indent="0">
              <a:buNone/>
              <a:defRPr/>
            </a:lvl6pPr>
          </a:lstStyle>
          <a:p>
            <a:pPr lvl="0"/>
            <a:r>
              <a:rPr lang="en-US" dirty="0"/>
              <a:t>Click to add text</a:t>
            </a:r>
          </a:p>
          <a:p>
            <a:pPr lvl="2"/>
            <a:r>
              <a:rPr lang="en-US" dirty="0"/>
              <a:t>Second level</a:t>
            </a:r>
          </a:p>
          <a:p>
            <a:pPr lvl="3"/>
            <a:r>
              <a:rPr lang="en-US" dirty="0"/>
              <a:t>Third level</a:t>
            </a:r>
          </a:p>
          <a:p>
            <a:pPr lvl="4"/>
            <a:r>
              <a:rPr lang="en-US" dirty="0"/>
              <a:t>Fourth level</a:t>
            </a:r>
            <a:endParaRPr lang="en-GB" dirty="0"/>
          </a:p>
          <a:p>
            <a:pPr lvl="0"/>
            <a:endParaRPr lang="en-US" dirty="0"/>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extLst>
      <p:ext uri="{BB962C8B-B14F-4D97-AF65-F5344CB8AC3E}">
        <p14:creationId xmlns:p14="http://schemas.microsoft.com/office/powerpoint/2010/main" val="803182024"/>
      </p:ext>
    </p:extLst>
  </p:cSld>
  <p:clrMapOvr>
    <a:masterClrMapping/>
  </p:clrMapOvr>
  <p:extLst>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7" orient="horz" pos="286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title slide with light photo and dark text">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a:xfrm>
            <a:off x="0" y="0"/>
            <a:ext cx="9144000" cy="5143500"/>
          </a:xfrm>
          <a:prstGeom prst="rect">
            <a:avLst/>
          </a:prstGeom>
          <a:solidFill>
            <a:srgbClr val="F2F2F2">
              <a:alpha val="7059"/>
            </a:srgbClr>
          </a:solidFill>
        </p:spPr>
        <p:txBody>
          <a:bodyPr>
            <a:normAutofit/>
          </a:bodyPr>
          <a:lstStyle>
            <a:lvl1pPr marL="0" indent="0" algn="r">
              <a:lnSpc>
                <a:spcPct val="100000"/>
              </a:lnSpc>
              <a:buNone/>
              <a:defRPr sz="1600" baseline="0"/>
            </a:lvl1pPr>
          </a:lstStyle>
          <a:p>
            <a:r>
              <a:rPr lang="de-DE" dirty="0"/>
              <a:t>Click on </a:t>
            </a:r>
            <a:r>
              <a:rPr lang="de-DE" dirty="0" err="1"/>
              <a:t>icon</a:t>
            </a:r>
            <a:r>
              <a:rPr lang="de-DE" dirty="0"/>
              <a:t> </a:t>
            </a:r>
            <a:r>
              <a:rPr lang="de-DE" dirty="0" err="1"/>
              <a:t>to</a:t>
            </a:r>
            <a:r>
              <a:rPr lang="de-DE" dirty="0"/>
              <a:t> </a:t>
            </a:r>
            <a:r>
              <a:rPr lang="de-DE" dirty="0" err="1"/>
              <a:t>select</a:t>
            </a:r>
            <a:r>
              <a:rPr lang="de-DE" dirty="0"/>
              <a:t> </a:t>
            </a:r>
            <a:r>
              <a:rPr lang="de-DE" dirty="0" err="1"/>
              <a:t>picture</a:t>
            </a:r>
            <a:endParaRPr lang="de-DE" dirty="0"/>
          </a:p>
        </p:txBody>
      </p:sp>
      <p:sp>
        <p:nvSpPr>
          <p:cNvPr id="2" name="Title 1"/>
          <p:cNvSpPr>
            <a:spLocks noGrp="1"/>
          </p:cNvSpPr>
          <p:nvPr>
            <p:ph type="ctrTitle" hasCustomPrompt="1"/>
          </p:nvPr>
        </p:nvSpPr>
        <p:spPr>
          <a:xfrm>
            <a:off x="475841" y="1659467"/>
            <a:ext cx="5112709" cy="1744133"/>
          </a:xfrm>
          <a:prstGeom prst="rect">
            <a:avLst/>
          </a:prstGeom>
        </p:spPr>
        <p:txBody>
          <a:bodyPr anchor="t" anchorCtr="0">
            <a:normAutofit/>
          </a:bodyPr>
          <a:lstStyle>
            <a:lvl1pPr algn="l">
              <a:lnSpc>
                <a:spcPct val="100000"/>
              </a:lnSpc>
              <a:defRPr sz="3800">
                <a:solidFill>
                  <a:srgbClr val="53565A"/>
                </a:solidFill>
              </a:defRPr>
            </a:lvl1pPr>
          </a:lstStyle>
          <a:p>
            <a:r>
              <a:rPr lang="en-US" noProof="0" dirty="0"/>
              <a:t>Click to edit title max over 2x lines</a:t>
            </a:r>
          </a:p>
        </p:txBody>
      </p:sp>
      <p:sp>
        <p:nvSpPr>
          <p:cNvPr id="12" name="Text Placeholder 11"/>
          <p:cNvSpPr>
            <a:spLocks noGrp="1"/>
          </p:cNvSpPr>
          <p:nvPr>
            <p:ph type="body" sz="quarter" idx="14" hasCustomPrompt="1"/>
          </p:nvPr>
        </p:nvSpPr>
        <p:spPr>
          <a:xfrm>
            <a:off x="475841" y="4326324"/>
            <a:ext cx="5112709" cy="490001"/>
          </a:xfrm>
          <a:prstGeom prst="rect">
            <a:avLst/>
          </a:prstGeom>
        </p:spPr>
        <p:txBody>
          <a:bodyPr>
            <a:normAutofit/>
          </a:bodyPr>
          <a:lstStyle>
            <a:lvl1pPr marL="0" indent="0">
              <a:lnSpc>
                <a:spcPct val="100000"/>
              </a:lnSpc>
              <a:spcBef>
                <a:spcPts val="0"/>
              </a:spcBef>
              <a:buNone/>
              <a:defRPr sz="1300"/>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endParaRPr lang="de-DE" dirty="0"/>
          </a:p>
        </p:txBody>
      </p:sp>
      <p:sp>
        <p:nvSpPr>
          <p:cNvPr id="7" name="TextBox 6"/>
          <p:cNvSpPr txBox="1"/>
          <p:nvPr userDrawn="1"/>
        </p:nvSpPr>
        <p:spPr>
          <a:xfrm>
            <a:off x="-3556000" y="0"/>
            <a:ext cx="3413125" cy="2492990"/>
          </a:xfrm>
          <a:prstGeom prst="rect">
            <a:avLst/>
          </a:prstGeom>
          <a:solidFill>
            <a:srgbClr val="FFFF99"/>
          </a:solidFill>
        </p:spPr>
        <p:txBody>
          <a:bodyPr wrap="square" rtlCol="0">
            <a:spAutoFit/>
          </a:bodyPr>
          <a:lstStyle/>
          <a:p>
            <a:pPr defTabSz="914400"/>
            <a:r>
              <a:rPr lang="en-US" sz="1200">
                <a:solidFill>
                  <a:srgbClr val="333333"/>
                </a:solidFill>
                <a:latin typeface="Arial"/>
                <a:cs typeface="Arial"/>
              </a:rPr>
              <a:t>IMPORTANT!!  </a:t>
            </a:r>
          </a:p>
          <a:p>
            <a:pPr defTabSz="914400"/>
            <a:endParaRPr lang="en-US" sz="1200" dirty="0">
              <a:solidFill>
                <a:srgbClr val="333333"/>
              </a:solidFill>
              <a:latin typeface="Arial"/>
              <a:cs typeface="Arial"/>
            </a:endParaRPr>
          </a:p>
          <a:p>
            <a:pPr defTabSz="914400"/>
            <a:r>
              <a:rPr lang="en-US" sz="1200" dirty="0">
                <a:solidFill>
                  <a:srgbClr val="333333"/>
                </a:solidFill>
                <a:latin typeface="Arial"/>
                <a:cs typeface="Arial"/>
              </a:rPr>
              <a:t>If you insert or change the picture, select it, click right and choose </a:t>
            </a:r>
            <a:r>
              <a:rPr lang="en-US" sz="1200" dirty="0">
                <a:solidFill>
                  <a:schemeClr val="accent2"/>
                </a:solidFill>
                <a:latin typeface="Arial"/>
                <a:cs typeface="Arial"/>
              </a:rPr>
              <a:t>Send to back</a:t>
            </a:r>
            <a:r>
              <a:rPr lang="en-US" sz="1200" dirty="0">
                <a:solidFill>
                  <a:srgbClr val="333333"/>
                </a:solidFill>
                <a:latin typeface="Arial"/>
                <a:cs typeface="Arial"/>
              </a:rPr>
              <a:t> from the right click menu to make the logo and text visible.</a:t>
            </a:r>
          </a:p>
          <a:p>
            <a:pPr defTabSz="914400"/>
            <a:endParaRPr lang="en-US" sz="1200" dirty="0">
              <a:solidFill>
                <a:srgbClr val="333333"/>
              </a:solidFill>
              <a:latin typeface="Arial"/>
              <a:cs typeface="Arial"/>
            </a:endParaRPr>
          </a:p>
          <a:p>
            <a:pPr defTabSz="914400"/>
            <a:endParaRPr lang="en-US" sz="1200" dirty="0">
              <a:solidFill>
                <a:srgbClr val="333333"/>
              </a:solidFill>
              <a:latin typeface="Arial"/>
              <a:cs typeface="Arial"/>
            </a:endParaRPr>
          </a:p>
          <a:p>
            <a:pPr defTabSz="914400"/>
            <a:r>
              <a:rPr lang="en-US" sz="1200" baseline="0" dirty="0">
                <a:solidFill>
                  <a:srgbClr val="333333"/>
                </a:solidFill>
                <a:latin typeface="Arial"/>
                <a:cs typeface="Arial"/>
              </a:rPr>
              <a:t>To make you slides look as sophisticated and contemporary as possible, the easiest way is to use the guides to align text, graphs and images. Activate your GUIDES under the VIEW menu item. </a:t>
            </a:r>
            <a:endParaRPr lang="en-US" sz="1200" dirty="0">
              <a:solidFill>
                <a:srgbClr val="333333"/>
              </a:solidFill>
              <a:latin typeface="Arial"/>
              <a:cs typeface="Arial"/>
            </a:endParaRPr>
          </a:p>
        </p:txBody>
      </p:sp>
      <p:sp>
        <p:nvSpPr>
          <p:cNvPr id="9" name="Text Placeholder 6"/>
          <p:cNvSpPr>
            <a:spLocks noGrp="1"/>
          </p:cNvSpPr>
          <p:nvPr>
            <p:ph type="body" sz="quarter" idx="16" hasCustomPrompt="1"/>
          </p:nvPr>
        </p:nvSpPr>
        <p:spPr>
          <a:xfrm>
            <a:off x="475841" y="3488267"/>
            <a:ext cx="5112709" cy="762000"/>
          </a:xfrm>
          <a:prstGeom prst="rect">
            <a:avLst/>
          </a:prstGeom>
        </p:spPr>
        <p:txBody>
          <a:bodyPr>
            <a:normAutofit/>
          </a:bodyPr>
          <a:lstStyle>
            <a:lvl1pPr marL="0" indent="0">
              <a:lnSpc>
                <a:spcPct val="100000"/>
              </a:lnSpc>
              <a:buNone/>
              <a:defRPr sz="20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dirty="0"/>
              <a:t>Subtitle</a:t>
            </a:r>
            <a:endParaRPr lang="de-DE" dirty="0"/>
          </a:p>
        </p:txBody>
      </p:sp>
      <p:sp>
        <p:nvSpPr>
          <p:cNvPr id="13" name="Text Placeholder 9"/>
          <p:cNvSpPr>
            <a:spLocks noGrp="1"/>
          </p:cNvSpPr>
          <p:nvPr>
            <p:ph type="body" sz="quarter" idx="13"/>
          </p:nvPr>
        </p:nvSpPr>
        <p:spPr>
          <a:xfrm>
            <a:off x="475841" y="503628"/>
            <a:ext cx="787296" cy="864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p:spPr>
        <p:txBody>
          <a:bodyPr>
            <a:noAutofit/>
          </a:bodyPr>
          <a:lstStyle>
            <a:lvl1pPr>
              <a:defRPr sz="100"/>
            </a:lvl1pPr>
          </a:lstStyle>
          <a:p>
            <a:pPr lvl="0"/>
            <a:r>
              <a:rPr lang="en-US"/>
              <a:t>Edit Master text styles</a:t>
            </a: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3556000" y="2679700"/>
            <a:ext cx="3413125" cy="2307701"/>
          </a:xfrm>
          <a:prstGeom prst="rect">
            <a:avLst/>
          </a:prstGeom>
        </p:spPr>
      </p:pic>
      <p:sp>
        <p:nvSpPr>
          <p:cNvPr id="3"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cSld>
  <p:clrMapOvr>
    <a:masterClrMapping/>
  </p:clrMapOvr>
  <p:extLst>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guide id="8" orient="horz">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770842" y="1064853"/>
            <a:ext cx="3796897" cy="3262031"/>
          </a:xfrm>
          <a:prstGeom prst="rect">
            <a:avLst/>
          </a:prstGeom>
        </p:spPr>
        <p:txBody>
          <a:bodyPr/>
          <a:lstStyle>
            <a:lvl1pPr marL="0" indent="0">
              <a:lnSpc>
                <a:spcPct val="100000"/>
              </a:lnSpc>
              <a:buNone/>
              <a:defRPr/>
            </a:lvl1pPr>
          </a:lstStyle>
          <a:p>
            <a:r>
              <a:rPr lang="en-US" noProof="0" dirty="0"/>
              <a:t>Click icon to add chart</a:t>
            </a:r>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p:txBody>
          <a:bodyPr/>
          <a:lstStyle/>
          <a:p>
            <a:fld id="{37FFCD0F-6FD7-423A-A678-0AA8290E11CF}" type="datetimeFigureOut">
              <a:rPr lang="de-DE" smtClean="0"/>
              <a:pPr/>
              <a:t>14.04.2020</a:t>
            </a:fld>
            <a:endParaRPr lang="de-DE"/>
          </a:p>
        </p:txBody>
      </p:sp>
      <p:sp>
        <p:nvSpPr>
          <p:cNvPr id="5" name="Footer Placeholder 4"/>
          <p:cNvSpPr>
            <a:spLocks noGrp="1"/>
          </p:cNvSpPr>
          <p:nvPr>
            <p:ph type="ftr" sz="quarter" idx="17"/>
          </p:nvPr>
        </p:nvSpPr>
        <p:spPr/>
        <p:txBody>
          <a:bodyPr/>
          <a:lstStyle/>
          <a:p>
            <a:endParaRPr lang="de-DE"/>
          </a:p>
        </p:txBody>
      </p:sp>
      <p:sp>
        <p:nvSpPr>
          <p:cNvPr id="9"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dirty="0"/>
              <a:t>Title</a:t>
            </a:r>
            <a:endParaRPr lang="de-DE" dirty="0"/>
          </a:p>
        </p:txBody>
      </p:sp>
      <p:sp>
        <p:nvSpPr>
          <p:cNvPr id="8" name="Text Placeholder 8"/>
          <p:cNvSpPr>
            <a:spLocks noGrp="1"/>
          </p:cNvSpPr>
          <p:nvPr>
            <p:ph type="body" sz="quarter" idx="13" hasCustomPrompt="1"/>
          </p:nvPr>
        </p:nvSpPr>
        <p:spPr>
          <a:xfrm>
            <a:off x="576263" y="1064853"/>
            <a:ext cx="3796896" cy="3264797"/>
          </a:xfrm>
          <a:prstGeom prst="rect">
            <a:avLst/>
          </a:prstGeom>
        </p:spPr>
        <p:txBody>
          <a:bodyPr/>
          <a:lstStyle>
            <a:lvl1pPr marL="285750" indent="-285750">
              <a:lnSpc>
                <a:spcPct val="100000"/>
              </a:lnSpc>
              <a:buFont typeface="Arial" panose="020B0604020202020204" pitchFamily="34" charset="0"/>
              <a:buChar char="•"/>
              <a:defRPr sz="1600" b="0" baseline="0"/>
            </a:lvl1pPr>
            <a:lvl2pPr marL="285750" indent="-285750">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vl6pPr marL="1714500" indent="0">
              <a:buNone/>
              <a:defRPr/>
            </a:lvl6pPr>
          </a:lstStyle>
          <a:p>
            <a:pPr lvl="0"/>
            <a:r>
              <a:rPr lang="en-US" dirty="0"/>
              <a:t>Click to add text</a:t>
            </a:r>
          </a:p>
          <a:p>
            <a:pPr lvl="2"/>
            <a:r>
              <a:rPr lang="en-US" dirty="0"/>
              <a:t>Second level</a:t>
            </a:r>
          </a:p>
          <a:p>
            <a:pPr lvl="3"/>
            <a:r>
              <a:rPr lang="en-US" dirty="0"/>
              <a:t>Third level</a:t>
            </a:r>
          </a:p>
          <a:p>
            <a:pPr lvl="4"/>
            <a:r>
              <a:rPr lang="en-US" dirty="0"/>
              <a:t>Fourth level</a:t>
            </a:r>
            <a:endParaRPr lang="en-GB" dirty="0"/>
          </a:p>
          <a:p>
            <a:pPr lvl="0"/>
            <a:endParaRPr lang="en-US" dirty="0"/>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extLst>
      <p:ext uri="{BB962C8B-B14F-4D97-AF65-F5344CB8AC3E}">
        <p14:creationId xmlns:p14="http://schemas.microsoft.com/office/powerpoint/2010/main" val="4186272090"/>
      </p:ext>
    </p:extLst>
  </p:cSld>
  <p:clrMapOvr>
    <a:masterClrMapping/>
  </p:clrMapOvr>
  <p:extLst>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172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576262" y="1064853"/>
            <a:ext cx="7990393" cy="3269526"/>
          </a:xfrm>
          <a:prstGeom prst="rect">
            <a:avLst/>
          </a:prstGeom>
        </p:spPr>
        <p:txBody>
          <a:bodyPr/>
          <a:lstStyle>
            <a:lvl1pPr marL="0" indent="0">
              <a:lnSpc>
                <a:spcPct val="100000"/>
              </a:lnSpc>
              <a:buNone/>
              <a:defRPr/>
            </a:lvl1pPr>
          </a:lstStyle>
          <a:p>
            <a:r>
              <a:rPr lang="en-US" noProof="0" dirty="0"/>
              <a:t>Click icon to add chart</a:t>
            </a:r>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6"/>
          </p:nvPr>
        </p:nvSpPr>
        <p:spPr/>
        <p:txBody>
          <a:bodyPr/>
          <a:lstStyle/>
          <a:p>
            <a:fld id="{37FFCD0F-6FD7-423A-A678-0AA8290E11CF}" type="datetimeFigureOut">
              <a:rPr lang="de-DE" smtClean="0"/>
              <a:pPr/>
              <a:t>14.04.2020</a:t>
            </a:fld>
            <a:endParaRPr lang="de-DE"/>
          </a:p>
        </p:txBody>
      </p:sp>
      <p:sp>
        <p:nvSpPr>
          <p:cNvPr id="4" name="Footer Placeholder 3"/>
          <p:cNvSpPr>
            <a:spLocks noGrp="1"/>
          </p:cNvSpPr>
          <p:nvPr>
            <p:ph type="ftr" sz="quarter" idx="17"/>
          </p:nvPr>
        </p:nvSpPr>
        <p:spPr/>
        <p:txBody>
          <a:bodyPr/>
          <a:lstStyle/>
          <a:p>
            <a:endParaRPr lang="de-DE"/>
          </a:p>
        </p:txBody>
      </p:sp>
      <p:sp>
        <p:nvSpPr>
          <p:cNvPr id="7"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dirty="0"/>
              <a:t>Title</a:t>
            </a:r>
            <a:endParaRPr lang="de-DE" dirty="0"/>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extLst>
      <p:ext uri="{BB962C8B-B14F-4D97-AF65-F5344CB8AC3E}">
        <p14:creationId xmlns:p14="http://schemas.microsoft.com/office/powerpoint/2010/main" val="2831374395"/>
      </p:ext>
    </p:extLst>
  </p:cSld>
  <p:clrMapOvr>
    <a:masterClrMapping/>
  </p:clrMapOvr>
  <p:extLst>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wo charts">
    <p:spTree>
      <p:nvGrpSpPr>
        <p:cNvPr id="1" name=""/>
        <p:cNvGrpSpPr/>
        <p:nvPr/>
      </p:nvGrpSpPr>
      <p:grpSpPr>
        <a:xfrm>
          <a:off x="0" y="0"/>
          <a:ext cx="0" cy="0"/>
          <a:chOff x="0" y="0"/>
          <a:chExt cx="0" cy="0"/>
        </a:xfrm>
      </p:grpSpPr>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6"/>
          </p:nvPr>
        </p:nvSpPr>
        <p:spPr/>
        <p:txBody>
          <a:bodyPr/>
          <a:lstStyle/>
          <a:p>
            <a:fld id="{37FFCD0F-6FD7-423A-A678-0AA8290E11CF}" type="datetimeFigureOut">
              <a:rPr lang="de-DE" smtClean="0"/>
              <a:pPr/>
              <a:t>14.04.2020</a:t>
            </a:fld>
            <a:endParaRPr lang="de-DE"/>
          </a:p>
        </p:txBody>
      </p:sp>
      <p:sp>
        <p:nvSpPr>
          <p:cNvPr id="4" name="Footer Placeholder 3"/>
          <p:cNvSpPr>
            <a:spLocks noGrp="1"/>
          </p:cNvSpPr>
          <p:nvPr>
            <p:ph type="ftr" sz="quarter" idx="17"/>
          </p:nvPr>
        </p:nvSpPr>
        <p:spPr/>
        <p:txBody>
          <a:bodyPr/>
          <a:lstStyle/>
          <a:p>
            <a:endParaRPr lang="de-DE"/>
          </a:p>
        </p:txBody>
      </p:sp>
      <p:sp>
        <p:nvSpPr>
          <p:cNvPr id="7"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dirty="0"/>
              <a:t>Title</a:t>
            </a:r>
            <a:endParaRPr lang="de-DE" dirty="0"/>
          </a:p>
        </p:txBody>
      </p:sp>
      <p:sp>
        <p:nvSpPr>
          <p:cNvPr id="13" name="Chart Placeholder 5"/>
          <p:cNvSpPr>
            <a:spLocks noGrp="1"/>
          </p:cNvSpPr>
          <p:nvPr>
            <p:ph type="chart" sz="quarter" idx="19"/>
          </p:nvPr>
        </p:nvSpPr>
        <p:spPr>
          <a:xfrm>
            <a:off x="4770841" y="1064853"/>
            <a:ext cx="3796897" cy="3269526"/>
          </a:xfrm>
          <a:prstGeom prst="rect">
            <a:avLst/>
          </a:prstGeom>
        </p:spPr>
        <p:txBody>
          <a:bodyPr/>
          <a:lstStyle>
            <a:lvl1pPr marL="0" indent="0">
              <a:lnSpc>
                <a:spcPct val="100000"/>
              </a:lnSpc>
              <a:buNone/>
              <a:defRPr/>
            </a:lvl1pPr>
          </a:lstStyle>
          <a:p>
            <a:r>
              <a:rPr lang="en-US" noProof="0" dirty="0"/>
              <a:t>Click icon to add chart</a:t>
            </a:r>
          </a:p>
        </p:txBody>
      </p:sp>
      <p:sp>
        <p:nvSpPr>
          <p:cNvPr id="14" name="Chart Placeholder 5"/>
          <p:cNvSpPr>
            <a:spLocks noGrp="1"/>
          </p:cNvSpPr>
          <p:nvPr>
            <p:ph type="chart" sz="quarter" idx="15"/>
          </p:nvPr>
        </p:nvSpPr>
        <p:spPr>
          <a:xfrm>
            <a:off x="576262" y="1064853"/>
            <a:ext cx="3796897" cy="3269526"/>
          </a:xfrm>
          <a:prstGeom prst="rect">
            <a:avLst/>
          </a:prstGeom>
        </p:spPr>
        <p:txBody>
          <a:bodyPr/>
          <a:lstStyle>
            <a:lvl1pPr marL="0" indent="0">
              <a:lnSpc>
                <a:spcPct val="100000"/>
              </a:lnSpc>
              <a:buNone/>
              <a:defRPr/>
            </a:lvl1pPr>
          </a:lstStyle>
          <a:p>
            <a:r>
              <a:rPr lang="en-US" noProof="0" dirty="0"/>
              <a:t>Click icon to add chart</a:t>
            </a:r>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cSld>
  <p:clrMapOvr>
    <a:masterClrMapping/>
  </p:clrMapOvr>
  <p:extLst>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hree charts">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576263" y="1069185"/>
            <a:ext cx="2480205" cy="3269526"/>
          </a:xfrm>
          <a:prstGeom prst="rect">
            <a:avLst/>
          </a:prstGeom>
        </p:spPr>
        <p:txBody>
          <a:bodyPr/>
          <a:lstStyle>
            <a:lvl1pPr marL="0" indent="0">
              <a:lnSpc>
                <a:spcPct val="100000"/>
              </a:lnSpc>
              <a:buNone/>
              <a:defRPr/>
            </a:lvl1pPr>
          </a:lstStyle>
          <a:p>
            <a:r>
              <a:rPr lang="en-US" noProof="0" dirty="0"/>
              <a:t>Click icon to add chart</a:t>
            </a:r>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6"/>
          </p:nvPr>
        </p:nvSpPr>
        <p:spPr/>
        <p:txBody>
          <a:bodyPr/>
          <a:lstStyle/>
          <a:p>
            <a:fld id="{37FFCD0F-6FD7-423A-A678-0AA8290E11CF}" type="datetimeFigureOut">
              <a:rPr lang="de-DE" smtClean="0"/>
              <a:pPr/>
              <a:t>14.04.2020</a:t>
            </a:fld>
            <a:endParaRPr lang="de-DE"/>
          </a:p>
        </p:txBody>
      </p:sp>
      <p:sp>
        <p:nvSpPr>
          <p:cNvPr id="4" name="Footer Placeholder 3"/>
          <p:cNvSpPr>
            <a:spLocks noGrp="1"/>
          </p:cNvSpPr>
          <p:nvPr>
            <p:ph type="ftr" sz="quarter" idx="17"/>
          </p:nvPr>
        </p:nvSpPr>
        <p:spPr/>
        <p:txBody>
          <a:bodyPr/>
          <a:lstStyle/>
          <a:p>
            <a:endParaRPr lang="de-DE"/>
          </a:p>
        </p:txBody>
      </p:sp>
      <p:sp>
        <p:nvSpPr>
          <p:cNvPr id="7"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dirty="0"/>
              <a:t>Title</a:t>
            </a:r>
            <a:endParaRPr lang="de-DE" dirty="0"/>
          </a:p>
        </p:txBody>
      </p:sp>
      <p:sp>
        <p:nvSpPr>
          <p:cNvPr id="8" name="Chart Placeholder 5"/>
          <p:cNvSpPr>
            <a:spLocks noGrp="1"/>
          </p:cNvSpPr>
          <p:nvPr>
            <p:ph type="chart" sz="quarter" idx="18"/>
          </p:nvPr>
        </p:nvSpPr>
        <p:spPr>
          <a:xfrm>
            <a:off x="3331899" y="1069185"/>
            <a:ext cx="2480205" cy="3269526"/>
          </a:xfrm>
          <a:prstGeom prst="rect">
            <a:avLst/>
          </a:prstGeom>
        </p:spPr>
        <p:txBody>
          <a:bodyPr/>
          <a:lstStyle>
            <a:lvl1pPr marL="0" indent="0">
              <a:lnSpc>
                <a:spcPct val="100000"/>
              </a:lnSpc>
              <a:buNone/>
              <a:defRPr/>
            </a:lvl1pPr>
          </a:lstStyle>
          <a:p>
            <a:r>
              <a:rPr lang="en-US" noProof="0" dirty="0"/>
              <a:t>Click icon to add chart</a:t>
            </a:r>
          </a:p>
        </p:txBody>
      </p:sp>
      <p:sp>
        <p:nvSpPr>
          <p:cNvPr id="9" name="Chart Placeholder 5"/>
          <p:cNvSpPr>
            <a:spLocks noGrp="1"/>
          </p:cNvSpPr>
          <p:nvPr>
            <p:ph type="chart" sz="quarter" idx="19"/>
          </p:nvPr>
        </p:nvSpPr>
        <p:spPr>
          <a:xfrm>
            <a:off x="6087533" y="1069185"/>
            <a:ext cx="2480205" cy="3269526"/>
          </a:xfrm>
          <a:prstGeom prst="rect">
            <a:avLst/>
          </a:prstGeom>
        </p:spPr>
        <p:txBody>
          <a:bodyPr/>
          <a:lstStyle>
            <a:lvl1pPr marL="0" indent="0">
              <a:lnSpc>
                <a:spcPct val="100000"/>
              </a:lnSpc>
              <a:buNone/>
              <a:defRPr/>
            </a:lvl1pPr>
          </a:lstStyle>
          <a:p>
            <a:r>
              <a:rPr lang="en-US" noProof="0" dirty="0"/>
              <a:t>Click icon to add chart</a:t>
            </a:r>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cSld>
  <p:clrMapOvr>
    <a:masterClrMapping/>
  </p:clrMapOvr>
  <p:extLst>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cxnSp>
        <p:nvCxnSpPr>
          <p:cNvPr id="11" name="Straight Connector 10"/>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7"/>
          </p:nvPr>
        </p:nvSpPr>
        <p:spPr/>
        <p:txBody>
          <a:bodyPr/>
          <a:lstStyle/>
          <a:p>
            <a:fld id="{37FFCD0F-6FD7-423A-A678-0AA8290E11CF}" type="datetimeFigureOut">
              <a:rPr lang="de-DE" smtClean="0"/>
              <a:pPr/>
              <a:t>14.04.2020</a:t>
            </a:fld>
            <a:endParaRPr lang="de-DE"/>
          </a:p>
        </p:txBody>
      </p:sp>
      <p:sp>
        <p:nvSpPr>
          <p:cNvPr id="6" name="Footer Placeholder 5"/>
          <p:cNvSpPr>
            <a:spLocks noGrp="1"/>
          </p:cNvSpPr>
          <p:nvPr>
            <p:ph type="ftr" sz="quarter" idx="18"/>
          </p:nvPr>
        </p:nvSpPr>
        <p:spPr/>
        <p:txBody>
          <a:bodyPr/>
          <a:lstStyle/>
          <a:p>
            <a:endParaRPr lang="de-DE"/>
          </a:p>
        </p:txBody>
      </p:sp>
      <p:sp>
        <p:nvSpPr>
          <p:cNvPr id="10" name="Table Placeholder 6"/>
          <p:cNvSpPr>
            <a:spLocks noGrp="1"/>
          </p:cNvSpPr>
          <p:nvPr>
            <p:ph type="tbl" sz="quarter" idx="16"/>
          </p:nvPr>
        </p:nvSpPr>
        <p:spPr>
          <a:xfrm>
            <a:off x="576261" y="1064853"/>
            <a:ext cx="7990394" cy="3269526"/>
          </a:xfrm>
          <a:prstGeom prst="rect">
            <a:avLst/>
          </a:prstGeom>
        </p:spPr>
        <p:txBody>
          <a:bodyPr/>
          <a:lstStyle>
            <a:lvl1pPr marL="0" indent="0">
              <a:lnSpc>
                <a:spcPct val="100000"/>
              </a:lnSpc>
              <a:buNone/>
              <a:defRPr/>
            </a:lvl1pPr>
          </a:lstStyle>
          <a:p>
            <a:r>
              <a:rPr lang="en-US" noProof="0" dirty="0"/>
              <a:t>Click icon to add table</a:t>
            </a:r>
          </a:p>
        </p:txBody>
      </p:sp>
      <p:sp>
        <p:nvSpPr>
          <p:cNvPr id="7"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dirty="0"/>
              <a:t>Title</a:t>
            </a:r>
            <a:endParaRPr lang="de-DE" dirty="0"/>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extLst>
      <p:ext uri="{BB962C8B-B14F-4D97-AF65-F5344CB8AC3E}">
        <p14:creationId xmlns:p14="http://schemas.microsoft.com/office/powerpoint/2010/main" val="782012608"/>
      </p:ext>
    </p:extLst>
  </p:cSld>
  <p:clrMapOvr>
    <a:masterClrMapping/>
  </p:clrMapOvr>
  <p:extLst>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2" name="Text Placeholder 11"/>
          <p:cNvSpPr>
            <a:spLocks noGrp="1"/>
          </p:cNvSpPr>
          <p:nvPr>
            <p:ph type="body" sz="quarter" idx="14" hasCustomPrompt="1"/>
          </p:nvPr>
        </p:nvSpPr>
        <p:spPr>
          <a:xfrm>
            <a:off x="484253" y="4144980"/>
            <a:ext cx="5112709" cy="448866"/>
          </a:xfrm>
          <a:prstGeom prst="rect">
            <a:avLst/>
          </a:prstGeom>
        </p:spPr>
        <p:txBody>
          <a:bodyPr>
            <a:noAutofit/>
          </a:bodyPr>
          <a:lstStyle>
            <a:lvl1pPr marL="0" indent="0">
              <a:lnSpc>
                <a:spcPct val="100000"/>
              </a:lnSpc>
              <a:spcBef>
                <a:spcPts val="0"/>
              </a:spcBef>
              <a:buNone/>
              <a:defRPr sz="1400">
                <a:solidFill>
                  <a:schemeClr val="tx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dirty="0"/>
              <a:t>Department</a:t>
            </a:r>
            <a:br>
              <a:rPr lang="en-US" dirty="0"/>
            </a:br>
            <a:r>
              <a:rPr lang="en-US" dirty="0"/>
              <a:t>Date</a:t>
            </a:r>
            <a:endParaRPr lang="de-DE" dirty="0"/>
          </a:p>
        </p:txBody>
      </p:sp>
      <p:sp>
        <p:nvSpPr>
          <p:cNvPr id="7" name="TextBox 6"/>
          <p:cNvSpPr txBox="1"/>
          <p:nvPr userDrawn="1"/>
        </p:nvSpPr>
        <p:spPr>
          <a:xfrm>
            <a:off x="469263" y="2014789"/>
            <a:ext cx="3905250" cy="861774"/>
          </a:xfrm>
          <a:prstGeom prst="rect">
            <a:avLst/>
          </a:prstGeom>
          <a:noFill/>
        </p:spPr>
        <p:txBody>
          <a:bodyPr wrap="square" rtlCol="0">
            <a:spAutoFit/>
          </a:bodyPr>
          <a:lstStyle/>
          <a:p>
            <a:r>
              <a:rPr lang="en-US" sz="5000" kern="1200" noProof="0" dirty="0">
                <a:solidFill>
                  <a:schemeClr val="tx1"/>
                </a:solidFill>
                <a:latin typeface="+mj-lt"/>
                <a:ea typeface="+mj-ea"/>
                <a:cs typeface="+mj-cs"/>
              </a:rPr>
              <a:t>Thank you</a:t>
            </a:r>
          </a:p>
        </p:txBody>
      </p:sp>
      <p:pic>
        <p:nvPicPr>
          <p:cNvPr id="9" name="Picture 8">
            <a:extLst>
              <a:ext uri="{FF2B5EF4-FFF2-40B4-BE49-F238E27FC236}">
                <a16:creationId xmlns:a16="http://schemas.microsoft.com/office/drawing/2014/main" id="{8ED1E7E9-0B74-D54C-8C9A-067E1D0C0E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84178" y="1283678"/>
            <a:ext cx="3859822" cy="3859822"/>
          </a:xfrm>
          <a:prstGeom prst="rect">
            <a:avLst/>
          </a:prstGeom>
        </p:spPr>
      </p:pic>
      <p:sp>
        <p:nvSpPr>
          <p:cNvPr id="10" name="Text Placeholder 9"/>
          <p:cNvSpPr>
            <a:spLocks noGrp="1"/>
          </p:cNvSpPr>
          <p:nvPr>
            <p:ph type="body" sz="quarter" idx="13"/>
          </p:nvPr>
        </p:nvSpPr>
        <p:spPr>
          <a:xfrm>
            <a:off x="475841" y="503628"/>
            <a:ext cx="787296" cy="86400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p:spPr>
        <p:txBody>
          <a:bodyPr>
            <a:noAutofit/>
          </a:bodyPr>
          <a:lstStyle>
            <a:lvl1pPr>
              <a:defRPr sz="100"/>
            </a:lvl1pPr>
          </a:lstStyle>
          <a:p>
            <a:pPr lvl="0"/>
            <a:r>
              <a:rPr lang="en-US"/>
              <a:t>Edit Master text styles</a:t>
            </a:r>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extLst>
      <p:ext uri="{BB962C8B-B14F-4D97-AF65-F5344CB8AC3E}">
        <p14:creationId xmlns:p14="http://schemas.microsoft.com/office/powerpoint/2010/main" val="3946097589"/>
      </p:ext>
    </p:extLst>
  </p:cSld>
  <p:clrMapOvr>
    <a:masterClrMapping/>
  </p:clrMapOvr>
  <p:extLst>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orient="horz" pos="373" userDrawn="1">
          <p15:clr>
            <a:srgbClr val="FBAE40"/>
          </p15:clr>
        </p15:guide>
        <p15:guide id="6" pos="5397" userDrawn="1">
          <p15:clr>
            <a:srgbClr val="FBAE40"/>
          </p15:clr>
        </p15:guide>
        <p15:guide id="7" orient="horz" pos="2867"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BE34-EE2D-441A-9980-FC0E6F3B68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FB881C-9CEA-4023-A97F-3484590F80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F45006-2D93-4FC0-A229-AD257149F14D}"/>
              </a:ext>
            </a:extLst>
          </p:cNvPr>
          <p:cNvSpPr>
            <a:spLocks noGrp="1"/>
          </p:cNvSpPr>
          <p:nvPr>
            <p:ph type="dt" sz="half" idx="10"/>
          </p:nvPr>
        </p:nvSpPr>
        <p:spPr/>
        <p:txBody>
          <a:bodyPr/>
          <a:lstStyle/>
          <a:p>
            <a:fld id="{F5A24DD8-D030-4D49-95FF-61B1AD7C6CE6}" type="datetimeFigureOut">
              <a:rPr lang="en-GB" smtClean="0"/>
              <a:t>14/04/2020</a:t>
            </a:fld>
            <a:endParaRPr lang="en-GB"/>
          </a:p>
        </p:txBody>
      </p:sp>
      <p:sp>
        <p:nvSpPr>
          <p:cNvPr id="5" name="Footer Placeholder 4">
            <a:extLst>
              <a:ext uri="{FF2B5EF4-FFF2-40B4-BE49-F238E27FC236}">
                <a16:creationId xmlns:a16="http://schemas.microsoft.com/office/drawing/2014/main" id="{9FDE0146-C4DF-43AD-8BB1-3BAE4A7551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06D36A-F82E-412F-9884-0A6400CADE22}"/>
              </a:ext>
            </a:extLst>
          </p:cNvPr>
          <p:cNvSpPr>
            <a:spLocks noGrp="1"/>
          </p:cNvSpPr>
          <p:nvPr>
            <p:ph type="sldNum" sz="quarter" idx="12"/>
          </p:nvPr>
        </p:nvSpPr>
        <p:spPr/>
        <p:txBody>
          <a:bodyPr/>
          <a:lstStyle/>
          <a:p>
            <a:fld id="{9AC83F98-88B3-4C1D-A9E2-D06A735653AA}" type="slidenum">
              <a:rPr lang="en-GB" smtClean="0"/>
              <a:t>‹#›</a:t>
            </a:fld>
            <a:endParaRPr lang="en-GB"/>
          </a:p>
        </p:txBody>
      </p:sp>
      <p:sp>
        <p:nvSpPr>
          <p:cNvPr id="7"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extLst>
      <p:ext uri="{BB962C8B-B14F-4D97-AF65-F5344CB8AC3E}">
        <p14:creationId xmlns:p14="http://schemas.microsoft.com/office/powerpoint/2010/main" val="1289195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ain title slide with dark photo">
    <p:spTree>
      <p:nvGrpSpPr>
        <p:cNvPr id="1" name=""/>
        <p:cNvGrpSpPr/>
        <p:nvPr/>
      </p:nvGrpSpPr>
      <p:grpSpPr>
        <a:xfrm>
          <a:off x="0" y="0"/>
          <a:ext cx="0" cy="0"/>
          <a:chOff x="0" y="0"/>
          <a:chExt cx="0" cy="0"/>
        </a:xfrm>
      </p:grpSpPr>
      <p:sp>
        <p:nvSpPr>
          <p:cNvPr id="14" name="AchtergrondBeeld"/>
          <p:cNvSpPr>
            <a:spLocks noGrp="1"/>
          </p:cNvSpPr>
          <p:nvPr>
            <p:ph type="pic" sz="quarter" idx="15" hasCustomPrompt="1"/>
          </p:nvPr>
        </p:nvSpPr>
        <p:spPr>
          <a:xfrm>
            <a:off x="0" y="0"/>
            <a:ext cx="9144000" cy="5143500"/>
          </a:xfrm>
          <a:prstGeom prst="rect">
            <a:avLst/>
          </a:prstGeom>
          <a:solidFill>
            <a:srgbClr val="3E4043">
              <a:alpha val="14902"/>
            </a:srgbClr>
          </a:solidFill>
        </p:spPr>
        <p:txBody>
          <a:bodyPr>
            <a:normAutofit/>
          </a:bodyPr>
          <a:lstStyle>
            <a:lvl1pPr marL="0" indent="0" algn="r">
              <a:lnSpc>
                <a:spcPct val="100000"/>
              </a:lnSpc>
              <a:buNone/>
              <a:defRPr sz="1600" baseline="0"/>
            </a:lvl1pPr>
          </a:lstStyle>
          <a:p>
            <a:r>
              <a:rPr lang="de-DE"/>
              <a:t>Click on icon to select picture</a:t>
            </a:r>
          </a:p>
        </p:txBody>
      </p:sp>
      <p:sp>
        <p:nvSpPr>
          <p:cNvPr id="12" name="Text Placeholder 11"/>
          <p:cNvSpPr>
            <a:spLocks noGrp="1"/>
          </p:cNvSpPr>
          <p:nvPr>
            <p:ph type="body" sz="quarter" idx="14" hasCustomPrompt="1"/>
          </p:nvPr>
        </p:nvSpPr>
        <p:spPr>
          <a:xfrm>
            <a:off x="475841" y="4326324"/>
            <a:ext cx="5112709" cy="490001"/>
          </a:xfrm>
          <a:prstGeom prst="rect">
            <a:avLst/>
          </a:prstGeom>
        </p:spPr>
        <p:txBody>
          <a:bodyPr>
            <a:normAutofit/>
          </a:bodyPr>
          <a:lstStyle>
            <a:lvl1pPr marL="0" indent="0">
              <a:lnSpc>
                <a:spcPct val="100000"/>
              </a:lnSpc>
              <a:spcBef>
                <a:spcPts val="0"/>
              </a:spcBef>
              <a:buNone/>
              <a:defRPr sz="1300">
                <a:solidFill>
                  <a:schemeClr val="bg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endParaRPr lang="de-DE" dirty="0"/>
          </a:p>
        </p:txBody>
      </p:sp>
      <p:sp>
        <p:nvSpPr>
          <p:cNvPr id="17" name="TextBox 16"/>
          <p:cNvSpPr txBox="1"/>
          <p:nvPr userDrawn="1"/>
        </p:nvSpPr>
        <p:spPr>
          <a:xfrm>
            <a:off x="-3556000" y="0"/>
            <a:ext cx="3413125" cy="2492990"/>
          </a:xfrm>
          <a:prstGeom prst="rect">
            <a:avLst/>
          </a:prstGeom>
          <a:solidFill>
            <a:srgbClr val="FFFF99"/>
          </a:solidFill>
        </p:spPr>
        <p:txBody>
          <a:bodyPr wrap="square" rtlCol="0">
            <a:spAutoFit/>
          </a:bodyPr>
          <a:lstStyle/>
          <a:p>
            <a:pPr defTabSz="914400"/>
            <a:r>
              <a:rPr lang="en-US" sz="1200">
                <a:solidFill>
                  <a:srgbClr val="333333"/>
                </a:solidFill>
                <a:latin typeface="Arial"/>
                <a:cs typeface="Arial"/>
              </a:rPr>
              <a:t>IMPORTANT!!  </a:t>
            </a:r>
          </a:p>
          <a:p>
            <a:pPr defTabSz="914400"/>
            <a:endParaRPr lang="en-US" sz="1200">
              <a:solidFill>
                <a:srgbClr val="333333"/>
              </a:solidFill>
              <a:latin typeface="Arial"/>
              <a:cs typeface="Arial"/>
            </a:endParaRPr>
          </a:p>
          <a:p>
            <a:pPr defTabSz="914400"/>
            <a:r>
              <a:rPr lang="en-US" sz="1200" dirty="0">
                <a:solidFill>
                  <a:srgbClr val="333333"/>
                </a:solidFill>
                <a:latin typeface="Arial"/>
                <a:cs typeface="Arial"/>
              </a:rPr>
              <a:t>If you insert or change the picture, select it, click right and choose </a:t>
            </a:r>
            <a:r>
              <a:rPr lang="en-US" sz="1200" dirty="0">
                <a:solidFill>
                  <a:schemeClr val="accent2"/>
                </a:solidFill>
                <a:latin typeface="Arial"/>
                <a:cs typeface="Arial"/>
              </a:rPr>
              <a:t>Send to back</a:t>
            </a:r>
            <a:r>
              <a:rPr lang="en-US" sz="1200" dirty="0">
                <a:solidFill>
                  <a:srgbClr val="333333"/>
                </a:solidFill>
                <a:latin typeface="Arial"/>
                <a:cs typeface="Arial"/>
              </a:rPr>
              <a:t> from the right click menu to make the logo and text visible.</a:t>
            </a:r>
          </a:p>
          <a:p>
            <a:pPr defTabSz="914400"/>
            <a:endParaRPr lang="en-US" sz="1200" dirty="0">
              <a:solidFill>
                <a:srgbClr val="333333"/>
              </a:solidFill>
              <a:latin typeface="Arial"/>
              <a:cs typeface="Arial"/>
            </a:endParaRPr>
          </a:p>
          <a:p>
            <a:pPr defTabSz="914400"/>
            <a:endParaRPr lang="en-US" sz="1200" dirty="0">
              <a:solidFill>
                <a:srgbClr val="333333"/>
              </a:solidFill>
              <a:latin typeface="Arial"/>
              <a:cs typeface="Arial"/>
            </a:endParaRPr>
          </a:p>
          <a:p>
            <a:pPr defTabSz="914400"/>
            <a:r>
              <a:rPr lang="en-US" sz="1200" baseline="0" dirty="0">
                <a:solidFill>
                  <a:srgbClr val="333333"/>
                </a:solidFill>
                <a:latin typeface="Arial"/>
                <a:cs typeface="Arial"/>
              </a:rPr>
              <a:t>To make you slides look as sophisticated and contemporary as possible, the easiest way is to use the guides to align text, graphs and images. Activate your GUIDES under the VIEW menu item. </a:t>
            </a:r>
            <a:endParaRPr lang="en-US" sz="1200" dirty="0">
              <a:solidFill>
                <a:srgbClr val="333333"/>
              </a:solidFill>
              <a:latin typeface="Arial"/>
              <a:cs typeface="Arial"/>
            </a:endParaRPr>
          </a:p>
        </p:txBody>
      </p:sp>
      <p:sp>
        <p:nvSpPr>
          <p:cNvPr id="20" name="Title 1"/>
          <p:cNvSpPr>
            <a:spLocks noGrp="1"/>
          </p:cNvSpPr>
          <p:nvPr>
            <p:ph type="ctrTitle" hasCustomPrompt="1"/>
          </p:nvPr>
        </p:nvSpPr>
        <p:spPr>
          <a:xfrm>
            <a:off x="475841" y="1659467"/>
            <a:ext cx="5112709" cy="1744133"/>
          </a:xfrm>
          <a:prstGeom prst="rect">
            <a:avLst/>
          </a:prstGeom>
        </p:spPr>
        <p:txBody>
          <a:bodyPr anchor="t" anchorCtr="0">
            <a:normAutofit/>
          </a:bodyPr>
          <a:lstStyle>
            <a:lvl1pPr algn="l">
              <a:lnSpc>
                <a:spcPct val="100000"/>
              </a:lnSpc>
              <a:defRPr sz="3800">
                <a:solidFill>
                  <a:schemeClr val="bg1"/>
                </a:solidFill>
              </a:defRPr>
            </a:lvl1pPr>
          </a:lstStyle>
          <a:p>
            <a:r>
              <a:rPr lang="en-US" noProof="0" dirty="0"/>
              <a:t>Click to edit title max over 2x lines</a:t>
            </a:r>
          </a:p>
        </p:txBody>
      </p:sp>
      <p:sp>
        <p:nvSpPr>
          <p:cNvPr id="21" name="Text Placeholder 6"/>
          <p:cNvSpPr>
            <a:spLocks noGrp="1"/>
          </p:cNvSpPr>
          <p:nvPr>
            <p:ph type="body" sz="quarter" idx="16" hasCustomPrompt="1"/>
          </p:nvPr>
        </p:nvSpPr>
        <p:spPr>
          <a:xfrm>
            <a:off x="475841" y="3488267"/>
            <a:ext cx="5112709" cy="762000"/>
          </a:xfrm>
          <a:prstGeom prst="rect">
            <a:avLst/>
          </a:prstGeom>
        </p:spPr>
        <p:txBody>
          <a:bodyPr>
            <a:normAutofit/>
          </a:bodyPr>
          <a:lstStyle>
            <a:lvl1pPr marL="0" indent="0">
              <a:lnSpc>
                <a:spcPct val="100000"/>
              </a:lnSpc>
              <a:buNone/>
              <a:defRPr sz="20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dirty="0"/>
              <a:t>Subtitle</a:t>
            </a:r>
            <a:endParaRPr lang="de-DE" dirty="0"/>
          </a:p>
        </p:txBody>
      </p:sp>
      <p:sp>
        <p:nvSpPr>
          <p:cNvPr id="13" name="Text Placeholder 9"/>
          <p:cNvSpPr>
            <a:spLocks noGrp="1"/>
          </p:cNvSpPr>
          <p:nvPr>
            <p:ph type="body" sz="quarter" idx="13" hasCustomPrompt="1"/>
          </p:nvPr>
        </p:nvSpPr>
        <p:spPr>
          <a:xfrm>
            <a:off x="475841" y="503628"/>
            <a:ext cx="788400" cy="864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p:spPr>
        <p:txBody>
          <a:bodyPr>
            <a:normAutofit/>
          </a:bodyPr>
          <a:lstStyle>
            <a:lvl1pPr>
              <a:defRPr sz="100">
                <a:solidFill>
                  <a:schemeClr val="bg1"/>
                </a:solidFill>
              </a:defRPr>
            </a:lvl1pPr>
          </a:lstStyle>
          <a:p>
            <a:pPr lvl="0"/>
            <a:r>
              <a:rPr lang="en-US"/>
              <a:t>Edit Master text styles v</a:t>
            </a:r>
          </a:p>
        </p:txBody>
      </p:sp>
      <p:pic>
        <p:nvPicPr>
          <p:cNvPr id="9" name="Picture 8"/>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3556000" y="2679700"/>
            <a:ext cx="3413125" cy="2307701"/>
          </a:xfrm>
          <a:prstGeom prst="rect">
            <a:avLst/>
          </a:prstGeom>
        </p:spPr>
      </p:pic>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extLst>
      <p:ext uri="{BB962C8B-B14F-4D97-AF65-F5344CB8AC3E}">
        <p14:creationId xmlns:p14="http://schemas.microsoft.com/office/powerpoint/2010/main" val="899294975"/>
      </p:ext>
    </p:extLst>
  </p:cSld>
  <p:clrMapOvr>
    <a:masterClrMapping/>
  </p:clrMapOvr>
  <p:extLst>
    <p:ext uri="{DCECCB84-F9BA-43D5-87BE-67443E8EF086}">
      <p15:sldGuideLst xmlns:p15="http://schemas.microsoft.com/office/powerpoint/2012/main">
        <p15:guide id="1" orient="horz" pos="373" userDrawn="1">
          <p15:clr>
            <a:srgbClr val="FBAE40"/>
          </p15:clr>
        </p15:guide>
        <p15:guide id="2" orient="horz" pos="2867" userDrawn="1">
          <p15:clr>
            <a:srgbClr val="FBAE40"/>
          </p15:clr>
        </p15:guide>
        <p15:guide id="3" pos="363" userDrawn="1">
          <p15:clr>
            <a:srgbClr val="FBAE40"/>
          </p15:clr>
        </p15:guide>
        <p15:guide id="4" pos="2699" userDrawn="1">
          <p15:clr>
            <a:srgbClr val="FBAE40"/>
          </p15:clr>
        </p15:guide>
        <p15:guide id="5" pos="2880" userDrawn="1">
          <p15:clr>
            <a:srgbClr val="FBAE40"/>
          </p15:clr>
        </p15:guide>
        <p15:guide id="6" pos="3061" userDrawn="1">
          <p15:clr>
            <a:srgbClr val="FBAE40"/>
          </p15:clr>
        </p15:guide>
        <p15:guide id="7" pos="53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Main title slide with subtitle">
    <p:spTree>
      <p:nvGrpSpPr>
        <p:cNvPr id="1" name=""/>
        <p:cNvGrpSpPr/>
        <p:nvPr/>
      </p:nvGrpSpPr>
      <p:grpSpPr>
        <a:xfrm>
          <a:off x="0" y="0"/>
          <a:ext cx="0" cy="0"/>
          <a:chOff x="0" y="0"/>
          <a:chExt cx="0" cy="0"/>
        </a:xfrm>
      </p:grpSpPr>
      <p:sp>
        <p:nvSpPr>
          <p:cNvPr id="18" name="Text Placeholder 11"/>
          <p:cNvSpPr>
            <a:spLocks noGrp="1"/>
          </p:cNvSpPr>
          <p:nvPr>
            <p:ph type="body" sz="quarter" idx="14" hasCustomPrompt="1"/>
          </p:nvPr>
        </p:nvSpPr>
        <p:spPr>
          <a:xfrm>
            <a:off x="475841" y="4326324"/>
            <a:ext cx="5112709" cy="490001"/>
          </a:xfrm>
          <a:prstGeom prst="rect">
            <a:avLst/>
          </a:prstGeom>
        </p:spPr>
        <p:txBody>
          <a:bodyPr>
            <a:normAutofit/>
          </a:bodyPr>
          <a:lstStyle>
            <a:lvl1pPr marL="0" indent="0" algn="l">
              <a:lnSpc>
                <a:spcPct val="100000"/>
              </a:lnSpc>
              <a:spcBef>
                <a:spcPts val="0"/>
              </a:spcBef>
              <a:buFont typeface="Arial" charset="0"/>
              <a:buNone/>
              <a:defRPr sz="1300"/>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endParaRPr lang="de-DE" dirty="0"/>
          </a:p>
        </p:txBody>
      </p:sp>
      <p:sp>
        <p:nvSpPr>
          <p:cNvPr id="8" name="Title 1"/>
          <p:cNvSpPr>
            <a:spLocks noGrp="1"/>
          </p:cNvSpPr>
          <p:nvPr>
            <p:ph type="ctrTitle" hasCustomPrompt="1"/>
          </p:nvPr>
        </p:nvSpPr>
        <p:spPr>
          <a:xfrm>
            <a:off x="475841" y="1659467"/>
            <a:ext cx="5112709" cy="1744133"/>
          </a:xfrm>
          <a:prstGeom prst="rect">
            <a:avLst/>
          </a:prstGeom>
        </p:spPr>
        <p:txBody>
          <a:bodyPr anchor="t" anchorCtr="0">
            <a:normAutofit/>
          </a:bodyPr>
          <a:lstStyle>
            <a:lvl1pPr algn="l">
              <a:lnSpc>
                <a:spcPct val="100000"/>
              </a:lnSpc>
              <a:defRPr sz="3800">
                <a:solidFill>
                  <a:srgbClr val="53565A"/>
                </a:solidFill>
              </a:defRPr>
            </a:lvl1pPr>
          </a:lstStyle>
          <a:p>
            <a:r>
              <a:rPr lang="en-US" noProof="0" dirty="0"/>
              <a:t>Click to edit title max over 2x lines</a:t>
            </a:r>
          </a:p>
        </p:txBody>
      </p:sp>
      <p:sp>
        <p:nvSpPr>
          <p:cNvPr id="10" name="Text Placeholder 6"/>
          <p:cNvSpPr>
            <a:spLocks noGrp="1"/>
          </p:cNvSpPr>
          <p:nvPr>
            <p:ph type="body" sz="quarter" idx="16" hasCustomPrompt="1"/>
          </p:nvPr>
        </p:nvSpPr>
        <p:spPr>
          <a:xfrm>
            <a:off x="475841" y="3488267"/>
            <a:ext cx="5112709" cy="762000"/>
          </a:xfrm>
          <a:prstGeom prst="rect">
            <a:avLst/>
          </a:prstGeom>
        </p:spPr>
        <p:txBody>
          <a:bodyPr>
            <a:normAutofit/>
          </a:bodyPr>
          <a:lstStyle>
            <a:lvl1pPr marL="0" indent="0">
              <a:lnSpc>
                <a:spcPct val="100000"/>
              </a:lnSpc>
              <a:buNone/>
              <a:defRPr sz="20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dirty="0"/>
              <a:t>Subtitle</a:t>
            </a:r>
            <a:endParaRPr lang="de-DE" dirty="0"/>
          </a:p>
        </p:txBody>
      </p:sp>
      <p:pic>
        <p:nvPicPr>
          <p:cNvPr id="7" name="Picture 6">
            <a:extLst>
              <a:ext uri="{FF2B5EF4-FFF2-40B4-BE49-F238E27FC236}">
                <a16:creationId xmlns:a16="http://schemas.microsoft.com/office/drawing/2014/main" id="{8ED1E7E9-0B74-D54C-8C9A-067E1D0C0E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84178" y="1283678"/>
            <a:ext cx="3859822" cy="3859822"/>
          </a:xfrm>
          <a:prstGeom prst="rect">
            <a:avLst/>
          </a:prstGeom>
        </p:spPr>
      </p:pic>
      <p:sp>
        <p:nvSpPr>
          <p:cNvPr id="12" name="Text Placeholder 9"/>
          <p:cNvSpPr>
            <a:spLocks noGrp="1"/>
          </p:cNvSpPr>
          <p:nvPr>
            <p:ph type="body" sz="quarter" idx="13"/>
          </p:nvPr>
        </p:nvSpPr>
        <p:spPr>
          <a:xfrm>
            <a:off x="475841" y="503628"/>
            <a:ext cx="787296" cy="86400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p:spPr>
        <p:txBody>
          <a:bodyPr>
            <a:noAutofit/>
          </a:bodyPr>
          <a:lstStyle>
            <a:lvl1pPr>
              <a:defRPr sz="100"/>
            </a:lvl1pPr>
          </a:lstStyle>
          <a:p>
            <a:pPr lvl="0"/>
            <a:r>
              <a:rPr lang="en-US"/>
              <a:t>Edit Master text styles</a:t>
            </a:r>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cSld>
  <p:clrMapOvr>
    <a:masterClrMapping/>
  </p:clrMapOvr>
  <p:extLst>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title slide">
    <p:spTree>
      <p:nvGrpSpPr>
        <p:cNvPr id="1" name=""/>
        <p:cNvGrpSpPr/>
        <p:nvPr/>
      </p:nvGrpSpPr>
      <p:grpSpPr>
        <a:xfrm>
          <a:off x="0" y="0"/>
          <a:ext cx="0" cy="0"/>
          <a:chOff x="0" y="0"/>
          <a:chExt cx="0" cy="0"/>
        </a:xfrm>
      </p:grpSpPr>
      <p:sp>
        <p:nvSpPr>
          <p:cNvPr id="18" name="Text Placeholder 11"/>
          <p:cNvSpPr>
            <a:spLocks noGrp="1"/>
          </p:cNvSpPr>
          <p:nvPr>
            <p:ph type="body" sz="quarter" idx="14" hasCustomPrompt="1"/>
          </p:nvPr>
        </p:nvSpPr>
        <p:spPr>
          <a:xfrm>
            <a:off x="475841" y="4326324"/>
            <a:ext cx="5112709" cy="490001"/>
          </a:xfrm>
          <a:prstGeom prst="rect">
            <a:avLst/>
          </a:prstGeom>
        </p:spPr>
        <p:txBody>
          <a:bodyPr>
            <a:normAutofit/>
          </a:bodyPr>
          <a:lstStyle>
            <a:lvl1pPr marL="0" indent="0" algn="l">
              <a:lnSpc>
                <a:spcPct val="100000"/>
              </a:lnSpc>
              <a:spcBef>
                <a:spcPts val="0"/>
              </a:spcBef>
              <a:buFont typeface="Arial" charset="0"/>
              <a:buNone/>
              <a:defRPr sz="1300"/>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endParaRPr lang="de-DE" dirty="0"/>
          </a:p>
        </p:txBody>
      </p:sp>
      <p:sp>
        <p:nvSpPr>
          <p:cNvPr id="19" name="Title 1"/>
          <p:cNvSpPr>
            <a:spLocks noGrp="1"/>
          </p:cNvSpPr>
          <p:nvPr>
            <p:ph type="ctrTitle" hasCustomPrompt="1"/>
          </p:nvPr>
        </p:nvSpPr>
        <p:spPr>
          <a:xfrm>
            <a:off x="475841" y="1659467"/>
            <a:ext cx="5112709" cy="1744133"/>
          </a:xfrm>
          <a:prstGeom prst="rect">
            <a:avLst/>
          </a:prstGeom>
        </p:spPr>
        <p:txBody>
          <a:bodyPr anchor="t" anchorCtr="0">
            <a:normAutofit/>
          </a:bodyPr>
          <a:lstStyle>
            <a:lvl1pPr algn="l">
              <a:lnSpc>
                <a:spcPct val="100000"/>
              </a:lnSpc>
              <a:defRPr sz="3800">
                <a:solidFill>
                  <a:srgbClr val="53565A"/>
                </a:solidFill>
              </a:defRPr>
            </a:lvl1pPr>
          </a:lstStyle>
          <a:p>
            <a:r>
              <a:rPr lang="en-US" noProof="0" dirty="0"/>
              <a:t>Click to edit title max over 2x lines</a:t>
            </a:r>
          </a:p>
        </p:txBody>
      </p:sp>
      <p:pic>
        <p:nvPicPr>
          <p:cNvPr id="7" name="Picture 6">
            <a:extLst>
              <a:ext uri="{FF2B5EF4-FFF2-40B4-BE49-F238E27FC236}">
                <a16:creationId xmlns:a16="http://schemas.microsoft.com/office/drawing/2014/main" id="{8ED1E7E9-0B74-D54C-8C9A-067E1D0C0E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84178" y="1283678"/>
            <a:ext cx="3859822" cy="3859822"/>
          </a:xfrm>
          <a:prstGeom prst="rect">
            <a:avLst/>
          </a:prstGeom>
        </p:spPr>
      </p:pic>
      <p:sp>
        <p:nvSpPr>
          <p:cNvPr id="9" name="Text Placeholder 9"/>
          <p:cNvSpPr>
            <a:spLocks noGrp="1"/>
          </p:cNvSpPr>
          <p:nvPr>
            <p:ph type="body" sz="quarter" idx="13"/>
          </p:nvPr>
        </p:nvSpPr>
        <p:spPr>
          <a:xfrm>
            <a:off x="475841" y="503628"/>
            <a:ext cx="787296" cy="86400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p:spPr>
        <p:txBody>
          <a:bodyPr>
            <a:noAutofit/>
          </a:bodyPr>
          <a:lstStyle>
            <a:lvl1pPr>
              <a:defRPr sz="100"/>
            </a:lvl1pPr>
          </a:lstStyle>
          <a:p>
            <a:pPr lvl="0"/>
            <a:r>
              <a:rPr lang="en-US"/>
              <a:t>Edit Master text styles</a:t>
            </a:r>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extLst>
      <p:ext uri="{BB962C8B-B14F-4D97-AF65-F5344CB8AC3E}">
        <p14:creationId xmlns:p14="http://schemas.microsoft.com/office/powerpoint/2010/main" val="2417716279"/>
      </p:ext>
    </p:extLst>
  </p:cSld>
  <p:clrMapOvr>
    <a:masterClrMapping/>
  </p:clrMapOvr>
  <p:extLst>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FFCD0F-6FD7-423A-A678-0AA8290E11CF}" type="datetimeFigureOut">
              <a:rPr lang="de-DE" smtClean="0"/>
              <a:pPr/>
              <a:t>14.04.2020</a:t>
            </a:fld>
            <a:endParaRPr lang="de-DE"/>
          </a:p>
        </p:txBody>
      </p:sp>
      <p:sp>
        <p:nvSpPr>
          <p:cNvPr id="4" name="Footer Placeholder 3"/>
          <p:cNvSpPr>
            <a:spLocks noGrp="1"/>
          </p:cNvSpPr>
          <p:nvPr>
            <p:ph type="ftr" sz="quarter" idx="11"/>
          </p:nvPr>
        </p:nvSpPr>
        <p:spPr/>
        <p:txBody>
          <a:bodyPr/>
          <a:lstStyle/>
          <a:p>
            <a:endParaRPr lang="de-DE"/>
          </a:p>
        </p:txBody>
      </p:sp>
      <p:pic>
        <p:nvPicPr>
          <p:cNvPr id="5" name="Picture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1" y="-431800"/>
            <a:ext cx="9138993" cy="1229461"/>
          </a:xfrm>
          <a:prstGeom prst="rect">
            <a:avLst/>
          </a:prstGeom>
        </p:spPr>
      </p:pic>
      <p:sp>
        <p:nvSpPr>
          <p:cNvPr id="7" name="Text Placeholder 6"/>
          <p:cNvSpPr>
            <a:spLocks noGrp="1"/>
          </p:cNvSpPr>
          <p:nvPr>
            <p:ph type="body" sz="quarter" idx="15" hasCustomPrompt="1"/>
          </p:nvPr>
        </p:nvSpPr>
        <p:spPr>
          <a:xfrm>
            <a:off x="1084593" y="1215416"/>
            <a:ext cx="6974815" cy="1413483"/>
          </a:xfrm>
          <a:prstGeom prst="rect">
            <a:avLst/>
          </a:prstGeom>
        </p:spPr>
        <p:txBody>
          <a:bodyPr anchor="b">
            <a:noAutofit/>
          </a:bodyPr>
          <a:lstStyle>
            <a:lvl1pPr marL="0" indent="0" algn="ctr">
              <a:lnSpc>
                <a:spcPct val="100000"/>
              </a:lnSpc>
              <a:buNone/>
              <a:defRPr sz="4000">
                <a:solidFill>
                  <a:schemeClr val="tx1"/>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dirty="0"/>
              <a:t>Click to edit title</a:t>
            </a:r>
            <a:br>
              <a:rPr lang="en-US" dirty="0"/>
            </a:br>
            <a:r>
              <a:rPr lang="en-US" dirty="0"/>
              <a:t>max over 2 lines</a:t>
            </a:r>
            <a:endParaRPr lang="de-DE" dirty="0"/>
          </a:p>
        </p:txBody>
      </p:sp>
      <p:sp>
        <p:nvSpPr>
          <p:cNvPr id="9" name="Title 1"/>
          <p:cNvSpPr>
            <a:spLocks noGrp="1"/>
          </p:cNvSpPr>
          <p:nvPr>
            <p:ph type="title" hasCustomPrompt="1"/>
          </p:nvPr>
        </p:nvSpPr>
        <p:spPr>
          <a:xfrm>
            <a:off x="1084593" y="2641599"/>
            <a:ext cx="6974815" cy="660401"/>
          </a:xfrm>
        </p:spPr>
        <p:txBody>
          <a:bodyPr anchor="t">
            <a:noAutofit/>
          </a:bodyPr>
          <a:lstStyle>
            <a:lvl1pPr algn="ctr">
              <a:lnSpc>
                <a:spcPct val="100000"/>
              </a:lnSpc>
              <a:defRPr sz="2000">
                <a:solidFill>
                  <a:schemeClr val="tx2"/>
                </a:solidFill>
              </a:defRPr>
            </a:lvl1pPr>
          </a:lstStyle>
          <a:p>
            <a:r>
              <a:rPr lang="en-US" dirty="0"/>
              <a:t>Subtitle</a:t>
            </a:r>
            <a:endParaRPr lang="de-DE" dirty="0"/>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dirty="0"/>
              <a:t>Agenda</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4"/>
          </p:nvPr>
        </p:nvSpPr>
        <p:spPr/>
        <p:txBody>
          <a:bodyPr/>
          <a:lstStyle/>
          <a:p>
            <a:fld id="{37FFCD0F-6FD7-423A-A678-0AA8290E11CF}" type="datetimeFigureOut">
              <a:rPr lang="de-DE" smtClean="0"/>
              <a:pPr/>
              <a:t>14.04.2020</a:t>
            </a:fld>
            <a:endParaRPr lang="de-DE" dirty="0"/>
          </a:p>
        </p:txBody>
      </p:sp>
      <p:sp>
        <p:nvSpPr>
          <p:cNvPr id="6" name="Footer Placeholder 5"/>
          <p:cNvSpPr>
            <a:spLocks noGrp="1"/>
          </p:cNvSpPr>
          <p:nvPr>
            <p:ph type="ftr" sz="quarter" idx="15"/>
          </p:nvPr>
        </p:nvSpPr>
        <p:spPr/>
        <p:txBody>
          <a:bodyPr/>
          <a:lstStyle/>
          <a:p>
            <a:endParaRPr lang="de-DE" dirty="0"/>
          </a:p>
        </p:txBody>
      </p:sp>
      <p:sp>
        <p:nvSpPr>
          <p:cNvPr id="18" name="Text Placeholder 1"/>
          <p:cNvSpPr>
            <a:spLocks noGrp="1"/>
          </p:cNvSpPr>
          <p:nvPr>
            <p:ph type="body" sz="quarter" idx="13"/>
          </p:nvPr>
        </p:nvSpPr>
        <p:spPr>
          <a:xfrm>
            <a:off x="576262" y="1064853"/>
            <a:ext cx="7991475" cy="3264797"/>
          </a:xfrm>
          <a:prstGeom prst="rect">
            <a:avLst/>
          </a:prstGeom>
        </p:spPr>
        <p:txBody>
          <a:bodyPr vert="horz" lIns="91440" tIns="0" rIns="91440" bIns="45720" rtlCol="0">
            <a:normAutofit/>
          </a:bodyPr>
          <a:lstStyle>
            <a:lvl1pPr>
              <a:defRPr lang="en-GB" dirty="0"/>
            </a:lvl1pPr>
          </a:lstStyle>
          <a:p>
            <a:pPr marL="285750" lvl="0" indent="-285750">
              <a:lnSpc>
                <a:spcPct val="100000"/>
              </a:lnSpc>
            </a:pPr>
            <a:endParaRPr lang="en-GB" dirty="0"/>
          </a:p>
        </p:txBody>
      </p:sp>
      <p:sp>
        <p:nvSpPr>
          <p:cNvPr id="3"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extLst>
      <p:ext uri="{BB962C8B-B14F-4D97-AF65-F5344CB8AC3E}">
        <p14:creationId xmlns:p14="http://schemas.microsoft.com/office/powerpoint/2010/main" val="1262608357"/>
      </p:ext>
    </p:extLst>
  </p:cSld>
  <p:clrMapOvr>
    <a:masterClrMapping/>
  </p:clrMapOvr>
  <p:extLst>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79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14" name="Straight Connector 13"/>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5"/>
          </p:nvPr>
        </p:nvSpPr>
        <p:spPr/>
        <p:txBody>
          <a:bodyPr/>
          <a:lstStyle/>
          <a:p>
            <a:fld id="{37FFCD0F-6FD7-423A-A678-0AA8290E11CF}" type="datetimeFigureOut">
              <a:rPr lang="de-DE" smtClean="0"/>
              <a:pPr/>
              <a:t>14.04.2020</a:t>
            </a:fld>
            <a:endParaRPr lang="de-DE"/>
          </a:p>
        </p:txBody>
      </p:sp>
      <p:sp>
        <p:nvSpPr>
          <p:cNvPr id="5" name="Footer Placeholder 4"/>
          <p:cNvSpPr>
            <a:spLocks noGrp="1"/>
          </p:cNvSpPr>
          <p:nvPr>
            <p:ph type="ftr" sz="quarter" idx="16"/>
          </p:nvPr>
        </p:nvSpPr>
        <p:spPr/>
        <p:txBody>
          <a:bodyPr/>
          <a:lstStyle/>
          <a:p>
            <a:endParaRPr lang="de-DE"/>
          </a:p>
        </p:txBody>
      </p:sp>
      <p:sp>
        <p:nvSpPr>
          <p:cNvPr id="8"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dirty="0"/>
              <a:t>Title</a:t>
            </a:r>
            <a:endParaRPr lang="de-DE" dirty="0"/>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cSld>
  <p:clrMapOvr>
    <a:masterClrMapping/>
  </p:clrMapOvr>
  <p:extLst>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7" orient="horz" pos="286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4"/>
          </p:nvPr>
        </p:nvSpPr>
        <p:spPr/>
        <p:txBody>
          <a:bodyPr/>
          <a:lstStyle/>
          <a:p>
            <a:fld id="{37FFCD0F-6FD7-423A-A678-0AA8290E11CF}" type="datetimeFigureOut">
              <a:rPr lang="de-DE" smtClean="0"/>
              <a:pPr/>
              <a:t>14.04.2020</a:t>
            </a:fld>
            <a:endParaRPr lang="de-DE" dirty="0"/>
          </a:p>
        </p:txBody>
      </p:sp>
      <p:sp>
        <p:nvSpPr>
          <p:cNvPr id="8" name="Footer Placeholder 7"/>
          <p:cNvSpPr>
            <a:spLocks noGrp="1"/>
          </p:cNvSpPr>
          <p:nvPr>
            <p:ph type="ftr" sz="quarter" idx="15"/>
          </p:nvPr>
        </p:nvSpPr>
        <p:spPr/>
        <p:txBody>
          <a:bodyPr/>
          <a:lstStyle/>
          <a:p>
            <a:endParaRPr lang="de-DE" dirty="0"/>
          </a:p>
        </p:txBody>
      </p:sp>
      <p:sp>
        <p:nvSpPr>
          <p:cNvPr id="10"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dirty="0"/>
              <a:t>Title</a:t>
            </a:r>
            <a:endParaRPr lang="de-DE" dirty="0"/>
          </a:p>
        </p:txBody>
      </p:sp>
      <p:sp>
        <p:nvSpPr>
          <p:cNvPr id="11" name="Text Placeholder 8"/>
          <p:cNvSpPr>
            <a:spLocks noGrp="1"/>
          </p:cNvSpPr>
          <p:nvPr>
            <p:ph type="body" sz="quarter" idx="13" hasCustomPrompt="1"/>
          </p:nvPr>
        </p:nvSpPr>
        <p:spPr>
          <a:xfrm>
            <a:off x="576263" y="1064854"/>
            <a:ext cx="7991475" cy="3264797"/>
          </a:xfrm>
          <a:prstGeom prst="rect">
            <a:avLst/>
          </a:prstGeom>
        </p:spPr>
        <p:txBody>
          <a:bodyPr>
            <a:normAutofit/>
          </a:bodyPr>
          <a:lstStyle>
            <a:lvl1pPr marL="0" indent="0">
              <a:lnSpc>
                <a:spcPct val="100000"/>
              </a:lnSpc>
              <a:buFont typeface="Arial" charset="0"/>
              <a:buNone/>
              <a:defRPr sz="18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dirty="0"/>
              <a:t>Click to add text</a:t>
            </a:r>
          </a:p>
        </p:txBody>
      </p:sp>
      <p:sp>
        <p:nvSpPr>
          <p:cNvPr id="2" name="Baringa_Confidential"/>
          <p:cNvSpPr txBox="1"/>
          <p:nvPr userDrawn="1">
            <p:custDataLst>
              <p:tags r:id="rId1"/>
            </p:custDataLst>
          </p:nvPr>
        </p:nvSpPr>
        <p:spPr>
          <a:xfrm>
            <a:off x="269875" y="6612382"/>
            <a:ext cx="1273683" cy="200055"/>
          </a:xfrm>
          <a:prstGeom prst="rect">
            <a:avLst/>
          </a:prstGeom>
          <a:noFill/>
        </p:spPr>
        <p:txBody>
          <a:bodyPr vert="horz" rtlCol="0">
            <a:spAutoFit/>
          </a:bodyPr>
          <a:lstStyle/>
          <a:p>
            <a:pPr algn="just"/>
            <a:r>
              <a:rPr lang="en-GB" sz="700">
                <a:solidFill>
                  <a:srgbClr val="000000"/>
                </a:solidFill>
                <a:latin typeface="Calibri" panose="020F0502020204030204" pitchFamily="34" charset="0"/>
              </a:rPr>
              <a:t>Baringa Confidential</a:t>
            </a:r>
          </a:p>
        </p:txBody>
      </p:sp>
    </p:spTree>
  </p:cSld>
  <p:clrMapOvr>
    <a:masterClrMapping/>
  </p:clrMapOvr>
  <p:extLst>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normAutofit/>
          </a:bodyPr>
          <a:lstStyle>
            <a:lvl1pPr algn="l">
              <a:defRPr sz="800">
                <a:solidFill>
                  <a:schemeClr val="tx1">
                    <a:tint val="75000"/>
                  </a:schemeClr>
                </a:solidFill>
              </a:defRPr>
            </a:lvl1pPr>
          </a:lstStyle>
          <a:p>
            <a:fld id="{37FFCD0F-6FD7-423A-A678-0AA8290E11CF}" type="datetimeFigureOut">
              <a:rPr lang="de-DE" smtClean="0"/>
              <a:pPr/>
              <a:t>14.04.2020</a:t>
            </a:fld>
            <a:endParaRPr lang="de-DE"/>
          </a:p>
        </p:txBody>
      </p:sp>
      <p:sp>
        <p:nvSpPr>
          <p:cNvPr id="5"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normAutofit/>
          </a:bodyPr>
          <a:lstStyle>
            <a:lvl1pPr algn="l">
              <a:defRPr sz="800">
                <a:solidFill>
                  <a:schemeClr val="tx1">
                    <a:tint val="75000"/>
                  </a:schemeClr>
                </a:solidFill>
              </a:defRPr>
            </a:lvl1pPr>
          </a:lstStyle>
          <a:p>
            <a:endParaRPr lang="de-DE"/>
          </a:p>
        </p:txBody>
      </p:sp>
      <p:cxnSp>
        <p:nvCxnSpPr>
          <p:cNvPr id="7" name="Straight Connector 6"/>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4928590-4084-6B40-8DED-B4F8C98BED1B}"/>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576000" y="4531201"/>
            <a:ext cx="401839" cy="444500"/>
          </a:xfrm>
          <a:prstGeom prst="rect">
            <a:avLst/>
          </a:prstGeom>
        </p:spPr>
      </p:pic>
      <p:sp>
        <p:nvSpPr>
          <p:cNvPr id="9" name="Title Placeholder 1"/>
          <p:cNvSpPr>
            <a:spLocks noGrp="1"/>
          </p:cNvSpPr>
          <p:nvPr>
            <p:ph type="title"/>
          </p:nvPr>
        </p:nvSpPr>
        <p:spPr>
          <a:xfrm>
            <a:off x="576000" y="440861"/>
            <a:ext cx="7991738" cy="462759"/>
          </a:xfrm>
          <a:prstGeom prst="rect">
            <a:avLst/>
          </a:prstGeom>
        </p:spPr>
        <p:txBody>
          <a:bodyPr vert="horz" lIns="91440" tIns="0" rIns="91440" bIns="0" rtlCol="0" anchor="ctr" anchorCtr="0">
            <a:noAutofit/>
          </a:bodyPr>
          <a:lstStyle/>
          <a:p>
            <a:r>
              <a:rPr lang="en-US" dirty="0"/>
              <a:t>Click to edit Master title style</a:t>
            </a:r>
            <a:endParaRPr lang="de-DE" dirty="0"/>
          </a:p>
        </p:txBody>
      </p:sp>
      <p:sp>
        <p:nvSpPr>
          <p:cNvPr id="11" name="Text Placeholder 2"/>
          <p:cNvSpPr>
            <a:spLocks noGrp="1"/>
          </p:cNvSpPr>
          <p:nvPr>
            <p:ph type="body" idx="1"/>
          </p:nvPr>
        </p:nvSpPr>
        <p:spPr>
          <a:xfrm>
            <a:off x="576000" y="1076659"/>
            <a:ext cx="7991738" cy="3425729"/>
          </a:xfrm>
          <a:prstGeom prst="rect">
            <a:avLst/>
          </a:prstGeom>
        </p:spPr>
        <p:txBody>
          <a:bodyPr vert="horz" lIns="91440" tIns="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7558550"/>
      </p:ext>
    </p:extLst>
  </p:cSld>
  <p:clrMap bg1="lt1" tx1="dk1" bg2="lt2" tx2="dk2" accent1="accent1" accent2="accent2" accent3="accent3" accent4="accent4" accent5="accent5" accent6="accent6" hlink="hlink" folHlink="folHlink"/>
  <p:sldLayoutIdLst>
    <p:sldLayoutId id="2147483649" r:id="rId1"/>
    <p:sldLayoutId id="2147483702" r:id="rId2"/>
    <p:sldLayoutId id="2147483660" r:id="rId3"/>
    <p:sldLayoutId id="2147483701" r:id="rId4"/>
    <p:sldLayoutId id="2147483661" r:id="rId5"/>
    <p:sldLayoutId id="2147483734" r:id="rId6"/>
    <p:sldLayoutId id="2147483650" r:id="rId7"/>
    <p:sldLayoutId id="2147483735" r:id="rId8"/>
    <p:sldLayoutId id="2147483708" r:id="rId9"/>
    <p:sldLayoutId id="2147483662" r:id="rId10"/>
    <p:sldLayoutId id="2147483703" r:id="rId11"/>
    <p:sldLayoutId id="2147483696" r:id="rId12"/>
    <p:sldLayoutId id="2147483663" r:id="rId13"/>
    <p:sldLayoutId id="2147483698" r:id="rId14"/>
    <p:sldLayoutId id="2147483699" r:id="rId15"/>
    <p:sldLayoutId id="2147483665" r:id="rId16"/>
    <p:sldLayoutId id="2147483664" r:id="rId17"/>
    <p:sldLayoutId id="2147483709" r:id="rId18"/>
    <p:sldLayoutId id="2147483666" r:id="rId19"/>
    <p:sldLayoutId id="2147483667" r:id="rId20"/>
    <p:sldLayoutId id="2147483668" r:id="rId21"/>
    <p:sldLayoutId id="2147483704" r:id="rId22"/>
    <p:sldLayoutId id="2147483705" r:id="rId23"/>
    <p:sldLayoutId id="2147483669" r:id="rId24"/>
    <p:sldLayoutId id="2147483670" r:id="rId25"/>
    <p:sldLayoutId id="2147483736" r:id="rId26"/>
  </p:sldLayoutIdLst>
  <p:hf sldNum="0" hdr="0"/>
  <p:txStyles>
    <p:titleStyle>
      <a:lvl1pPr algn="l" defTabSz="685800" rtl="0" eaLnBrk="1" latinLnBrk="0" hangingPunct="1">
        <a:lnSpc>
          <a:spcPct val="100000"/>
        </a:lnSpc>
        <a:spcBef>
          <a:spcPct val="0"/>
        </a:spcBef>
        <a:buNone/>
        <a:defRPr sz="2800" kern="1200">
          <a:solidFill>
            <a:schemeClr val="tx1"/>
          </a:solidFill>
          <a:latin typeface="+mj-lt"/>
          <a:ea typeface="+mj-ea"/>
          <a:cs typeface="+mj-cs"/>
        </a:defRPr>
      </a:lvl1pPr>
    </p:titleStyle>
    <p:bodyStyle>
      <a:lvl1pPr marL="266700" indent="-266700" algn="l" defTabSz="685800" rtl="0" eaLnBrk="1" latinLnBrk="0" hangingPunct="1">
        <a:lnSpc>
          <a:spcPct val="100000"/>
        </a:lnSpc>
        <a:spcBef>
          <a:spcPts val="0"/>
        </a:spcBef>
        <a:spcAft>
          <a:spcPts val="600"/>
        </a:spcAft>
        <a:buClr>
          <a:srgbClr val="FF6C00"/>
        </a:buClr>
        <a:buFont typeface="Arial" panose="020B0604020202020204" pitchFamily="34" charset="0"/>
        <a:buChar char="•"/>
        <a:tabLst>
          <a:tab pos="266700" algn="l"/>
        </a:tabLst>
        <a:defRPr lang="nl-NL" sz="1800" kern="1200" dirty="0" smtClean="0">
          <a:solidFill>
            <a:schemeClr val="tx1"/>
          </a:solidFill>
          <a:latin typeface="+mn-lt"/>
          <a:ea typeface="+mn-ea"/>
          <a:cs typeface="+mn-cs"/>
        </a:defRPr>
      </a:lvl1pPr>
      <a:lvl2pPr marL="514350" indent="-171450"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600" kern="1200" dirty="0" smtClean="0">
          <a:solidFill>
            <a:schemeClr val="tx1"/>
          </a:solidFill>
          <a:latin typeface="+mn-lt"/>
          <a:ea typeface="+mn-ea"/>
          <a:cs typeface="+mn-cs"/>
        </a:defRPr>
      </a:lvl2pPr>
      <a:lvl3pPr marL="857250" indent="-17145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tx1"/>
          </a:solidFill>
          <a:latin typeface="+mn-lt"/>
          <a:ea typeface="+mn-ea"/>
          <a:cs typeface="+mn-cs"/>
        </a:defRPr>
      </a:lvl3pPr>
      <a:lvl4pPr marL="1200150" indent="-17145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tx1"/>
          </a:solidFill>
          <a:latin typeface="+mn-lt"/>
          <a:ea typeface="+mn-ea"/>
          <a:cs typeface="+mn-cs"/>
        </a:defRPr>
      </a:lvl4pPr>
      <a:lvl5pPr marL="1543050" indent="-17145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de-DE" sz="1600" kern="1200" dirty="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2.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33.png"/><Relationship Id="rId5" Type="http://schemas.microsoft.com/office/2007/relationships/hdphoto" Target="../media/hdphoto1.wdp"/><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6.xml"/><Relationship Id="rId4" Type="http://schemas.openxmlformats.org/officeDocument/2006/relationships/image" Target="../media/image40.emf"/></Relationships>
</file>

<file path=ppt/slides/_rels/slide2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png"/><Relationship Id="rId1" Type="http://schemas.openxmlformats.org/officeDocument/2006/relationships/slideLayout" Target="../slideLayouts/slideLayout26.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2.xml"/><Relationship Id="rId4" Type="http://schemas.openxmlformats.org/officeDocument/2006/relationships/image" Target="../media/image4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_rels/slide31.xml.rels><?xml version="1.0" encoding="UTF-8" standalone="yes"?>
<Relationships xmlns="http://schemas.openxmlformats.org/package/2006/relationships"><Relationship Id="rId8" Type="http://schemas.openxmlformats.org/officeDocument/2006/relationships/image" Target="../media/image58.png"/><Relationship Id="rId13" Type="http://schemas.microsoft.com/office/2007/relationships/hdphoto" Target="../media/hdphoto5.wdp"/><Relationship Id="rId3" Type="http://schemas.openxmlformats.org/officeDocument/2006/relationships/image" Target="../media/image54.png"/><Relationship Id="rId7" Type="http://schemas.microsoft.com/office/2007/relationships/hdphoto" Target="../media/hdphoto2.wdp"/><Relationship Id="rId12" Type="http://schemas.openxmlformats.org/officeDocument/2006/relationships/image" Target="../media/image60.png"/><Relationship Id="rId2" Type="http://schemas.openxmlformats.org/officeDocument/2006/relationships/image" Target="../media/image53.png"/><Relationship Id="rId1" Type="http://schemas.openxmlformats.org/officeDocument/2006/relationships/slideLayout" Target="../slideLayouts/slideLayout12.xml"/><Relationship Id="rId6" Type="http://schemas.openxmlformats.org/officeDocument/2006/relationships/image" Target="../media/image57.png"/><Relationship Id="rId11" Type="http://schemas.microsoft.com/office/2007/relationships/hdphoto" Target="../media/hdphoto4.wdp"/><Relationship Id="rId5" Type="http://schemas.openxmlformats.org/officeDocument/2006/relationships/image" Target="../media/image56.png"/><Relationship Id="rId15" Type="http://schemas.openxmlformats.org/officeDocument/2006/relationships/image" Target="../media/image62.png"/><Relationship Id="rId10" Type="http://schemas.openxmlformats.org/officeDocument/2006/relationships/image" Target="../media/image59.png"/><Relationship Id="rId4" Type="http://schemas.openxmlformats.org/officeDocument/2006/relationships/image" Target="../media/image55.png"/><Relationship Id="rId9" Type="http://schemas.microsoft.com/office/2007/relationships/hdphoto" Target="../media/hdphoto3.wdp"/><Relationship Id="rId14" Type="http://schemas.openxmlformats.org/officeDocument/2006/relationships/image" Target="../media/image61.png"/></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2.xml"/><Relationship Id="rId4" Type="http://schemas.openxmlformats.org/officeDocument/2006/relationships/image" Target="../media/image66.png"/></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1.png"/><Relationship Id="rId1" Type="http://schemas.openxmlformats.org/officeDocument/2006/relationships/slideLayout" Target="../slideLayouts/slideLayout12.xml"/><Relationship Id="rId4" Type="http://schemas.openxmlformats.org/officeDocument/2006/relationships/image" Target="../media/image72.png"/></Relationships>
</file>

<file path=ppt/slides/_rels/slide3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hyperlink" Target="https://confluence.cbsels.com/display/IN/Machine+learning+PoC+productionization"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11.xml"/><Relationship Id="rId4" Type="http://schemas.openxmlformats.org/officeDocument/2006/relationships/hyperlink" Target="https://hbr.org/2009/04/how-to-market-in-a-downturn-2"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confluence.cbsels.com/pages/editpage.action?pageId=141573820" TargetMode="External"/><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 Id="rId6" Type="http://schemas.openxmlformats.org/officeDocument/2006/relationships/chart" Target="../charts/chart4.xml"/><Relationship Id="rId5" Type="http://schemas.openxmlformats.org/officeDocument/2006/relationships/image" Target="../media/image14.png"/><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AA079A62-AD6E-4026-B221-2C9BC989FD7C}"/>
              </a:ext>
            </a:extLst>
          </p:cNvPr>
          <p:cNvSpPr>
            <a:spLocks noGrp="1"/>
          </p:cNvSpPr>
          <p:nvPr>
            <p:ph type="body" sz="quarter" idx="14"/>
          </p:nvPr>
        </p:nvSpPr>
        <p:spPr/>
        <p:txBody>
          <a:bodyPr>
            <a:normAutofit/>
          </a:bodyPr>
          <a:lstStyle/>
          <a:p>
            <a:r>
              <a:rPr lang="en-GB" dirty="0"/>
              <a:t>April, 2020</a:t>
            </a:r>
          </a:p>
        </p:txBody>
      </p:sp>
      <p:sp>
        <p:nvSpPr>
          <p:cNvPr id="7" name="Title 6">
            <a:extLst>
              <a:ext uri="{FF2B5EF4-FFF2-40B4-BE49-F238E27FC236}">
                <a16:creationId xmlns:a16="http://schemas.microsoft.com/office/drawing/2014/main" id="{7A087FDB-BE07-4FBB-BA49-6996A6B0F82F}"/>
              </a:ext>
            </a:extLst>
          </p:cNvPr>
          <p:cNvSpPr>
            <a:spLocks noGrp="1"/>
          </p:cNvSpPr>
          <p:nvPr>
            <p:ph type="ctrTitle"/>
          </p:nvPr>
        </p:nvSpPr>
        <p:spPr/>
        <p:txBody>
          <a:bodyPr/>
          <a:lstStyle/>
          <a:p>
            <a:r>
              <a:rPr lang="en-GB" dirty="0"/>
              <a:t>RSS Churn Propensity &amp; Covid19 implications</a:t>
            </a:r>
          </a:p>
        </p:txBody>
      </p:sp>
      <p:sp>
        <p:nvSpPr>
          <p:cNvPr id="14" name="Text Placeholder 13">
            <a:extLst>
              <a:ext uri="{FF2B5EF4-FFF2-40B4-BE49-F238E27FC236}">
                <a16:creationId xmlns:a16="http://schemas.microsoft.com/office/drawing/2014/main" id="{D2FBC480-0CED-44F9-90F9-CED6AA414D91}"/>
              </a:ext>
            </a:extLst>
          </p:cNvPr>
          <p:cNvSpPr>
            <a:spLocks noGrp="1"/>
          </p:cNvSpPr>
          <p:nvPr>
            <p:ph type="body" sz="quarter" idx="16"/>
          </p:nvPr>
        </p:nvSpPr>
        <p:spPr/>
        <p:txBody>
          <a:bodyPr/>
          <a:lstStyle/>
          <a:p>
            <a:r>
              <a:rPr lang="en-GB" dirty="0"/>
              <a:t>Approach and findings</a:t>
            </a:r>
          </a:p>
        </p:txBody>
      </p:sp>
      <p:sp>
        <p:nvSpPr>
          <p:cNvPr id="12" name="Text Placeholder 11">
            <a:extLst>
              <a:ext uri="{FF2B5EF4-FFF2-40B4-BE49-F238E27FC236}">
                <a16:creationId xmlns:a16="http://schemas.microsoft.com/office/drawing/2014/main" id="{860923DF-218A-4ABF-B072-5AD2C9E76EFA}"/>
              </a:ext>
            </a:extLst>
          </p:cNvPr>
          <p:cNvSpPr>
            <a:spLocks noGrp="1"/>
          </p:cNvSpPr>
          <p:nvPr>
            <p:ph type="body" sz="quarter" idx="13"/>
          </p:nvPr>
        </p:nvSpPr>
        <p:spPr/>
        <p:txBody>
          <a:bodyPr/>
          <a:lstStyle/>
          <a:p>
            <a:endParaRPr lang="en-GB" dirty="0"/>
          </a:p>
        </p:txBody>
      </p:sp>
    </p:spTree>
    <p:extLst>
      <p:ext uri="{BB962C8B-B14F-4D97-AF65-F5344CB8AC3E}">
        <p14:creationId xmlns:p14="http://schemas.microsoft.com/office/powerpoint/2010/main" val="1024954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1D3086-07DB-4879-8A86-3B2F8C98D1BB}"/>
              </a:ext>
            </a:extLst>
          </p:cNvPr>
          <p:cNvSpPr>
            <a:spLocks noGrp="1"/>
          </p:cNvSpPr>
          <p:nvPr>
            <p:ph type="dt" sz="half" idx="18"/>
          </p:nvPr>
        </p:nvSpPr>
        <p:spPr/>
        <p:txBody>
          <a:bodyPr/>
          <a:lstStyle/>
          <a:p>
            <a:fld id="{195B6902-8971-4B2C-B6CD-2EE1E6C5A806}" type="datetime1">
              <a:rPr lang="de-DE" smtClean="0"/>
              <a:t>14.04.2020</a:t>
            </a:fld>
            <a:endParaRPr lang="de-DE" dirty="0"/>
          </a:p>
        </p:txBody>
      </p:sp>
      <p:sp>
        <p:nvSpPr>
          <p:cNvPr id="3" name="Footer Placeholder 2">
            <a:extLst>
              <a:ext uri="{FF2B5EF4-FFF2-40B4-BE49-F238E27FC236}">
                <a16:creationId xmlns:a16="http://schemas.microsoft.com/office/drawing/2014/main" id="{F4408525-658B-48A8-8B47-2377D121BFCC}"/>
              </a:ext>
            </a:extLst>
          </p:cNvPr>
          <p:cNvSpPr>
            <a:spLocks noGrp="1"/>
          </p:cNvSpPr>
          <p:nvPr>
            <p:ph type="ftr" sz="quarter" idx="19"/>
          </p:nvPr>
        </p:nvSpPr>
        <p:spPr/>
        <p:txBody>
          <a:bodyPr/>
          <a:lstStyle/>
          <a:p>
            <a:endParaRPr lang="de-DE" dirty="0"/>
          </a:p>
        </p:txBody>
      </p:sp>
      <p:sp>
        <p:nvSpPr>
          <p:cNvPr id="4" name="Title 3">
            <a:extLst>
              <a:ext uri="{FF2B5EF4-FFF2-40B4-BE49-F238E27FC236}">
                <a16:creationId xmlns:a16="http://schemas.microsoft.com/office/drawing/2014/main" id="{63F112F0-C20A-43BA-8E85-9D0F3119B679}"/>
              </a:ext>
            </a:extLst>
          </p:cNvPr>
          <p:cNvSpPr>
            <a:spLocks noGrp="1"/>
          </p:cNvSpPr>
          <p:nvPr>
            <p:ph type="title"/>
          </p:nvPr>
        </p:nvSpPr>
        <p:spPr/>
        <p:txBody>
          <a:bodyPr/>
          <a:lstStyle/>
          <a:p>
            <a:r>
              <a:rPr lang="en-GB" dirty="0"/>
              <a:t>Partial churn range - overall</a:t>
            </a:r>
          </a:p>
        </p:txBody>
      </p:sp>
      <p:sp>
        <p:nvSpPr>
          <p:cNvPr id="5" name="Text Placeholder 4">
            <a:extLst>
              <a:ext uri="{FF2B5EF4-FFF2-40B4-BE49-F238E27FC236}">
                <a16:creationId xmlns:a16="http://schemas.microsoft.com/office/drawing/2014/main" id="{497AE216-B941-4C63-B7C8-A2A9FE3C4C3E}"/>
              </a:ext>
            </a:extLst>
          </p:cNvPr>
          <p:cNvSpPr>
            <a:spLocks noGrp="1"/>
          </p:cNvSpPr>
          <p:nvPr>
            <p:ph type="body" sz="quarter" idx="13"/>
          </p:nvPr>
        </p:nvSpPr>
        <p:spPr/>
        <p:txBody>
          <a:bodyPr/>
          <a:lstStyle/>
          <a:p>
            <a:pPr marL="0" indent="0">
              <a:buNone/>
            </a:pPr>
            <a:r>
              <a:rPr lang="en-GB" sz="1050" b="1" dirty="0"/>
              <a:t>Distribution of partial churn customers by % of value lost</a:t>
            </a:r>
          </a:p>
        </p:txBody>
      </p:sp>
      <p:sp>
        <p:nvSpPr>
          <p:cNvPr id="6" name="Text Placeholder 5">
            <a:extLst>
              <a:ext uri="{FF2B5EF4-FFF2-40B4-BE49-F238E27FC236}">
                <a16:creationId xmlns:a16="http://schemas.microsoft.com/office/drawing/2014/main" id="{E6AAC677-8916-4B78-BBDB-05D15F24FB8C}"/>
              </a:ext>
            </a:extLst>
          </p:cNvPr>
          <p:cNvSpPr>
            <a:spLocks noGrp="1"/>
          </p:cNvSpPr>
          <p:nvPr>
            <p:ph type="body" sz="quarter" idx="17"/>
          </p:nvPr>
        </p:nvSpPr>
        <p:spPr/>
        <p:txBody>
          <a:bodyPr>
            <a:normAutofit/>
          </a:bodyPr>
          <a:lstStyle/>
          <a:p>
            <a:pPr marL="0" indent="0">
              <a:buNone/>
            </a:pPr>
            <a:r>
              <a:rPr lang="en-GB" sz="1050" b="1" dirty="0"/>
              <a:t>Distribution of partial churn customers</a:t>
            </a:r>
          </a:p>
          <a:p>
            <a:r>
              <a:rPr lang="en-GB" sz="1000" dirty="0"/>
              <a:t>Here we distribute the partial churn customers into categories to determine the size of impact of partial churn.</a:t>
            </a:r>
          </a:p>
          <a:p>
            <a:r>
              <a:rPr lang="en-GB" sz="1000" dirty="0"/>
              <a:t>We see the in 2018 28% of customers that partially churned lost value in the rage 40-50% compared to previous year</a:t>
            </a:r>
          </a:p>
          <a:p>
            <a:r>
              <a:rPr lang="en-GB" sz="1000" dirty="0"/>
              <a:t>The second largest chunk of 11% is 10-20% value lost over last year.</a:t>
            </a:r>
          </a:p>
          <a:p>
            <a:r>
              <a:rPr lang="en-GB" sz="1000" dirty="0"/>
              <a:t>However the third largest category of 10% is partial churn of over 80% value lost. These customers are very close to total churn.</a:t>
            </a:r>
          </a:p>
          <a:p>
            <a:r>
              <a:rPr lang="en-GB" sz="1000" dirty="0"/>
              <a:t>The distribution is fairly consistent over the 3 year period, with the top two categories remaining unchanged.</a:t>
            </a:r>
          </a:p>
          <a:p>
            <a:pPr marL="0" indent="0">
              <a:buNone/>
            </a:pPr>
            <a:endParaRPr lang="en-GB" dirty="0"/>
          </a:p>
          <a:p>
            <a:pPr marL="0" indent="0">
              <a:buNone/>
            </a:pPr>
            <a:endParaRPr lang="en-GB" dirty="0"/>
          </a:p>
          <a:p>
            <a:pPr marL="0" indent="0">
              <a:buNone/>
            </a:pPr>
            <a:endParaRPr lang="en-GB" dirty="0"/>
          </a:p>
        </p:txBody>
      </p:sp>
      <p:sp>
        <p:nvSpPr>
          <p:cNvPr id="7" name="TextBox 6">
            <a:extLst>
              <a:ext uri="{FF2B5EF4-FFF2-40B4-BE49-F238E27FC236}">
                <a16:creationId xmlns:a16="http://schemas.microsoft.com/office/drawing/2014/main" id="{42EB1700-22C6-4134-8594-87E73909E165}"/>
              </a:ext>
            </a:extLst>
          </p:cNvPr>
          <p:cNvSpPr txBox="1"/>
          <p:nvPr/>
        </p:nvSpPr>
        <p:spPr>
          <a:xfrm>
            <a:off x="592508" y="745481"/>
            <a:ext cx="7409131" cy="230832"/>
          </a:xfrm>
          <a:prstGeom prst="rect">
            <a:avLst/>
          </a:prstGeom>
          <a:noFill/>
        </p:spPr>
        <p:txBody>
          <a:bodyPr wrap="square" rtlCol="0">
            <a:spAutoFit/>
          </a:bodyPr>
          <a:lstStyle/>
          <a:p>
            <a:r>
              <a:rPr lang="en-GB" sz="900" dirty="0"/>
              <a:t>Customers that churn partially churn, ~40% of these customers lose value in the range 40-50% and this is consistent over the years</a:t>
            </a:r>
          </a:p>
        </p:txBody>
      </p:sp>
      <p:pic>
        <p:nvPicPr>
          <p:cNvPr id="8" name="Picture 7">
            <a:extLst>
              <a:ext uri="{FF2B5EF4-FFF2-40B4-BE49-F238E27FC236}">
                <a16:creationId xmlns:a16="http://schemas.microsoft.com/office/drawing/2014/main" id="{240764F5-A0C4-4DDF-83E3-2D67A3C8C7A3}"/>
              </a:ext>
            </a:extLst>
          </p:cNvPr>
          <p:cNvPicPr>
            <a:picLocks noChangeAspect="1"/>
          </p:cNvPicPr>
          <p:nvPr/>
        </p:nvPicPr>
        <p:blipFill>
          <a:blip r:embed="rId2"/>
          <a:stretch>
            <a:fillRect/>
          </a:stretch>
        </p:blipFill>
        <p:spPr>
          <a:xfrm>
            <a:off x="1095428" y="1418969"/>
            <a:ext cx="3138639" cy="1929728"/>
          </a:xfrm>
          <a:prstGeom prst="rect">
            <a:avLst/>
          </a:prstGeom>
        </p:spPr>
      </p:pic>
      <p:pic>
        <p:nvPicPr>
          <p:cNvPr id="11" name="Picture 10">
            <a:extLst>
              <a:ext uri="{FF2B5EF4-FFF2-40B4-BE49-F238E27FC236}">
                <a16:creationId xmlns:a16="http://schemas.microsoft.com/office/drawing/2014/main" id="{B81B51EF-EC32-4B67-ADA2-9308C8AFB161}"/>
              </a:ext>
            </a:extLst>
          </p:cNvPr>
          <p:cNvPicPr>
            <a:picLocks noChangeAspect="1"/>
          </p:cNvPicPr>
          <p:nvPr/>
        </p:nvPicPr>
        <p:blipFill>
          <a:blip r:embed="rId3"/>
          <a:stretch>
            <a:fillRect/>
          </a:stretch>
        </p:blipFill>
        <p:spPr>
          <a:xfrm>
            <a:off x="662847" y="3550248"/>
            <a:ext cx="1647436" cy="897915"/>
          </a:xfrm>
          <a:prstGeom prst="rect">
            <a:avLst/>
          </a:prstGeom>
        </p:spPr>
      </p:pic>
      <p:pic>
        <p:nvPicPr>
          <p:cNvPr id="12" name="Picture 11">
            <a:extLst>
              <a:ext uri="{FF2B5EF4-FFF2-40B4-BE49-F238E27FC236}">
                <a16:creationId xmlns:a16="http://schemas.microsoft.com/office/drawing/2014/main" id="{C10B07C7-6253-42E9-A27F-6D20C2A212E2}"/>
              </a:ext>
            </a:extLst>
          </p:cNvPr>
          <p:cNvPicPr>
            <a:picLocks noChangeAspect="1"/>
          </p:cNvPicPr>
          <p:nvPr/>
        </p:nvPicPr>
        <p:blipFill>
          <a:blip r:embed="rId4"/>
          <a:stretch>
            <a:fillRect/>
          </a:stretch>
        </p:blipFill>
        <p:spPr>
          <a:xfrm>
            <a:off x="2587050" y="3550248"/>
            <a:ext cx="1647436" cy="897915"/>
          </a:xfrm>
          <a:prstGeom prst="rect">
            <a:avLst/>
          </a:prstGeom>
        </p:spPr>
      </p:pic>
      <p:sp>
        <p:nvSpPr>
          <p:cNvPr id="14" name="TextBox 13">
            <a:extLst>
              <a:ext uri="{FF2B5EF4-FFF2-40B4-BE49-F238E27FC236}">
                <a16:creationId xmlns:a16="http://schemas.microsoft.com/office/drawing/2014/main" id="{BB6ACA5E-4959-4B54-B687-3B46B70A9185}"/>
              </a:ext>
            </a:extLst>
          </p:cNvPr>
          <p:cNvSpPr txBox="1"/>
          <p:nvPr/>
        </p:nvSpPr>
        <p:spPr>
          <a:xfrm rot="16200000">
            <a:off x="221457" y="2116713"/>
            <a:ext cx="1205802" cy="253916"/>
          </a:xfrm>
          <a:prstGeom prst="rect">
            <a:avLst/>
          </a:prstGeom>
          <a:noFill/>
        </p:spPr>
        <p:txBody>
          <a:bodyPr wrap="square" rtlCol="0">
            <a:spAutoFit/>
          </a:bodyPr>
          <a:lstStyle/>
          <a:p>
            <a:pPr algn="ctr"/>
            <a:r>
              <a:rPr lang="en-GB" sz="1050" b="1" dirty="0"/>
              <a:t>2018</a:t>
            </a:r>
          </a:p>
        </p:txBody>
      </p:sp>
      <p:sp>
        <p:nvSpPr>
          <p:cNvPr id="16" name="TextBox 15">
            <a:extLst>
              <a:ext uri="{FF2B5EF4-FFF2-40B4-BE49-F238E27FC236}">
                <a16:creationId xmlns:a16="http://schemas.microsoft.com/office/drawing/2014/main" id="{5908B532-1831-47BF-8B88-A7A9EFF0ECDA}"/>
              </a:ext>
            </a:extLst>
          </p:cNvPr>
          <p:cNvSpPr txBox="1"/>
          <p:nvPr/>
        </p:nvSpPr>
        <p:spPr>
          <a:xfrm rot="16200000">
            <a:off x="-78437" y="3824640"/>
            <a:ext cx="1205802" cy="253916"/>
          </a:xfrm>
          <a:prstGeom prst="rect">
            <a:avLst/>
          </a:prstGeom>
          <a:noFill/>
        </p:spPr>
        <p:txBody>
          <a:bodyPr wrap="square" rtlCol="0">
            <a:spAutoFit/>
          </a:bodyPr>
          <a:lstStyle/>
          <a:p>
            <a:pPr algn="ctr"/>
            <a:r>
              <a:rPr lang="en-GB" sz="1050" b="1" dirty="0"/>
              <a:t>2017</a:t>
            </a:r>
          </a:p>
        </p:txBody>
      </p:sp>
      <p:sp>
        <p:nvSpPr>
          <p:cNvPr id="18" name="TextBox 17">
            <a:extLst>
              <a:ext uri="{FF2B5EF4-FFF2-40B4-BE49-F238E27FC236}">
                <a16:creationId xmlns:a16="http://schemas.microsoft.com/office/drawing/2014/main" id="{05A908E9-C6C0-4852-A83D-6B0DA8067F6E}"/>
              </a:ext>
            </a:extLst>
          </p:cNvPr>
          <p:cNvSpPr txBox="1"/>
          <p:nvPr/>
        </p:nvSpPr>
        <p:spPr>
          <a:xfrm rot="16200000">
            <a:off x="1891579" y="3831510"/>
            <a:ext cx="1205802" cy="253916"/>
          </a:xfrm>
          <a:prstGeom prst="rect">
            <a:avLst/>
          </a:prstGeom>
          <a:noFill/>
        </p:spPr>
        <p:txBody>
          <a:bodyPr wrap="square" rtlCol="0">
            <a:spAutoFit/>
          </a:bodyPr>
          <a:lstStyle/>
          <a:p>
            <a:pPr algn="ctr"/>
            <a:r>
              <a:rPr lang="en-GB" sz="1050" b="1" dirty="0"/>
              <a:t>2016</a:t>
            </a:r>
          </a:p>
        </p:txBody>
      </p:sp>
    </p:spTree>
    <p:extLst>
      <p:ext uri="{BB962C8B-B14F-4D97-AF65-F5344CB8AC3E}">
        <p14:creationId xmlns:p14="http://schemas.microsoft.com/office/powerpoint/2010/main" val="363994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21801F2-6CAA-4977-ADE1-6ADABD90A4DF}"/>
              </a:ext>
            </a:extLst>
          </p:cNvPr>
          <p:cNvSpPr>
            <a:spLocks noGrp="1"/>
          </p:cNvSpPr>
          <p:nvPr>
            <p:ph type="dt" sz="half" idx="18"/>
          </p:nvPr>
        </p:nvSpPr>
        <p:spPr/>
        <p:txBody>
          <a:bodyPr/>
          <a:lstStyle/>
          <a:p>
            <a:fld id="{0A8BCDD0-4D1B-43B6-B382-25DD6B91D191}" type="datetime1">
              <a:rPr lang="de-DE" smtClean="0"/>
              <a:t>14.04.2020</a:t>
            </a:fld>
            <a:endParaRPr lang="de-DE" dirty="0"/>
          </a:p>
        </p:txBody>
      </p:sp>
      <p:sp>
        <p:nvSpPr>
          <p:cNvPr id="4" name="Footer Placeholder 3">
            <a:extLst>
              <a:ext uri="{FF2B5EF4-FFF2-40B4-BE49-F238E27FC236}">
                <a16:creationId xmlns:a16="http://schemas.microsoft.com/office/drawing/2014/main" id="{5C9B5D51-9972-46CC-A298-AE1365911970}"/>
              </a:ext>
            </a:extLst>
          </p:cNvPr>
          <p:cNvSpPr>
            <a:spLocks noGrp="1"/>
          </p:cNvSpPr>
          <p:nvPr>
            <p:ph type="ftr" sz="quarter" idx="19"/>
          </p:nvPr>
        </p:nvSpPr>
        <p:spPr/>
        <p:txBody>
          <a:bodyPr/>
          <a:lstStyle/>
          <a:p>
            <a:endParaRPr lang="de-DE" dirty="0"/>
          </a:p>
        </p:txBody>
      </p:sp>
      <p:sp>
        <p:nvSpPr>
          <p:cNvPr id="12" name="Title 11">
            <a:extLst>
              <a:ext uri="{FF2B5EF4-FFF2-40B4-BE49-F238E27FC236}">
                <a16:creationId xmlns:a16="http://schemas.microsoft.com/office/drawing/2014/main" id="{12828924-967D-4643-8326-42099BDE60EA}"/>
              </a:ext>
            </a:extLst>
          </p:cNvPr>
          <p:cNvSpPr>
            <a:spLocks noGrp="1"/>
          </p:cNvSpPr>
          <p:nvPr>
            <p:ph type="title"/>
          </p:nvPr>
        </p:nvSpPr>
        <p:spPr/>
        <p:txBody>
          <a:bodyPr/>
          <a:lstStyle/>
          <a:p>
            <a:r>
              <a:rPr lang="en-GB" dirty="0"/>
              <a:t>Customer trend before churn - overall</a:t>
            </a:r>
          </a:p>
        </p:txBody>
      </p:sp>
      <p:sp>
        <p:nvSpPr>
          <p:cNvPr id="13" name="Text Placeholder 12">
            <a:extLst>
              <a:ext uri="{FF2B5EF4-FFF2-40B4-BE49-F238E27FC236}">
                <a16:creationId xmlns:a16="http://schemas.microsoft.com/office/drawing/2014/main" id="{B6A346BD-A05A-44B7-A8F5-A20477DA81AA}"/>
              </a:ext>
            </a:extLst>
          </p:cNvPr>
          <p:cNvSpPr>
            <a:spLocks noGrp="1"/>
          </p:cNvSpPr>
          <p:nvPr>
            <p:ph type="body" sz="quarter" idx="13"/>
          </p:nvPr>
        </p:nvSpPr>
        <p:spPr/>
        <p:txBody>
          <a:bodyPr/>
          <a:lstStyle/>
          <a:p>
            <a:pPr marL="0" indent="0">
              <a:buNone/>
            </a:pPr>
            <a:r>
              <a:rPr lang="en-GB" sz="1050" b="1" dirty="0"/>
              <a:t>Customer bookings trend</a:t>
            </a:r>
          </a:p>
        </p:txBody>
      </p:sp>
      <p:sp>
        <p:nvSpPr>
          <p:cNvPr id="14" name="Text Placeholder 13">
            <a:extLst>
              <a:ext uri="{FF2B5EF4-FFF2-40B4-BE49-F238E27FC236}">
                <a16:creationId xmlns:a16="http://schemas.microsoft.com/office/drawing/2014/main" id="{3354E3FF-269E-4C56-A127-F3C045EC7664}"/>
              </a:ext>
            </a:extLst>
          </p:cNvPr>
          <p:cNvSpPr>
            <a:spLocks noGrp="1"/>
          </p:cNvSpPr>
          <p:nvPr>
            <p:ph type="body" sz="quarter" idx="17"/>
          </p:nvPr>
        </p:nvSpPr>
        <p:spPr/>
        <p:txBody>
          <a:bodyPr/>
          <a:lstStyle/>
          <a:p>
            <a:pPr marL="0" indent="0">
              <a:buNone/>
            </a:pPr>
            <a:r>
              <a:rPr lang="en-GB" sz="1050" b="1" dirty="0"/>
              <a:t>Customer Trend towards churn</a:t>
            </a:r>
          </a:p>
          <a:p>
            <a:pPr marL="0" indent="0">
              <a:buNone/>
            </a:pPr>
            <a:endParaRPr lang="en-GB" sz="1000" dirty="0"/>
          </a:p>
          <a:p>
            <a:pPr marL="0" indent="0">
              <a:buNone/>
            </a:pPr>
            <a:r>
              <a:rPr lang="en-GB" sz="1000" dirty="0"/>
              <a:t>Here we see the 3 year trend of customers before they churned either totally or partially.</a:t>
            </a:r>
          </a:p>
          <a:p>
            <a:pPr marL="0" indent="0">
              <a:buNone/>
            </a:pPr>
            <a:endParaRPr lang="en-GB" sz="1000" b="1" dirty="0"/>
          </a:p>
          <a:p>
            <a:r>
              <a:rPr lang="en-GB" sz="1000" dirty="0"/>
              <a:t>4% of customers churned partially on a given product after they were being upsold for last two years. These customers represent 38% of the total value lost in 2018</a:t>
            </a:r>
          </a:p>
          <a:p>
            <a:r>
              <a:rPr lang="en-GB" sz="1000" dirty="0"/>
              <a:t>5% of customers churned totally on a given product after being upsold for last two years, these customers represent 30% of the total value lost.</a:t>
            </a:r>
          </a:p>
          <a:p>
            <a:r>
              <a:rPr lang="en-GB" sz="1000" dirty="0"/>
              <a:t>About 2/3</a:t>
            </a:r>
            <a:r>
              <a:rPr lang="en-GB" sz="1000" baseline="30000" dirty="0"/>
              <a:t>rd</a:t>
            </a:r>
            <a:r>
              <a:rPr lang="en-GB" sz="1000" dirty="0"/>
              <a:t> of value that you lose from customers that have been upsold in the last two years.</a:t>
            </a:r>
          </a:p>
        </p:txBody>
      </p:sp>
      <p:graphicFrame>
        <p:nvGraphicFramePr>
          <p:cNvPr id="46" name="Table 45">
            <a:extLst>
              <a:ext uri="{FF2B5EF4-FFF2-40B4-BE49-F238E27FC236}">
                <a16:creationId xmlns:a16="http://schemas.microsoft.com/office/drawing/2014/main" id="{5DBB0060-8219-47FA-8ED2-1E8A603DD841}"/>
              </a:ext>
            </a:extLst>
          </p:cNvPr>
          <p:cNvGraphicFramePr>
            <a:graphicFrameLocks noGrp="1"/>
          </p:cNvGraphicFramePr>
          <p:nvPr>
            <p:extLst>
              <p:ext uri="{D42A27DB-BD31-4B8C-83A1-F6EECF244321}">
                <p14:modId xmlns:p14="http://schemas.microsoft.com/office/powerpoint/2010/main" val="2277420005"/>
              </p:ext>
            </p:extLst>
          </p:nvPr>
        </p:nvGraphicFramePr>
        <p:xfrm>
          <a:off x="539479" y="1715312"/>
          <a:ext cx="2470606" cy="2292619"/>
        </p:xfrm>
        <a:graphic>
          <a:graphicData uri="http://schemas.openxmlformats.org/drawingml/2006/table">
            <a:tbl>
              <a:tblPr bandRow="1"/>
              <a:tblGrid>
                <a:gridCol w="1892222">
                  <a:extLst>
                    <a:ext uri="{9D8B030D-6E8A-4147-A177-3AD203B41FA5}">
                      <a16:colId xmlns:a16="http://schemas.microsoft.com/office/drawing/2014/main" val="1751910266"/>
                    </a:ext>
                  </a:extLst>
                </a:gridCol>
                <a:gridCol w="300679">
                  <a:extLst>
                    <a:ext uri="{9D8B030D-6E8A-4147-A177-3AD203B41FA5}">
                      <a16:colId xmlns:a16="http://schemas.microsoft.com/office/drawing/2014/main" val="1139961629"/>
                    </a:ext>
                  </a:extLst>
                </a:gridCol>
                <a:gridCol w="277705">
                  <a:extLst>
                    <a:ext uri="{9D8B030D-6E8A-4147-A177-3AD203B41FA5}">
                      <a16:colId xmlns:a16="http://schemas.microsoft.com/office/drawing/2014/main" val="2396833846"/>
                    </a:ext>
                  </a:extLst>
                </a:gridCol>
              </a:tblGrid>
              <a:tr h="327517">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l" fontAlgn="b"/>
                      <a:r>
                        <a:rPr lang="en-GB" sz="800" b="1" u="none" strike="noStrike" dirty="0">
                          <a:effectLst/>
                        </a:rPr>
                        <a:t>UPSOLD-UPSOLD-PARTIAL_CHURN</a:t>
                      </a:r>
                      <a:endParaRPr lang="en-GB" sz="800" b="1" i="0" u="none" strike="noStrike" dirty="0">
                        <a:solidFill>
                          <a:srgbClr val="000000"/>
                        </a:solidFill>
                        <a:effectLst/>
                        <a:latin typeface="Calibri" panose="020F0502020204030204" pitchFamily="34" charset="0"/>
                      </a:endParaRP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r" fontAlgn="b"/>
                      <a:r>
                        <a:rPr lang="en-GB" sz="800" b="1" u="none" strike="noStrike" dirty="0">
                          <a:effectLst/>
                        </a:rPr>
                        <a:t>4%</a:t>
                      </a:r>
                      <a:endParaRPr lang="en-GB" sz="800" b="1" i="0" u="none" strike="noStrike" dirty="0">
                        <a:solidFill>
                          <a:srgbClr val="000000"/>
                        </a:solidFill>
                        <a:effectLst/>
                        <a:latin typeface="Calibri" panose="020F0502020204030204" pitchFamily="34" charset="0"/>
                      </a:endParaRP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r" fontAlgn="b"/>
                      <a:r>
                        <a:rPr lang="en-GB" sz="800" b="1" i="0" u="none" strike="noStrike" dirty="0">
                          <a:solidFill>
                            <a:srgbClr val="000000"/>
                          </a:solidFill>
                          <a:effectLst/>
                          <a:latin typeface="Calibri" panose="020F0502020204030204" pitchFamily="34" charset="0"/>
                        </a:rPr>
                        <a:t>38%</a:t>
                      </a: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4254132250"/>
                  </a:ext>
                </a:extLst>
              </a:tr>
              <a:tr h="327517">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l" fontAlgn="b"/>
                      <a:r>
                        <a:rPr lang="en-GB" sz="800" b="1" u="none" strike="noStrike" dirty="0">
                          <a:effectLst/>
                        </a:rPr>
                        <a:t>UPSOLD-UPSOLD-TOTAL_CHURN</a:t>
                      </a:r>
                      <a:endParaRPr lang="en-GB" sz="800" b="1" i="0" u="none" strike="noStrike" dirty="0">
                        <a:solidFill>
                          <a:srgbClr val="000000"/>
                        </a:solidFill>
                        <a:effectLst/>
                        <a:latin typeface="Calibri" panose="020F0502020204030204" pitchFamily="34" charset="0"/>
                      </a:endParaRP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r" fontAlgn="b"/>
                      <a:r>
                        <a:rPr lang="en-GB" sz="800" b="1" u="none" strike="noStrike" dirty="0">
                          <a:effectLst/>
                        </a:rPr>
                        <a:t>5%</a:t>
                      </a:r>
                      <a:endParaRPr lang="en-GB" sz="800" b="1" i="0" u="none" strike="noStrike" dirty="0">
                        <a:solidFill>
                          <a:srgbClr val="000000"/>
                        </a:solidFill>
                        <a:effectLst/>
                        <a:latin typeface="Calibri" panose="020F0502020204030204" pitchFamily="34" charset="0"/>
                      </a:endParaRP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r" fontAlgn="b"/>
                      <a:r>
                        <a:rPr lang="en-GB" sz="800" b="1" i="0" u="none" strike="noStrike" dirty="0">
                          <a:solidFill>
                            <a:srgbClr val="000000"/>
                          </a:solidFill>
                          <a:effectLst/>
                          <a:latin typeface="Calibri" panose="020F0502020204030204" pitchFamily="34" charset="0"/>
                        </a:rPr>
                        <a:t>30%</a:t>
                      </a: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992747839"/>
                  </a:ext>
                </a:extLst>
              </a:tr>
              <a:tr h="327517">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l" fontAlgn="ctr"/>
                      <a:r>
                        <a:rPr lang="en-GB" sz="800" b="1" u="none" strike="noStrike" dirty="0">
                          <a:effectLst/>
                        </a:rPr>
                        <a:t>PARTIAL_CHURN-UPSOLD-TOTAL_CHURN</a:t>
                      </a:r>
                      <a:endParaRPr lang="en-GB" sz="800" b="1" i="0" u="none" strike="noStrike" dirty="0">
                        <a:solidFill>
                          <a:srgbClr val="000000"/>
                        </a:solidFill>
                        <a:effectLst/>
                        <a:latin typeface="Courier New" panose="02070309020205020404" pitchFamily="49" charset="0"/>
                      </a:endParaRP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r" fontAlgn="b"/>
                      <a:r>
                        <a:rPr lang="en-GB" sz="800" b="1" u="none" strike="noStrike" dirty="0">
                          <a:effectLst/>
                        </a:rPr>
                        <a:t>1%</a:t>
                      </a:r>
                      <a:endParaRPr lang="en-GB" sz="800" b="1" i="0" u="none" strike="noStrike" dirty="0">
                        <a:solidFill>
                          <a:srgbClr val="000000"/>
                        </a:solidFill>
                        <a:effectLst/>
                        <a:latin typeface="Calibri" panose="020F0502020204030204" pitchFamily="34" charset="0"/>
                      </a:endParaRP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r" fontAlgn="b"/>
                      <a:r>
                        <a:rPr lang="en-GB" sz="800" b="1" i="0" u="none" strike="noStrike" dirty="0">
                          <a:solidFill>
                            <a:srgbClr val="000000"/>
                          </a:solidFill>
                          <a:effectLst/>
                          <a:latin typeface="Calibri" panose="020F0502020204030204" pitchFamily="34" charset="0"/>
                        </a:rPr>
                        <a:t>6%</a:t>
                      </a: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2229249104"/>
                  </a:ext>
                </a:extLst>
              </a:tr>
              <a:tr h="327517">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l" fontAlgn="ctr"/>
                      <a:r>
                        <a:rPr lang="en-GB" sz="800" b="1" u="none" strike="noStrike" dirty="0">
                          <a:effectLst/>
                        </a:rPr>
                        <a:t>UPSOLD-PARTIAL_CHURN-TOTAL_CHURN</a:t>
                      </a:r>
                      <a:endParaRPr lang="en-GB" sz="800" b="1" i="0" u="none" strike="noStrike" dirty="0">
                        <a:solidFill>
                          <a:srgbClr val="000000"/>
                        </a:solidFill>
                        <a:effectLst/>
                        <a:latin typeface="Courier New" panose="02070309020205020404" pitchFamily="49" charset="0"/>
                      </a:endParaRP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r" fontAlgn="b"/>
                      <a:r>
                        <a:rPr lang="en-GB" sz="800" b="1" u="none" strike="noStrike" dirty="0">
                          <a:effectLst/>
                        </a:rPr>
                        <a:t>1%</a:t>
                      </a:r>
                      <a:endParaRPr lang="en-GB" sz="800" b="1" i="0" u="none" strike="noStrike" dirty="0">
                        <a:solidFill>
                          <a:srgbClr val="000000"/>
                        </a:solidFill>
                        <a:effectLst/>
                        <a:latin typeface="Calibri" panose="020F0502020204030204" pitchFamily="34" charset="0"/>
                      </a:endParaRP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r" fontAlgn="b"/>
                      <a:r>
                        <a:rPr lang="en-GB" sz="800" b="1" i="0" u="none" strike="noStrike" dirty="0">
                          <a:solidFill>
                            <a:srgbClr val="000000"/>
                          </a:solidFill>
                          <a:effectLst/>
                          <a:latin typeface="Calibri" panose="020F0502020204030204" pitchFamily="34" charset="0"/>
                        </a:rPr>
                        <a:t>5%</a:t>
                      </a: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879924759"/>
                  </a:ext>
                </a:extLst>
              </a:tr>
              <a:tr h="327517">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l" fontAlgn="ctr"/>
                      <a:r>
                        <a:rPr lang="en-GB" sz="800" b="1" u="none" strike="noStrike" dirty="0">
                          <a:effectLst/>
                        </a:rPr>
                        <a:t>PARTIAL_CHURN-UPSOLD-PARTIAL_</a:t>
                      </a:r>
                      <a:r>
                        <a:rPr lang="en-GB" sz="700" b="1" u="none" strike="noStrike" dirty="0">
                          <a:effectLst/>
                        </a:rPr>
                        <a:t>CHURN</a:t>
                      </a:r>
                      <a:endParaRPr lang="en-GB" sz="800" b="1" i="0" u="none" strike="noStrike" dirty="0">
                        <a:solidFill>
                          <a:srgbClr val="000000"/>
                        </a:solidFill>
                        <a:effectLst/>
                        <a:latin typeface="Courier New" panose="02070309020205020404" pitchFamily="49" charset="0"/>
                      </a:endParaRP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r" fontAlgn="b"/>
                      <a:r>
                        <a:rPr lang="en-GB" sz="800" b="1" u="none" strike="noStrike" dirty="0">
                          <a:effectLst/>
                        </a:rPr>
                        <a:t>1%</a:t>
                      </a:r>
                      <a:endParaRPr lang="en-GB" sz="800" b="1" i="0" u="none" strike="noStrike" dirty="0">
                        <a:solidFill>
                          <a:srgbClr val="000000"/>
                        </a:solidFill>
                        <a:effectLst/>
                        <a:latin typeface="Calibri" panose="020F0502020204030204" pitchFamily="34" charset="0"/>
                      </a:endParaRP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r" fontAlgn="b"/>
                      <a:r>
                        <a:rPr lang="en-GB" sz="800" b="1" i="0" u="none" strike="noStrike" dirty="0">
                          <a:solidFill>
                            <a:srgbClr val="000000"/>
                          </a:solidFill>
                          <a:effectLst/>
                          <a:latin typeface="Calibri" panose="020F0502020204030204" pitchFamily="34" charset="0"/>
                        </a:rPr>
                        <a:t>5%</a:t>
                      </a: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2432101872"/>
                  </a:ext>
                </a:extLst>
              </a:tr>
              <a:tr h="327517">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l" fontAlgn="ctr"/>
                      <a:r>
                        <a:rPr lang="en-GB" sz="800" b="1" u="none" strike="noStrike" dirty="0">
                          <a:effectLst/>
                        </a:rPr>
                        <a:t>LOST-UPSOLD-TOTAL_CHURN</a:t>
                      </a:r>
                      <a:endParaRPr lang="en-GB" sz="800" b="1" i="0" u="none" strike="noStrike" dirty="0">
                        <a:solidFill>
                          <a:srgbClr val="000000"/>
                        </a:solidFill>
                        <a:effectLst/>
                        <a:latin typeface="Courier New" panose="02070309020205020404" pitchFamily="49" charset="0"/>
                      </a:endParaRP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r" fontAlgn="b"/>
                      <a:r>
                        <a:rPr lang="en-GB" sz="800" b="1" u="none" strike="noStrike" dirty="0">
                          <a:effectLst/>
                        </a:rPr>
                        <a:t>4%</a:t>
                      </a:r>
                      <a:endParaRPr lang="en-GB" sz="800" b="1" i="0" u="none" strike="noStrike" dirty="0">
                        <a:solidFill>
                          <a:srgbClr val="000000"/>
                        </a:solidFill>
                        <a:effectLst/>
                        <a:latin typeface="Calibri" panose="020F0502020204030204" pitchFamily="34" charset="0"/>
                      </a:endParaRP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r" fontAlgn="b"/>
                      <a:r>
                        <a:rPr lang="en-GB" sz="800" b="1" i="0" u="none" strike="noStrike" dirty="0">
                          <a:solidFill>
                            <a:srgbClr val="000000"/>
                          </a:solidFill>
                          <a:effectLst/>
                          <a:latin typeface="Calibri" panose="020F0502020204030204" pitchFamily="34" charset="0"/>
                        </a:rPr>
                        <a:t>5%</a:t>
                      </a:r>
                    </a:p>
                  </a:txBody>
                  <a:tcPr marL="5905" marR="5905" marT="5905" marB="0" anchor="ctr">
                    <a:lnL>
                      <a:noFill/>
                    </a:lnL>
                    <a:lnR>
                      <a:noFill/>
                    </a:lnR>
                    <a:lnT>
                      <a:noFill/>
                    </a:lnT>
                    <a:lnB w="25400" cmpd="sng">
                      <a:no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4171339092"/>
                  </a:ext>
                </a:extLst>
              </a:tr>
              <a:tr h="327517">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l" fontAlgn="ctr"/>
                      <a:r>
                        <a:rPr lang="en-GB" sz="800" b="1" u="none" strike="noStrike" dirty="0">
                          <a:effectLst/>
                        </a:rPr>
                        <a:t>UPSOLD-PARTIAL_CHURN-PARTIAL_CHURN</a:t>
                      </a:r>
                      <a:endParaRPr lang="en-GB" sz="800" b="1" i="0" u="none" strike="noStrike" dirty="0">
                        <a:solidFill>
                          <a:srgbClr val="000000"/>
                        </a:solidFill>
                        <a:effectLst/>
                        <a:latin typeface="Courier New" panose="02070309020205020404" pitchFamily="49" charset="0"/>
                      </a:endParaRPr>
                    </a:p>
                  </a:txBody>
                  <a:tcPr marL="5905" marR="5905" marT="5905" marB="0" anchor="ctr">
                    <a:lnL>
                      <a:noFill/>
                    </a:lnL>
                    <a:lnR>
                      <a:noFill/>
                    </a:lnR>
                    <a:lnT>
                      <a:noFill/>
                    </a:lnT>
                    <a:lnB w="254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r" fontAlgn="b"/>
                      <a:r>
                        <a:rPr lang="en-GB" sz="800" b="1" u="none" strike="noStrike" dirty="0">
                          <a:effectLst/>
                        </a:rPr>
                        <a:t>1%</a:t>
                      </a:r>
                      <a:endParaRPr lang="en-GB" sz="800" b="1" i="0" u="none" strike="noStrike" dirty="0">
                        <a:solidFill>
                          <a:srgbClr val="000000"/>
                        </a:solidFill>
                        <a:effectLst/>
                        <a:latin typeface="Calibri" panose="020F0502020204030204" pitchFamily="34" charset="0"/>
                      </a:endParaRPr>
                    </a:p>
                  </a:txBody>
                  <a:tcPr marL="5905" marR="5905" marT="5905" marB="0" anchor="ctr">
                    <a:lnL>
                      <a:noFill/>
                    </a:lnL>
                    <a:lnR>
                      <a:noFill/>
                    </a:lnR>
                    <a:lnT>
                      <a:noFill/>
                    </a:lnT>
                    <a:lnB w="254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algn="r" fontAlgn="b"/>
                      <a:r>
                        <a:rPr lang="en-GB" sz="800" b="1" i="0" u="none" strike="noStrike" dirty="0">
                          <a:solidFill>
                            <a:srgbClr val="000000"/>
                          </a:solidFill>
                          <a:effectLst/>
                          <a:latin typeface="Calibri" panose="020F0502020204030204" pitchFamily="34" charset="0"/>
                        </a:rPr>
                        <a:t>3%</a:t>
                      </a:r>
                    </a:p>
                  </a:txBody>
                  <a:tcPr marL="5905" marR="5905" marT="5905" marB="0" anchor="ctr">
                    <a:lnL>
                      <a:noFill/>
                    </a:lnL>
                    <a:lnR>
                      <a:noFill/>
                    </a:lnR>
                    <a:lnT>
                      <a:noFill/>
                    </a:lnT>
                    <a:lnB w="254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2089939100"/>
                  </a:ext>
                </a:extLst>
              </a:tr>
            </a:tbl>
          </a:graphicData>
        </a:graphic>
      </p:graphicFrame>
      <p:grpSp>
        <p:nvGrpSpPr>
          <p:cNvPr id="47" name="Group 46">
            <a:extLst>
              <a:ext uri="{FF2B5EF4-FFF2-40B4-BE49-F238E27FC236}">
                <a16:creationId xmlns:a16="http://schemas.microsoft.com/office/drawing/2014/main" id="{16FBB4CE-FF56-4588-81D8-621D92721AA0}"/>
              </a:ext>
            </a:extLst>
          </p:cNvPr>
          <p:cNvGrpSpPr/>
          <p:nvPr/>
        </p:nvGrpSpPr>
        <p:grpSpPr>
          <a:xfrm>
            <a:off x="3073519" y="2016825"/>
            <a:ext cx="1330337" cy="246846"/>
            <a:chOff x="2665476" y="3615523"/>
            <a:chExt cx="1558702" cy="392919"/>
          </a:xfrm>
        </p:grpSpPr>
        <p:cxnSp>
          <p:nvCxnSpPr>
            <p:cNvPr id="48" name="Straight Connector 47">
              <a:extLst>
                <a:ext uri="{FF2B5EF4-FFF2-40B4-BE49-F238E27FC236}">
                  <a16:creationId xmlns:a16="http://schemas.microsoft.com/office/drawing/2014/main" id="{54F8DE6D-5AC2-4DA6-93C6-1152797723DB}"/>
                </a:ext>
              </a:extLst>
            </p:cNvPr>
            <p:cNvCxnSpPr>
              <a:cxnSpLocks/>
            </p:cNvCxnSpPr>
            <p:nvPr/>
          </p:nvCxnSpPr>
          <p:spPr>
            <a:xfrm flipV="1">
              <a:off x="2665476" y="3809764"/>
              <a:ext cx="497294" cy="132588"/>
            </a:xfrm>
            <a:prstGeom prst="line">
              <a:avLst/>
            </a:prstGeom>
            <a:noFill/>
            <a:ln w="28575" cap="flat" cmpd="sng" algn="ctr">
              <a:solidFill>
                <a:srgbClr val="70AD47"/>
              </a:solidFill>
              <a:prstDash val="solid"/>
              <a:miter lim="800000"/>
            </a:ln>
            <a:effectLst/>
          </p:spPr>
        </p:cxnSp>
        <p:cxnSp>
          <p:nvCxnSpPr>
            <p:cNvPr id="49" name="Straight Connector 48">
              <a:extLst>
                <a:ext uri="{FF2B5EF4-FFF2-40B4-BE49-F238E27FC236}">
                  <a16:creationId xmlns:a16="http://schemas.microsoft.com/office/drawing/2014/main" id="{A948A531-9E32-404B-9CFB-998661A3ADEA}"/>
                </a:ext>
              </a:extLst>
            </p:cNvPr>
            <p:cNvCxnSpPr>
              <a:cxnSpLocks/>
            </p:cNvCxnSpPr>
            <p:nvPr/>
          </p:nvCxnSpPr>
          <p:spPr>
            <a:xfrm flipV="1">
              <a:off x="3162770" y="3622382"/>
              <a:ext cx="559015" cy="187382"/>
            </a:xfrm>
            <a:prstGeom prst="line">
              <a:avLst/>
            </a:prstGeom>
            <a:noFill/>
            <a:ln w="28575" cap="flat" cmpd="sng" algn="ctr">
              <a:solidFill>
                <a:srgbClr val="70AD47"/>
              </a:solidFill>
              <a:prstDash val="solid"/>
              <a:miter lim="800000"/>
            </a:ln>
            <a:effectLst/>
          </p:spPr>
        </p:cxnSp>
        <p:cxnSp>
          <p:nvCxnSpPr>
            <p:cNvPr id="50" name="Straight Connector 49">
              <a:extLst>
                <a:ext uri="{FF2B5EF4-FFF2-40B4-BE49-F238E27FC236}">
                  <a16:creationId xmlns:a16="http://schemas.microsoft.com/office/drawing/2014/main" id="{A610DE7C-9970-450C-B747-E9491C609930}"/>
                </a:ext>
              </a:extLst>
            </p:cNvPr>
            <p:cNvCxnSpPr>
              <a:cxnSpLocks/>
            </p:cNvCxnSpPr>
            <p:nvPr/>
          </p:nvCxnSpPr>
          <p:spPr>
            <a:xfrm>
              <a:off x="3713696" y="3615523"/>
              <a:ext cx="510482" cy="392919"/>
            </a:xfrm>
            <a:prstGeom prst="line">
              <a:avLst/>
            </a:prstGeom>
            <a:noFill/>
            <a:ln w="28575" cap="flat" cmpd="sng" algn="ctr">
              <a:solidFill>
                <a:srgbClr val="ED7D31"/>
              </a:solidFill>
              <a:prstDash val="solid"/>
              <a:miter lim="800000"/>
            </a:ln>
            <a:effectLst/>
          </p:spPr>
        </p:cxnSp>
      </p:grpSp>
      <p:grpSp>
        <p:nvGrpSpPr>
          <p:cNvPr id="51" name="Group 50">
            <a:extLst>
              <a:ext uri="{FF2B5EF4-FFF2-40B4-BE49-F238E27FC236}">
                <a16:creationId xmlns:a16="http://schemas.microsoft.com/office/drawing/2014/main" id="{C46B6747-A214-435F-A928-77B0D98E7553}"/>
              </a:ext>
            </a:extLst>
          </p:cNvPr>
          <p:cNvGrpSpPr/>
          <p:nvPr/>
        </p:nvGrpSpPr>
        <p:grpSpPr>
          <a:xfrm>
            <a:off x="3079738" y="1740815"/>
            <a:ext cx="1354816" cy="201856"/>
            <a:chOff x="3627002" y="5609759"/>
            <a:chExt cx="2185770" cy="458437"/>
          </a:xfrm>
        </p:grpSpPr>
        <p:cxnSp>
          <p:nvCxnSpPr>
            <p:cNvPr id="52" name="Straight Connector 51">
              <a:extLst>
                <a:ext uri="{FF2B5EF4-FFF2-40B4-BE49-F238E27FC236}">
                  <a16:creationId xmlns:a16="http://schemas.microsoft.com/office/drawing/2014/main" id="{3B8C50CD-82BD-4457-B6BB-FBC0D56995A1}"/>
                </a:ext>
              </a:extLst>
            </p:cNvPr>
            <p:cNvCxnSpPr>
              <a:cxnSpLocks/>
            </p:cNvCxnSpPr>
            <p:nvPr/>
          </p:nvCxnSpPr>
          <p:spPr>
            <a:xfrm flipV="1">
              <a:off x="3627002" y="5891412"/>
              <a:ext cx="663058" cy="176784"/>
            </a:xfrm>
            <a:prstGeom prst="line">
              <a:avLst/>
            </a:prstGeom>
            <a:noFill/>
            <a:ln w="28575" cap="flat" cmpd="sng" algn="ctr">
              <a:solidFill>
                <a:srgbClr val="70AD47"/>
              </a:solidFill>
              <a:prstDash val="solid"/>
              <a:miter lim="800000"/>
            </a:ln>
            <a:effectLst/>
          </p:spPr>
        </p:cxnSp>
        <p:cxnSp>
          <p:nvCxnSpPr>
            <p:cNvPr id="53" name="Straight Connector 52">
              <a:extLst>
                <a:ext uri="{FF2B5EF4-FFF2-40B4-BE49-F238E27FC236}">
                  <a16:creationId xmlns:a16="http://schemas.microsoft.com/office/drawing/2014/main" id="{D0CAB4EE-01C7-46DC-B22F-9E62B9014544}"/>
                </a:ext>
              </a:extLst>
            </p:cNvPr>
            <p:cNvCxnSpPr>
              <a:cxnSpLocks/>
            </p:cNvCxnSpPr>
            <p:nvPr/>
          </p:nvCxnSpPr>
          <p:spPr>
            <a:xfrm flipV="1">
              <a:off x="4296274" y="5631465"/>
              <a:ext cx="727066" cy="257748"/>
            </a:xfrm>
            <a:prstGeom prst="line">
              <a:avLst/>
            </a:prstGeom>
            <a:noFill/>
            <a:ln w="28575" cap="flat" cmpd="sng" algn="ctr">
              <a:solidFill>
                <a:srgbClr val="70AD47"/>
              </a:solidFill>
              <a:prstDash val="solid"/>
              <a:miter lim="800000"/>
            </a:ln>
            <a:effectLst/>
          </p:spPr>
        </p:cxnSp>
        <p:cxnSp>
          <p:nvCxnSpPr>
            <p:cNvPr id="54" name="Straight Connector 53">
              <a:extLst>
                <a:ext uri="{FF2B5EF4-FFF2-40B4-BE49-F238E27FC236}">
                  <a16:creationId xmlns:a16="http://schemas.microsoft.com/office/drawing/2014/main" id="{661699AE-50F6-49E4-8813-62B9A3C39419}"/>
                </a:ext>
              </a:extLst>
            </p:cNvPr>
            <p:cNvCxnSpPr>
              <a:cxnSpLocks/>
            </p:cNvCxnSpPr>
            <p:nvPr/>
          </p:nvCxnSpPr>
          <p:spPr>
            <a:xfrm>
              <a:off x="5009506" y="5609759"/>
              <a:ext cx="803266" cy="279454"/>
            </a:xfrm>
            <a:prstGeom prst="line">
              <a:avLst/>
            </a:prstGeom>
            <a:noFill/>
            <a:ln w="28575" cap="flat" cmpd="sng" algn="ctr">
              <a:solidFill>
                <a:srgbClr val="FFC000"/>
              </a:solidFill>
              <a:prstDash val="solid"/>
              <a:miter lim="800000"/>
            </a:ln>
            <a:effectLst/>
          </p:spPr>
        </p:cxnSp>
      </p:grpSp>
      <p:grpSp>
        <p:nvGrpSpPr>
          <p:cNvPr id="55" name="Group 54">
            <a:extLst>
              <a:ext uri="{FF2B5EF4-FFF2-40B4-BE49-F238E27FC236}">
                <a16:creationId xmlns:a16="http://schemas.microsoft.com/office/drawing/2014/main" id="{35716A6B-FAB0-43B4-B822-5FB0FD028080}"/>
              </a:ext>
            </a:extLst>
          </p:cNvPr>
          <p:cNvGrpSpPr/>
          <p:nvPr/>
        </p:nvGrpSpPr>
        <p:grpSpPr>
          <a:xfrm>
            <a:off x="3075934" y="2384938"/>
            <a:ext cx="1297225" cy="215977"/>
            <a:chOff x="3065943" y="1640283"/>
            <a:chExt cx="1569643" cy="261333"/>
          </a:xfrm>
        </p:grpSpPr>
        <p:grpSp>
          <p:nvGrpSpPr>
            <p:cNvPr id="56" name="Group 55">
              <a:extLst>
                <a:ext uri="{FF2B5EF4-FFF2-40B4-BE49-F238E27FC236}">
                  <a16:creationId xmlns:a16="http://schemas.microsoft.com/office/drawing/2014/main" id="{98405134-2C6A-41C0-AEB5-6D39B7D8266B}"/>
                </a:ext>
              </a:extLst>
            </p:cNvPr>
            <p:cNvGrpSpPr/>
            <p:nvPr/>
          </p:nvGrpSpPr>
          <p:grpSpPr>
            <a:xfrm>
              <a:off x="3065943" y="1640283"/>
              <a:ext cx="1121305" cy="143564"/>
              <a:chOff x="3202686" y="3173506"/>
              <a:chExt cx="1121305" cy="143564"/>
            </a:xfrm>
          </p:grpSpPr>
          <p:cxnSp>
            <p:nvCxnSpPr>
              <p:cNvPr id="58" name="Straight Connector 57">
                <a:extLst>
                  <a:ext uri="{FF2B5EF4-FFF2-40B4-BE49-F238E27FC236}">
                    <a16:creationId xmlns:a16="http://schemas.microsoft.com/office/drawing/2014/main" id="{026EF909-EF7D-4A52-85EB-A325A19A6D12}"/>
                  </a:ext>
                </a:extLst>
              </p:cNvPr>
              <p:cNvCxnSpPr>
                <a:cxnSpLocks/>
              </p:cNvCxnSpPr>
              <p:nvPr/>
            </p:nvCxnSpPr>
            <p:spPr>
              <a:xfrm>
                <a:off x="3202686" y="3174061"/>
                <a:ext cx="521208" cy="143009"/>
              </a:xfrm>
              <a:prstGeom prst="line">
                <a:avLst/>
              </a:prstGeom>
              <a:noFill/>
              <a:ln w="28575" cap="flat" cmpd="sng" algn="ctr">
                <a:solidFill>
                  <a:srgbClr val="FFC000"/>
                </a:solidFill>
                <a:prstDash val="solid"/>
                <a:miter lim="800000"/>
              </a:ln>
              <a:effectLst/>
            </p:spPr>
          </p:cxnSp>
          <p:cxnSp>
            <p:nvCxnSpPr>
              <p:cNvPr id="59" name="Straight Connector 58">
                <a:extLst>
                  <a:ext uri="{FF2B5EF4-FFF2-40B4-BE49-F238E27FC236}">
                    <a16:creationId xmlns:a16="http://schemas.microsoft.com/office/drawing/2014/main" id="{D92292D3-907E-4F80-8A8C-BC51121442C8}"/>
                  </a:ext>
                </a:extLst>
              </p:cNvPr>
              <p:cNvCxnSpPr>
                <a:cxnSpLocks/>
              </p:cNvCxnSpPr>
              <p:nvPr/>
            </p:nvCxnSpPr>
            <p:spPr>
              <a:xfrm flipV="1">
                <a:off x="3723894" y="3173506"/>
                <a:ext cx="600097" cy="143564"/>
              </a:xfrm>
              <a:prstGeom prst="line">
                <a:avLst/>
              </a:prstGeom>
              <a:noFill/>
              <a:ln w="28575" cap="flat" cmpd="sng" algn="ctr">
                <a:solidFill>
                  <a:srgbClr val="70AD47"/>
                </a:solidFill>
                <a:prstDash val="solid"/>
                <a:miter lim="800000"/>
              </a:ln>
              <a:effectLst/>
            </p:spPr>
          </p:cxnSp>
        </p:grpSp>
        <p:cxnSp>
          <p:nvCxnSpPr>
            <p:cNvPr id="57" name="Straight Connector 56">
              <a:extLst>
                <a:ext uri="{FF2B5EF4-FFF2-40B4-BE49-F238E27FC236}">
                  <a16:creationId xmlns:a16="http://schemas.microsoft.com/office/drawing/2014/main" id="{1B7B3B7E-0E09-4EFB-80A7-5B1377E88165}"/>
                </a:ext>
              </a:extLst>
            </p:cNvPr>
            <p:cNvCxnSpPr>
              <a:cxnSpLocks/>
            </p:cNvCxnSpPr>
            <p:nvPr/>
          </p:nvCxnSpPr>
          <p:spPr>
            <a:xfrm>
              <a:off x="4151969" y="1640283"/>
              <a:ext cx="483617" cy="261333"/>
            </a:xfrm>
            <a:prstGeom prst="line">
              <a:avLst/>
            </a:prstGeom>
            <a:noFill/>
            <a:ln w="28575" cap="flat" cmpd="sng" algn="ctr">
              <a:solidFill>
                <a:srgbClr val="ED7D31"/>
              </a:solidFill>
              <a:prstDash val="solid"/>
              <a:miter lim="800000"/>
            </a:ln>
            <a:effectLst/>
          </p:spPr>
        </p:cxnSp>
      </p:grpSp>
      <p:grpSp>
        <p:nvGrpSpPr>
          <p:cNvPr id="60" name="Group 59">
            <a:extLst>
              <a:ext uri="{FF2B5EF4-FFF2-40B4-BE49-F238E27FC236}">
                <a16:creationId xmlns:a16="http://schemas.microsoft.com/office/drawing/2014/main" id="{1C5E1F73-D490-4462-AA22-50F39B1398D0}"/>
              </a:ext>
            </a:extLst>
          </p:cNvPr>
          <p:cNvGrpSpPr/>
          <p:nvPr/>
        </p:nvGrpSpPr>
        <p:grpSpPr>
          <a:xfrm>
            <a:off x="3073519" y="2662435"/>
            <a:ext cx="1316204" cy="246685"/>
            <a:chOff x="3349520" y="3531248"/>
            <a:chExt cx="1592606" cy="298489"/>
          </a:xfrm>
        </p:grpSpPr>
        <p:cxnSp>
          <p:nvCxnSpPr>
            <p:cNvPr id="61" name="Straight Connector 60">
              <a:extLst>
                <a:ext uri="{FF2B5EF4-FFF2-40B4-BE49-F238E27FC236}">
                  <a16:creationId xmlns:a16="http://schemas.microsoft.com/office/drawing/2014/main" id="{3F976592-186E-41CF-849E-23246CBE60E4}"/>
                </a:ext>
              </a:extLst>
            </p:cNvPr>
            <p:cNvCxnSpPr>
              <a:cxnSpLocks/>
            </p:cNvCxnSpPr>
            <p:nvPr/>
          </p:nvCxnSpPr>
          <p:spPr>
            <a:xfrm>
              <a:off x="3892236" y="3531248"/>
              <a:ext cx="556914" cy="57660"/>
            </a:xfrm>
            <a:prstGeom prst="line">
              <a:avLst/>
            </a:prstGeom>
            <a:noFill/>
            <a:ln w="28575" cap="flat" cmpd="sng" algn="ctr">
              <a:solidFill>
                <a:srgbClr val="FFC000"/>
              </a:solidFill>
              <a:prstDash val="solid"/>
              <a:miter lim="800000"/>
            </a:ln>
            <a:effectLst/>
          </p:spPr>
        </p:cxnSp>
        <p:cxnSp>
          <p:nvCxnSpPr>
            <p:cNvPr id="62" name="Straight Connector 61">
              <a:extLst>
                <a:ext uri="{FF2B5EF4-FFF2-40B4-BE49-F238E27FC236}">
                  <a16:creationId xmlns:a16="http://schemas.microsoft.com/office/drawing/2014/main" id="{3B9A09C5-B3EF-4DC0-84FB-18311C94E031}"/>
                </a:ext>
              </a:extLst>
            </p:cNvPr>
            <p:cNvCxnSpPr>
              <a:cxnSpLocks/>
            </p:cNvCxnSpPr>
            <p:nvPr/>
          </p:nvCxnSpPr>
          <p:spPr>
            <a:xfrm flipV="1">
              <a:off x="3349520" y="3537791"/>
              <a:ext cx="531596" cy="291946"/>
            </a:xfrm>
            <a:prstGeom prst="line">
              <a:avLst/>
            </a:prstGeom>
            <a:noFill/>
            <a:ln w="28575" cap="flat" cmpd="sng" algn="ctr">
              <a:solidFill>
                <a:srgbClr val="70AD47"/>
              </a:solidFill>
              <a:prstDash val="solid"/>
              <a:miter lim="800000"/>
            </a:ln>
            <a:effectLst/>
          </p:spPr>
        </p:cxnSp>
        <p:cxnSp>
          <p:nvCxnSpPr>
            <p:cNvPr id="63" name="Straight Connector 62">
              <a:extLst>
                <a:ext uri="{FF2B5EF4-FFF2-40B4-BE49-F238E27FC236}">
                  <a16:creationId xmlns:a16="http://schemas.microsoft.com/office/drawing/2014/main" id="{30393B97-A555-4BC5-917F-4BC321296665}"/>
                </a:ext>
              </a:extLst>
            </p:cNvPr>
            <p:cNvCxnSpPr>
              <a:cxnSpLocks/>
            </p:cNvCxnSpPr>
            <p:nvPr/>
          </p:nvCxnSpPr>
          <p:spPr>
            <a:xfrm>
              <a:off x="4431117" y="3588908"/>
              <a:ext cx="511009" cy="240828"/>
            </a:xfrm>
            <a:prstGeom prst="line">
              <a:avLst/>
            </a:prstGeom>
            <a:noFill/>
            <a:ln w="28575" cap="flat" cmpd="sng" algn="ctr">
              <a:solidFill>
                <a:srgbClr val="ED7D31"/>
              </a:solidFill>
              <a:prstDash val="solid"/>
              <a:miter lim="800000"/>
            </a:ln>
            <a:effectLst/>
          </p:spPr>
        </p:cxnSp>
      </p:grpSp>
      <p:grpSp>
        <p:nvGrpSpPr>
          <p:cNvPr id="64" name="Group 63">
            <a:extLst>
              <a:ext uri="{FF2B5EF4-FFF2-40B4-BE49-F238E27FC236}">
                <a16:creationId xmlns:a16="http://schemas.microsoft.com/office/drawing/2014/main" id="{D838DB52-C417-43BC-BFAD-0136EAF2AF7E}"/>
              </a:ext>
            </a:extLst>
          </p:cNvPr>
          <p:cNvGrpSpPr/>
          <p:nvPr/>
        </p:nvGrpSpPr>
        <p:grpSpPr>
          <a:xfrm>
            <a:off x="3079522" y="3371567"/>
            <a:ext cx="1340908" cy="179398"/>
            <a:chOff x="3035712" y="3028493"/>
            <a:chExt cx="1622499" cy="217072"/>
          </a:xfrm>
        </p:grpSpPr>
        <p:grpSp>
          <p:nvGrpSpPr>
            <p:cNvPr id="65" name="Group 64">
              <a:extLst>
                <a:ext uri="{FF2B5EF4-FFF2-40B4-BE49-F238E27FC236}">
                  <a16:creationId xmlns:a16="http://schemas.microsoft.com/office/drawing/2014/main" id="{6C82EA3B-6AE4-43F5-B14A-7FB0E9791B4B}"/>
                </a:ext>
              </a:extLst>
            </p:cNvPr>
            <p:cNvGrpSpPr/>
            <p:nvPr/>
          </p:nvGrpSpPr>
          <p:grpSpPr>
            <a:xfrm>
              <a:off x="3035712" y="3031478"/>
              <a:ext cx="1097457" cy="193311"/>
              <a:chOff x="3594998" y="6569608"/>
              <a:chExt cx="1463276" cy="257748"/>
            </a:xfrm>
          </p:grpSpPr>
          <p:cxnSp>
            <p:nvCxnSpPr>
              <p:cNvPr id="67" name="Straight Connector 66">
                <a:extLst>
                  <a:ext uri="{FF2B5EF4-FFF2-40B4-BE49-F238E27FC236}">
                    <a16:creationId xmlns:a16="http://schemas.microsoft.com/office/drawing/2014/main" id="{404FDE3E-4354-426B-9231-6B69196CB3A8}"/>
                  </a:ext>
                </a:extLst>
              </p:cNvPr>
              <p:cNvCxnSpPr>
                <a:cxnSpLocks/>
              </p:cNvCxnSpPr>
              <p:nvPr/>
            </p:nvCxnSpPr>
            <p:spPr>
              <a:xfrm>
                <a:off x="3594998" y="6816281"/>
                <a:ext cx="727066" cy="0"/>
              </a:xfrm>
              <a:prstGeom prst="line">
                <a:avLst/>
              </a:prstGeom>
              <a:noFill/>
              <a:ln w="28575" cap="flat" cmpd="sng" algn="ctr">
                <a:solidFill>
                  <a:srgbClr val="ED7D31"/>
                </a:solidFill>
                <a:prstDash val="solid"/>
                <a:miter lim="800000"/>
              </a:ln>
              <a:effectLst/>
            </p:spPr>
          </p:cxnSp>
          <p:cxnSp>
            <p:nvCxnSpPr>
              <p:cNvPr id="68" name="Straight Connector 67">
                <a:extLst>
                  <a:ext uri="{FF2B5EF4-FFF2-40B4-BE49-F238E27FC236}">
                    <a16:creationId xmlns:a16="http://schemas.microsoft.com/office/drawing/2014/main" id="{9D2FA03F-9C7D-4030-B3EE-CB4103B4843B}"/>
                  </a:ext>
                </a:extLst>
              </p:cNvPr>
              <p:cNvCxnSpPr>
                <a:cxnSpLocks/>
              </p:cNvCxnSpPr>
              <p:nvPr/>
            </p:nvCxnSpPr>
            <p:spPr>
              <a:xfrm flipV="1">
                <a:off x="4331208" y="6569608"/>
                <a:ext cx="727066" cy="257748"/>
              </a:xfrm>
              <a:prstGeom prst="line">
                <a:avLst/>
              </a:prstGeom>
              <a:noFill/>
              <a:ln w="28575" cap="flat" cmpd="sng" algn="ctr">
                <a:solidFill>
                  <a:srgbClr val="70AD47"/>
                </a:solidFill>
                <a:prstDash val="solid"/>
                <a:miter lim="800000"/>
              </a:ln>
              <a:effectLst/>
            </p:spPr>
          </p:cxnSp>
        </p:grpSp>
        <p:cxnSp>
          <p:nvCxnSpPr>
            <p:cNvPr id="66" name="Straight Connector 65">
              <a:extLst>
                <a:ext uri="{FF2B5EF4-FFF2-40B4-BE49-F238E27FC236}">
                  <a16:creationId xmlns:a16="http://schemas.microsoft.com/office/drawing/2014/main" id="{72107ABC-7405-4C8F-BD6A-DF54B790939B}"/>
                </a:ext>
              </a:extLst>
            </p:cNvPr>
            <p:cNvCxnSpPr>
              <a:cxnSpLocks/>
            </p:cNvCxnSpPr>
            <p:nvPr/>
          </p:nvCxnSpPr>
          <p:spPr>
            <a:xfrm>
              <a:off x="4147718" y="3028493"/>
              <a:ext cx="510493" cy="217072"/>
            </a:xfrm>
            <a:prstGeom prst="line">
              <a:avLst/>
            </a:prstGeom>
            <a:noFill/>
            <a:ln w="28575" cap="flat" cmpd="sng" algn="ctr">
              <a:solidFill>
                <a:srgbClr val="ED7D31"/>
              </a:solidFill>
              <a:prstDash val="solid"/>
              <a:miter lim="800000"/>
            </a:ln>
            <a:effectLst/>
          </p:spPr>
        </p:cxnSp>
      </p:grpSp>
      <p:grpSp>
        <p:nvGrpSpPr>
          <p:cNvPr id="69" name="Group 68">
            <a:extLst>
              <a:ext uri="{FF2B5EF4-FFF2-40B4-BE49-F238E27FC236}">
                <a16:creationId xmlns:a16="http://schemas.microsoft.com/office/drawing/2014/main" id="{8B08C44A-3FF4-402B-940C-6E91B29CF2AF}"/>
              </a:ext>
            </a:extLst>
          </p:cNvPr>
          <p:cNvGrpSpPr/>
          <p:nvPr/>
        </p:nvGrpSpPr>
        <p:grpSpPr>
          <a:xfrm>
            <a:off x="3073519" y="3096479"/>
            <a:ext cx="1321004" cy="118648"/>
            <a:chOff x="3065943" y="1640283"/>
            <a:chExt cx="1598414" cy="143564"/>
          </a:xfrm>
        </p:grpSpPr>
        <p:grpSp>
          <p:nvGrpSpPr>
            <p:cNvPr id="70" name="Group 69">
              <a:extLst>
                <a:ext uri="{FF2B5EF4-FFF2-40B4-BE49-F238E27FC236}">
                  <a16:creationId xmlns:a16="http://schemas.microsoft.com/office/drawing/2014/main" id="{0404CD88-2F22-4D6F-BBCC-DFF8E1247860}"/>
                </a:ext>
              </a:extLst>
            </p:cNvPr>
            <p:cNvGrpSpPr/>
            <p:nvPr/>
          </p:nvGrpSpPr>
          <p:grpSpPr>
            <a:xfrm>
              <a:off x="3065943" y="1640283"/>
              <a:ext cx="1121305" cy="143564"/>
              <a:chOff x="3202686" y="3173506"/>
              <a:chExt cx="1121305" cy="143564"/>
            </a:xfrm>
          </p:grpSpPr>
          <p:cxnSp>
            <p:nvCxnSpPr>
              <p:cNvPr id="72" name="Straight Connector 71">
                <a:extLst>
                  <a:ext uri="{FF2B5EF4-FFF2-40B4-BE49-F238E27FC236}">
                    <a16:creationId xmlns:a16="http://schemas.microsoft.com/office/drawing/2014/main" id="{CAC5C325-9B11-4988-90A2-F77773FFF357}"/>
                  </a:ext>
                </a:extLst>
              </p:cNvPr>
              <p:cNvCxnSpPr>
                <a:cxnSpLocks/>
              </p:cNvCxnSpPr>
              <p:nvPr/>
            </p:nvCxnSpPr>
            <p:spPr>
              <a:xfrm>
                <a:off x="3202686" y="3174061"/>
                <a:ext cx="521208" cy="143009"/>
              </a:xfrm>
              <a:prstGeom prst="line">
                <a:avLst/>
              </a:prstGeom>
              <a:noFill/>
              <a:ln w="28575" cap="flat" cmpd="sng" algn="ctr">
                <a:solidFill>
                  <a:srgbClr val="FFC000"/>
                </a:solidFill>
                <a:prstDash val="solid"/>
                <a:miter lim="800000"/>
              </a:ln>
              <a:effectLst/>
            </p:spPr>
          </p:cxnSp>
          <p:cxnSp>
            <p:nvCxnSpPr>
              <p:cNvPr id="73" name="Straight Connector 72">
                <a:extLst>
                  <a:ext uri="{FF2B5EF4-FFF2-40B4-BE49-F238E27FC236}">
                    <a16:creationId xmlns:a16="http://schemas.microsoft.com/office/drawing/2014/main" id="{CBEC4BC2-421F-41F0-9648-5768426B7A00}"/>
                  </a:ext>
                </a:extLst>
              </p:cNvPr>
              <p:cNvCxnSpPr>
                <a:cxnSpLocks/>
              </p:cNvCxnSpPr>
              <p:nvPr/>
            </p:nvCxnSpPr>
            <p:spPr>
              <a:xfrm flipV="1">
                <a:off x="3723894" y="3173506"/>
                <a:ext cx="600097" cy="143564"/>
              </a:xfrm>
              <a:prstGeom prst="line">
                <a:avLst/>
              </a:prstGeom>
              <a:noFill/>
              <a:ln w="28575" cap="flat" cmpd="sng" algn="ctr">
                <a:solidFill>
                  <a:srgbClr val="70AD47"/>
                </a:solidFill>
                <a:prstDash val="solid"/>
                <a:miter lim="800000"/>
              </a:ln>
              <a:effectLst/>
            </p:spPr>
          </p:cxnSp>
        </p:grpSp>
        <p:cxnSp>
          <p:nvCxnSpPr>
            <p:cNvPr id="71" name="Straight Connector 70">
              <a:extLst>
                <a:ext uri="{FF2B5EF4-FFF2-40B4-BE49-F238E27FC236}">
                  <a16:creationId xmlns:a16="http://schemas.microsoft.com/office/drawing/2014/main" id="{841A3636-D39D-4C0F-8AC2-77AE40130261}"/>
                </a:ext>
              </a:extLst>
            </p:cNvPr>
            <p:cNvCxnSpPr>
              <a:cxnSpLocks/>
            </p:cNvCxnSpPr>
            <p:nvPr/>
          </p:nvCxnSpPr>
          <p:spPr>
            <a:xfrm>
              <a:off x="4151969" y="1640283"/>
              <a:ext cx="512388" cy="141765"/>
            </a:xfrm>
            <a:prstGeom prst="line">
              <a:avLst/>
            </a:prstGeom>
            <a:noFill/>
            <a:ln w="28575" cap="flat" cmpd="sng" algn="ctr">
              <a:solidFill>
                <a:srgbClr val="FFC000"/>
              </a:solidFill>
              <a:prstDash val="solid"/>
              <a:miter lim="800000"/>
            </a:ln>
            <a:effectLst/>
          </p:spPr>
        </p:cxnSp>
      </p:grpSp>
      <p:grpSp>
        <p:nvGrpSpPr>
          <p:cNvPr id="74" name="Group 73">
            <a:extLst>
              <a:ext uri="{FF2B5EF4-FFF2-40B4-BE49-F238E27FC236}">
                <a16:creationId xmlns:a16="http://schemas.microsoft.com/office/drawing/2014/main" id="{73088F2E-4F5C-4CB1-B175-483C9F60FDFE}"/>
              </a:ext>
            </a:extLst>
          </p:cNvPr>
          <p:cNvGrpSpPr/>
          <p:nvPr/>
        </p:nvGrpSpPr>
        <p:grpSpPr>
          <a:xfrm>
            <a:off x="3101477" y="3682491"/>
            <a:ext cx="1319405" cy="246685"/>
            <a:chOff x="3349520" y="3531248"/>
            <a:chExt cx="1596479" cy="298489"/>
          </a:xfrm>
        </p:grpSpPr>
        <p:cxnSp>
          <p:nvCxnSpPr>
            <p:cNvPr id="75" name="Straight Connector 74">
              <a:extLst>
                <a:ext uri="{FF2B5EF4-FFF2-40B4-BE49-F238E27FC236}">
                  <a16:creationId xmlns:a16="http://schemas.microsoft.com/office/drawing/2014/main" id="{8683E068-7B82-41EB-ACA6-17CDFE83C569}"/>
                </a:ext>
              </a:extLst>
            </p:cNvPr>
            <p:cNvCxnSpPr>
              <a:cxnSpLocks/>
            </p:cNvCxnSpPr>
            <p:nvPr/>
          </p:nvCxnSpPr>
          <p:spPr>
            <a:xfrm>
              <a:off x="3892236" y="3531248"/>
              <a:ext cx="556914" cy="57660"/>
            </a:xfrm>
            <a:prstGeom prst="line">
              <a:avLst/>
            </a:prstGeom>
            <a:noFill/>
            <a:ln w="28575" cap="flat" cmpd="sng" algn="ctr">
              <a:solidFill>
                <a:srgbClr val="FFC000"/>
              </a:solidFill>
              <a:prstDash val="solid"/>
              <a:miter lim="800000"/>
            </a:ln>
            <a:effectLst/>
          </p:spPr>
        </p:cxnSp>
        <p:cxnSp>
          <p:nvCxnSpPr>
            <p:cNvPr id="76" name="Straight Connector 75">
              <a:extLst>
                <a:ext uri="{FF2B5EF4-FFF2-40B4-BE49-F238E27FC236}">
                  <a16:creationId xmlns:a16="http://schemas.microsoft.com/office/drawing/2014/main" id="{82379120-D183-4078-8089-245D8D95FCFB}"/>
                </a:ext>
              </a:extLst>
            </p:cNvPr>
            <p:cNvCxnSpPr>
              <a:cxnSpLocks/>
            </p:cNvCxnSpPr>
            <p:nvPr/>
          </p:nvCxnSpPr>
          <p:spPr>
            <a:xfrm flipV="1">
              <a:off x="3349520" y="3537791"/>
              <a:ext cx="531596" cy="291946"/>
            </a:xfrm>
            <a:prstGeom prst="line">
              <a:avLst/>
            </a:prstGeom>
            <a:noFill/>
            <a:ln w="28575" cap="flat" cmpd="sng" algn="ctr">
              <a:solidFill>
                <a:srgbClr val="70AD47"/>
              </a:solidFill>
              <a:prstDash val="solid"/>
              <a:miter lim="800000"/>
            </a:ln>
            <a:effectLst/>
          </p:spPr>
        </p:cxnSp>
        <p:cxnSp>
          <p:nvCxnSpPr>
            <p:cNvPr id="77" name="Straight Connector 76">
              <a:extLst>
                <a:ext uri="{FF2B5EF4-FFF2-40B4-BE49-F238E27FC236}">
                  <a16:creationId xmlns:a16="http://schemas.microsoft.com/office/drawing/2014/main" id="{8FA9716D-6D83-4E5B-B557-BCBBE2BA02FA}"/>
                </a:ext>
              </a:extLst>
            </p:cNvPr>
            <p:cNvCxnSpPr>
              <a:cxnSpLocks/>
            </p:cNvCxnSpPr>
            <p:nvPr/>
          </p:nvCxnSpPr>
          <p:spPr>
            <a:xfrm>
              <a:off x="4431117" y="3588908"/>
              <a:ext cx="514882" cy="81285"/>
            </a:xfrm>
            <a:prstGeom prst="line">
              <a:avLst/>
            </a:prstGeom>
            <a:noFill/>
            <a:ln w="28575" cap="flat" cmpd="sng" algn="ctr">
              <a:solidFill>
                <a:srgbClr val="FFC000"/>
              </a:solidFill>
              <a:prstDash val="solid"/>
              <a:miter lim="800000"/>
            </a:ln>
            <a:effectLst/>
          </p:spPr>
        </p:cxnSp>
      </p:grpSp>
      <p:sp>
        <p:nvSpPr>
          <p:cNvPr id="8" name="TextBox 7">
            <a:extLst>
              <a:ext uri="{FF2B5EF4-FFF2-40B4-BE49-F238E27FC236}">
                <a16:creationId xmlns:a16="http://schemas.microsoft.com/office/drawing/2014/main" id="{003D45E0-B95D-4147-AED3-B93DD4D1DD52}"/>
              </a:ext>
            </a:extLst>
          </p:cNvPr>
          <p:cNvSpPr txBox="1"/>
          <p:nvPr/>
        </p:nvSpPr>
        <p:spPr>
          <a:xfrm>
            <a:off x="457449" y="1432969"/>
            <a:ext cx="1290278" cy="215444"/>
          </a:xfrm>
          <a:prstGeom prst="rect">
            <a:avLst/>
          </a:prstGeom>
          <a:noFill/>
        </p:spPr>
        <p:txBody>
          <a:bodyPr wrap="square" rtlCol="0">
            <a:spAutoFit/>
          </a:bodyPr>
          <a:lstStyle/>
          <a:p>
            <a:r>
              <a:rPr lang="en-GB" sz="800" b="1" dirty="0"/>
              <a:t>Trend 2015-2018</a:t>
            </a:r>
          </a:p>
        </p:txBody>
      </p:sp>
      <p:sp>
        <p:nvSpPr>
          <p:cNvPr id="78" name="TextBox 77">
            <a:extLst>
              <a:ext uri="{FF2B5EF4-FFF2-40B4-BE49-F238E27FC236}">
                <a16:creationId xmlns:a16="http://schemas.microsoft.com/office/drawing/2014/main" id="{2C57B4F0-6FB7-4544-B976-8F761F17959F}"/>
              </a:ext>
            </a:extLst>
          </p:cNvPr>
          <p:cNvSpPr txBox="1"/>
          <p:nvPr/>
        </p:nvSpPr>
        <p:spPr>
          <a:xfrm>
            <a:off x="2423787" y="1284634"/>
            <a:ext cx="379702" cy="415498"/>
          </a:xfrm>
          <a:prstGeom prst="rect">
            <a:avLst/>
          </a:prstGeom>
          <a:noFill/>
        </p:spPr>
        <p:txBody>
          <a:bodyPr wrap="square" rtlCol="0">
            <a:spAutoFit/>
          </a:bodyPr>
          <a:lstStyle/>
          <a:p>
            <a:r>
              <a:rPr lang="en-GB" sz="700" b="1" dirty="0"/>
              <a:t>% of total </a:t>
            </a:r>
            <a:r>
              <a:rPr lang="en-GB" sz="700" b="1" dirty="0" err="1"/>
              <a:t>cust</a:t>
            </a:r>
            <a:endParaRPr lang="en-GB" sz="700" b="1" dirty="0"/>
          </a:p>
        </p:txBody>
      </p:sp>
      <p:sp>
        <p:nvSpPr>
          <p:cNvPr id="79" name="TextBox 78">
            <a:extLst>
              <a:ext uri="{FF2B5EF4-FFF2-40B4-BE49-F238E27FC236}">
                <a16:creationId xmlns:a16="http://schemas.microsoft.com/office/drawing/2014/main" id="{5F1C6E2C-C947-4705-815F-70942042B86B}"/>
              </a:ext>
            </a:extLst>
          </p:cNvPr>
          <p:cNvSpPr txBox="1"/>
          <p:nvPr/>
        </p:nvSpPr>
        <p:spPr>
          <a:xfrm>
            <a:off x="2734868" y="1286283"/>
            <a:ext cx="512961" cy="415498"/>
          </a:xfrm>
          <a:prstGeom prst="rect">
            <a:avLst/>
          </a:prstGeom>
          <a:noFill/>
        </p:spPr>
        <p:txBody>
          <a:bodyPr wrap="square" rtlCol="0">
            <a:spAutoFit/>
          </a:bodyPr>
          <a:lstStyle/>
          <a:p>
            <a:r>
              <a:rPr lang="en-GB" sz="700" b="1" dirty="0"/>
              <a:t>% of value lost</a:t>
            </a:r>
          </a:p>
        </p:txBody>
      </p:sp>
      <p:sp>
        <p:nvSpPr>
          <p:cNvPr id="80" name="TextBox 79">
            <a:extLst>
              <a:ext uri="{FF2B5EF4-FFF2-40B4-BE49-F238E27FC236}">
                <a16:creationId xmlns:a16="http://schemas.microsoft.com/office/drawing/2014/main" id="{43743C0B-6120-46E3-B9A7-8290CAFF2E42}"/>
              </a:ext>
            </a:extLst>
          </p:cNvPr>
          <p:cNvSpPr txBox="1"/>
          <p:nvPr/>
        </p:nvSpPr>
        <p:spPr>
          <a:xfrm>
            <a:off x="592508" y="745481"/>
            <a:ext cx="7409131" cy="230832"/>
          </a:xfrm>
          <a:prstGeom prst="rect">
            <a:avLst/>
          </a:prstGeom>
          <a:noFill/>
        </p:spPr>
        <p:txBody>
          <a:bodyPr wrap="square" rtlCol="0">
            <a:spAutoFit/>
          </a:bodyPr>
          <a:lstStyle/>
          <a:p>
            <a:r>
              <a:rPr lang="en-GB" sz="900" dirty="0"/>
              <a:t>Over two thirds of the value lost was from customers that were upsold in the last two years.</a:t>
            </a:r>
          </a:p>
        </p:txBody>
      </p:sp>
    </p:spTree>
    <p:extLst>
      <p:ext uri="{BB962C8B-B14F-4D97-AF65-F5344CB8AC3E}">
        <p14:creationId xmlns:p14="http://schemas.microsoft.com/office/powerpoint/2010/main" val="2110912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a:extLst>
              <a:ext uri="{FF2B5EF4-FFF2-40B4-BE49-F238E27FC236}">
                <a16:creationId xmlns:a16="http://schemas.microsoft.com/office/drawing/2014/main" id="{19DC87A9-991E-4D6F-BF58-62B0FC0059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311"/>
          <a:stretch/>
        </p:blipFill>
        <p:spPr bwMode="auto">
          <a:xfrm>
            <a:off x="5668695" y="1861349"/>
            <a:ext cx="2462772" cy="26334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29C0542-D29E-48B4-8DF4-EC30CFB1F0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8758"/>
          <a:stretch/>
        </p:blipFill>
        <p:spPr bwMode="auto">
          <a:xfrm>
            <a:off x="2965575" y="1864163"/>
            <a:ext cx="2462771" cy="263347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802D7355-B542-4432-AF2C-DBB763BEB9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8041"/>
          <a:stretch/>
        </p:blipFill>
        <p:spPr bwMode="auto">
          <a:xfrm>
            <a:off x="346297" y="1884214"/>
            <a:ext cx="2463430" cy="2625476"/>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FDE0CA99-F4B8-47E8-B5AB-3792028C7E16}"/>
              </a:ext>
            </a:extLst>
          </p:cNvPr>
          <p:cNvSpPr>
            <a:spLocks noGrp="1"/>
          </p:cNvSpPr>
          <p:nvPr>
            <p:ph type="dt" sz="half" idx="18"/>
          </p:nvPr>
        </p:nvSpPr>
        <p:spPr/>
        <p:txBody>
          <a:bodyPr/>
          <a:lstStyle/>
          <a:p>
            <a:fld id="{04346297-6166-4D9D-84D2-0644B072D1CD}" type="datetime1">
              <a:rPr lang="de-DE" smtClean="0"/>
              <a:t>14.04.2020</a:t>
            </a:fld>
            <a:endParaRPr lang="de-DE" dirty="0"/>
          </a:p>
        </p:txBody>
      </p:sp>
      <p:sp>
        <p:nvSpPr>
          <p:cNvPr id="4" name="Title 3">
            <a:extLst>
              <a:ext uri="{FF2B5EF4-FFF2-40B4-BE49-F238E27FC236}">
                <a16:creationId xmlns:a16="http://schemas.microsoft.com/office/drawing/2014/main" id="{DF909A57-41C1-4592-ACE8-908A6A695BD9}"/>
              </a:ext>
            </a:extLst>
          </p:cNvPr>
          <p:cNvSpPr>
            <a:spLocks noGrp="1"/>
          </p:cNvSpPr>
          <p:nvPr>
            <p:ph type="title"/>
          </p:nvPr>
        </p:nvSpPr>
        <p:spPr/>
        <p:txBody>
          <a:bodyPr/>
          <a:lstStyle/>
          <a:p>
            <a:r>
              <a:rPr lang="en-GB" dirty="0"/>
              <a:t>Churn by bookings value</a:t>
            </a:r>
          </a:p>
        </p:txBody>
      </p:sp>
      <p:sp>
        <p:nvSpPr>
          <p:cNvPr id="12" name="TextBox 11">
            <a:extLst>
              <a:ext uri="{FF2B5EF4-FFF2-40B4-BE49-F238E27FC236}">
                <a16:creationId xmlns:a16="http://schemas.microsoft.com/office/drawing/2014/main" id="{A96A7B0B-C8FD-4BD9-AC82-5D1BFDB6D6AD}"/>
              </a:ext>
            </a:extLst>
          </p:cNvPr>
          <p:cNvSpPr txBox="1"/>
          <p:nvPr/>
        </p:nvSpPr>
        <p:spPr>
          <a:xfrm>
            <a:off x="816062" y="1057754"/>
            <a:ext cx="2119400" cy="669414"/>
          </a:xfrm>
          <a:prstGeom prst="rect">
            <a:avLst/>
          </a:prstGeom>
          <a:noFill/>
          <a:ln>
            <a:solidFill>
              <a:schemeClr val="tx1"/>
            </a:solidFill>
          </a:ln>
        </p:spPr>
        <p:txBody>
          <a:bodyPr wrap="square" rtlCol="0">
            <a:spAutoFit/>
          </a:bodyPr>
          <a:lstStyle/>
          <a:p>
            <a:r>
              <a:rPr lang="en-GB" sz="750" dirty="0"/>
              <a:t>Total churn is dense for customers with total bookings value (customer total value over the period 2015-2018) less than $ 500,000</a:t>
            </a:r>
          </a:p>
          <a:p>
            <a:r>
              <a:rPr lang="en-GB" sz="750" dirty="0"/>
              <a:t>whereas partial churn is well spread out over the range</a:t>
            </a:r>
          </a:p>
        </p:txBody>
      </p:sp>
      <p:sp>
        <p:nvSpPr>
          <p:cNvPr id="13" name="TextBox 12">
            <a:extLst>
              <a:ext uri="{FF2B5EF4-FFF2-40B4-BE49-F238E27FC236}">
                <a16:creationId xmlns:a16="http://schemas.microsoft.com/office/drawing/2014/main" id="{096A57AF-713D-4582-BDF5-549C14A36DB6}"/>
              </a:ext>
            </a:extLst>
          </p:cNvPr>
          <p:cNvSpPr txBox="1"/>
          <p:nvPr/>
        </p:nvSpPr>
        <p:spPr>
          <a:xfrm>
            <a:off x="3476357" y="1057754"/>
            <a:ext cx="2192337" cy="669414"/>
          </a:xfrm>
          <a:prstGeom prst="rect">
            <a:avLst/>
          </a:prstGeom>
          <a:noFill/>
          <a:ln>
            <a:solidFill>
              <a:schemeClr val="tx1"/>
            </a:solidFill>
          </a:ln>
        </p:spPr>
        <p:txBody>
          <a:bodyPr wrap="square" rtlCol="0">
            <a:spAutoFit/>
          </a:bodyPr>
          <a:lstStyle>
            <a:defPPr>
              <a:defRPr lang="en-US"/>
            </a:defPPr>
            <a:lvl1pPr>
              <a:defRPr sz="750"/>
            </a:lvl1pPr>
          </a:lstStyle>
          <a:p>
            <a:r>
              <a:rPr lang="en-GB" dirty="0"/>
              <a:t>Total churn is dense for customers with total mean bookings value (mean contract value)  of </a:t>
            </a:r>
          </a:p>
          <a:p>
            <a:r>
              <a:rPr lang="en-GB" dirty="0"/>
              <a:t>$ 50,000</a:t>
            </a:r>
          </a:p>
          <a:p>
            <a:r>
              <a:rPr lang="en-GB" dirty="0"/>
              <a:t>And partial churn is dense for total mean bookings value less than 200,000</a:t>
            </a:r>
          </a:p>
        </p:txBody>
      </p:sp>
      <p:sp>
        <p:nvSpPr>
          <p:cNvPr id="14" name="TextBox 13">
            <a:extLst>
              <a:ext uri="{FF2B5EF4-FFF2-40B4-BE49-F238E27FC236}">
                <a16:creationId xmlns:a16="http://schemas.microsoft.com/office/drawing/2014/main" id="{6E2ECC0C-9F31-43A0-AB8C-2FFA1A09C072}"/>
              </a:ext>
            </a:extLst>
          </p:cNvPr>
          <p:cNvSpPr txBox="1"/>
          <p:nvPr/>
        </p:nvSpPr>
        <p:spPr>
          <a:xfrm>
            <a:off x="5987512" y="1057754"/>
            <a:ext cx="2253083" cy="669414"/>
          </a:xfrm>
          <a:prstGeom prst="rect">
            <a:avLst/>
          </a:prstGeom>
          <a:noFill/>
          <a:ln>
            <a:solidFill>
              <a:schemeClr val="tx1"/>
            </a:solidFill>
          </a:ln>
        </p:spPr>
        <p:txBody>
          <a:bodyPr wrap="square" rtlCol="0">
            <a:spAutoFit/>
          </a:bodyPr>
          <a:lstStyle>
            <a:defPPr>
              <a:defRPr lang="en-US"/>
            </a:defPPr>
            <a:lvl1pPr>
              <a:defRPr sz="750"/>
            </a:lvl1pPr>
          </a:lstStyle>
          <a:p>
            <a:r>
              <a:rPr lang="en-GB" dirty="0"/>
              <a:t>Total churn is dense for customers with bookings per year value (total customer value per year) of $ 100,000</a:t>
            </a:r>
          </a:p>
          <a:p>
            <a:r>
              <a:rPr lang="en-GB" dirty="0"/>
              <a:t>And partial churn is well spread out over the range</a:t>
            </a:r>
          </a:p>
        </p:txBody>
      </p:sp>
      <p:sp>
        <p:nvSpPr>
          <p:cNvPr id="19" name="Rectangle: Rounded Corners 18">
            <a:extLst>
              <a:ext uri="{FF2B5EF4-FFF2-40B4-BE49-F238E27FC236}">
                <a16:creationId xmlns:a16="http://schemas.microsoft.com/office/drawing/2014/main" id="{79A8C882-8996-42BE-A5FE-37B584ADE99B}"/>
              </a:ext>
            </a:extLst>
          </p:cNvPr>
          <p:cNvSpPr/>
          <p:nvPr/>
        </p:nvSpPr>
        <p:spPr>
          <a:xfrm>
            <a:off x="1172630" y="3653365"/>
            <a:ext cx="441385" cy="20675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8F838B3F-D480-46D0-8335-F6AA669210C1}"/>
              </a:ext>
            </a:extLst>
          </p:cNvPr>
          <p:cNvSpPr/>
          <p:nvPr/>
        </p:nvSpPr>
        <p:spPr>
          <a:xfrm>
            <a:off x="3636061" y="2829703"/>
            <a:ext cx="163702" cy="1030412"/>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E3BA51D3-7C30-4D79-938B-118F613D4DEE}"/>
              </a:ext>
            </a:extLst>
          </p:cNvPr>
          <p:cNvSpPr/>
          <p:nvPr/>
        </p:nvSpPr>
        <p:spPr>
          <a:xfrm>
            <a:off x="6416485" y="2773345"/>
            <a:ext cx="242243" cy="1088168"/>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Connector 15">
            <a:extLst>
              <a:ext uri="{FF2B5EF4-FFF2-40B4-BE49-F238E27FC236}">
                <a16:creationId xmlns:a16="http://schemas.microsoft.com/office/drawing/2014/main" id="{0E182DD0-0901-4FC3-9F64-920636123408}"/>
              </a:ext>
            </a:extLst>
          </p:cNvPr>
          <p:cNvCxnSpPr/>
          <p:nvPr/>
        </p:nvCxnSpPr>
        <p:spPr>
          <a:xfrm>
            <a:off x="1229353" y="1753290"/>
            <a:ext cx="0" cy="1900259"/>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4087422B-3BC8-4801-B52F-E3684278EF33}"/>
              </a:ext>
            </a:extLst>
          </p:cNvPr>
          <p:cNvCxnSpPr>
            <a:cxnSpLocks/>
          </p:cNvCxnSpPr>
          <p:nvPr/>
        </p:nvCxnSpPr>
        <p:spPr>
          <a:xfrm>
            <a:off x="3717934" y="1726053"/>
            <a:ext cx="0" cy="110365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A7BBE00F-6B1F-47ED-8B40-25FE5C2A73AC}"/>
              </a:ext>
            </a:extLst>
          </p:cNvPr>
          <p:cNvCxnSpPr>
            <a:cxnSpLocks/>
          </p:cNvCxnSpPr>
          <p:nvPr/>
        </p:nvCxnSpPr>
        <p:spPr>
          <a:xfrm>
            <a:off x="6518867" y="1723374"/>
            <a:ext cx="0" cy="1049971"/>
          </a:xfrm>
          <a:prstGeom prst="line">
            <a:avLst/>
          </a:prstGeom>
        </p:spPr>
        <p:style>
          <a:lnRef idx="1">
            <a:schemeClr val="dk1"/>
          </a:lnRef>
          <a:fillRef idx="0">
            <a:schemeClr val="dk1"/>
          </a:fillRef>
          <a:effectRef idx="0">
            <a:schemeClr val="dk1"/>
          </a:effectRef>
          <a:fontRef idx="minor">
            <a:schemeClr val="tx1"/>
          </a:fontRef>
        </p:style>
      </p:cxnSp>
      <p:pic>
        <p:nvPicPr>
          <p:cNvPr id="28" name="Picture 4">
            <a:extLst>
              <a:ext uri="{FF2B5EF4-FFF2-40B4-BE49-F238E27FC236}">
                <a16:creationId xmlns:a16="http://schemas.microsoft.com/office/drawing/2014/main" id="{85AFA552-08A2-4F7D-9D75-3D789EACAB8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0793" t="40121" r="550" b="40360"/>
          <a:stretch/>
        </p:blipFill>
        <p:spPr bwMode="auto">
          <a:xfrm>
            <a:off x="8349723" y="1622241"/>
            <a:ext cx="596517" cy="539163"/>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A7F98E58-CED8-451E-97BC-F57E1D3C5333}"/>
              </a:ext>
            </a:extLst>
          </p:cNvPr>
          <p:cNvSpPr txBox="1"/>
          <p:nvPr/>
        </p:nvSpPr>
        <p:spPr>
          <a:xfrm>
            <a:off x="592508" y="745481"/>
            <a:ext cx="7409131" cy="230832"/>
          </a:xfrm>
          <a:prstGeom prst="rect">
            <a:avLst/>
          </a:prstGeom>
          <a:noFill/>
        </p:spPr>
        <p:txBody>
          <a:bodyPr wrap="square" rtlCol="0">
            <a:spAutoFit/>
          </a:bodyPr>
          <a:lstStyle/>
          <a:p>
            <a:r>
              <a:rPr lang="en-GB" sz="900" dirty="0"/>
              <a:t>Low value customers are highly likely to churn totally, </a:t>
            </a:r>
          </a:p>
        </p:txBody>
      </p:sp>
    </p:spTree>
    <p:extLst>
      <p:ext uri="{BB962C8B-B14F-4D97-AF65-F5344CB8AC3E}">
        <p14:creationId xmlns:p14="http://schemas.microsoft.com/office/powerpoint/2010/main" val="145036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C70A34AC-2D9A-4345-9603-AC7E63F34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365" y="1967550"/>
            <a:ext cx="2881274" cy="245492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CB5342B5-C93D-4AD2-B0AB-794B58917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493" y="1967550"/>
            <a:ext cx="2841478" cy="245492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FDE0CA99-F4B8-47E8-B5AB-3792028C7E16}"/>
              </a:ext>
            </a:extLst>
          </p:cNvPr>
          <p:cNvSpPr>
            <a:spLocks noGrp="1"/>
          </p:cNvSpPr>
          <p:nvPr>
            <p:ph type="dt" sz="half" idx="18"/>
          </p:nvPr>
        </p:nvSpPr>
        <p:spPr/>
        <p:txBody>
          <a:bodyPr/>
          <a:lstStyle/>
          <a:p>
            <a:fld id="{04346297-6166-4D9D-84D2-0644B072D1CD}" type="datetime1">
              <a:rPr lang="de-DE" smtClean="0"/>
              <a:t>14.04.2020</a:t>
            </a:fld>
            <a:endParaRPr lang="de-DE" dirty="0"/>
          </a:p>
        </p:txBody>
      </p:sp>
      <p:sp>
        <p:nvSpPr>
          <p:cNvPr id="3" name="Footer Placeholder 2">
            <a:extLst>
              <a:ext uri="{FF2B5EF4-FFF2-40B4-BE49-F238E27FC236}">
                <a16:creationId xmlns:a16="http://schemas.microsoft.com/office/drawing/2014/main" id="{548A1192-E8CF-4E1A-96B0-FD8910098E59}"/>
              </a:ext>
            </a:extLst>
          </p:cNvPr>
          <p:cNvSpPr>
            <a:spLocks noGrp="1"/>
          </p:cNvSpPr>
          <p:nvPr>
            <p:ph type="ftr" sz="quarter" idx="19"/>
          </p:nvPr>
        </p:nvSpPr>
        <p:spPr/>
        <p:txBody>
          <a:bodyPr/>
          <a:lstStyle/>
          <a:p>
            <a:endParaRPr lang="de-DE" dirty="0"/>
          </a:p>
        </p:txBody>
      </p:sp>
      <p:sp>
        <p:nvSpPr>
          <p:cNvPr id="4" name="Title 3">
            <a:extLst>
              <a:ext uri="{FF2B5EF4-FFF2-40B4-BE49-F238E27FC236}">
                <a16:creationId xmlns:a16="http://schemas.microsoft.com/office/drawing/2014/main" id="{DF909A57-41C1-4592-ACE8-908A6A695BD9}"/>
              </a:ext>
            </a:extLst>
          </p:cNvPr>
          <p:cNvSpPr>
            <a:spLocks noGrp="1"/>
          </p:cNvSpPr>
          <p:nvPr>
            <p:ph type="title"/>
          </p:nvPr>
        </p:nvSpPr>
        <p:spPr/>
        <p:txBody>
          <a:bodyPr/>
          <a:lstStyle/>
          <a:p>
            <a:r>
              <a:rPr lang="en-GB" dirty="0"/>
              <a:t>Churn by Recency and number of agreements</a:t>
            </a:r>
          </a:p>
        </p:txBody>
      </p:sp>
      <p:sp>
        <p:nvSpPr>
          <p:cNvPr id="7" name="TextBox 6">
            <a:extLst>
              <a:ext uri="{FF2B5EF4-FFF2-40B4-BE49-F238E27FC236}">
                <a16:creationId xmlns:a16="http://schemas.microsoft.com/office/drawing/2014/main" id="{02E8CBFB-EF48-4A52-A286-5662AA57C4FF}"/>
              </a:ext>
            </a:extLst>
          </p:cNvPr>
          <p:cNvSpPr txBox="1"/>
          <p:nvPr/>
        </p:nvSpPr>
        <p:spPr>
          <a:xfrm>
            <a:off x="1340146" y="1102131"/>
            <a:ext cx="2099811" cy="438582"/>
          </a:xfrm>
          <a:prstGeom prst="rect">
            <a:avLst/>
          </a:prstGeom>
          <a:noFill/>
          <a:ln>
            <a:solidFill>
              <a:schemeClr val="tx1"/>
            </a:solidFill>
          </a:ln>
        </p:spPr>
        <p:txBody>
          <a:bodyPr wrap="square" rtlCol="0">
            <a:spAutoFit/>
          </a:bodyPr>
          <a:lstStyle>
            <a:defPPr>
              <a:defRPr lang="en-US"/>
            </a:defPPr>
            <a:lvl1pPr>
              <a:defRPr sz="750"/>
            </a:lvl1pPr>
          </a:lstStyle>
          <a:p>
            <a:r>
              <a:rPr lang="en-GB" dirty="0"/>
              <a:t>Total churn is dense for customers where the days since last agreement is in between ~750 to ~1200 days</a:t>
            </a:r>
          </a:p>
        </p:txBody>
      </p:sp>
      <p:sp>
        <p:nvSpPr>
          <p:cNvPr id="8" name="TextBox 7">
            <a:extLst>
              <a:ext uri="{FF2B5EF4-FFF2-40B4-BE49-F238E27FC236}">
                <a16:creationId xmlns:a16="http://schemas.microsoft.com/office/drawing/2014/main" id="{1A195939-DD2F-4CAB-BCED-4A29B0A53CE9}"/>
              </a:ext>
            </a:extLst>
          </p:cNvPr>
          <p:cNvSpPr txBox="1"/>
          <p:nvPr/>
        </p:nvSpPr>
        <p:spPr>
          <a:xfrm>
            <a:off x="5229801" y="1110267"/>
            <a:ext cx="1966466" cy="438582"/>
          </a:xfrm>
          <a:prstGeom prst="rect">
            <a:avLst/>
          </a:prstGeom>
          <a:noFill/>
          <a:ln>
            <a:solidFill>
              <a:schemeClr val="tx1"/>
            </a:solidFill>
          </a:ln>
        </p:spPr>
        <p:txBody>
          <a:bodyPr wrap="square" rtlCol="0">
            <a:spAutoFit/>
          </a:bodyPr>
          <a:lstStyle>
            <a:defPPr>
              <a:defRPr lang="en-US"/>
            </a:defPPr>
            <a:lvl1pPr>
              <a:defRPr sz="750"/>
            </a:lvl1pPr>
          </a:lstStyle>
          <a:p>
            <a:r>
              <a:rPr lang="en-GB" dirty="0"/>
              <a:t>Total churn is more prevalent in customers with number of agreements fewer than 10. </a:t>
            </a:r>
          </a:p>
        </p:txBody>
      </p:sp>
      <p:sp>
        <p:nvSpPr>
          <p:cNvPr id="13" name="Rectangle: Rounded Corners 12">
            <a:extLst>
              <a:ext uri="{FF2B5EF4-FFF2-40B4-BE49-F238E27FC236}">
                <a16:creationId xmlns:a16="http://schemas.microsoft.com/office/drawing/2014/main" id="{697AED66-4135-45DE-AA10-7DE45ECA9A6F}"/>
              </a:ext>
            </a:extLst>
          </p:cNvPr>
          <p:cNvSpPr/>
          <p:nvPr/>
        </p:nvSpPr>
        <p:spPr>
          <a:xfrm>
            <a:off x="1704441" y="3606922"/>
            <a:ext cx="351129" cy="281432"/>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3474B7F8-0678-4AD7-8385-0D52A39781F3}"/>
              </a:ext>
            </a:extLst>
          </p:cNvPr>
          <p:cNvCxnSpPr>
            <a:cxnSpLocks/>
          </p:cNvCxnSpPr>
          <p:nvPr/>
        </p:nvCxnSpPr>
        <p:spPr>
          <a:xfrm>
            <a:off x="1947733" y="1540713"/>
            <a:ext cx="0" cy="2066209"/>
          </a:xfrm>
          <a:prstGeom prst="line">
            <a:avLst/>
          </a:prstGeom>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BC5567D7-1E83-4044-A964-D0D441E7C1AE}"/>
              </a:ext>
            </a:extLst>
          </p:cNvPr>
          <p:cNvSpPr/>
          <p:nvPr/>
        </p:nvSpPr>
        <p:spPr>
          <a:xfrm>
            <a:off x="5654560" y="3606629"/>
            <a:ext cx="1009583" cy="281432"/>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4DFA356-F465-406D-99BD-C89CC3C7CE37}"/>
              </a:ext>
            </a:extLst>
          </p:cNvPr>
          <p:cNvCxnSpPr>
            <a:cxnSpLocks/>
          </p:cNvCxnSpPr>
          <p:nvPr/>
        </p:nvCxnSpPr>
        <p:spPr>
          <a:xfrm>
            <a:off x="5838201" y="1614121"/>
            <a:ext cx="0" cy="1992508"/>
          </a:xfrm>
          <a:prstGeom prst="line">
            <a:avLst/>
          </a:prstGeom>
        </p:spPr>
        <p:style>
          <a:lnRef idx="1">
            <a:schemeClr val="dk1"/>
          </a:lnRef>
          <a:fillRef idx="0">
            <a:schemeClr val="dk1"/>
          </a:fillRef>
          <a:effectRef idx="0">
            <a:schemeClr val="dk1"/>
          </a:effectRef>
          <a:fontRef idx="minor">
            <a:schemeClr val="tx1"/>
          </a:fontRef>
        </p:style>
      </p:cxnSp>
      <p:pic>
        <p:nvPicPr>
          <p:cNvPr id="19" name="Picture 4">
            <a:extLst>
              <a:ext uri="{FF2B5EF4-FFF2-40B4-BE49-F238E27FC236}">
                <a16:creationId xmlns:a16="http://schemas.microsoft.com/office/drawing/2014/main" id="{A8104C1C-9C09-410D-B9F0-4E2B6D2831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0793" t="40121" r="550" b="40360"/>
          <a:stretch/>
        </p:blipFill>
        <p:spPr bwMode="auto">
          <a:xfrm>
            <a:off x="8154434" y="825020"/>
            <a:ext cx="596517" cy="53916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217B15B-0F20-4AF7-AEA5-72FD84427F1B}"/>
              </a:ext>
            </a:extLst>
          </p:cNvPr>
          <p:cNvSpPr txBox="1"/>
          <p:nvPr/>
        </p:nvSpPr>
        <p:spPr>
          <a:xfrm>
            <a:off x="592508" y="745481"/>
            <a:ext cx="7409131" cy="230832"/>
          </a:xfrm>
          <a:prstGeom prst="rect">
            <a:avLst/>
          </a:prstGeom>
          <a:noFill/>
        </p:spPr>
        <p:txBody>
          <a:bodyPr wrap="square" rtlCol="0">
            <a:spAutoFit/>
          </a:bodyPr>
          <a:lstStyle/>
          <a:p>
            <a:r>
              <a:rPr lang="en-GB" sz="900" dirty="0"/>
              <a:t>Customers that have not been engaged since long and customers with fewer agreements in their lifetime are more likely to total churn</a:t>
            </a:r>
          </a:p>
        </p:txBody>
      </p:sp>
    </p:spTree>
    <p:extLst>
      <p:ext uri="{BB962C8B-B14F-4D97-AF65-F5344CB8AC3E}">
        <p14:creationId xmlns:p14="http://schemas.microsoft.com/office/powerpoint/2010/main" val="1264339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id="{166EFAF7-79AE-46B2-8E55-FD01BD2BDF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886"/>
          <a:stretch/>
        </p:blipFill>
        <p:spPr bwMode="auto">
          <a:xfrm>
            <a:off x="339738" y="1955923"/>
            <a:ext cx="2051768" cy="218537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FDE0CA99-F4B8-47E8-B5AB-3792028C7E16}"/>
              </a:ext>
            </a:extLst>
          </p:cNvPr>
          <p:cNvSpPr>
            <a:spLocks noGrp="1"/>
          </p:cNvSpPr>
          <p:nvPr>
            <p:ph type="dt" sz="half" idx="18"/>
          </p:nvPr>
        </p:nvSpPr>
        <p:spPr/>
        <p:txBody>
          <a:bodyPr/>
          <a:lstStyle/>
          <a:p>
            <a:fld id="{04346297-6166-4D9D-84D2-0644B072D1CD}" type="datetime1">
              <a:rPr lang="de-DE" smtClean="0"/>
              <a:t>14.04.2020</a:t>
            </a:fld>
            <a:endParaRPr lang="de-DE" dirty="0"/>
          </a:p>
        </p:txBody>
      </p:sp>
      <p:sp>
        <p:nvSpPr>
          <p:cNvPr id="3" name="Footer Placeholder 2">
            <a:extLst>
              <a:ext uri="{FF2B5EF4-FFF2-40B4-BE49-F238E27FC236}">
                <a16:creationId xmlns:a16="http://schemas.microsoft.com/office/drawing/2014/main" id="{548A1192-E8CF-4E1A-96B0-FD8910098E59}"/>
              </a:ext>
            </a:extLst>
          </p:cNvPr>
          <p:cNvSpPr>
            <a:spLocks noGrp="1"/>
          </p:cNvSpPr>
          <p:nvPr>
            <p:ph type="ftr" sz="quarter" idx="19"/>
          </p:nvPr>
        </p:nvSpPr>
        <p:spPr/>
        <p:txBody>
          <a:bodyPr/>
          <a:lstStyle/>
          <a:p>
            <a:endParaRPr lang="de-DE" dirty="0"/>
          </a:p>
        </p:txBody>
      </p:sp>
      <p:sp>
        <p:nvSpPr>
          <p:cNvPr id="4" name="Title 3">
            <a:extLst>
              <a:ext uri="{FF2B5EF4-FFF2-40B4-BE49-F238E27FC236}">
                <a16:creationId xmlns:a16="http://schemas.microsoft.com/office/drawing/2014/main" id="{DF909A57-41C1-4592-ACE8-908A6A695BD9}"/>
              </a:ext>
            </a:extLst>
          </p:cNvPr>
          <p:cNvSpPr>
            <a:spLocks noGrp="1"/>
          </p:cNvSpPr>
          <p:nvPr>
            <p:ph type="title"/>
          </p:nvPr>
        </p:nvSpPr>
        <p:spPr/>
        <p:txBody>
          <a:bodyPr/>
          <a:lstStyle/>
          <a:p>
            <a:r>
              <a:rPr lang="en-GB" dirty="0"/>
              <a:t>Churn by Journals Science Direct Usage</a:t>
            </a:r>
          </a:p>
        </p:txBody>
      </p:sp>
      <p:sp>
        <p:nvSpPr>
          <p:cNvPr id="6" name="Text Placeholder 5">
            <a:extLst>
              <a:ext uri="{FF2B5EF4-FFF2-40B4-BE49-F238E27FC236}">
                <a16:creationId xmlns:a16="http://schemas.microsoft.com/office/drawing/2014/main" id="{432C09A9-9EBC-4207-BACA-35A5BDFDE81C}"/>
              </a:ext>
            </a:extLst>
          </p:cNvPr>
          <p:cNvSpPr>
            <a:spLocks noGrp="1"/>
          </p:cNvSpPr>
          <p:nvPr>
            <p:ph type="body" sz="quarter" idx="17"/>
          </p:nvPr>
        </p:nvSpPr>
        <p:spPr>
          <a:xfrm>
            <a:off x="4768024" y="1063487"/>
            <a:ext cx="3796896" cy="3264797"/>
          </a:xfrm>
        </p:spPr>
        <p:txBody>
          <a:bodyPr/>
          <a:lstStyle/>
          <a:p>
            <a:pPr marL="0" indent="0">
              <a:buNone/>
            </a:pPr>
            <a:r>
              <a:rPr lang="en-GB" sz="1050" b="1" dirty="0"/>
              <a:t>Total churn by Journals Science Direct Usage</a:t>
            </a:r>
          </a:p>
          <a:p>
            <a:endParaRPr lang="en-GB" sz="1000" dirty="0"/>
          </a:p>
          <a:p>
            <a:r>
              <a:rPr lang="en-GB" sz="1000" dirty="0"/>
              <a:t>Partial churn is more prevalent when the journals usage decline is in the range 0% to 40%</a:t>
            </a:r>
          </a:p>
          <a:p>
            <a:r>
              <a:rPr lang="en-GB" sz="1000" dirty="0"/>
              <a:t>When the usage decline is more than 40%, partial churn is rarefied </a:t>
            </a:r>
          </a:p>
          <a:p>
            <a:r>
              <a:rPr lang="en-GB" sz="1000" dirty="0"/>
              <a:t>Percentage of customers that churn partially reduces as usage declines whereas percentage of customers that churn totally increases with decline in usage</a:t>
            </a:r>
          </a:p>
          <a:p>
            <a:r>
              <a:rPr lang="en-GB" sz="1000" dirty="0"/>
              <a:t>Whereas when the usage has declined by more than 40% percent, users are not actively using the product but not concerned about cancelling the subscription. </a:t>
            </a:r>
          </a:p>
          <a:p>
            <a:r>
              <a:rPr lang="en-GB" sz="1000" dirty="0"/>
              <a:t>When usage has declined in the rage 0 to 40% customers are more likely to churn partially.</a:t>
            </a:r>
          </a:p>
        </p:txBody>
      </p:sp>
      <p:sp>
        <p:nvSpPr>
          <p:cNvPr id="7" name="TextBox 6">
            <a:extLst>
              <a:ext uri="{FF2B5EF4-FFF2-40B4-BE49-F238E27FC236}">
                <a16:creationId xmlns:a16="http://schemas.microsoft.com/office/drawing/2014/main" id="{312AC166-8962-455E-856E-B36BCF68A8E2}"/>
              </a:ext>
            </a:extLst>
          </p:cNvPr>
          <p:cNvSpPr txBox="1"/>
          <p:nvPr/>
        </p:nvSpPr>
        <p:spPr>
          <a:xfrm>
            <a:off x="800698" y="1445902"/>
            <a:ext cx="1966466" cy="323165"/>
          </a:xfrm>
          <a:prstGeom prst="rect">
            <a:avLst/>
          </a:prstGeom>
          <a:noFill/>
          <a:ln>
            <a:solidFill>
              <a:schemeClr val="tx1"/>
            </a:solidFill>
          </a:ln>
        </p:spPr>
        <p:txBody>
          <a:bodyPr wrap="square" rtlCol="0">
            <a:spAutoFit/>
          </a:bodyPr>
          <a:lstStyle>
            <a:defPPr>
              <a:defRPr lang="en-US"/>
            </a:defPPr>
            <a:lvl1pPr>
              <a:defRPr sz="750"/>
            </a:lvl1pPr>
          </a:lstStyle>
          <a:p>
            <a:r>
              <a:rPr lang="en-GB" dirty="0"/>
              <a:t>Partial churn is more prevalent when the usage decline is less than 40%</a:t>
            </a:r>
          </a:p>
        </p:txBody>
      </p:sp>
      <p:sp>
        <p:nvSpPr>
          <p:cNvPr id="9" name="Rectangle: Rounded Corners 8">
            <a:extLst>
              <a:ext uri="{FF2B5EF4-FFF2-40B4-BE49-F238E27FC236}">
                <a16:creationId xmlns:a16="http://schemas.microsoft.com/office/drawing/2014/main" id="{259107A5-19B3-4FF5-8F3C-8E018B5789B7}"/>
              </a:ext>
            </a:extLst>
          </p:cNvPr>
          <p:cNvSpPr/>
          <p:nvPr/>
        </p:nvSpPr>
        <p:spPr>
          <a:xfrm>
            <a:off x="1682496" y="2858730"/>
            <a:ext cx="634496" cy="155132"/>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4">
            <a:extLst>
              <a:ext uri="{FF2B5EF4-FFF2-40B4-BE49-F238E27FC236}">
                <a16:creationId xmlns:a16="http://schemas.microsoft.com/office/drawing/2014/main" id="{03F26E12-065D-4897-9945-315A151D44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793" t="40121" r="550" b="40360"/>
          <a:stretch/>
        </p:blipFill>
        <p:spPr bwMode="auto">
          <a:xfrm>
            <a:off x="3779448" y="1379011"/>
            <a:ext cx="596517" cy="53916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178FE17-6F24-46B0-9EAE-1B29B8343F26}"/>
              </a:ext>
            </a:extLst>
          </p:cNvPr>
          <p:cNvSpPr txBox="1"/>
          <p:nvPr/>
        </p:nvSpPr>
        <p:spPr>
          <a:xfrm>
            <a:off x="592508" y="745481"/>
            <a:ext cx="7409131" cy="230832"/>
          </a:xfrm>
          <a:prstGeom prst="rect">
            <a:avLst/>
          </a:prstGeom>
          <a:noFill/>
        </p:spPr>
        <p:txBody>
          <a:bodyPr wrap="square" rtlCol="0">
            <a:spAutoFit/>
          </a:bodyPr>
          <a:lstStyle/>
          <a:p>
            <a:r>
              <a:rPr lang="en-GB" sz="900" dirty="0"/>
              <a:t>Opposing trends in partial and total churn as usage declines</a:t>
            </a:r>
          </a:p>
        </p:txBody>
      </p:sp>
      <p:pic>
        <p:nvPicPr>
          <p:cNvPr id="27" name="Picture 26">
            <a:extLst>
              <a:ext uri="{FF2B5EF4-FFF2-40B4-BE49-F238E27FC236}">
                <a16:creationId xmlns:a16="http://schemas.microsoft.com/office/drawing/2014/main" id="{BBD612A5-608F-49E6-A95B-58B9FCD3BB17}"/>
              </a:ext>
            </a:extLst>
          </p:cNvPr>
          <p:cNvPicPr>
            <a:picLocks noChangeAspect="1"/>
          </p:cNvPicPr>
          <p:nvPr/>
        </p:nvPicPr>
        <p:blipFill rotWithShape="1">
          <a:blip r:embed="rId4"/>
          <a:srcRect r="7017"/>
          <a:stretch/>
        </p:blipFill>
        <p:spPr>
          <a:xfrm>
            <a:off x="2446765" y="2075564"/>
            <a:ext cx="2425969" cy="1876596"/>
          </a:xfrm>
          <a:prstGeom prst="rect">
            <a:avLst/>
          </a:prstGeom>
        </p:spPr>
      </p:pic>
      <p:cxnSp>
        <p:nvCxnSpPr>
          <p:cNvPr id="30" name="Straight Connector 29">
            <a:extLst>
              <a:ext uri="{FF2B5EF4-FFF2-40B4-BE49-F238E27FC236}">
                <a16:creationId xmlns:a16="http://schemas.microsoft.com/office/drawing/2014/main" id="{582DA6A9-1D4A-492E-9D11-8E71EB17B514}"/>
              </a:ext>
            </a:extLst>
          </p:cNvPr>
          <p:cNvCxnSpPr>
            <a:cxnSpLocks/>
          </p:cNvCxnSpPr>
          <p:nvPr/>
        </p:nvCxnSpPr>
        <p:spPr>
          <a:xfrm flipV="1">
            <a:off x="1948539" y="1769067"/>
            <a:ext cx="0" cy="110210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8968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21801F2-6CAA-4977-ADE1-6ADABD90A4DF}"/>
              </a:ext>
            </a:extLst>
          </p:cNvPr>
          <p:cNvSpPr>
            <a:spLocks noGrp="1"/>
          </p:cNvSpPr>
          <p:nvPr>
            <p:ph type="dt" sz="half" idx="18"/>
          </p:nvPr>
        </p:nvSpPr>
        <p:spPr/>
        <p:txBody>
          <a:bodyPr/>
          <a:lstStyle/>
          <a:p>
            <a:fld id="{0A8BCDD0-4D1B-43B6-B382-25DD6B91D191}" type="datetime1">
              <a:rPr lang="de-DE" smtClean="0"/>
              <a:t>14.04.2020</a:t>
            </a:fld>
            <a:endParaRPr lang="de-DE" dirty="0"/>
          </a:p>
        </p:txBody>
      </p:sp>
      <p:sp>
        <p:nvSpPr>
          <p:cNvPr id="4" name="Footer Placeholder 3">
            <a:extLst>
              <a:ext uri="{FF2B5EF4-FFF2-40B4-BE49-F238E27FC236}">
                <a16:creationId xmlns:a16="http://schemas.microsoft.com/office/drawing/2014/main" id="{5C9B5D51-9972-46CC-A298-AE1365911970}"/>
              </a:ext>
            </a:extLst>
          </p:cNvPr>
          <p:cNvSpPr>
            <a:spLocks noGrp="1"/>
          </p:cNvSpPr>
          <p:nvPr>
            <p:ph type="ftr" sz="quarter" idx="19"/>
          </p:nvPr>
        </p:nvSpPr>
        <p:spPr/>
        <p:txBody>
          <a:bodyPr/>
          <a:lstStyle/>
          <a:p>
            <a:endParaRPr lang="de-DE" dirty="0"/>
          </a:p>
        </p:txBody>
      </p:sp>
      <p:sp>
        <p:nvSpPr>
          <p:cNvPr id="12" name="Title 11">
            <a:extLst>
              <a:ext uri="{FF2B5EF4-FFF2-40B4-BE49-F238E27FC236}">
                <a16:creationId xmlns:a16="http://schemas.microsoft.com/office/drawing/2014/main" id="{12828924-967D-4643-8326-42099BDE60EA}"/>
              </a:ext>
            </a:extLst>
          </p:cNvPr>
          <p:cNvSpPr>
            <a:spLocks noGrp="1"/>
          </p:cNvSpPr>
          <p:nvPr>
            <p:ph type="title"/>
          </p:nvPr>
        </p:nvSpPr>
        <p:spPr/>
        <p:txBody>
          <a:bodyPr/>
          <a:lstStyle/>
          <a:p>
            <a:r>
              <a:rPr lang="en-GB" dirty="0"/>
              <a:t>Model development and application</a:t>
            </a:r>
          </a:p>
        </p:txBody>
      </p:sp>
      <p:sp>
        <p:nvSpPr>
          <p:cNvPr id="13" name="Text Placeholder 12">
            <a:extLst>
              <a:ext uri="{FF2B5EF4-FFF2-40B4-BE49-F238E27FC236}">
                <a16:creationId xmlns:a16="http://schemas.microsoft.com/office/drawing/2014/main" id="{B6A346BD-A05A-44B7-A8F5-A20477DA81AA}"/>
              </a:ext>
            </a:extLst>
          </p:cNvPr>
          <p:cNvSpPr>
            <a:spLocks noGrp="1"/>
          </p:cNvSpPr>
          <p:nvPr>
            <p:ph type="body" sz="quarter" idx="13"/>
          </p:nvPr>
        </p:nvSpPr>
        <p:spPr/>
        <p:txBody>
          <a:bodyPr>
            <a:normAutofit/>
          </a:bodyPr>
          <a:lstStyle/>
          <a:p>
            <a:pPr marL="0" indent="0">
              <a:buNone/>
            </a:pPr>
            <a:r>
              <a:rPr lang="en-GB" sz="1000" b="1" dirty="0"/>
              <a:t>Data split into development and target sets</a:t>
            </a:r>
          </a:p>
        </p:txBody>
      </p:sp>
      <p:sp>
        <p:nvSpPr>
          <p:cNvPr id="14" name="Text Placeholder 13">
            <a:extLst>
              <a:ext uri="{FF2B5EF4-FFF2-40B4-BE49-F238E27FC236}">
                <a16:creationId xmlns:a16="http://schemas.microsoft.com/office/drawing/2014/main" id="{3354E3FF-269E-4C56-A127-F3C045EC7664}"/>
              </a:ext>
            </a:extLst>
          </p:cNvPr>
          <p:cNvSpPr>
            <a:spLocks noGrp="1"/>
          </p:cNvSpPr>
          <p:nvPr>
            <p:ph type="body" sz="quarter" idx="17"/>
          </p:nvPr>
        </p:nvSpPr>
        <p:spPr>
          <a:xfrm>
            <a:off x="4770842" y="1064853"/>
            <a:ext cx="3919616" cy="3331582"/>
          </a:xfrm>
        </p:spPr>
        <p:txBody>
          <a:bodyPr>
            <a:normAutofit fontScale="55000" lnSpcReduction="20000"/>
          </a:bodyPr>
          <a:lstStyle/>
          <a:p>
            <a:pPr marL="0" indent="0">
              <a:buNone/>
            </a:pPr>
            <a:r>
              <a:rPr lang="en-GB" sz="1700" b="1" dirty="0"/>
              <a:t>Data for model development and target</a:t>
            </a:r>
            <a:endParaRPr lang="en-GB" sz="1500" dirty="0"/>
          </a:p>
          <a:p>
            <a:pPr>
              <a:lnSpc>
                <a:spcPct val="120000"/>
              </a:lnSpc>
            </a:pPr>
            <a:r>
              <a:rPr lang="en-GB" sz="1800" dirty="0"/>
              <a:t>Data for model development and model application is exported from source systems for a period of 5 years 2015-2020</a:t>
            </a:r>
          </a:p>
          <a:p>
            <a:pPr>
              <a:lnSpc>
                <a:spcPct val="120000"/>
              </a:lnSpc>
            </a:pPr>
            <a:r>
              <a:rPr lang="en-GB" sz="1800" dirty="0"/>
              <a:t>Subscriptions follow an annual cycle with a sub start date and a sub end date.</a:t>
            </a:r>
          </a:p>
          <a:p>
            <a:pPr>
              <a:lnSpc>
                <a:spcPct val="120000"/>
              </a:lnSpc>
            </a:pPr>
            <a:r>
              <a:rPr lang="en-GB" sz="1800" dirty="0"/>
              <a:t>We want to build a model that takes into consideration customers history over the past years to make a prediction for the current cycle. i.e. subscriptions with start date 2019 or 2020.</a:t>
            </a:r>
          </a:p>
          <a:p>
            <a:pPr>
              <a:lnSpc>
                <a:spcPct val="120000"/>
              </a:lnSpc>
            </a:pPr>
            <a:r>
              <a:rPr lang="en-GB" sz="1800" dirty="0"/>
              <a:t>We set aside these active subscriptions as target dataset subs with start-date and end date after TODAY. These subscriptions will start TODAY or after and end in 2019 / 2020 / 2021</a:t>
            </a:r>
          </a:p>
          <a:p>
            <a:pPr>
              <a:lnSpc>
                <a:spcPct val="120000"/>
              </a:lnSpc>
            </a:pPr>
            <a:r>
              <a:rPr lang="en-GB" sz="1800" dirty="0"/>
              <a:t>And we use the non-active subscriptions with sub end date before TODAY as our development dataset.  These subscriptions will have start date in 2015/16/17/18 and end date in 2015/16/17/18/19.</a:t>
            </a:r>
          </a:p>
          <a:p>
            <a:endParaRPr lang="en-GB" dirty="0"/>
          </a:p>
        </p:txBody>
      </p:sp>
      <p:pic>
        <p:nvPicPr>
          <p:cNvPr id="2" name="Picture 1">
            <a:extLst>
              <a:ext uri="{FF2B5EF4-FFF2-40B4-BE49-F238E27FC236}">
                <a16:creationId xmlns:a16="http://schemas.microsoft.com/office/drawing/2014/main" id="{F2132944-6C0E-4164-8BF5-84D20D632350}"/>
              </a:ext>
            </a:extLst>
          </p:cNvPr>
          <p:cNvPicPr>
            <a:picLocks noChangeAspect="1"/>
          </p:cNvPicPr>
          <p:nvPr/>
        </p:nvPicPr>
        <p:blipFill>
          <a:blip r:embed="rId2"/>
          <a:stretch>
            <a:fillRect/>
          </a:stretch>
        </p:blipFill>
        <p:spPr>
          <a:xfrm>
            <a:off x="708257" y="1617646"/>
            <a:ext cx="3757586" cy="2159210"/>
          </a:xfrm>
          <a:prstGeom prst="rect">
            <a:avLst/>
          </a:prstGeom>
        </p:spPr>
      </p:pic>
      <p:sp>
        <p:nvSpPr>
          <p:cNvPr id="8" name="TextBox 7">
            <a:extLst>
              <a:ext uri="{FF2B5EF4-FFF2-40B4-BE49-F238E27FC236}">
                <a16:creationId xmlns:a16="http://schemas.microsoft.com/office/drawing/2014/main" id="{D625AC63-792A-4B74-B7AA-118445612244}"/>
              </a:ext>
            </a:extLst>
          </p:cNvPr>
          <p:cNvSpPr txBox="1"/>
          <p:nvPr/>
        </p:nvSpPr>
        <p:spPr>
          <a:xfrm>
            <a:off x="592508" y="745481"/>
            <a:ext cx="7409131" cy="230832"/>
          </a:xfrm>
          <a:prstGeom prst="rect">
            <a:avLst/>
          </a:prstGeom>
          <a:noFill/>
        </p:spPr>
        <p:txBody>
          <a:bodyPr wrap="square" rtlCol="0">
            <a:spAutoFit/>
          </a:bodyPr>
          <a:lstStyle/>
          <a:p>
            <a:r>
              <a:rPr lang="en-GB" sz="900" dirty="0"/>
              <a:t>Extracted data can be split into Development set and target set using the model notebooks</a:t>
            </a:r>
          </a:p>
        </p:txBody>
      </p:sp>
    </p:spTree>
    <p:extLst>
      <p:ext uri="{BB962C8B-B14F-4D97-AF65-F5344CB8AC3E}">
        <p14:creationId xmlns:p14="http://schemas.microsoft.com/office/powerpoint/2010/main" val="311327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152CD340-2C1F-41C5-B977-0210B6FC4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28" y="1654027"/>
            <a:ext cx="4670676" cy="190612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E5F7C3F1-A56D-4F99-B771-373065DB1490}"/>
              </a:ext>
            </a:extLst>
          </p:cNvPr>
          <p:cNvSpPr>
            <a:spLocks noGrp="1"/>
          </p:cNvSpPr>
          <p:nvPr>
            <p:ph type="dt" sz="half" idx="18"/>
          </p:nvPr>
        </p:nvSpPr>
        <p:spPr/>
        <p:txBody>
          <a:bodyPr/>
          <a:lstStyle/>
          <a:p>
            <a:fld id="{27DA0B26-875C-4CC3-9065-F5CF313A8787}" type="datetime1">
              <a:rPr lang="de-DE" smtClean="0"/>
              <a:t>14.04.2020</a:t>
            </a:fld>
            <a:endParaRPr lang="de-DE" dirty="0"/>
          </a:p>
        </p:txBody>
      </p:sp>
      <p:sp>
        <p:nvSpPr>
          <p:cNvPr id="4" name="Title 3">
            <a:extLst>
              <a:ext uri="{FF2B5EF4-FFF2-40B4-BE49-F238E27FC236}">
                <a16:creationId xmlns:a16="http://schemas.microsoft.com/office/drawing/2014/main" id="{3F74BF25-D11C-4380-88C2-C08A96532EFB}"/>
              </a:ext>
            </a:extLst>
          </p:cNvPr>
          <p:cNvSpPr>
            <a:spLocks noGrp="1"/>
          </p:cNvSpPr>
          <p:nvPr>
            <p:ph type="title"/>
          </p:nvPr>
        </p:nvSpPr>
        <p:spPr/>
        <p:txBody>
          <a:bodyPr/>
          <a:lstStyle/>
          <a:p>
            <a:r>
              <a:rPr lang="en-GB" dirty="0"/>
              <a:t>Simplified model results - Journals</a:t>
            </a:r>
          </a:p>
        </p:txBody>
      </p:sp>
      <p:sp>
        <p:nvSpPr>
          <p:cNvPr id="5" name="Text Placeholder 4">
            <a:extLst>
              <a:ext uri="{FF2B5EF4-FFF2-40B4-BE49-F238E27FC236}">
                <a16:creationId xmlns:a16="http://schemas.microsoft.com/office/drawing/2014/main" id="{795F7703-BD3A-4935-A576-E5B6A7B7B297}"/>
              </a:ext>
            </a:extLst>
          </p:cNvPr>
          <p:cNvSpPr>
            <a:spLocks noGrp="1"/>
          </p:cNvSpPr>
          <p:nvPr>
            <p:ph type="body" sz="quarter" idx="13"/>
          </p:nvPr>
        </p:nvSpPr>
        <p:spPr/>
        <p:txBody>
          <a:bodyPr/>
          <a:lstStyle/>
          <a:p>
            <a:pPr marL="0" indent="0">
              <a:buNone/>
            </a:pPr>
            <a:r>
              <a:rPr lang="en-GB" sz="1050" b="1" dirty="0"/>
              <a:t>Simplified model feature importance</a:t>
            </a:r>
          </a:p>
        </p:txBody>
      </p:sp>
      <p:sp>
        <p:nvSpPr>
          <p:cNvPr id="6" name="Text Placeholder 5">
            <a:extLst>
              <a:ext uri="{FF2B5EF4-FFF2-40B4-BE49-F238E27FC236}">
                <a16:creationId xmlns:a16="http://schemas.microsoft.com/office/drawing/2014/main" id="{EADA3D4F-74D3-47DA-A992-F38E7802C88E}"/>
              </a:ext>
            </a:extLst>
          </p:cNvPr>
          <p:cNvSpPr>
            <a:spLocks noGrp="1"/>
          </p:cNvSpPr>
          <p:nvPr>
            <p:ph type="body" sz="quarter" idx="17"/>
          </p:nvPr>
        </p:nvSpPr>
        <p:spPr/>
        <p:txBody>
          <a:bodyPr/>
          <a:lstStyle/>
          <a:p>
            <a:pPr marL="0" indent="0">
              <a:buNone/>
            </a:pPr>
            <a:r>
              <a:rPr lang="en-GB" sz="1050" b="1" dirty="0"/>
              <a:t>Simplified model – a more generalised model</a:t>
            </a:r>
          </a:p>
          <a:p>
            <a:pPr marL="0" indent="0">
              <a:buNone/>
            </a:pPr>
            <a:endParaRPr lang="en-GB" sz="1050" b="1" dirty="0"/>
          </a:p>
          <a:p>
            <a:pPr marL="0" indent="0">
              <a:buNone/>
            </a:pPr>
            <a:endParaRPr lang="en-GB" sz="1050" b="1" dirty="0"/>
          </a:p>
          <a:p>
            <a:r>
              <a:rPr lang="en-GB" sz="1000" dirty="0"/>
              <a:t>This model has an accuracy of 87% even with just 7 features.</a:t>
            </a:r>
          </a:p>
          <a:p>
            <a:r>
              <a:rPr lang="en-GB" sz="1000" dirty="0"/>
              <a:t>The model is much more simplified and we haven’t lost a significant accuracy and this model is a more generalised without overfitting the data</a:t>
            </a:r>
          </a:p>
          <a:p>
            <a:r>
              <a:rPr lang="en-GB" sz="1000" dirty="0"/>
              <a:t>As we can see in the confusion matrix, the model does well at classifying churn class (TOTAL and PARTIAL)</a:t>
            </a:r>
          </a:p>
          <a:p>
            <a:r>
              <a:rPr lang="en-GB" sz="1000" dirty="0"/>
              <a:t>Where it exhibits small increase error in NONE churn</a:t>
            </a:r>
          </a:p>
          <a:p>
            <a:pPr marL="0" indent="0">
              <a:buNone/>
            </a:pPr>
            <a:endParaRPr lang="en-GB" sz="1050" b="1" dirty="0"/>
          </a:p>
        </p:txBody>
      </p:sp>
      <p:sp>
        <p:nvSpPr>
          <p:cNvPr id="18" name="TextBox 17">
            <a:extLst>
              <a:ext uri="{FF2B5EF4-FFF2-40B4-BE49-F238E27FC236}">
                <a16:creationId xmlns:a16="http://schemas.microsoft.com/office/drawing/2014/main" id="{D9C507A0-EBDF-482D-ACD2-E363BD300141}"/>
              </a:ext>
            </a:extLst>
          </p:cNvPr>
          <p:cNvSpPr txBox="1"/>
          <p:nvPr/>
        </p:nvSpPr>
        <p:spPr>
          <a:xfrm>
            <a:off x="592508" y="745481"/>
            <a:ext cx="7409131" cy="230832"/>
          </a:xfrm>
          <a:prstGeom prst="rect">
            <a:avLst/>
          </a:prstGeom>
          <a:noFill/>
        </p:spPr>
        <p:txBody>
          <a:bodyPr wrap="square" rtlCol="0">
            <a:spAutoFit/>
          </a:bodyPr>
          <a:lstStyle/>
          <a:p>
            <a:r>
              <a:rPr lang="en-GB" sz="900" dirty="0"/>
              <a:t>Simplified dimension model after tuning hyperparameters give a model that is generalised </a:t>
            </a:r>
          </a:p>
        </p:txBody>
      </p:sp>
    </p:spTree>
    <p:extLst>
      <p:ext uri="{BB962C8B-B14F-4D97-AF65-F5344CB8AC3E}">
        <p14:creationId xmlns:p14="http://schemas.microsoft.com/office/powerpoint/2010/main" val="2768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F7C3F1-A56D-4F99-B771-373065DB1490}"/>
              </a:ext>
            </a:extLst>
          </p:cNvPr>
          <p:cNvSpPr>
            <a:spLocks noGrp="1"/>
          </p:cNvSpPr>
          <p:nvPr>
            <p:ph type="dt" sz="half" idx="18"/>
          </p:nvPr>
        </p:nvSpPr>
        <p:spPr/>
        <p:txBody>
          <a:bodyPr/>
          <a:lstStyle/>
          <a:p>
            <a:fld id="{27DA0B26-875C-4CC3-9065-F5CF313A8787}" type="datetime1">
              <a:rPr lang="de-DE" smtClean="0"/>
              <a:t>14.04.2020</a:t>
            </a:fld>
            <a:endParaRPr lang="de-DE" dirty="0"/>
          </a:p>
        </p:txBody>
      </p:sp>
      <p:sp>
        <p:nvSpPr>
          <p:cNvPr id="4" name="Title 3">
            <a:extLst>
              <a:ext uri="{FF2B5EF4-FFF2-40B4-BE49-F238E27FC236}">
                <a16:creationId xmlns:a16="http://schemas.microsoft.com/office/drawing/2014/main" id="{3F74BF25-D11C-4380-88C2-C08A96532EFB}"/>
              </a:ext>
            </a:extLst>
          </p:cNvPr>
          <p:cNvSpPr>
            <a:spLocks noGrp="1"/>
          </p:cNvSpPr>
          <p:nvPr>
            <p:ph type="title"/>
          </p:nvPr>
        </p:nvSpPr>
        <p:spPr/>
        <p:txBody>
          <a:bodyPr/>
          <a:lstStyle/>
          <a:p>
            <a:r>
              <a:rPr lang="en-GB" dirty="0"/>
              <a:t>Simplified model results - Solutions</a:t>
            </a:r>
          </a:p>
        </p:txBody>
      </p:sp>
      <p:sp>
        <p:nvSpPr>
          <p:cNvPr id="5" name="Text Placeholder 4">
            <a:extLst>
              <a:ext uri="{FF2B5EF4-FFF2-40B4-BE49-F238E27FC236}">
                <a16:creationId xmlns:a16="http://schemas.microsoft.com/office/drawing/2014/main" id="{795F7703-BD3A-4935-A576-E5B6A7B7B297}"/>
              </a:ext>
            </a:extLst>
          </p:cNvPr>
          <p:cNvSpPr>
            <a:spLocks noGrp="1"/>
          </p:cNvSpPr>
          <p:nvPr>
            <p:ph type="body" sz="quarter" idx="13"/>
          </p:nvPr>
        </p:nvSpPr>
        <p:spPr/>
        <p:txBody>
          <a:bodyPr/>
          <a:lstStyle/>
          <a:p>
            <a:pPr marL="0" indent="0">
              <a:buNone/>
            </a:pPr>
            <a:r>
              <a:rPr lang="en-GB" sz="1050" b="1" dirty="0"/>
              <a:t>Simplified model feature importance</a:t>
            </a:r>
          </a:p>
        </p:txBody>
      </p:sp>
      <p:sp>
        <p:nvSpPr>
          <p:cNvPr id="6" name="Text Placeholder 5">
            <a:extLst>
              <a:ext uri="{FF2B5EF4-FFF2-40B4-BE49-F238E27FC236}">
                <a16:creationId xmlns:a16="http://schemas.microsoft.com/office/drawing/2014/main" id="{EADA3D4F-74D3-47DA-A992-F38E7802C88E}"/>
              </a:ext>
            </a:extLst>
          </p:cNvPr>
          <p:cNvSpPr>
            <a:spLocks noGrp="1"/>
          </p:cNvSpPr>
          <p:nvPr>
            <p:ph type="body" sz="quarter" idx="17"/>
          </p:nvPr>
        </p:nvSpPr>
        <p:spPr/>
        <p:txBody>
          <a:bodyPr/>
          <a:lstStyle/>
          <a:p>
            <a:pPr marL="0" indent="0">
              <a:buNone/>
            </a:pPr>
            <a:r>
              <a:rPr lang="en-GB" sz="1050" b="1" dirty="0"/>
              <a:t>Simplified model – a more generalised model</a:t>
            </a:r>
          </a:p>
          <a:p>
            <a:pPr marL="0" indent="0">
              <a:buNone/>
            </a:pPr>
            <a:endParaRPr lang="en-GB" sz="1050" b="1" dirty="0"/>
          </a:p>
          <a:p>
            <a:pPr marL="0" indent="0">
              <a:buNone/>
            </a:pPr>
            <a:endParaRPr lang="en-GB" sz="1050" b="1" dirty="0"/>
          </a:p>
          <a:p>
            <a:r>
              <a:rPr lang="en-GB" sz="1000" dirty="0"/>
              <a:t>This model has an accuracy of 93% even with just 7 features.</a:t>
            </a:r>
          </a:p>
          <a:p>
            <a:r>
              <a:rPr lang="en-GB" sz="1000" dirty="0"/>
              <a:t>The model is much more simplified and we haven’t lost a significant accuracy and this model is a more generalised without overfitting the data</a:t>
            </a:r>
          </a:p>
          <a:p>
            <a:r>
              <a:rPr lang="en-GB" sz="1000" dirty="0"/>
              <a:t>As we can see in the confusion matrix, the model does well at classifying churn class (TOTAL and PARTIAL)</a:t>
            </a:r>
          </a:p>
          <a:p>
            <a:r>
              <a:rPr lang="en-GB" sz="1000" dirty="0"/>
              <a:t>Where it exhibits small increase error in NONE churn</a:t>
            </a:r>
          </a:p>
          <a:p>
            <a:pPr marL="0" indent="0">
              <a:buNone/>
            </a:pPr>
            <a:endParaRPr lang="en-GB" sz="1050" b="1" dirty="0"/>
          </a:p>
        </p:txBody>
      </p:sp>
      <p:sp>
        <p:nvSpPr>
          <p:cNvPr id="18" name="TextBox 17">
            <a:extLst>
              <a:ext uri="{FF2B5EF4-FFF2-40B4-BE49-F238E27FC236}">
                <a16:creationId xmlns:a16="http://schemas.microsoft.com/office/drawing/2014/main" id="{D9C507A0-EBDF-482D-ACD2-E363BD300141}"/>
              </a:ext>
            </a:extLst>
          </p:cNvPr>
          <p:cNvSpPr txBox="1"/>
          <p:nvPr/>
        </p:nvSpPr>
        <p:spPr>
          <a:xfrm>
            <a:off x="592508" y="745481"/>
            <a:ext cx="7409131" cy="230832"/>
          </a:xfrm>
          <a:prstGeom prst="rect">
            <a:avLst/>
          </a:prstGeom>
          <a:noFill/>
        </p:spPr>
        <p:txBody>
          <a:bodyPr wrap="square" rtlCol="0">
            <a:spAutoFit/>
          </a:bodyPr>
          <a:lstStyle/>
          <a:p>
            <a:r>
              <a:rPr lang="en-GB" sz="900" dirty="0"/>
              <a:t>Simplified dimension model after tuning hyperparameters give a model that is generalised </a:t>
            </a:r>
          </a:p>
        </p:txBody>
      </p:sp>
      <p:pic>
        <p:nvPicPr>
          <p:cNvPr id="8" name="Picture 7">
            <a:extLst>
              <a:ext uri="{FF2B5EF4-FFF2-40B4-BE49-F238E27FC236}">
                <a16:creationId xmlns:a16="http://schemas.microsoft.com/office/drawing/2014/main" id="{9645A724-FA84-45C4-908B-AD4AC66610B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172376" y="3326007"/>
            <a:ext cx="3029068" cy="1165026"/>
          </a:xfrm>
          <a:prstGeom prst="rect">
            <a:avLst/>
          </a:prstGeom>
        </p:spPr>
      </p:pic>
      <p:pic>
        <p:nvPicPr>
          <p:cNvPr id="9" name="Picture 8">
            <a:extLst>
              <a:ext uri="{FF2B5EF4-FFF2-40B4-BE49-F238E27FC236}">
                <a16:creationId xmlns:a16="http://schemas.microsoft.com/office/drawing/2014/main" id="{A3FDB71F-6BAA-47E4-9BDD-EF1EC9E7B67A}"/>
              </a:ext>
            </a:extLst>
          </p:cNvPr>
          <p:cNvPicPr>
            <a:picLocks noChangeAspect="1"/>
          </p:cNvPicPr>
          <p:nvPr/>
        </p:nvPicPr>
        <p:blipFill>
          <a:blip r:embed="rId3"/>
          <a:stretch>
            <a:fillRect/>
          </a:stretch>
        </p:blipFill>
        <p:spPr>
          <a:xfrm>
            <a:off x="0" y="1585086"/>
            <a:ext cx="4588866" cy="1901692"/>
          </a:xfrm>
          <a:prstGeom prst="rect">
            <a:avLst/>
          </a:prstGeom>
        </p:spPr>
      </p:pic>
    </p:spTree>
    <p:extLst>
      <p:ext uri="{BB962C8B-B14F-4D97-AF65-F5344CB8AC3E}">
        <p14:creationId xmlns:p14="http://schemas.microsoft.com/office/powerpoint/2010/main" val="2475914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21BDBE-8087-4A98-B66E-A93B9B024FCD}"/>
              </a:ext>
            </a:extLst>
          </p:cNvPr>
          <p:cNvSpPr>
            <a:spLocks noGrp="1"/>
          </p:cNvSpPr>
          <p:nvPr>
            <p:ph type="dt" sz="half" idx="18"/>
          </p:nvPr>
        </p:nvSpPr>
        <p:spPr/>
        <p:txBody>
          <a:bodyPr/>
          <a:lstStyle/>
          <a:p>
            <a:fld id="{AF94B025-0B37-4454-94DA-BAD2E1110F23}" type="datetime1">
              <a:rPr lang="de-DE" smtClean="0"/>
              <a:t>14.04.2020</a:t>
            </a:fld>
            <a:endParaRPr lang="de-DE" dirty="0"/>
          </a:p>
        </p:txBody>
      </p:sp>
      <p:sp>
        <p:nvSpPr>
          <p:cNvPr id="3" name="Footer Placeholder 2">
            <a:extLst>
              <a:ext uri="{FF2B5EF4-FFF2-40B4-BE49-F238E27FC236}">
                <a16:creationId xmlns:a16="http://schemas.microsoft.com/office/drawing/2014/main" id="{1788EFF3-278B-46DB-84EA-25F231E9D7BC}"/>
              </a:ext>
            </a:extLst>
          </p:cNvPr>
          <p:cNvSpPr>
            <a:spLocks noGrp="1"/>
          </p:cNvSpPr>
          <p:nvPr>
            <p:ph type="ftr" sz="quarter" idx="19"/>
          </p:nvPr>
        </p:nvSpPr>
        <p:spPr/>
        <p:txBody>
          <a:bodyPr/>
          <a:lstStyle/>
          <a:p>
            <a:endParaRPr lang="de-DE" dirty="0"/>
          </a:p>
        </p:txBody>
      </p:sp>
      <p:sp>
        <p:nvSpPr>
          <p:cNvPr id="4" name="Title 3">
            <a:extLst>
              <a:ext uri="{FF2B5EF4-FFF2-40B4-BE49-F238E27FC236}">
                <a16:creationId xmlns:a16="http://schemas.microsoft.com/office/drawing/2014/main" id="{E321A3B2-11D1-4316-8D38-011B04719962}"/>
              </a:ext>
            </a:extLst>
          </p:cNvPr>
          <p:cNvSpPr>
            <a:spLocks noGrp="1"/>
          </p:cNvSpPr>
          <p:nvPr>
            <p:ph type="title"/>
          </p:nvPr>
        </p:nvSpPr>
        <p:spPr/>
        <p:txBody>
          <a:bodyPr/>
          <a:lstStyle/>
          <a:p>
            <a:r>
              <a:rPr lang="en-GB" dirty="0"/>
              <a:t>Churn propensity by customer value - Journals</a:t>
            </a:r>
          </a:p>
        </p:txBody>
      </p:sp>
      <p:pic>
        <p:nvPicPr>
          <p:cNvPr id="7" name="Picture 2">
            <a:extLst>
              <a:ext uri="{FF2B5EF4-FFF2-40B4-BE49-F238E27FC236}">
                <a16:creationId xmlns:a16="http://schemas.microsoft.com/office/drawing/2014/main" id="{56668777-313F-481F-BEE7-069CD04C0E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144" y="1068655"/>
            <a:ext cx="3064557" cy="15168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25BF5C5D-9B3C-49DE-8B8B-06220F7999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6202" y="1047768"/>
            <a:ext cx="3064557" cy="15168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3A97C185-C155-4672-BCCA-4EE0942082FA}"/>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colorTemperature colorTemp="112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938223" y="2848359"/>
            <a:ext cx="3086100" cy="15274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561CEB5D-6904-40C1-9953-A372A3C3A43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29318" y="2768576"/>
            <a:ext cx="3123696" cy="154609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F640533-535E-411E-908B-8BE75C157BB2}"/>
              </a:ext>
            </a:extLst>
          </p:cNvPr>
          <p:cNvSpPr txBox="1"/>
          <p:nvPr/>
        </p:nvSpPr>
        <p:spPr>
          <a:xfrm>
            <a:off x="1013241" y="2044043"/>
            <a:ext cx="529627" cy="215444"/>
          </a:xfrm>
          <a:prstGeom prst="rect">
            <a:avLst/>
          </a:prstGeom>
          <a:noFill/>
        </p:spPr>
        <p:txBody>
          <a:bodyPr wrap="square" rtlCol="0">
            <a:spAutoFit/>
          </a:bodyPr>
          <a:lstStyle>
            <a:defPPr>
              <a:defRPr lang="en-US"/>
            </a:defPPr>
            <a:lvl1pPr>
              <a:defRPr sz="600" b="1"/>
            </a:lvl1pPr>
          </a:lstStyle>
          <a:p>
            <a:r>
              <a:rPr lang="en-GB" dirty="0"/>
              <a:t>ALL</a:t>
            </a:r>
          </a:p>
        </p:txBody>
      </p:sp>
      <p:sp>
        <p:nvSpPr>
          <p:cNvPr id="12" name="TextBox 11">
            <a:extLst>
              <a:ext uri="{FF2B5EF4-FFF2-40B4-BE49-F238E27FC236}">
                <a16:creationId xmlns:a16="http://schemas.microsoft.com/office/drawing/2014/main" id="{B2C05DB4-DC7E-4583-9698-7343E852D788}"/>
              </a:ext>
            </a:extLst>
          </p:cNvPr>
          <p:cNvSpPr txBox="1"/>
          <p:nvPr/>
        </p:nvSpPr>
        <p:spPr>
          <a:xfrm>
            <a:off x="8100000" y="4419456"/>
            <a:ext cx="1236724" cy="215444"/>
          </a:xfrm>
          <a:prstGeom prst="rect">
            <a:avLst/>
          </a:prstGeom>
          <a:noFill/>
        </p:spPr>
        <p:txBody>
          <a:bodyPr wrap="square" rtlCol="0">
            <a:spAutoFit/>
          </a:bodyPr>
          <a:lstStyle>
            <a:defPPr>
              <a:defRPr lang="en-US"/>
            </a:defPPr>
            <a:lvl1pPr>
              <a:defRPr sz="600" b="1"/>
            </a:lvl1pPr>
          </a:lstStyle>
          <a:p>
            <a:r>
              <a:rPr lang="en-GB" dirty="0"/>
              <a:t>TOTAL</a:t>
            </a:r>
          </a:p>
        </p:txBody>
      </p:sp>
      <p:sp>
        <p:nvSpPr>
          <p:cNvPr id="13" name="TextBox 12">
            <a:extLst>
              <a:ext uri="{FF2B5EF4-FFF2-40B4-BE49-F238E27FC236}">
                <a16:creationId xmlns:a16="http://schemas.microsoft.com/office/drawing/2014/main" id="{E6C5DFAA-BF8B-4F43-97C3-535E2FFC96A6}"/>
              </a:ext>
            </a:extLst>
          </p:cNvPr>
          <p:cNvSpPr txBox="1"/>
          <p:nvPr/>
        </p:nvSpPr>
        <p:spPr>
          <a:xfrm>
            <a:off x="983671" y="3929209"/>
            <a:ext cx="816886" cy="184666"/>
          </a:xfrm>
          <a:prstGeom prst="rect">
            <a:avLst/>
          </a:prstGeom>
          <a:noFill/>
        </p:spPr>
        <p:txBody>
          <a:bodyPr wrap="square" rtlCol="0">
            <a:spAutoFit/>
          </a:bodyPr>
          <a:lstStyle/>
          <a:p>
            <a:r>
              <a:rPr lang="en-GB" sz="600" b="1" dirty="0"/>
              <a:t>PARTIAL CHURN</a:t>
            </a:r>
          </a:p>
        </p:txBody>
      </p:sp>
      <p:sp>
        <p:nvSpPr>
          <p:cNvPr id="14" name="TextBox 13">
            <a:extLst>
              <a:ext uri="{FF2B5EF4-FFF2-40B4-BE49-F238E27FC236}">
                <a16:creationId xmlns:a16="http://schemas.microsoft.com/office/drawing/2014/main" id="{9A9F0E8C-1C55-4FBC-8B4B-9C5A4A8FFC22}"/>
              </a:ext>
            </a:extLst>
          </p:cNvPr>
          <p:cNvSpPr txBox="1"/>
          <p:nvPr/>
        </p:nvSpPr>
        <p:spPr>
          <a:xfrm>
            <a:off x="5146481" y="2274371"/>
            <a:ext cx="1236724" cy="184666"/>
          </a:xfrm>
          <a:prstGeom prst="rect">
            <a:avLst/>
          </a:prstGeom>
          <a:noFill/>
        </p:spPr>
        <p:txBody>
          <a:bodyPr wrap="square" rtlCol="0">
            <a:spAutoFit/>
          </a:bodyPr>
          <a:lstStyle>
            <a:defPPr>
              <a:defRPr lang="en-US"/>
            </a:defPPr>
            <a:lvl1pPr>
              <a:defRPr sz="600" b="1"/>
            </a:lvl1pPr>
          </a:lstStyle>
          <a:p>
            <a:r>
              <a:rPr lang="en-GB" dirty="0"/>
              <a:t>NO CHURN</a:t>
            </a:r>
          </a:p>
        </p:txBody>
      </p:sp>
      <p:sp>
        <p:nvSpPr>
          <p:cNvPr id="15" name="Rectangle: Rounded Corners 14">
            <a:extLst>
              <a:ext uri="{FF2B5EF4-FFF2-40B4-BE49-F238E27FC236}">
                <a16:creationId xmlns:a16="http://schemas.microsoft.com/office/drawing/2014/main" id="{5245CD05-6768-4231-957D-0BEE91C9565C}"/>
              </a:ext>
            </a:extLst>
          </p:cNvPr>
          <p:cNvSpPr/>
          <p:nvPr/>
        </p:nvSpPr>
        <p:spPr>
          <a:xfrm>
            <a:off x="6215446" y="2855734"/>
            <a:ext cx="1884554" cy="652569"/>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TextBox 15">
            <a:extLst>
              <a:ext uri="{FF2B5EF4-FFF2-40B4-BE49-F238E27FC236}">
                <a16:creationId xmlns:a16="http://schemas.microsoft.com/office/drawing/2014/main" id="{396556D4-C688-4A58-B452-F458194BC476}"/>
              </a:ext>
            </a:extLst>
          </p:cNvPr>
          <p:cNvSpPr txBox="1"/>
          <p:nvPr/>
        </p:nvSpPr>
        <p:spPr>
          <a:xfrm>
            <a:off x="6751603" y="3082463"/>
            <a:ext cx="1168694" cy="230832"/>
          </a:xfrm>
          <a:prstGeom prst="rect">
            <a:avLst/>
          </a:prstGeom>
          <a:noFill/>
        </p:spPr>
        <p:txBody>
          <a:bodyPr wrap="square" rtlCol="0">
            <a:spAutoFit/>
          </a:bodyPr>
          <a:lstStyle>
            <a:defPPr>
              <a:defRPr lang="en-US"/>
            </a:defPPr>
            <a:lvl1pPr>
              <a:defRPr sz="1000" b="1"/>
            </a:lvl1pPr>
          </a:lstStyle>
          <a:p>
            <a:r>
              <a:rPr lang="en-GB" sz="900" b="0" dirty="0"/>
              <a:t>High Priority</a:t>
            </a:r>
          </a:p>
        </p:txBody>
      </p:sp>
      <p:sp>
        <p:nvSpPr>
          <p:cNvPr id="17" name="Rectangle: Rounded Corners 16">
            <a:extLst>
              <a:ext uri="{FF2B5EF4-FFF2-40B4-BE49-F238E27FC236}">
                <a16:creationId xmlns:a16="http://schemas.microsoft.com/office/drawing/2014/main" id="{9F16839F-3D03-468D-A93A-9A12EF2F205D}"/>
              </a:ext>
            </a:extLst>
          </p:cNvPr>
          <p:cNvSpPr/>
          <p:nvPr/>
        </p:nvSpPr>
        <p:spPr>
          <a:xfrm>
            <a:off x="1919299" y="2879335"/>
            <a:ext cx="1728254" cy="526235"/>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7">
            <a:extLst>
              <a:ext uri="{FF2B5EF4-FFF2-40B4-BE49-F238E27FC236}">
                <a16:creationId xmlns:a16="http://schemas.microsoft.com/office/drawing/2014/main" id="{139E8CF9-7F2C-4F1D-A03B-366CAC6230AA}"/>
              </a:ext>
            </a:extLst>
          </p:cNvPr>
          <p:cNvSpPr txBox="1"/>
          <p:nvPr/>
        </p:nvSpPr>
        <p:spPr>
          <a:xfrm>
            <a:off x="2392019" y="3038374"/>
            <a:ext cx="1124406" cy="230832"/>
          </a:xfrm>
          <a:prstGeom prst="rect">
            <a:avLst/>
          </a:prstGeom>
          <a:noFill/>
        </p:spPr>
        <p:txBody>
          <a:bodyPr wrap="square" rtlCol="0">
            <a:spAutoFit/>
          </a:bodyPr>
          <a:lstStyle>
            <a:defPPr>
              <a:defRPr lang="en-US"/>
            </a:defPPr>
            <a:lvl1pPr>
              <a:defRPr sz="1000" b="1"/>
            </a:lvl1pPr>
          </a:lstStyle>
          <a:p>
            <a:r>
              <a:rPr lang="en-GB" sz="900" b="0" dirty="0"/>
              <a:t>Med Priority</a:t>
            </a:r>
          </a:p>
        </p:txBody>
      </p:sp>
      <p:sp>
        <p:nvSpPr>
          <p:cNvPr id="19" name="Rectangle: Rounded Corners 18">
            <a:extLst>
              <a:ext uri="{FF2B5EF4-FFF2-40B4-BE49-F238E27FC236}">
                <a16:creationId xmlns:a16="http://schemas.microsoft.com/office/drawing/2014/main" id="{10CA3B80-F804-4608-A360-92DEF92513F2}"/>
              </a:ext>
            </a:extLst>
          </p:cNvPr>
          <p:cNvSpPr/>
          <p:nvPr/>
        </p:nvSpPr>
        <p:spPr>
          <a:xfrm>
            <a:off x="6215446" y="3587248"/>
            <a:ext cx="1884554" cy="53724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TextBox 19">
            <a:extLst>
              <a:ext uri="{FF2B5EF4-FFF2-40B4-BE49-F238E27FC236}">
                <a16:creationId xmlns:a16="http://schemas.microsoft.com/office/drawing/2014/main" id="{3281F7B6-B3DF-4FA7-816F-28A36BE41768}"/>
              </a:ext>
            </a:extLst>
          </p:cNvPr>
          <p:cNvSpPr txBox="1"/>
          <p:nvPr/>
        </p:nvSpPr>
        <p:spPr>
          <a:xfrm>
            <a:off x="6756003" y="3672694"/>
            <a:ext cx="914726" cy="215444"/>
          </a:xfrm>
          <a:prstGeom prst="rect">
            <a:avLst/>
          </a:prstGeom>
          <a:noFill/>
        </p:spPr>
        <p:txBody>
          <a:bodyPr wrap="square" rtlCol="0">
            <a:spAutoFit/>
          </a:bodyPr>
          <a:lstStyle>
            <a:defPPr>
              <a:defRPr lang="en-US"/>
            </a:defPPr>
            <a:lvl1pPr>
              <a:defRPr sz="1600" b="1"/>
            </a:lvl1pPr>
          </a:lstStyle>
          <a:p>
            <a:r>
              <a:rPr lang="en-GB" sz="800" b="0" dirty="0"/>
              <a:t>Med Priority</a:t>
            </a:r>
          </a:p>
        </p:txBody>
      </p:sp>
      <p:sp>
        <p:nvSpPr>
          <p:cNvPr id="21" name="Rectangle: Rounded Corners 20">
            <a:extLst>
              <a:ext uri="{FF2B5EF4-FFF2-40B4-BE49-F238E27FC236}">
                <a16:creationId xmlns:a16="http://schemas.microsoft.com/office/drawing/2014/main" id="{8F885286-9E72-44CF-8945-61AAD0EEA368}"/>
              </a:ext>
            </a:extLst>
          </p:cNvPr>
          <p:cNvSpPr/>
          <p:nvPr/>
        </p:nvSpPr>
        <p:spPr>
          <a:xfrm>
            <a:off x="5146481" y="3580594"/>
            <a:ext cx="994868" cy="570177"/>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2" name="TextBox 21">
            <a:extLst>
              <a:ext uri="{FF2B5EF4-FFF2-40B4-BE49-F238E27FC236}">
                <a16:creationId xmlns:a16="http://schemas.microsoft.com/office/drawing/2014/main" id="{96384FAF-A3AC-4B29-BE38-FA0079EE10C7}"/>
              </a:ext>
            </a:extLst>
          </p:cNvPr>
          <p:cNvSpPr txBox="1"/>
          <p:nvPr/>
        </p:nvSpPr>
        <p:spPr>
          <a:xfrm>
            <a:off x="5258470" y="3699785"/>
            <a:ext cx="956976" cy="230832"/>
          </a:xfrm>
          <a:prstGeom prst="rect">
            <a:avLst/>
          </a:prstGeom>
          <a:noFill/>
        </p:spPr>
        <p:txBody>
          <a:bodyPr wrap="square" rtlCol="0">
            <a:spAutoFit/>
          </a:bodyPr>
          <a:lstStyle>
            <a:defPPr>
              <a:defRPr lang="en-US"/>
            </a:defPPr>
            <a:lvl1pPr>
              <a:defRPr sz="1000" b="1"/>
            </a:lvl1pPr>
          </a:lstStyle>
          <a:p>
            <a:r>
              <a:rPr lang="en-GB" sz="900" b="0" dirty="0"/>
              <a:t>Low Priority</a:t>
            </a:r>
          </a:p>
        </p:txBody>
      </p:sp>
      <p:sp>
        <p:nvSpPr>
          <p:cNvPr id="23" name="Rectangle: Rounded Corners 22">
            <a:extLst>
              <a:ext uri="{FF2B5EF4-FFF2-40B4-BE49-F238E27FC236}">
                <a16:creationId xmlns:a16="http://schemas.microsoft.com/office/drawing/2014/main" id="{B5480705-AAB1-4101-BD7D-695E1EE7C0FD}"/>
              </a:ext>
            </a:extLst>
          </p:cNvPr>
          <p:cNvSpPr/>
          <p:nvPr/>
        </p:nvSpPr>
        <p:spPr>
          <a:xfrm>
            <a:off x="1934304" y="3437613"/>
            <a:ext cx="1698416" cy="46750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4" name="TextBox 23">
            <a:extLst>
              <a:ext uri="{FF2B5EF4-FFF2-40B4-BE49-F238E27FC236}">
                <a16:creationId xmlns:a16="http://schemas.microsoft.com/office/drawing/2014/main" id="{9ECE8F51-B485-4DFE-869B-4A9031404218}"/>
              </a:ext>
            </a:extLst>
          </p:cNvPr>
          <p:cNvSpPr txBox="1"/>
          <p:nvPr/>
        </p:nvSpPr>
        <p:spPr>
          <a:xfrm>
            <a:off x="2394715" y="3584369"/>
            <a:ext cx="1252838" cy="230832"/>
          </a:xfrm>
          <a:prstGeom prst="rect">
            <a:avLst/>
          </a:prstGeom>
          <a:noFill/>
        </p:spPr>
        <p:txBody>
          <a:bodyPr wrap="square" rtlCol="0">
            <a:spAutoFit/>
          </a:bodyPr>
          <a:lstStyle>
            <a:defPPr>
              <a:defRPr lang="en-US"/>
            </a:defPPr>
            <a:lvl1pPr>
              <a:defRPr sz="1000" b="1"/>
            </a:lvl1pPr>
          </a:lstStyle>
          <a:p>
            <a:r>
              <a:rPr lang="en-GB" sz="900" b="0" dirty="0"/>
              <a:t>Low Priority</a:t>
            </a:r>
          </a:p>
        </p:txBody>
      </p:sp>
      <p:sp>
        <p:nvSpPr>
          <p:cNvPr id="25" name="Rectangle: Rounded Corners 24">
            <a:extLst>
              <a:ext uri="{FF2B5EF4-FFF2-40B4-BE49-F238E27FC236}">
                <a16:creationId xmlns:a16="http://schemas.microsoft.com/office/drawing/2014/main" id="{113A1E98-0341-4E8F-8BD9-75C7D29B4B02}"/>
              </a:ext>
            </a:extLst>
          </p:cNvPr>
          <p:cNvSpPr/>
          <p:nvPr/>
        </p:nvSpPr>
        <p:spPr>
          <a:xfrm>
            <a:off x="5146481" y="2874022"/>
            <a:ext cx="994868" cy="626231"/>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6" name="TextBox 25">
            <a:extLst>
              <a:ext uri="{FF2B5EF4-FFF2-40B4-BE49-F238E27FC236}">
                <a16:creationId xmlns:a16="http://schemas.microsoft.com/office/drawing/2014/main" id="{E83DE0A6-B807-4558-B6E0-97CF1CAF5D01}"/>
              </a:ext>
            </a:extLst>
          </p:cNvPr>
          <p:cNvSpPr txBox="1"/>
          <p:nvPr/>
        </p:nvSpPr>
        <p:spPr>
          <a:xfrm>
            <a:off x="5258470" y="3082463"/>
            <a:ext cx="956976" cy="230832"/>
          </a:xfrm>
          <a:prstGeom prst="rect">
            <a:avLst/>
          </a:prstGeom>
          <a:noFill/>
        </p:spPr>
        <p:txBody>
          <a:bodyPr wrap="square" rtlCol="0">
            <a:spAutoFit/>
          </a:bodyPr>
          <a:lstStyle>
            <a:defPPr>
              <a:defRPr lang="en-US"/>
            </a:defPPr>
            <a:lvl1pPr>
              <a:defRPr sz="1000" b="1"/>
            </a:lvl1pPr>
          </a:lstStyle>
          <a:p>
            <a:r>
              <a:rPr lang="en-GB" sz="900" b="0" dirty="0"/>
              <a:t>Med Priority</a:t>
            </a:r>
          </a:p>
        </p:txBody>
      </p:sp>
      <p:sp>
        <p:nvSpPr>
          <p:cNvPr id="27" name="TextBox 26">
            <a:extLst>
              <a:ext uri="{FF2B5EF4-FFF2-40B4-BE49-F238E27FC236}">
                <a16:creationId xmlns:a16="http://schemas.microsoft.com/office/drawing/2014/main" id="{2F5DD246-5D0A-4490-A3D3-15CDA9BAEBA0}"/>
              </a:ext>
            </a:extLst>
          </p:cNvPr>
          <p:cNvSpPr txBox="1"/>
          <p:nvPr/>
        </p:nvSpPr>
        <p:spPr>
          <a:xfrm>
            <a:off x="592508" y="745481"/>
            <a:ext cx="7409131" cy="230832"/>
          </a:xfrm>
          <a:prstGeom prst="rect">
            <a:avLst/>
          </a:prstGeom>
          <a:noFill/>
        </p:spPr>
        <p:txBody>
          <a:bodyPr wrap="square" rtlCol="0">
            <a:spAutoFit/>
          </a:bodyPr>
          <a:lstStyle/>
          <a:p>
            <a:r>
              <a:rPr lang="en-GB" sz="900" dirty="0"/>
              <a:t>Classifying customers into high, medium, low priority to operationalise</a:t>
            </a:r>
          </a:p>
        </p:txBody>
      </p:sp>
      <p:sp>
        <p:nvSpPr>
          <p:cNvPr id="5" name="TextBox 4">
            <a:extLst>
              <a:ext uri="{FF2B5EF4-FFF2-40B4-BE49-F238E27FC236}">
                <a16:creationId xmlns:a16="http://schemas.microsoft.com/office/drawing/2014/main" id="{08543A61-5CFC-4096-9E30-40A7C522D147}"/>
              </a:ext>
            </a:extLst>
          </p:cNvPr>
          <p:cNvSpPr txBox="1"/>
          <p:nvPr/>
        </p:nvSpPr>
        <p:spPr>
          <a:xfrm>
            <a:off x="1934304" y="2526119"/>
            <a:ext cx="1455283" cy="215444"/>
          </a:xfrm>
          <a:prstGeom prst="rect">
            <a:avLst/>
          </a:prstGeom>
          <a:solidFill>
            <a:schemeClr val="bg1"/>
          </a:solidFill>
        </p:spPr>
        <p:txBody>
          <a:bodyPr wrap="square" rtlCol="0">
            <a:spAutoFit/>
          </a:bodyPr>
          <a:lstStyle/>
          <a:p>
            <a:r>
              <a:rPr lang="en-GB" sz="800" b="1" dirty="0"/>
              <a:t>Increasing Bookings  </a:t>
            </a:r>
            <a:r>
              <a:rPr lang="en-GB" sz="800" b="1" dirty="0">
                <a:sym typeface="Wingdings" panose="05000000000000000000" pitchFamily="2" charset="2"/>
              </a:rPr>
              <a:t></a:t>
            </a:r>
            <a:r>
              <a:rPr lang="en-GB" sz="800" b="1" dirty="0"/>
              <a:t> </a:t>
            </a:r>
          </a:p>
        </p:txBody>
      </p:sp>
      <p:sp>
        <p:nvSpPr>
          <p:cNvPr id="29" name="TextBox 28">
            <a:extLst>
              <a:ext uri="{FF2B5EF4-FFF2-40B4-BE49-F238E27FC236}">
                <a16:creationId xmlns:a16="http://schemas.microsoft.com/office/drawing/2014/main" id="{948B36F2-EC7B-48D9-A20C-13BF29946850}"/>
              </a:ext>
            </a:extLst>
          </p:cNvPr>
          <p:cNvSpPr txBox="1"/>
          <p:nvPr/>
        </p:nvSpPr>
        <p:spPr>
          <a:xfrm>
            <a:off x="6023961" y="2526926"/>
            <a:ext cx="1455283" cy="215444"/>
          </a:xfrm>
          <a:prstGeom prst="rect">
            <a:avLst/>
          </a:prstGeom>
          <a:solidFill>
            <a:schemeClr val="bg1"/>
          </a:solidFill>
        </p:spPr>
        <p:txBody>
          <a:bodyPr wrap="square" rtlCol="0">
            <a:spAutoFit/>
          </a:bodyPr>
          <a:lstStyle/>
          <a:p>
            <a:r>
              <a:rPr lang="en-GB" sz="800" b="1" dirty="0"/>
              <a:t>Increasing Bookings  </a:t>
            </a:r>
            <a:r>
              <a:rPr lang="en-GB" sz="800" b="1" dirty="0">
                <a:sym typeface="Wingdings" panose="05000000000000000000" pitchFamily="2" charset="2"/>
              </a:rPr>
              <a:t></a:t>
            </a:r>
            <a:r>
              <a:rPr lang="en-GB" sz="800" b="1" dirty="0"/>
              <a:t> </a:t>
            </a:r>
          </a:p>
        </p:txBody>
      </p:sp>
      <p:sp>
        <p:nvSpPr>
          <p:cNvPr id="30" name="TextBox 29">
            <a:extLst>
              <a:ext uri="{FF2B5EF4-FFF2-40B4-BE49-F238E27FC236}">
                <a16:creationId xmlns:a16="http://schemas.microsoft.com/office/drawing/2014/main" id="{1DD3D242-78A7-44BE-8951-5EA9F96A83B1}"/>
              </a:ext>
            </a:extLst>
          </p:cNvPr>
          <p:cNvSpPr txBox="1"/>
          <p:nvPr/>
        </p:nvSpPr>
        <p:spPr>
          <a:xfrm>
            <a:off x="1800557" y="4209940"/>
            <a:ext cx="1455283" cy="215444"/>
          </a:xfrm>
          <a:prstGeom prst="rect">
            <a:avLst/>
          </a:prstGeom>
          <a:solidFill>
            <a:schemeClr val="bg1"/>
          </a:solidFill>
        </p:spPr>
        <p:txBody>
          <a:bodyPr wrap="square" rtlCol="0">
            <a:spAutoFit/>
          </a:bodyPr>
          <a:lstStyle/>
          <a:p>
            <a:r>
              <a:rPr lang="en-GB" sz="800" b="1" dirty="0"/>
              <a:t>Increasing Bookings  </a:t>
            </a:r>
            <a:r>
              <a:rPr lang="en-GB" sz="800" b="1" dirty="0">
                <a:sym typeface="Wingdings" panose="05000000000000000000" pitchFamily="2" charset="2"/>
              </a:rPr>
              <a:t></a:t>
            </a:r>
            <a:r>
              <a:rPr lang="en-GB" sz="800" b="1" dirty="0"/>
              <a:t> </a:t>
            </a:r>
          </a:p>
        </p:txBody>
      </p:sp>
      <p:sp>
        <p:nvSpPr>
          <p:cNvPr id="31" name="TextBox 30">
            <a:extLst>
              <a:ext uri="{FF2B5EF4-FFF2-40B4-BE49-F238E27FC236}">
                <a16:creationId xmlns:a16="http://schemas.microsoft.com/office/drawing/2014/main" id="{3D53C38F-4BA5-483E-918D-98E6853511C6}"/>
              </a:ext>
            </a:extLst>
          </p:cNvPr>
          <p:cNvSpPr txBox="1"/>
          <p:nvPr/>
        </p:nvSpPr>
        <p:spPr>
          <a:xfrm>
            <a:off x="6023960" y="4209940"/>
            <a:ext cx="1455283" cy="215444"/>
          </a:xfrm>
          <a:prstGeom prst="rect">
            <a:avLst/>
          </a:prstGeom>
          <a:solidFill>
            <a:schemeClr val="bg1"/>
          </a:solidFill>
        </p:spPr>
        <p:txBody>
          <a:bodyPr wrap="square" rtlCol="0">
            <a:spAutoFit/>
          </a:bodyPr>
          <a:lstStyle/>
          <a:p>
            <a:r>
              <a:rPr lang="en-GB" sz="800" b="1" dirty="0"/>
              <a:t>Increasing Bookings  </a:t>
            </a:r>
            <a:r>
              <a:rPr lang="en-GB" sz="800" b="1" dirty="0">
                <a:sym typeface="Wingdings" panose="05000000000000000000" pitchFamily="2" charset="2"/>
              </a:rPr>
              <a:t></a:t>
            </a:r>
            <a:r>
              <a:rPr lang="en-GB" sz="800" b="1" dirty="0"/>
              <a:t> </a:t>
            </a:r>
          </a:p>
        </p:txBody>
      </p:sp>
      <p:sp>
        <p:nvSpPr>
          <p:cNvPr id="32" name="TextBox 31">
            <a:extLst>
              <a:ext uri="{FF2B5EF4-FFF2-40B4-BE49-F238E27FC236}">
                <a16:creationId xmlns:a16="http://schemas.microsoft.com/office/drawing/2014/main" id="{01342195-8425-43E7-9139-782A3A0178D9}"/>
              </a:ext>
            </a:extLst>
          </p:cNvPr>
          <p:cNvSpPr txBox="1"/>
          <p:nvPr/>
        </p:nvSpPr>
        <p:spPr>
          <a:xfrm rot="16200000">
            <a:off x="137738" y="1690755"/>
            <a:ext cx="1455283" cy="215444"/>
          </a:xfrm>
          <a:prstGeom prst="rect">
            <a:avLst/>
          </a:prstGeom>
          <a:solidFill>
            <a:schemeClr val="bg1"/>
          </a:solidFill>
        </p:spPr>
        <p:txBody>
          <a:bodyPr wrap="square" rtlCol="0">
            <a:spAutoFit/>
          </a:bodyPr>
          <a:lstStyle/>
          <a:p>
            <a:r>
              <a:rPr lang="en-GB" sz="800" b="1" dirty="0"/>
              <a:t>Increasing probability  </a:t>
            </a:r>
            <a:r>
              <a:rPr lang="en-GB" sz="800" b="1" dirty="0">
                <a:sym typeface="Wingdings" panose="05000000000000000000" pitchFamily="2" charset="2"/>
              </a:rPr>
              <a:t></a:t>
            </a:r>
            <a:r>
              <a:rPr lang="en-GB" sz="800" b="1" dirty="0"/>
              <a:t> </a:t>
            </a:r>
          </a:p>
        </p:txBody>
      </p:sp>
      <p:sp>
        <p:nvSpPr>
          <p:cNvPr id="33" name="TextBox 32">
            <a:extLst>
              <a:ext uri="{FF2B5EF4-FFF2-40B4-BE49-F238E27FC236}">
                <a16:creationId xmlns:a16="http://schemas.microsoft.com/office/drawing/2014/main" id="{DEEF3187-33FF-414B-A00F-8061B9E1A578}"/>
              </a:ext>
            </a:extLst>
          </p:cNvPr>
          <p:cNvSpPr txBox="1"/>
          <p:nvPr/>
        </p:nvSpPr>
        <p:spPr>
          <a:xfrm rot="16200000">
            <a:off x="4288690" y="1657034"/>
            <a:ext cx="1455283" cy="215444"/>
          </a:xfrm>
          <a:prstGeom prst="rect">
            <a:avLst/>
          </a:prstGeom>
          <a:solidFill>
            <a:schemeClr val="bg1"/>
          </a:solidFill>
        </p:spPr>
        <p:txBody>
          <a:bodyPr wrap="square" rtlCol="0">
            <a:spAutoFit/>
          </a:bodyPr>
          <a:lstStyle/>
          <a:p>
            <a:r>
              <a:rPr lang="en-GB" sz="800" b="1" dirty="0"/>
              <a:t>Increasing probability  </a:t>
            </a:r>
            <a:r>
              <a:rPr lang="en-GB" sz="800" b="1" dirty="0">
                <a:sym typeface="Wingdings" panose="05000000000000000000" pitchFamily="2" charset="2"/>
              </a:rPr>
              <a:t></a:t>
            </a:r>
            <a:r>
              <a:rPr lang="en-GB" sz="800" b="1" dirty="0"/>
              <a:t> </a:t>
            </a:r>
          </a:p>
        </p:txBody>
      </p:sp>
      <p:sp>
        <p:nvSpPr>
          <p:cNvPr id="34" name="TextBox 33">
            <a:extLst>
              <a:ext uri="{FF2B5EF4-FFF2-40B4-BE49-F238E27FC236}">
                <a16:creationId xmlns:a16="http://schemas.microsoft.com/office/drawing/2014/main" id="{5B41412C-D470-46C1-9DDD-2E18CDD90771}"/>
              </a:ext>
            </a:extLst>
          </p:cNvPr>
          <p:cNvSpPr txBox="1"/>
          <p:nvPr/>
        </p:nvSpPr>
        <p:spPr>
          <a:xfrm rot="16200000">
            <a:off x="172595" y="3468278"/>
            <a:ext cx="1455283" cy="215444"/>
          </a:xfrm>
          <a:prstGeom prst="rect">
            <a:avLst/>
          </a:prstGeom>
          <a:solidFill>
            <a:schemeClr val="bg1"/>
          </a:solidFill>
        </p:spPr>
        <p:txBody>
          <a:bodyPr wrap="square" rtlCol="0">
            <a:spAutoFit/>
          </a:bodyPr>
          <a:lstStyle/>
          <a:p>
            <a:r>
              <a:rPr lang="en-GB" sz="800" b="1" dirty="0"/>
              <a:t>Increasing probability  </a:t>
            </a:r>
            <a:r>
              <a:rPr lang="en-GB" sz="800" b="1" dirty="0">
                <a:sym typeface="Wingdings" panose="05000000000000000000" pitchFamily="2" charset="2"/>
              </a:rPr>
              <a:t></a:t>
            </a:r>
            <a:r>
              <a:rPr lang="en-GB" sz="800" b="1" dirty="0"/>
              <a:t> </a:t>
            </a:r>
          </a:p>
        </p:txBody>
      </p:sp>
      <p:sp>
        <p:nvSpPr>
          <p:cNvPr id="35" name="TextBox 34">
            <a:extLst>
              <a:ext uri="{FF2B5EF4-FFF2-40B4-BE49-F238E27FC236}">
                <a16:creationId xmlns:a16="http://schemas.microsoft.com/office/drawing/2014/main" id="{0FB1A6CA-060C-496B-AF91-93A3E4791053}"/>
              </a:ext>
            </a:extLst>
          </p:cNvPr>
          <p:cNvSpPr txBox="1"/>
          <p:nvPr/>
        </p:nvSpPr>
        <p:spPr>
          <a:xfrm rot="16200000">
            <a:off x="4266175" y="3399149"/>
            <a:ext cx="1455283" cy="215444"/>
          </a:xfrm>
          <a:prstGeom prst="rect">
            <a:avLst/>
          </a:prstGeom>
          <a:solidFill>
            <a:schemeClr val="bg1"/>
          </a:solidFill>
        </p:spPr>
        <p:txBody>
          <a:bodyPr wrap="square" rtlCol="0">
            <a:spAutoFit/>
          </a:bodyPr>
          <a:lstStyle/>
          <a:p>
            <a:r>
              <a:rPr lang="en-GB" sz="800" b="1" dirty="0"/>
              <a:t>Increasing probability  </a:t>
            </a:r>
            <a:r>
              <a:rPr lang="en-GB" sz="800" b="1" dirty="0">
                <a:sym typeface="Wingdings" panose="05000000000000000000" pitchFamily="2" charset="2"/>
              </a:rPr>
              <a:t></a:t>
            </a:r>
            <a:r>
              <a:rPr lang="en-GB" sz="800" b="1" dirty="0"/>
              <a:t> </a:t>
            </a:r>
          </a:p>
        </p:txBody>
      </p:sp>
    </p:spTree>
    <p:extLst>
      <p:ext uri="{BB962C8B-B14F-4D97-AF65-F5344CB8AC3E}">
        <p14:creationId xmlns:p14="http://schemas.microsoft.com/office/powerpoint/2010/main" val="725711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0D9B4710-3357-455B-90FD-6FAEBDF0A8C9}"/>
              </a:ext>
            </a:extLst>
          </p:cNvPr>
          <p:cNvPicPr>
            <a:picLocks noChangeAspect="1"/>
          </p:cNvPicPr>
          <p:nvPr/>
        </p:nvPicPr>
        <p:blipFill>
          <a:blip r:embed="rId2"/>
          <a:stretch>
            <a:fillRect/>
          </a:stretch>
        </p:blipFill>
        <p:spPr>
          <a:xfrm>
            <a:off x="5052715" y="2617197"/>
            <a:ext cx="3155861" cy="1811190"/>
          </a:xfrm>
          <a:prstGeom prst="rect">
            <a:avLst/>
          </a:prstGeom>
        </p:spPr>
      </p:pic>
      <p:pic>
        <p:nvPicPr>
          <p:cNvPr id="36" name="Picture 35">
            <a:extLst>
              <a:ext uri="{FF2B5EF4-FFF2-40B4-BE49-F238E27FC236}">
                <a16:creationId xmlns:a16="http://schemas.microsoft.com/office/drawing/2014/main" id="{39269875-7105-4832-B3A3-D1E6F37D98FE}"/>
              </a:ext>
            </a:extLst>
          </p:cNvPr>
          <p:cNvPicPr>
            <a:picLocks noChangeAspect="1"/>
          </p:cNvPicPr>
          <p:nvPr/>
        </p:nvPicPr>
        <p:blipFill>
          <a:blip r:embed="rId3"/>
          <a:stretch>
            <a:fillRect/>
          </a:stretch>
        </p:blipFill>
        <p:spPr>
          <a:xfrm>
            <a:off x="973102" y="2774846"/>
            <a:ext cx="2711391" cy="1631071"/>
          </a:xfrm>
          <a:prstGeom prst="rect">
            <a:avLst/>
          </a:prstGeom>
        </p:spPr>
      </p:pic>
      <p:pic>
        <p:nvPicPr>
          <p:cNvPr id="28" name="Picture 27">
            <a:extLst>
              <a:ext uri="{FF2B5EF4-FFF2-40B4-BE49-F238E27FC236}">
                <a16:creationId xmlns:a16="http://schemas.microsoft.com/office/drawing/2014/main" id="{019FF353-BFA5-449D-ABB6-6582AE59FE77}"/>
              </a:ext>
            </a:extLst>
          </p:cNvPr>
          <p:cNvPicPr>
            <a:picLocks noChangeAspect="1"/>
          </p:cNvPicPr>
          <p:nvPr/>
        </p:nvPicPr>
        <p:blipFill>
          <a:blip r:embed="rId4"/>
          <a:stretch>
            <a:fillRect/>
          </a:stretch>
        </p:blipFill>
        <p:spPr>
          <a:xfrm>
            <a:off x="5097621" y="893660"/>
            <a:ext cx="3419274" cy="1692324"/>
          </a:xfrm>
          <a:prstGeom prst="rect">
            <a:avLst/>
          </a:prstGeom>
        </p:spPr>
      </p:pic>
      <p:pic>
        <p:nvPicPr>
          <p:cNvPr id="6" name="Picture 5">
            <a:extLst>
              <a:ext uri="{FF2B5EF4-FFF2-40B4-BE49-F238E27FC236}">
                <a16:creationId xmlns:a16="http://schemas.microsoft.com/office/drawing/2014/main" id="{9D47FE38-5F87-4D51-AEF4-343A0C6764CE}"/>
              </a:ext>
            </a:extLst>
          </p:cNvPr>
          <p:cNvPicPr>
            <a:picLocks noChangeAspect="1"/>
          </p:cNvPicPr>
          <p:nvPr/>
        </p:nvPicPr>
        <p:blipFill>
          <a:blip r:embed="rId5"/>
          <a:stretch>
            <a:fillRect/>
          </a:stretch>
        </p:blipFill>
        <p:spPr>
          <a:xfrm>
            <a:off x="935424" y="1084494"/>
            <a:ext cx="3163317" cy="1553910"/>
          </a:xfrm>
          <a:prstGeom prst="rect">
            <a:avLst/>
          </a:prstGeom>
        </p:spPr>
      </p:pic>
      <p:sp>
        <p:nvSpPr>
          <p:cNvPr id="2" name="Date Placeholder 1">
            <a:extLst>
              <a:ext uri="{FF2B5EF4-FFF2-40B4-BE49-F238E27FC236}">
                <a16:creationId xmlns:a16="http://schemas.microsoft.com/office/drawing/2014/main" id="{3621BDBE-8087-4A98-B66E-A93B9B024FCD}"/>
              </a:ext>
            </a:extLst>
          </p:cNvPr>
          <p:cNvSpPr>
            <a:spLocks noGrp="1"/>
          </p:cNvSpPr>
          <p:nvPr>
            <p:ph type="dt" sz="half" idx="18"/>
          </p:nvPr>
        </p:nvSpPr>
        <p:spPr/>
        <p:txBody>
          <a:bodyPr/>
          <a:lstStyle/>
          <a:p>
            <a:fld id="{AF94B025-0B37-4454-94DA-BAD2E1110F23}" type="datetime1">
              <a:rPr lang="de-DE" smtClean="0"/>
              <a:t>14.04.2020</a:t>
            </a:fld>
            <a:endParaRPr lang="de-DE" dirty="0"/>
          </a:p>
        </p:txBody>
      </p:sp>
      <p:sp>
        <p:nvSpPr>
          <p:cNvPr id="3" name="Footer Placeholder 2">
            <a:extLst>
              <a:ext uri="{FF2B5EF4-FFF2-40B4-BE49-F238E27FC236}">
                <a16:creationId xmlns:a16="http://schemas.microsoft.com/office/drawing/2014/main" id="{1788EFF3-278B-46DB-84EA-25F231E9D7BC}"/>
              </a:ext>
            </a:extLst>
          </p:cNvPr>
          <p:cNvSpPr>
            <a:spLocks noGrp="1"/>
          </p:cNvSpPr>
          <p:nvPr>
            <p:ph type="ftr" sz="quarter" idx="19"/>
          </p:nvPr>
        </p:nvSpPr>
        <p:spPr/>
        <p:txBody>
          <a:bodyPr/>
          <a:lstStyle/>
          <a:p>
            <a:endParaRPr lang="de-DE" dirty="0"/>
          </a:p>
        </p:txBody>
      </p:sp>
      <p:sp>
        <p:nvSpPr>
          <p:cNvPr id="4" name="Title 3">
            <a:extLst>
              <a:ext uri="{FF2B5EF4-FFF2-40B4-BE49-F238E27FC236}">
                <a16:creationId xmlns:a16="http://schemas.microsoft.com/office/drawing/2014/main" id="{E321A3B2-11D1-4316-8D38-011B04719962}"/>
              </a:ext>
            </a:extLst>
          </p:cNvPr>
          <p:cNvSpPr>
            <a:spLocks noGrp="1"/>
          </p:cNvSpPr>
          <p:nvPr>
            <p:ph type="title"/>
          </p:nvPr>
        </p:nvSpPr>
        <p:spPr/>
        <p:txBody>
          <a:bodyPr/>
          <a:lstStyle/>
          <a:p>
            <a:r>
              <a:rPr lang="en-GB" dirty="0"/>
              <a:t>Churn propensity by customer value - Solutions</a:t>
            </a:r>
          </a:p>
        </p:txBody>
      </p:sp>
      <p:sp>
        <p:nvSpPr>
          <p:cNvPr id="11" name="TextBox 10">
            <a:extLst>
              <a:ext uri="{FF2B5EF4-FFF2-40B4-BE49-F238E27FC236}">
                <a16:creationId xmlns:a16="http://schemas.microsoft.com/office/drawing/2014/main" id="{AF640533-535E-411E-908B-8BE75C157BB2}"/>
              </a:ext>
            </a:extLst>
          </p:cNvPr>
          <p:cNvSpPr txBox="1"/>
          <p:nvPr/>
        </p:nvSpPr>
        <p:spPr>
          <a:xfrm>
            <a:off x="2392019" y="2157514"/>
            <a:ext cx="529627" cy="215444"/>
          </a:xfrm>
          <a:prstGeom prst="rect">
            <a:avLst/>
          </a:prstGeom>
          <a:noFill/>
        </p:spPr>
        <p:txBody>
          <a:bodyPr wrap="square" rtlCol="0">
            <a:spAutoFit/>
          </a:bodyPr>
          <a:lstStyle>
            <a:defPPr>
              <a:defRPr lang="en-US"/>
            </a:defPPr>
            <a:lvl1pPr>
              <a:defRPr sz="600" b="1"/>
            </a:lvl1pPr>
          </a:lstStyle>
          <a:p>
            <a:r>
              <a:rPr lang="en-GB" dirty="0"/>
              <a:t>ALL</a:t>
            </a:r>
          </a:p>
        </p:txBody>
      </p:sp>
      <p:sp>
        <p:nvSpPr>
          <p:cNvPr id="12" name="TextBox 11">
            <a:extLst>
              <a:ext uri="{FF2B5EF4-FFF2-40B4-BE49-F238E27FC236}">
                <a16:creationId xmlns:a16="http://schemas.microsoft.com/office/drawing/2014/main" id="{B2C05DB4-DC7E-4583-9698-7343E852D788}"/>
              </a:ext>
            </a:extLst>
          </p:cNvPr>
          <p:cNvSpPr txBox="1"/>
          <p:nvPr/>
        </p:nvSpPr>
        <p:spPr>
          <a:xfrm>
            <a:off x="8100000" y="4419456"/>
            <a:ext cx="1236724" cy="215444"/>
          </a:xfrm>
          <a:prstGeom prst="rect">
            <a:avLst/>
          </a:prstGeom>
          <a:noFill/>
        </p:spPr>
        <p:txBody>
          <a:bodyPr wrap="square" rtlCol="0">
            <a:spAutoFit/>
          </a:bodyPr>
          <a:lstStyle>
            <a:defPPr>
              <a:defRPr lang="en-US"/>
            </a:defPPr>
            <a:lvl1pPr>
              <a:defRPr sz="600" b="1"/>
            </a:lvl1pPr>
          </a:lstStyle>
          <a:p>
            <a:r>
              <a:rPr lang="en-GB" dirty="0"/>
              <a:t>TOTAL</a:t>
            </a:r>
          </a:p>
        </p:txBody>
      </p:sp>
      <p:sp>
        <p:nvSpPr>
          <p:cNvPr id="13" name="TextBox 12">
            <a:extLst>
              <a:ext uri="{FF2B5EF4-FFF2-40B4-BE49-F238E27FC236}">
                <a16:creationId xmlns:a16="http://schemas.microsoft.com/office/drawing/2014/main" id="{E6C5DFAA-BF8B-4F43-97C3-535E2FFC96A6}"/>
              </a:ext>
            </a:extLst>
          </p:cNvPr>
          <p:cNvSpPr txBox="1"/>
          <p:nvPr/>
        </p:nvSpPr>
        <p:spPr>
          <a:xfrm>
            <a:off x="2209560" y="4049847"/>
            <a:ext cx="816886" cy="184666"/>
          </a:xfrm>
          <a:prstGeom prst="rect">
            <a:avLst/>
          </a:prstGeom>
          <a:noFill/>
        </p:spPr>
        <p:txBody>
          <a:bodyPr wrap="square" rtlCol="0">
            <a:spAutoFit/>
          </a:bodyPr>
          <a:lstStyle/>
          <a:p>
            <a:r>
              <a:rPr lang="en-GB" sz="600" b="1" dirty="0"/>
              <a:t>PARTIAL CHURN</a:t>
            </a:r>
          </a:p>
        </p:txBody>
      </p:sp>
      <p:sp>
        <p:nvSpPr>
          <p:cNvPr id="14" name="TextBox 13">
            <a:extLst>
              <a:ext uri="{FF2B5EF4-FFF2-40B4-BE49-F238E27FC236}">
                <a16:creationId xmlns:a16="http://schemas.microsoft.com/office/drawing/2014/main" id="{9A9F0E8C-1C55-4FBC-8B4B-9C5A4A8FFC22}"/>
              </a:ext>
            </a:extLst>
          </p:cNvPr>
          <p:cNvSpPr txBox="1"/>
          <p:nvPr/>
        </p:nvSpPr>
        <p:spPr>
          <a:xfrm>
            <a:off x="6952868" y="2146161"/>
            <a:ext cx="1236724" cy="184666"/>
          </a:xfrm>
          <a:prstGeom prst="rect">
            <a:avLst/>
          </a:prstGeom>
          <a:noFill/>
        </p:spPr>
        <p:txBody>
          <a:bodyPr wrap="square" rtlCol="0">
            <a:spAutoFit/>
          </a:bodyPr>
          <a:lstStyle>
            <a:defPPr>
              <a:defRPr lang="en-US"/>
            </a:defPPr>
            <a:lvl1pPr>
              <a:defRPr sz="600" b="1"/>
            </a:lvl1pPr>
          </a:lstStyle>
          <a:p>
            <a:r>
              <a:rPr lang="en-GB" dirty="0"/>
              <a:t>NO CHURN</a:t>
            </a:r>
          </a:p>
        </p:txBody>
      </p:sp>
      <p:sp>
        <p:nvSpPr>
          <p:cNvPr id="15" name="Rectangle: Rounded Corners 14">
            <a:extLst>
              <a:ext uri="{FF2B5EF4-FFF2-40B4-BE49-F238E27FC236}">
                <a16:creationId xmlns:a16="http://schemas.microsoft.com/office/drawing/2014/main" id="{5245CD05-6768-4231-957D-0BEE91C9565C}"/>
              </a:ext>
            </a:extLst>
          </p:cNvPr>
          <p:cNvSpPr/>
          <p:nvPr/>
        </p:nvSpPr>
        <p:spPr>
          <a:xfrm>
            <a:off x="6215446" y="2827816"/>
            <a:ext cx="1168694" cy="680487"/>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TextBox 15">
            <a:extLst>
              <a:ext uri="{FF2B5EF4-FFF2-40B4-BE49-F238E27FC236}">
                <a16:creationId xmlns:a16="http://schemas.microsoft.com/office/drawing/2014/main" id="{396556D4-C688-4A58-B452-F458194BC476}"/>
              </a:ext>
            </a:extLst>
          </p:cNvPr>
          <p:cNvSpPr txBox="1"/>
          <p:nvPr/>
        </p:nvSpPr>
        <p:spPr>
          <a:xfrm>
            <a:off x="6346213" y="3082463"/>
            <a:ext cx="1168694" cy="230832"/>
          </a:xfrm>
          <a:prstGeom prst="rect">
            <a:avLst/>
          </a:prstGeom>
          <a:noFill/>
        </p:spPr>
        <p:txBody>
          <a:bodyPr wrap="square" rtlCol="0">
            <a:spAutoFit/>
          </a:bodyPr>
          <a:lstStyle>
            <a:defPPr>
              <a:defRPr lang="en-US"/>
            </a:defPPr>
            <a:lvl1pPr>
              <a:defRPr sz="1000" b="1"/>
            </a:lvl1pPr>
          </a:lstStyle>
          <a:p>
            <a:r>
              <a:rPr lang="en-GB" sz="900" b="0" dirty="0"/>
              <a:t>High Priority</a:t>
            </a:r>
          </a:p>
        </p:txBody>
      </p:sp>
      <p:sp>
        <p:nvSpPr>
          <p:cNvPr id="17" name="Rectangle: Rounded Corners 16">
            <a:extLst>
              <a:ext uri="{FF2B5EF4-FFF2-40B4-BE49-F238E27FC236}">
                <a16:creationId xmlns:a16="http://schemas.microsoft.com/office/drawing/2014/main" id="{9F16839F-3D03-468D-A93A-9A12EF2F205D}"/>
              </a:ext>
            </a:extLst>
          </p:cNvPr>
          <p:cNvSpPr/>
          <p:nvPr/>
        </p:nvSpPr>
        <p:spPr>
          <a:xfrm>
            <a:off x="1127612" y="2838939"/>
            <a:ext cx="1728254" cy="526235"/>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7">
            <a:extLst>
              <a:ext uri="{FF2B5EF4-FFF2-40B4-BE49-F238E27FC236}">
                <a16:creationId xmlns:a16="http://schemas.microsoft.com/office/drawing/2014/main" id="{139E8CF9-7F2C-4F1D-A03B-366CAC6230AA}"/>
              </a:ext>
            </a:extLst>
          </p:cNvPr>
          <p:cNvSpPr txBox="1"/>
          <p:nvPr/>
        </p:nvSpPr>
        <p:spPr>
          <a:xfrm>
            <a:off x="1999539" y="3039837"/>
            <a:ext cx="1124406" cy="230832"/>
          </a:xfrm>
          <a:prstGeom prst="rect">
            <a:avLst/>
          </a:prstGeom>
          <a:noFill/>
        </p:spPr>
        <p:txBody>
          <a:bodyPr wrap="square" rtlCol="0">
            <a:spAutoFit/>
          </a:bodyPr>
          <a:lstStyle>
            <a:defPPr>
              <a:defRPr lang="en-US"/>
            </a:defPPr>
            <a:lvl1pPr>
              <a:defRPr sz="1000" b="1"/>
            </a:lvl1pPr>
          </a:lstStyle>
          <a:p>
            <a:r>
              <a:rPr lang="en-GB" sz="900" b="0" dirty="0"/>
              <a:t>Med Priority</a:t>
            </a:r>
          </a:p>
        </p:txBody>
      </p:sp>
      <p:sp>
        <p:nvSpPr>
          <p:cNvPr id="19" name="Rectangle: Rounded Corners 18">
            <a:extLst>
              <a:ext uri="{FF2B5EF4-FFF2-40B4-BE49-F238E27FC236}">
                <a16:creationId xmlns:a16="http://schemas.microsoft.com/office/drawing/2014/main" id="{10CA3B80-F804-4608-A360-92DEF92513F2}"/>
              </a:ext>
            </a:extLst>
          </p:cNvPr>
          <p:cNvSpPr/>
          <p:nvPr/>
        </p:nvSpPr>
        <p:spPr>
          <a:xfrm>
            <a:off x="6215446" y="3587248"/>
            <a:ext cx="1168694" cy="53724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TextBox 19">
            <a:extLst>
              <a:ext uri="{FF2B5EF4-FFF2-40B4-BE49-F238E27FC236}">
                <a16:creationId xmlns:a16="http://schemas.microsoft.com/office/drawing/2014/main" id="{3281F7B6-B3DF-4FA7-816F-28A36BE41768}"/>
              </a:ext>
            </a:extLst>
          </p:cNvPr>
          <p:cNvSpPr txBox="1"/>
          <p:nvPr/>
        </p:nvSpPr>
        <p:spPr>
          <a:xfrm>
            <a:off x="6334334" y="3680091"/>
            <a:ext cx="914726" cy="215444"/>
          </a:xfrm>
          <a:prstGeom prst="rect">
            <a:avLst/>
          </a:prstGeom>
          <a:noFill/>
        </p:spPr>
        <p:txBody>
          <a:bodyPr wrap="square" rtlCol="0">
            <a:spAutoFit/>
          </a:bodyPr>
          <a:lstStyle>
            <a:defPPr>
              <a:defRPr lang="en-US"/>
            </a:defPPr>
            <a:lvl1pPr>
              <a:defRPr sz="1600" b="1"/>
            </a:lvl1pPr>
          </a:lstStyle>
          <a:p>
            <a:r>
              <a:rPr lang="en-GB" sz="800" b="0" dirty="0"/>
              <a:t>Med Priority</a:t>
            </a:r>
          </a:p>
        </p:txBody>
      </p:sp>
      <p:sp>
        <p:nvSpPr>
          <p:cNvPr id="21" name="Rectangle: Rounded Corners 20">
            <a:extLst>
              <a:ext uri="{FF2B5EF4-FFF2-40B4-BE49-F238E27FC236}">
                <a16:creationId xmlns:a16="http://schemas.microsoft.com/office/drawing/2014/main" id="{8F885286-9E72-44CF-8945-61AAD0EEA368}"/>
              </a:ext>
            </a:extLst>
          </p:cNvPr>
          <p:cNvSpPr/>
          <p:nvPr/>
        </p:nvSpPr>
        <p:spPr>
          <a:xfrm>
            <a:off x="5268159" y="3580594"/>
            <a:ext cx="873189" cy="570177"/>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2" name="TextBox 21">
            <a:extLst>
              <a:ext uri="{FF2B5EF4-FFF2-40B4-BE49-F238E27FC236}">
                <a16:creationId xmlns:a16="http://schemas.microsoft.com/office/drawing/2014/main" id="{96384FAF-A3AC-4B29-BE38-FA0079EE10C7}"/>
              </a:ext>
            </a:extLst>
          </p:cNvPr>
          <p:cNvSpPr txBox="1"/>
          <p:nvPr/>
        </p:nvSpPr>
        <p:spPr>
          <a:xfrm>
            <a:off x="5258470" y="3699785"/>
            <a:ext cx="956976" cy="230832"/>
          </a:xfrm>
          <a:prstGeom prst="rect">
            <a:avLst/>
          </a:prstGeom>
          <a:noFill/>
        </p:spPr>
        <p:txBody>
          <a:bodyPr wrap="square" rtlCol="0">
            <a:spAutoFit/>
          </a:bodyPr>
          <a:lstStyle>
            <a:defPPr>
              <a:defRPr lang="en-US"/>
            </a:defPPr>
            <a:lvl1pPr>
              <a:defRPr sz="1000" b="1"/>
            </a:lvl1pPr>
          </a:lstStyle>
          <a:p>
            <a:r>
              <a:rPr lang="en-GB" sz="900" b="0" dirty="0"/>
              <a:t>Low Priority</a:t>
            </a:r>
          </a:p>
        </p:txBody>
      </p:sp>
      <p:sp>
        <p:nvSpPr>
          <p:cNvPr id="23" name="Rectangle: Rounded Corners 22">
            <a:extLst>
              <a:ext uri="{FF2B5EF4-FFF2-40B4-BE49-F238E27FC236}">
                <a16:creationId xmlns:a16="http://schemas.microsoft.com/office/drawing/2014/main" id="{B5480705-AAB1-4101-BD7D-695E1EE7C0FD}"/>
              </a:ext>
            </a:extLst>
          </p:cNvPr>
          <p:cNvSpPr/>
          <p:nvPr/>
        </p:nvSpPr>
        <p:spPr>
          <a:xfrm>
            <a:off x="1148583" y="3428031"/>
            <a:ext cx="1698416" cy="46750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4" name="TextBox 23">
            <a:extLst>
              <a:ext uri="{FF2B5EF4-FFF2-40B4-BE49-F238E27FC236}">
                <a16:creationId xmlns:a16="http://schemas.microsoft.com/office/drawing/2014/main" id="{9ECE8F51-B485-4DFE-869B-4A9031404218}"/>
              </a:ext>
            </a:extLst>
          </p:cNvPr>
          <p:cNvSpPr txBox="1"/>
          <p:nvPr/>
        </p:nvSpPr>
        <p:spPr>
          <a:xfrm>
            <a:off x="1979317" y="3596008"/>
            <a:ext cx="1252838" cy="230832"/>
          </a:xfrm>
          <a:prstGeom prst="rect">
            <a:avLst/>
          </a:prstGeom>
          <a:noFill/>
        </p:spPr>
        <p:txBody>
          <a:bodyPr wrap="square" rtlCol="0">
            <a:spAutoFit/>
          </a:bodyPr>
          <a:lstStyle>
            <a:defPPr>
              <a:defRPr lang="en-US"/>
            </a:defPPr>
            <a:lvl1pPr>
              <a:defRPr sz="1000" b="1"/>
            </a:lvl1pPr>
          </a:lstStyle>
          <a:p>
            <a:r>
              <a:rPr lang="en-GB" sz="900" b="0" dirty="0"/>
              <a:t>Low Priority</a:t>
            </a:r>
          </a:p>
        </p:txBody>
      </p:sp>
      <p:sp>
        <p:nvSpPr>
          <p:cNvPr id="25" name="Rectangle: Rounded Corners 24">
            <a:extLst>
              <a:ext uri="{FF2B5EF4-FFF2-40B4-BE49-F238E27FC236}">
                <a16:creationId xmlns:a16="http://schemas.microsoft.com/office/drawing/2014/main" id="{113A1E98-0341-4E8F-8BD9-75C7D29B4B02}"/>
              </a:ext>
            </a:extLst>
          </p:cNvPr>
          <p:cNvSpPr/>
          <p:nvPr/>
        </p:nvSpPr>
        <p:spPr>
          <a:xfrm>
            <a:off x="5306995" y="2741564"/>
            <a:ext cx="834353" cy="758690"/>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6" name="TextBox 25">
            <a:extLst>
              <a:ext uri="{FF2B5EF4-FFF2-40B4-BE49-F238E27FC236}">
                <a16:creationId xmlns:a16="http://schemas.microsoft.com/office/drawing/2014/main" id="{E83DE0A6-B807-4558-B6E0-97CF1CAF5D01}"/>
              </a:ext>
            </a:extLst>
          </p:cNvPr>
          <p:cNvSpPr txBox="1"/>
          <p:nvPr/>
        </p:nvSpPr>
        <p:spPr>
          <a:xfrm>
            <a:off x="5258470" y="3082463"/>
            <a:ext cx="956976" cy="230832"/>
          </a:xfrm>
          <a:prstGeom prst="rect">
            <a:avLst/>
          </a:prstGeom>
          <a:noFill/>
        </p:spPr>
        <p:txBody>
          <a:bodyPr wrap="square" rtlCol="0">
            <a:spAutoFit/>
          </a:bodyPr>
          <a:lstStyle>
            <a:defPPr>
              <a:defRPr lang="en-US"/>
            </a:defPPr>
            <a:lvl1pPr>
              <a:defRPr sz="1000" b="1"/>
            </a:lvl1pPr>
          </a:lstStyle>
          <a:p>
            <a:r>
              <a:rPr lang="en-GB" sz="900" b="0" dirty="0"/>
              <a:t>Med Priority</a:t>
            </a:r>
          </a:p>
        </p:txBody>
      </p:sp>
      <p:sp>
        <p:nvSpPr>
          <p:cNvPr id="27" name="TextBox 26">
            <a:extLst>
              <a:ext uri="{FF2B5EF4-FFF2-40B4-BE49-F238E27FC236}">
                <a16:creationId xmlns:a16="http://schemas.microsoft.com/office/drawing/2014/main" id="{2F5DD246-5D0A-4490-A3D3-15CDA9BAEBA0}"/>
              </a:ext>
            </a:extLst>
          </p:cNvPr>
          <p:cNvSpPr txBox="1"/>
          <p:nvPr/>
        </p:nvSpPr>
        <p:spPr>
          <a:xfrm>
            <a:off x="592508" y="745481"/>
            <a:ext cx="7409131" cy="230832"/>
          </a:xfrm>
          <a:prstGeom prst="rect">
            <a:avLst/>
          </a:prstGeom>
          <a:noFill/>
        </p:spPr>
        <p:txBody>
          <a:bodyPr wrap="square" rtlCol="0">
            <a:spAutoFit/>
          </a:bodyPr>
          <a:lstStyle/>
          <a:p>
            <a:r>
              <a:rPr lang="en-GB" sz="900" dirty="0"/>
              <a:t>Classifying customers into high, medium, low priority to operationalise</a:t>
            </a:r>
          </a:p>
        </p:txBody>
      </p:sp>
      <p:sp>
        <p:nvSpPr>
          <p:cNvPr id="5" name="TextBox 4">
            <a:extLst>
              <a:ext uri="{FF2B5EF4-FFF2-40B4-BE49-F238E27FC236}">
                <a16:creationId xmlns:a16="http://schemas.microsoft.com/office/drawing/2014/main" id="{08543A61-5CFC-4096-9E30-40A7C522D147}"/>
              </a:ext>
            </a:extLst>
          </p:cNvPr>
          <p:cNvSpPr txBox="1"/>
          <p:nvPr/>
        </p:nvSpPr>
        <p:spPr>
          <a:xfrm>
            <a:off x="1934304" y="2526119"/>
            <a:ext cx="1455283" cy="215444"/>
          </a:xfrm>
          <a:prstGeom prst="rect">
            <a:avLst/>
          </a:prstGeom>
          <a:solidFill>
            <a:schemeClr val="bg1"/>
          </a:solidFill>
        </p:spPr>
        <p:txBody>
          <a:bodyPr wrap="square" rtlCol="0">
            <a:spAutoFit/>
          </a:bodyPr>
          <a:lstStyle/>
          <a:p>
            <a:r>
              <a:rPr lang="en-GB" sz="800" b="1" dirty="0"/>
              <a:t>Increasing Bookings  </a:t>
            </a:r>
            <a:r>
              <a:rPr lang="en-GB" sz="800" b="1" dirty="0">
                <a:sym typeface="Wingdings" panose="05000000000000000000" pitchFamily="2" charset="2"/>
              </a:rPr>
              <a:t></a:t>
            </a:r>
            <a:r>
              <a:rPr lang="en-GB" sz="800" b="1" dirty="0"/>
              <a:t> </a:t>
            </a:r>
          </a:p>
        </p:txBody>
      </p:sp>
      <p:sp>
        <p:nvSpPr>
          <p:cNvPr id="29" name="TextBox 28">
            <a:extLst>
              <a:ext uri="{FF2B5EF4-FFF2-40B4-BE49-F238E27FC236}">
                <a16:creationId xmlns:a16="http://schemas.microsoft.com/office/drawing/2014/main" id="{948B36F2-EC7B-48D9-A20C-13BF29946850}"/>
              </a:ext>
            </a:extLst>
          </p:cNvPr>
          <p:cNvSpPr txBox="1"/>
          <p:nvPr/>
        </p:nvSpPr>
        <p:spPr>
          <a:xfrm>
            <a:off x="6023961" y="2526926"/>
            <a:ext cx="1455283" cy="215444"/>
          </a:xfrm>
          <a:prstGeom prst="rect">
            <a:avLst/>
          </a:prstGeom>
          <a:solidFill>
            <a:schemeClr val="bg1"/>
          </a:solidFill>
        </p:spPr>
        <p:txBody>
          <a:bodyPr wrap="square" rtlCol="0">
            <a:spAutoFit/>
          </a:bodyPr>
          <a:lstStyle/>
          <a:p>
            <a:r>
              <a:rPr lang="en-GB" sz="800" b="1" dirty="0"/>
              <a:t>Increasing Bookings  </a:t>
            </a:r>
            <a:r>
              <a:rPr lang="en-GB" sz="800" b="1" dirty="0">
                <a:sym typeface="Wingdings" panose="05000000000000000000" pitchFamily="2" charset="2"/>
              </a:rPr>
              <a:t></a:t>
            </a:r>
            <a:r>
              <a:rPr lang="en-GB" sz="800" b="1" dirty="0"/>
              <a:t> </a:t>
            </a:r>
          </a:p>
        </p:txBody>
      </p:sp>
      <p:sp>
        <p:nvSpPr>
          <p:cNvPr id="30" name="TextBox 29">
            <a:extLst>
              <a:ext uri="{FF2B5EF4-FFF2-40B4-BE49-F238E27FC236}">
                <a16:creationId xmlns:a16="http://schemas.microsoft.com/office/drawing/2014/main" id="{1DD3D242-78A7-44BE-8951-5EA9F96A83B1}"/>
              </a:ext>
            </a:extLst>
          </p:cNvPr>
          <p:cNvSpPr txBox="1"/>
          <p:nvPr/>
        </p:nvSpPr>
        <p:spPr>
          <a:xfrm>
            <a:off x="1800557" y="4209940"/>
            <a:ext cx="1455283" cy="215444"/>
          </a:xfrm>
          <a:prstGeom prst="rect">
            <a:avLst/>
          </a:prstGeom>
          <a:solidFill>
            <a:schemeClr val="bg1"/>
          </a:solidFill>
        </p:spPr>
        <p:txBody>
          <a:bodyPr wrap="square" rtlCol="0">
            <a:spAutoFit/>
          </a:bodyPr>
          <a:lstStyle/>
          <a:p>
            <a:r>
              <a:rPr lang="en-GB" sz="800" b="1" dirty="0"/>
              <a:t>Increasing Bookings  </a:t>
            </a:r>
            <a:r>
              <a:rPr lang="en-GB" sz="800" b="1" dirty="0">
                <a:sym typeface="Wingdings" panose="05000000000000000000" pitchFamily="2" charset="2"/>
              </a:rPr>
              <a:t></a:t>
            </a:r>
            <a:r>
              <a:rPr lang="en-GB" sz="800" b="1" dirty="0"/>
              <a:t> </a:t>
            </a:r>
          </a:p>
        </p:txBody>
      </p:sp>
      <p:sp>
        <p:nvSpPr>
          <p:cNvPr id="31" name="TextBox 30">
            <a:extLst>
              <a:ext uri="{FF2B5EF4-FFF2-40B4-BE49-F238E27FC236}">
                <a16:creationId xmlns:a16="http://schemas.microsoft.com/office/drawing/2014/main" id="{3D53C38F-4BA5-483E-918D-98E6853511C6}"/>
              </a:ext>
            </a:extLst>
          </p:cNvPr>
          <p:cNvSpPr txBox="1"/>
          <p:nvPr/>
        </p:nvSpPr>
        <p:spPr>
          <a:xfrm>
            <a:off x="6023960" y="4209940"/>
            <a:ext cx="1455283" cy="215444"/>
          </a:xfrm>
          <a:prstGeom prst="rect">
            <a:avLst/>
          </a:prstGeom>
          <a:solidFill>
            <a:schemeClr val="bg1"/>
          </a:solidFill>
        </p:spPr>
        <p:txBody>
          <a:bodyPr wrap="square" rtlCol="0">
            <a:spAutoFit/>
          </a:bodyPr>
          <a:lstStyle/>
          <a:p>
            <a:r>
              <a:rPr lang="en-GB" sz="800" b="1" dirty="0"/>
              <a:t>Increasing Bookings  </a:t>
            </a:r>
            <a:r>
              <a:rPr lang="en-GB" sz="800" b="1" dirty="0">
                <a:sym typeface="Wingdings" panose="05000000000000000000" pitchFamily="2" charset="2"/>
              </a:rPr>
              <a:t></a:t>
            </a:r>
            <a:r>
              <a:rPr lang="en-GB" sz="800" b="1" dirty="0"/>
              <a:t> </a:t>
            </a:r>
          </a:p>
        </p:txBody>
      </p:sp>
      <p:sp>
        <p:nvSpPr>
          <p:cNvPr id="32" name="TextBox 31">
            <a:extLst>
              <a:ext uri="{FF2B5EF4-FFF2-40B4-BE49-F238E27FC236}">
                <a16:creationId xmlns:a16="http://schemas.microsoft.com/office/drawing/2014/main" id="{01342195-8425-43E7-9139-782A3A0178D9}"/>
              </a:ext>
            </a:extLst>
          </p:cNvPr>
          <p:cNvSpPr txBox="1"/>
          <p:nvPr/>
        </p:nvSpPr>
        <p:spPr>
          <a:xfrm rot="16200000">
            <a:off x="137738" y="1690755"/>
            <a:ext cx="1455283" cy="215444"/>
          </a:xfrm>
          <a:prstGeom prst="rect">
            <a:avLst/>
          </a:prstGeom>
          <a:solidFill>
            <a:schemeClr val="bg1"/>
          </a:solidFill>
        </p:spPr>
        <p:txBody>
          <a:bodyPr wrap="square" rtlCol="0">
            <a:spAutoFit/>
          </a:bodyPr>
          <a:lstStyle/>
          <a:p>
            <a:r>
              <a:rPr lang="en-GB" sz="800" b="1" dirty="0"/>
              <a:t>Increasing probability  </a:t>
            </a:r>
            <a:r>
              <a:rPr lang="en-GB" sz="800" b="1" dirty="0">
                <a:sym typeface="Wingdings" panose="05000000000000000000" pitchFamily="2" charset="2"/>
              </a:rPr>
              <a:t></a:t>
            </a:r>
            <a:r>
              <a:rPr lang="en-GB" sz="800" b="1" dirty="0"/>
              <a:t> </a:t>
            </a:r>
          </a:p>
        </p:txBody>
      </p:sp>
      <p:sp>
        <p:nvSpPr>
          <p:cNvPr id="33" name="TextBox 32">
            <a:extLst>
              <a:ext uri="{FF2B5EF4-FFF2-40B4-BE49-F238E27FC236}">
                <a16:creationId xmlns:a16="http://schemas.microsoft.com/office/drawing/2014/main" id="{DEEF3187-33FF-414B-A00F-8061B9E1A578}"/>
              </a:ext>
            </a:extLst>
          </p:cNvPr>
          <p:cNvSpPr txBox="1"/>
          <p:nvPr/>
        </p:nvSpPr>
        <p:spPr>
          <a:xfrm rot="16200000">
            <a:off x="4288690" y="1657034"/>
            <a:ext cx="1455283" cy="215444"/>
          </a:xfrm>
          <a:prstGeom prst="rect">
            <a:avLst/>
          </a:prstGeom>
          <a:solidFill>
            <a:schemeClr val="bg1"/>
          </a:solidFill>
        </p:spPr>
        <p:txBody>
          <a:bodyPr wrap="square" rtlCol="0">
            <a:spAutoFit/>
          </a:bodyPr>
          <a:lstStyle/>
          <a:p>
            <a:r>
              <a:rPr lang="en-GB" sz="800" b="1" dirty="0"/>
              <a:t>Increasing probability  </a:t>
            </a:r>
            <a:r>
              <a:rPr lang="en-GB" sz="800" b="1" dirty="0">
                <a:sym typeface="Wingdings" panose="05000000000000000000" pitchFamily="2" charset="2"/>
              </a:rPr>
              <a:t></a:t>
            </a:r>
            <a:r>
              <a:rPr lang="en-GB" sz="800" b="1" dirty="0"/>
              <a:t> </a:t>
            </a:r>
          </a:p>
        </p:txBody>
      </p:sp>
      <p:sp>
        <p:nvSpPr>
          <p:cNvPr id="34" name="TextBox 33">
            <a:extLst>
              <a:ext uri="{FF2B5EF4-FFF2-40B4-BE49-F238E27FC236}">
                <a16:creationId xmlns:a16="http://schemas.microsoft.com/office/drawing/2014/main" id="{5B41412C-D470-46C1-9DDD-2E18CDD90771}"/>
              </a:ext>
            </a:extLst>
          </p:cNvPr>
          <p:cNvSpPr txBox="1"/>
          <p:nvPr/>
        </p:nvSpPr>
        <p:spPr>
          <a:xfrm rot="16200000">
            <a:off x="172595" y="3468278"/>
            <a:ext cx="1455283" cy="215444"/>
          </a:xfrm>
          <a:prstGeom prst="rect">
            <a:avLst/>
          </a:prstGeom>
          <a:solidFill>
            <a:schemeClr val="bg1"/>
          </a:solidFill>
        </p:spPr>
        <p:txBody>
          <a:bodyPr wrap="square" rtlCol="0">
            <a:spAutoFit/>
          </a:bodyPr>
          <a:lstStyle/>
          <a:p>
            <a:r>
              <a:rPr lang="en-GB" sz="800" b="1" dirty="0"/>
              <a:t>Increasing probability  </a:t>
            </a:r>
            <a:r>
              <a:rPr lang="en-GB" sz="800" b="1" dirty="0">
                <a:sym typeface="Wingdings" panose="05000000000000000000" pitchFamily="2" charset="2"/>
              </a:rPr>
              <a:t></a:t>
            </a:r>
            <a:r>
              <a:rPr lang="en-GB" sz="800" b="1" dirty="0"/>
              <a:t> </a:t>
            </a:r>
          </a:p>
        </p:txBody>
      </p:sp>
      <p:sp>
        <p:nvSpPr>
          <p:cNvPr id="35" name="TextBox 34">
            <a:extLst>
              <a:ext uri="{FF2B5EF4-FFF2-40B4-BE49-F238E27FC236}">
                <a16:creationId xmlns:a16="http://schemas.microsoft.com/office/drawing/2014/main" id="{0FB1A6CA-060C-496B-AF91-93A3E4791053}"/>
              </a:ext>
            </a:extLst>
          </p:cNvPr>
          <p:cNvSpPr txBox="1"/>
          <p:nvPr/>
        </p:nvSpPr>
        <p:spPr>
          <a:xfrm rot="16200000">
            <a:off x="4266175" y="3399149"/>
            <a:ext cx="1455283" cy="215444"/>
          </a:xfrm>
          <a:prstGeom prst="rect">
            <a:avLst/>
          </a:prstGeom>
          <a:solidFill>
            <a:schemeClr val="bg1"/>
          </a:solidFill>
        </p:spPr>
        <p:txBody>
          <a:bodyPr wrap="square" rtlCol="0">
            <a:spAutoFit/>
          </a:bodyPr>
          <a:lstStyle/>
          <a:p>
            <a:r>
              <a:rPr lang="en-GB" sz="800" b="1" dirty="0"/>
              <a:t>Increasing probability  </a:t>
            </a:r>
            <a:r>
              <a:rPr lang="en-GB" sz="800" b="1" dirty="0">
                <a:sym typeface="Wingdings" panose="05000000000000000000" pitchFamily="2" charset="2"/>
              </a:rPr>
              <a:t></a:t>
            </a:r>
            <a:r>
              <a:rPr lang="en-GB" sz="800" b="1" dirty="0"/>
              <a:t> </a:t>
            </a:r>
          </a:p>
        </p:txBody>
      </p:sp>
    </p:spTree>
    <p:extLst>
      <p:ext uri="{BB962C8B-B14F-4D97-AF65-F5344CB8AC3E}">
        <p14:creationId xmlns:p14="http://schemas.microsoft.com/office/powerpoint/2010/main" val="2093901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2CB4AA-7264-4B2A-BF2B-9E080B084A9A}"/>
              </a:ext>
            </a:extLst>
          </p:cNvPr>
          <p:cNvSpPr>
            <a:spLocks noGrp="1"/>
          </p:cNvSpPr>
          <p:nvPr>
            <p:ph type="title"/>
          </p:nvPr>
        </p:nvSpPr>
        <p:spPr/>
        <p:txBody>
          <a:bodyPr/>
          <a:lstStyle/>
          <a:p>
            <a:r>
              <a:rPr lang="en-GB" dirty="0"/>
              <a:t>Table of Contents</a:t>
            </a:r>
          </a:p>
        </p:txBody>
      </p:sp>
      <p:sp>
        <p:nvSpPr>
          <p:cNvPr id="7" name="Text Placeholder 6">
            <a:extLst>
              <a:ext uri="{FF2B5EF4-FFF2-40B4-BE49-F238E27FC236}">
                <a16:creationId xmlns:a16="http://schemas.microsoft.com/office/drawing/2014/main" id="{6A836798-1A70-4772-9B25-EEFA84DDE21F}"/>
              </a:ext>
            </a:extLst>
          </p:cNvPr>
          <p:cNvSpPr>
            <a:spLocks noGrp="1"/>
          </p:cNvSpPr>
          <p:nvPr>
            <p:ph type="body" sz="quarter" idx="13"/>
          </p:nvPr>
        </p:nvSpPr>
        <p:spPr>
          <a:xfrm>
            <a:off x="576262" y="1004565"/>
            <a:ext cx="7991475" cy="3487050"/>
          </a:xfrm>
        </p:spPr>
        <p:txBody>
          <a:bodyPr>
            <a:normAutofit/>
          </a:bodyPr>
          <a:lstStyle/>
          <a:p>
            <a:r>
              <a:rPr lang="en-GB" sz="1200" b="1" dirty="0"/>
              <a:t>Management Summary</a:t>
            </a:r>
          </a:p>
          <a:p>
            <a:r>
              <a:rPr lang="en-GB" sz="1200" b="1" dirty="0"/>
              <a:t>Covid19 Implications</a:t>
            </a:r>
          </a:p>
          <a:p>
            <a:r>
              <a:rPr lang="en-GB" sz="1200" b="1" dirty="0"/>
              <a:t>Data model</a:t>
            </a:r>
          </a:p>
          <a:p>
            <a:r>
              <a:rPr lang="en-GB" sz="1200" b="1" dirty="0"/>
              <a:t>General Features for customer churn modelling</a:t>
            </a:r>
          </a:p>
          <a:p>
            <a:r>
              <a:rPr lang="en-GB" sz="1200" b="1" dirty="0"/>
              <a:t>Model results</a:t>
            </a:r>
          </a:p>
          <a:p>
            <a:r>
              <a:rPr lang="en-GB" sz="1200" b="1" dirty="0"/>
              <a:t>Path to operationalise</a:t>
            </a:r>
          </a:p>
          <a:p>
            <a:r>
              <a:rPr lang="en-GB" sz="1200" b="1" dirty="0"/>
              <a:t>Things to improve</a:t>
            </a:r>
          </a:p>
          <a:p>
            <a:r>
              <a:rPr lang="en-GB" sz="1200" b="1" dirty="0"/>
              <a:t>Recommendations</a:t>
            </a:r>
          </a:p>
        </p:txBody>
      </p:sp>
    </p:spTree>
    <p:extLst>
      <p:ext uri="{BB962C8B-B14F-4D97-AF65-F5344CB8AC3E}">
        <p14:creationId xmlns:p14="http://schemas.microsoft.com/office/powerpoint/2010/main" val="1722962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E9D60FD1-9F22-4DF2-AEF9-11A8F869D8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722"/>
          <a:stretch/>
        </p:blipFill>
        <p:spPr bwMode="auto">
          <a:xfrm>
            <a:off x="6467864" y="1979315"/>
            <a:ext cx="2037246" cy="240734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E55BDD25-8DF2-4D0F-BD07-BD99228F7B73}"/>
              </a:ext>
            </a:extLst>
          </p:cNvPr>
          <p:cNvSpPr/>
          <p:nvPr/>
        </p:nvSpPr>
        <p:spPr>
          <a:xfrm>
            <a:off x="7093524" y="2110043"/>
            <a:ext cx="199647" cy="1594772"/>
          </a:xfrm>
          <a:prstGeom prst="round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 name="Title 2">
            <a:extLst>
              <a:ext uri="{FF2B5EF4-FFF2-40B4-BE49-F238E27FC236}">
                <a16:creationId xmlns:a16="http://schemas.microsoft.com/office/drawing/2014/main" id="{7D10E3DB-0038-44A1-BF65-7BC90BEEC7D7}"/>
              </a:ext>
            </a:extLst>
          </p:cNvPr>
          <p:cNvSpPr>
            <a:spLocks noGrp="1"/>
          </p:cNvSpPr>
          <p:nvPr>
            <p:ph type="title"/>
          </p:nvPr>
        </p:nvSpPr>
        <p:spPr/>
        <p:txBody>
          <a:bodyPr/>
          <a:lstStyle/>
          <a:p>
            <a:r>
              <a:rPr lang="en-GB" dirty="0"/>
              <a:t>Churn by industry classification</a:t>
            </a:r>
          </a:p>
        </p:txBody>
      </p:sp>
      <p:sp>
        <p:nvSpPr>
          <p:cNvPr id="12" name="Title 3">
            <a:extLst>
              <a:ext uri="{FF2B5EF4-FFF2-40B4-BE49-F238E27FC236}">
                <a16:creationId xmlns:a16="http://schemas.microsoft.com/office/drawing/2014/main" id="{2BD7A15B-59D5-43B7-B172-F54E45FC1D52}"/>
              </a:ext>
            </a:extLst>
          </p:cNvPr>
          <p:cNvSpPr txBox="1">
            <a:spLocks/>
          </p:cNvSpPr>
          <p:nvPr/>
        </p:nvSpPr>
        <p:spPr>
          <a:xfrm>
            <a:off x="576263" y="892888"/>
            <a:ext cx="7991475" cy="462759"/>
          </a:xfrm>
          <a:prstGeom prst="rect">
            <a:avLst/>
          </a:prstGeom>
        </p:spPr>
        <p:txBody>
          <a:bodyPr vert="horz" lIns="91440" tIns="0" rIns="91440" bIns="0" rtlCol="0" anchor="ctr" anchorCtr="0">
            <a:noAutofit/>
          </a:bodyPr>
          <a:lstStyle>
            <a:lvl1pPr algn="l" defTabSz="685800" rtl="0" eaLnBrk="1" latinLnBrk="0" hangingPunct="1">
              <a:lnSpc>
                <a:spcPct val="100000"/>
              </a:lnSpc>
              <a:spcBef>
                <a:spcPct val="0"/>
              </a:spcBef>
              <a:buNone/>
              <a:defRPr sz="2800" kern="1200">
                <a:solidFill>
                  <a:schemeClr val="tx1"/>
                </a:solidFill>
                <a:latin typeface="+mj-lt"/>
                <a:ea typeface="+mj-ea"/>
                <a:cs typeface="+mj-cs"/>
              </a:defRPr>
            </a:lvl1pPr>
          </a:lstStyle>
          <a:p>
            <a:endParaRPr lang="en-GB" dirty="0"/>
          </a:p>
        </p:txBody>
      </p:sp>
      <p:pic>
        <p:nvPicPr>
          <p:cNvPr id="1028" name="Picture 4">
            <a:extLst>
              <a:ext uri="{FF2B5EF4-FFF2-40B4-BE49-F238E27FC236}">
                <a16:creationId xmlns:a16="http://schemas.microsoft.com/office/drawing/2014/main" id="{56DF0F23-665B-4611-B628-2A6FD0BBF0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294"/>
          <a:stretch/>
        </p:blipFill>
        <p:spPr bwMode="auto">
          <a:xfrm>
            <a:off x="4204345" y="1904667"/>
            <a:ext cx="2147390" cy="255663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97621FB-4550-4BAE-9617-280DA0AA20E1}"/>
              </a:ext>
            </a:extLst>
          </p:cNvPr>
          <p:cNvSpPr txBox="1"/>
          <p:nvPr/>
        </p:nvSpPr>
        <p:spPr>
          <a:xfrm>
            <a:off x="576000" y="903620"/>
            <a:ext cx="7409131" cy="230832"/>
          </a:xfrm>
          <a:prstGeom prst="rect">
            <a:avLst/>
          </a:prstGeom>
          <a:noFill/>
        </p:spPr>
        <p:txBody>
          <a:bodyPr wrap="square" rtlCol="0">
            <a:spAutoFit/>
          </a:bodyPr>
          <a:lstStyle/>
          <a:p>
            <a:r>
              <a:rPr lang="en-GB" sz="900" dirty="0"/>
              <a:t>Academics exhibit higher partial churn whereas corporate and government customers exhibit higher total churn </a:t>
            </a:r>
          </a:p>
        </p:txBody>
      </p:sp>
      <p:sp>
        <p:nvSpPr>
          <p:cNvPr id="15" name="TextBox 14">
            <a:extLst>
              <a:ext uri="{FF2B5EF4-FFF2-40B4-BE49-F238E27FC236}">
                <a16:creationId xmlns:a16="http://schemas.microsoft.com/office/drawing/2014/main" id="{2CD90C63-2228-40BB-8AC9-8B2AD8B4BC92}"/>
              </a:ext>
            </a:extLst>
          </p:cNvPr>
          <p:cNvSpPr txBox="1"/>
          <p:nvPr/>
        </p:nvSpPr>
        <p:spPr>
          <a:xfrm>
            <a:off x="4333290" y="1124267"/>
            <a:ext cx="4171819" cy="553998"/>
          </a:xfrm>
          <a:prstGeom prst="rect">
            <a:avLst/>
          </a:prstGeom>
          <a:noFill/>
        </p:spPr>
        <p:txBody>
          <a:bodyPr wrap="square" rtlCol="0">
            <a:spAutoFit/>
          </a:bodyPr>
          <a:lstStyle>
            <a:defPPr>
              <a:defRPr lang="en-US"/>
            </a:defPPr>
            <a:lvl1pPr>
              <a:defRPr sz="1200"/>
            </a:lvl1pPr>
          </a:lstStyle>
          <a:p>
            <a:r>
              <a:rPr lang="en-GB" sz="1000" dirty="0"/>
              <a:t>Partial churn is higher in Academic institutions at 80% even though they are 69% of the customer base. Whereas total churn is higher in Government at 14% even though they represent 8% of customers</a:t>
            </a:r>
          </a:p>
        </p:txBody>
      </p:sp>
      <p:grpSp>
        <p:nvGrpSpPr>
          <p:cNvPr id="6" name="Group 5">
            <a:extLst>
              <a:ext uri="{FF2B5EF4-FFF2-40B4-BE49-F238E27FC236}">
                <a16:creationId xmlns:a16="http://schemas.microsoft.com/office/drawing/2014/main" id="{AEF44541-480F-48D0-84B3-E40E6661E731}"/>
              </a:ext>
            </a:extLst>
          </p:cNvPr>
          <p:cNvGrpSpPr/>
          <p:nvPr/>
        </p:nvGrpSpPr>
        <p:grpSpPr>
          <a:xfrm>
            <a:off x="629500" y="1401519"/>
            <a:ext cx="3512216" cy="2965547"/>
            <a:chOff x="5286122" y="1447432"/>
            <a:chExt cx="3313618" cy="2720635"/>
          </a:xfrm>
        </p:grpSpPr>
        <p:pic>
          <p:nvPicPr>
            <p:cNvPr id="4" name="Picture 3">
              <a:extLst>
                <a:ext uri="{FF2B5EF4-FFF2-40B4-BE49-F238E27FC236}">
                  <a16:creationId xmlns:a16="http://schemas.microsoft.com/office/drawing/2014/main" id="{F38EF40A-44EE-42D5-9F1C-90C7651B8422}"/>
                </a:ext>
              </a:extLst>
            </p:cNvPr>
            <p:cNvPicPr>
              <a:picLocks noChangeAspect="1"/>
            </p:cNvPicPr>
            <p:nvPr/>
          </p:nvPicPr>
          <p:blipFill>
            <a:blip r:embed="rId4"/>
            <a:stretch>
              <a:fillRect/>
            </a:stretch>
          </p:blipFill>
          <p:spPr>
            <a:xfrm>
              <a:off x="5286122" y="1447432"/>
              <a:ext cx="3281616" cy="2720635"/>
            </a:xfrm>
            <a:prstGeom prst="rect">
              <a:avLst/>
            </a:prstGeom>
          </p:spPr>
        </p:pic>
        <p:sp>
          <p:nvSpPr>
            <p:cNvPr id="5" name="Rectangle: Rounded Corners 4">
              <a:extLst>
                <a:ext uri="{FF2B5EF4-FFF2-40B4-BE49-F238E27FC236}">
                  <a16:creationId xmlns:a16="http://schemas.microsoft.com/office/drawing/2014/main" id="{D53EFB31-DCE2-4EF6-815B-DB0CBA41527A}"/>
                </a:ext>
              </a:extLst>
            </p:cNvPr>
            <p:cNvSpPr/>
            <p:nvPr/>
          </p:nvSpPr>
          <p:spPr>
            <a:xfrm>
              <a:off x="6358159" y="3441601"/>
              <a:ext cx="2232105" cy="149670"/>
            </a:xfrm>
            <a:prstGeom prst="round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Rectangle: Rounded Corners 17">
              <a:extLst>
                <a:ext uri="{FF2B5EF4-FFF2-40B4-BE49-F238E27FC236}">
                  <a16:creationId xmlns:a16="http://schemas.microsoft.com/office/drawing/2014/main" id="{FA822542-82D3-4E9D-A8A3-57F2E4533A33}"/>
                </a:ext>
              </a:extLst>
            </p:cNvPr>
            <p:cNvSpPr/>
            <p:nvPr/>
          </p:nvSpPr>
          <p:spPr>
            <a:xfrm>
              <a:off x="6367635" y="2445333"/>
              <a:ext cx="2232105" cy="149670"/>
            </a:xfrm>
            <a:prstGeom prst="round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 name="Rectangle: Rounded Corners 18">
              <a:extLst>
                <a:ext uri="{FF2B5EF4-FFF2-40B4-BE49-F238E27FC236}">
                  <a16:creationId xmlns:a16="http://schemas.microsoft.com/office/drawing/2014/main" id="{89B78927-9906-4E0B-9BA5-E1630803C8BB}"/>
                </a:ext>
              </a:extLst>
            </p:cNvPr>
            <p:cNvSpPr/>
            <p:nvPr/>
          </p:nvSpPr>
          <p:spPr>
            <a:xfrm>
              <a:off x="6227558" y="3591271"/>
              <a:ext cx="2362706" cy="149670"/>
            </a:xfrm>
            <a:prstGeom prst="round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21" name="Rectangle: Rounded Corners 20">
            <a:extLst>
              <a:ext uri="{FF2B5EF4-FFF2-40B4-BE49-F238E27FC236}">
                <a16:creationId xmlns:a16="http://schemas.microsoft.com/office/drawing/2014/main" id="{9D88133F-4798-4ECD-A0AF-9BE3A21B2589}"/>
              </a:ext>
            </a:extLst>
          </p:cNvPr>
          <p:cNvSpPr/>
          <p:nvPr/>
        </p:nvSpPr>
        <p:spPr>
          <a:xfrm>
            <a:off x="4571869" y="1979314"/>
            <a:ext cx="199647" cy="1809959"/>
          </a:xfrm>
          <a:prstGeom prst="round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2" name="TextBox 21">
            <a:extLst>
              <a:ext uri="{FF2B5EF4-FFF2-40B4-BE49-F238E27FC236}">
                <a16:creationId xmlns:a16="http://schemas.microsoft.com/office/drawing/2014/main" id="{B1DF890A-D3F7-4A46-BF5F-13C82AD2B6CD}"/>
              </a:ext>
            </a:extLst>
          </p:cNvPr>
          <p:cNvSpPr txBox="1"/>
          <p:nvPr/>
        </p:nvSpPr>
        <p:spPr>
          <a:xfrm>
            <a:off x="520175" y="1275066"/>
            <a:ext cx="3587621" cy="253916"/>
          </a:xfrm>
          <a:prstGeom prst="rect">
            <a:avLst/>
          </a:prstGeom>
          <a:solidFill>
            <a:schemeClr val="bg1"/>
          </a:solidFill>
        </p:spPr>
        <p:txBody>
          <a:bodyPr wrap="square" rtlCol="0">
            <a:spAutoFit/>
          </a:bodyPr>
          <a:lstStyle/>
          <a:p>
            <a:r>
              <a:rPr lang="en-GB" sz="1050" b="1" dirty="0">
                <a:solidFill>
                  <a:schemeClr val="tx1">
                    <a:lumMod val="50000"/>
                  </a:schemeClr>
                </a:solidFill>
              </a:rPr>
              <a:t> Churn   	      Industry	                  % Cust x Prod</a:t>
            </a:r>
          </a:p>
        </p:txBody>
      </p:sp>
    </p:spTree>
    <p:extLst>
      <p:ext uri="{BB962C8B-B14F-4D97-AF65-F5344CB8AC3E}">
        <p14:creationId xmlns:p14="http://schemas.microsoft.com/office/powerpoint/2010/main" val="13099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18D6C7E-EB9A-4C05-A03B-D899ED0AE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1257" y="1833747"/>
            <a:ext cx="2313992" cy="26974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4F8B677-0ECC-44CA-BFFE-3EA9A80960E0}"/>
              </a:ext>
            </a:extLst>
          </p:cNvPr>
          <p:cNvSpPr>
            <a:spLocks noGrp="1"/>
          </p:cNvSpPr>
          <p:nvPr>
            <p:ph type="title"/>
          </p:nvPr>
        </p:nvSpPr>
        <p:spPr/>
        <p:txBody>
          <a:bodyPr/>
          <a:lstStyle/>
          <a:p>
            <a:r>
              <a:rPr lang="en-GB" dirty="0"/>
              <a:t>Churn by organisation size classification</a:t>
            </a:r>
          </a:p>
        </p:txBody>
      </p:sp>
      <p:sp>
        <p:nvSpPr>
          <p:cNvPr id="4" name="Date Placeholder 3">
            <a:extLst>
              <a:ext uri="{FF2B5EF4-FFF2-40B4-BE49-F238E27FC236}">
                <a16:creationId xmlns:a16="http://schemas.microsoft.com/office/drawing/2014/main" id="{39C4FCA9-1B6E-48D0-95BF-29AF7C516EAA}"/>
              </a:ext>
            </a:extLst>
          </p:cNvPr>
          <p:cNvSpPr>
            <a:spLocks noGrp="1"/>
          </p:cNvSpPr>
          <p:nvPr>
            <p:ph type="dt" sz="half" idx="10"/>
          </p:nvPr>
        </p:nvSpPr>
        <p:spPr/>
        <p:txBody>
          <a:bodyPr/>
          <a:lstStyle/>
          <a:p>
            <a:fld id="{BCF709B0-0031-4572-8088-BEA9EAF68471}" type="datetime1">
              <a:rPr lang="en-GB" smtClean="0"/>
              <a:t>14/04/2020</a:t>
            </a:fld>
            <a:endParaRPr lang="en-GB"/>
          </a:p>
        </p:txBody>
      </p:sp>
      <p:sp>
        <p:nvSpPr>
          <p:cNvPr id="5" name="Footer Placeholder 4">
            <a:extLst>
              <a:ext uri="{FF2B5EF4-FFF2-40B4-BE49-F238E27FC236}">
                <a16:creationId xmlns:a16="http://schemas.microsoft.com/office/drawing/2014/main" id="{766D4FAB-E23E-4400-8E66-FEB1D8F69EF4}"/>
              </a:ext>
            </a:extLst>
          </p:cNvPr>
          <p:cNvSpPr>
            <a:spLocks noGrp="1"/>
          </p:cNvSpPr>
          <p:nvPr>
            <p:ph type="ftr" sz="quarter" idx="11"/>
          </p:nvPr>
        </p:nvSpPr>
        <p:spPr/>
        <p:txBody>
          <a:bodyPr/>
          <a:lstStyle/>
          <a:p>
            <a:endParaRPr lang="en-GB" dirty="0"/>
          </a:p>
        </p:txBody>
      </p:sp>
      <p:sp>
        <p:nvSpPr>
          <p:cNvPr id="7" name="TextBox 6">
            <a:extLst>
              <a:ext uri="{FF2B5EF4-FFF2-40B4-BE49-F238E27FC236}">
                <a16:creationId xmlns:a16="http://schemas.microsoft.com/office/drawing/2014/main" id="{AF91FF6F-CF32-41C2-B823-2F6095CC4053}"/>
              </a:ext>
            </a:extLst>
          </p:cNvPr>
          <p:cNvSpPr txBox="1"/>
          <p:nvPr/>
        </p:nvSpPr>
        <p:spPr>
          <a:xfrm>
            <a:off x="576000" y="903620"/>
            <a:ext cx="7409131" cy="230832"/>
          </a:xfrm>
          <a:prstGeom prst="rect">
            <a:avLst/>
          </a:prstGeom>
          <a:noFill/>
        </p:spPr>
        <p:txBody>
          <a:bodyPr wrap="square" rtlCol="0">
            <a:spAutoFit/>
          </a:bodyPr>
          <a:lstStyle/>
          <a:p>
            <a:r>
              <a:rPr lang="en-GB" sz="900" dirty="0"/>
              <a:t>Large organisations are more like to stay </a:t>
            </a:r>
          </a:p>
        </p:txBody>
      </p:sp>
      <p:sp>
        <p:nvSpPr>
          <p:cNvPr id="10" name="TextBox 9">
            <a:extLst>
              <a:ext uri="{FF2B5EF4-FFF2-40B4-BE49-F238E27FC236}">
                <a16:creationId xmlns:a16="http://schemas.microsoft.com/office/drawing/2014/main" id="{9025BBA2-7173-4D84-83B2-21C29C9FE8F4}"/>
              </a:ext>
            </a:extLst>
          </p:cNvPr>
          <p:cNvSpPr txBox="1"/>
          <p:nvPr/>
        </p:nvSpPr>
        <p:spPr>
          <a:xfrm>
            <a:off x="4217633" y="1250963"/>
            <a:ext cx="4164001" cy="369332"/>
          </a:xfrm>
          <a:prstGeom prst="rect">
            <a:avLst/>
          </a:prstGeom>
          <a:noFill/>
        </p:spPr>
        <p:txBody>
          <a:bodyPr wrap="square" rtlCol="0">
            <a:spAutoFit/>
          </a:bodyPr>
          <a:lstStyle>
            <a:defPPr>
              <a:defRPr lang="en-US"/>
            </a:defPPr>
            <a:lvl1pPr>
              <a:defRPr sz="1000"/>
            </a:lvl1pPr>
          </a:lstStyle>
          <a:p>
            <a:r>
              <a:rPr lang="en-GB" dirty="0"/>
              <a:t>Total churn is more prevalent in Small organisations at 37% even though they are ~20% of business</a:t>
            </a:r>
          </a:p>
        </p:txBody>
      </p:sp>
      <p:pic>
        <p:nvPicPr>
          <p:cNvPr id="12" name="Picture 11">
            <a:extLst>
              <a:ext uri="{FF2B5EF4-FFF2-40B4-BE49-F238E27FC236}">
                <a16:creationId xmlns:a16="http://schemas.microsoft.com/office/drawing/2014/main" id="{A4FE08D6-CE19-404F-AFCD-8FE0A5718AE3}"/>
              </a:ext>
            </a:extLst>
          </p:cNvPr>
          <p:cNvPicPr>
            <a:picLocks noChangeAspect="1"/>
          </p:cNvPicPr>
          <p:nvPr/>
        </p:nvPicPr>
        <p:blipFill>
          <a:blip r:embed="rId3"/>
          <a:stretch>
            <a:fillRect/>
          </a:stretch>
        </p:blipFill>
        <p:spPr>
          <a:xfrm>
            <a:off x="507337" y="1251834"/>
            <a:ext cx="3587621" cy="2639832"/>
          </a:xfrm>
          <a:prstGeom prst="rect">
            <a:avLst/>
          </a:prstGeom>
        </p:spPr>
      </p:pic>
      <p:sp>
        <p:nvSpPr>
          <p:cNvPr id="15" name="Rectangle: Rounded Corners 14">
            <a:extLst>
              <a:ext uri="{FF2B5EF4-FFF2-40B4-BE49-F238E27FC236}">
                <a16:creationId xmlns:a16="http://schemas.microsoft.com/office/drawing/2014/main" id="{4B33E87F-A6AA-4A26-B19A-B7BB55473E04}"/>
              </a:ext>
            </a:extLst>
          </p:cNvPr>
          <p:cNvSpPr/>
          <p:nvPr/>
        </p:nvSpPr>
        <p:spPr>
          <a:xfrm>
            <a:off x="1281193" y="3464646"/>
            <a:ext cx="2813765" cy="211965"/>
          </a:xfrm>
          <a:prstGeom prst="roundRect">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6148" name="Picture 4">
            <a:extLst>
              <a:ext uri="{FF2B5EF4-FFF2-40B4-BE49-F238E27FC236}">
                <a16:creationId xmlns:a16="http://schemas.microsoft.com/office/drawing/2014/main" id="{95A73915-8E62-45AF-98E7-F48007D36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6582" y="2009701"/>
            <a:ext cx="2163051" cy="25215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D14ADD3-02E7-477E-BC65-361AA23C2961}"/>
              </a:ext>
            </a:extLst>
          </p:cNvPr>
          <p:cNvSpPr txBox="1"/>
          <p:nvPr/>
        </p:nvSpPr>
        <p:spPr>
          <a:xfrm>
            <a:off x="465713" y="1174891"/>
            <a:ext cx="3587621" cy="261610"/>
          </a:xfrm>
          <a:prstGeom prst="rect">
            <a:avLst/>
          </a:prstGeom>
          <a:solidFill>
            <a:schemeClr val="bg1"/>
          </a:solidFill>
        </p:spPr>
        <p:txBody>
          <a:bodyPr wrap="square" rtlCol="0">
            <a:spAutoFit/>
          </a:bodyPr>
          <a:lstStyle/>
          <a:p>
            <a:r>
              <a:rPr lang="en-GB" sz="1050" b="1" dirty="0">
                <a:solidFill>
                  <a:schemeClr val="tx1">
                    <a:lumMod val="50000"/>
                  </a:schemeClr>
                </a:solidFill>
              </a:rPr>
              <a:t>    Churn   	   Org size   	    % Cust x Prod</a:t>
            </a:r>
          </a:p>
        </p:txBody>
      </p:sp>
      <p:sp>
        <p:nvSpPr>
          <p:cNvPr id="19" name="Rectangle: Rounded Corners 18">
            <a:extLst>
              <a:ext uri="{FF2B5EF4-FFF2-40B4-BE49-F238E27FC236}">
                <a16:creationId xmlns:a16="http://schemas.microsoft.com/office/drawing/2014/main" id="{7534329B-BEC9-4F27-AA3D-119E08FA58D5}"/>
              </a:ext>
            </a:extLst>
          </p:cNvPr>
          <p:cNvSpPr/>
          <p:nvPr/>
        </p:nvSpPr>
        <p:spPr>
          <a:xfrm>
            <a:off x="7686989" y="1913975"/>
            <a:ext cx="288093" cy="1898334"/>
          </a:xfrm>
          <a:prstGeom prst="round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51567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E5511B-FCB5-4704-9B3B-AC1587AC22F0}"/>
              </a:ext>
            </a:extLst>
          </p:cNvPr>
          <p:cNvSpPr>
            <a:spLocks noGrp="1"/>
          </p:cNvSpPr>
          <p:nvPr>
            <p:ph type="dt" sz="half" idx="18"/>
          </p:nvPr>
        </p:nvSpPr>
        <p:spPr/>
        <p:txBody>
          <a:bodyPr/>
          <a:lstStyle/>
          <a:p>
            <a:fld id="{BC6AFB47-9328-4A05-9035-C6C7AC689461}" type="datetime1">
              <a:rPr lang="de-DE" smtClean="0"/>
              <a:t>14.04.2020</a:t>
            </a:fld>
            <a:endParaRPr lang="de-DE" dirty="0"/>
          </a:p>
        </p:txBody>
      </p:sp>
      <p:sp>
        <p:nvSpPr>
          <p:cNvPr id="3" name="Footer Placeholder 2">
            <a:extLst>
              <a:ext uri="{FF2B5EF4-FFF2-40B4-BE49-F238E27FC236}">
                <a16:creationId xmlns:a16="http://schemas.microsoft.com/office/drawing/2014/main" id="{442E5363-4B24-4C08-839B-0844C52892A7}"/>
              </a:ext>
            </a:extLst>
          </p:cNvPr>
          <p:cNvSpPr>
            <a:spLocks noGrp="1"/>
          </p:cNvSpPr>
          <p:nvPr>
            <p:ph type="ftr" sz="quarter" idx="19"/>
          </p:nvPr>
        </p:nvSpPr>
        <p:spPr/>
        <p:txBody>
          <a:bodyPr/>
          <a:lstStyle/>
          <a:p>
            <a:endParaRPr lang="de-DE" dirty="0"/>
          </a:p>
        </p:txBody>
      </p:sp>
      <p:sp>
        <p:nvSpPr>
          <p:cNvPr id="4" name="Title 3">
            <a:extLst>
              <a:ext uri="{FF2B5EF4-FFF2-40B4-BE49-F238E27FC236}">
                <a16:creationId xmlns:a16="http://schemas.microsoft.com/office/drawing/2014/main" id="{A0E0A7D1-C22C-4FFF-802E-70E127F4EE20}"/>
              </a:ext>
            </a:extLst>
          </p:cNvPr>
          <p:cNvSpPr>
            <a:spLocks noGrp="1"/>
          </p:cNvSpPr>
          <p:nvPr>
            <p:ph type="title"/>
          </p:nvPr>
        </p:nvSpPr>
        <p:spPr/>
        <p:txBody>
          <a:bodyPr/>
          <a:lstStyle/>
          <a:p>
            <a:r>
              <a:rPr lang="en-GB" dirty="0"/>
              <a:t>Churn by regions</a:t>
            </a:r>
          </a:p>
        </p:txBody>
      </p:sp>
      <p:pic>
        <p:nvPicPr>
          <p:cNvPr id="4100" name="Picture 4">
            <a:extLst>
              <a:ext uri="{FF2B5EF4-FFF2-40B4-BE49-F238E27FC236}">
                <a16:creationId xmlns:a16="http://schemas.microsoft.com/office/drawing/2014/main" id="{1C0561A4-603A-4805-877B-A9ACCBB66C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4567"/>
          <a:stretch/>
        </p:blipFill>
        <p:spPr bwMode="auto">
          <a:xfrm>
            <a:off x="4263860" y="2053868"/>
            <a:ext cx="2092307" cy="239276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19CB84A-DCEE-49F6-AE78-FB42E915D4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452"/>
          <a:stretch/>
        </p:blipFill>
        <p:spPr bwMode="auto">
          <a:xfrm>
            <a:off x="6479579" y="2133325"/>
            <a:ext cx="2092308" cy="231331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8530ED0-E565-438E-8823-9F6432296007}"/>
              </a:ext>
            </a:extLst>
          </p:cNvPr>
          <p:cNvSpPr txBox="1"/>
          <p:nvPr/>
        </p:nvSpPr>
        <p:spPr>
          <a:xfrm>
            <a:off x="6762545" y="1441023"/>
            <a:ext cx="1805188" cy="323165"/>
          </a:xfrm>
          <a:prstGeom prst="rect">
            <a:avLst/>
          </a:prstGeom>
          <a:noFill/>
          <a:ln>
            <a:solidFill>
              <a:schemeClr val="tx1"/>
            </a:solidFill>
          </a:ln>
        </p:spPr>
        <p:txBody>
          <a:bodyPr wrap="square" rtlCol="0">
            <a:spAutoFit/>
          </a:bodyPr>
          <a:lstStyle>
            <a:defPPr>
              <a:defRPr lang="en-US"/>
            </a:defPPr>
            <a:lvl1pPr>
              <a:defRPr sz="750"/>
            </a:lvl1pPr>
          </a:lstStyle>
          <a:p>
            <a:r>
              <a:rPr lang="en-GB" dirty="0"/>
              <a:t>Total churn is more prevalent Germany, Australia.</a:t>
            </a:r>
          </a:p>
        </p:txBody>
      </p:sp>
      <p:cxnSp>
        <p:nvCxnSpPr>
          <p:cNvPr id="12" name="Straight Connector 11">
            <a:extLst>
              <a:ext uri="{FF2B5EF4-FFF2-40B4-BE49-F238E27FC236}">
                <a16:creationId xmlns:a16="http://schemas.microsoft.com/office/drawing/2014/main" id="{88730721-2D6E-4D68-8AE3-2A800533CC87}"/>
              </a:ext>
            </a:extLst>
          </p:cNvPr>
          <p:cNvCxnSpPr>
            <a:cxnSpLocks/>
          </p:cNvCxnSpPr>
          <p:nvPr/>
        </p:nvCxnSpPr>
        <p:spPr>
          <a:xfrm flipV="1">
            <a:off x="8325062" y="1783572"/>
            <a:ext cx="0" cy="374541"/>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D7AA06AE-EA4D-4953-B4E1-F1137F937DF4}"/>
              </a:ext>
            </a:extLst>
          </p:cNvPr>
          <p:cNvSpPr txBox="1"/>
          <p:nvPr/>
        </p:nvSpPr>
        <p:spPr>
          <a:xfrm>
            <a:off x="4940108" y="1435988"/>
            <a:ext cx="1805187" cy="323165"/>
          </a:xfrm>
          <a:prstGeom prst="rect">
            <a:avLst/>
          </a:prstGeom>
          <a:noFill/>
          <a:ln>
            <a:solidFill>
              <a:schemeClr val="tx1"/>
            </a:solidFill>
          </a:ln>
        </p:spPr>
        <p:txBody>
          <a:bodyPr wrap="square" rtlCol="0">
            <a:spAutoFit/>
          </a:bodyPr>
          <a:lstStyle>
            <a:defPPr>
              <a:defRPr lang="en-US"/>
            </a:defPPr>
            <a:lvl1pPr>
              <a:defRPr sz="750"/>
            </a:lvl1pPr>
          </a:lstStyle>
          <a:p>
            <a:r>
              <a:rPr lang="en-GB" dirty="0"/>
              <a:t>Partial churn is more prevalent in Italy Turkey and France</a:t>
            </a:r>
          </a:p>
        </p:txBody>
      </p:sp>
      <p:cxnSp>
        <p:nvCxnSpPr>
          <p:cNvPr id="13" name="Straight Connector 12">
            <a:extLst>
              <a:ext uri="{FF2B5EF4-FFF2-40B4-BE49-F238E27FC236}">
                <a16:creationId xmlns:a16="http://schemas.microsoft.com/office/drawing/2014/main" id="{DB6F7709-E750-4D40-BF9F-57044EB10716}"/>
              </a:ext>
            </a:extLst>
          </p:cNvPr>
          <p:cNvCxnSpPr/>
          <p:nvPr/>
        </p:nvCxnSpPr>
        <p:spPr>
          <a:xfrm>
            <a:off x="5171846" y="3218368"/>
            <a:ext cx="112718" cy="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A2BBF673-ABB4-437D-9DFB-FAC0BCA63108}"/>
              </a:ext>
            </a:extLst>
          </p:cNvPr>
          <p:cNvSpPr/>
          <p:nvPr/>
        </p:nvSpPr>
        <p:spPr>
          <a:xfrm>
            <a:off x="5385915" y="2423808"/>
            <a:ext cx="864158" cy="147941"/>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a:extLst>
              <a:ext uri="{FF2B5EF4-FFF2-40B4-BE49-F238E27FC236}">
                <a16:creationId xmlns:a16="http://schemas.microsoft.com/office/drawing/2014/main" id="{790C73AA-5FA8-4130-A83A-42EBCBC4DC35}"/>
              </a:ext>
            </a:extLst>
          </p:cNvPr>
          <p:cNvCxnSpPr>
            <a:cxnSpLocks/>
          </p:cNvCxnSpPr>
          <p:nvPr/>
        </p:nvCxnSpPr>
        <p:spPr>
          <a:xfrm flipV="1">
            <a:off x="5634059" y="1783572"/>
            <a:ext cx="0" cy="640237"/>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0EF970C3-1D74-4B3F-9D6B-0F0ABE9949E9}"/>
              </a:ext>
            </a:extLst>
          </p:cNvPr>
          <p:cNvPicPr>
            <a:picLocks noChangeAspect="1"/>
          </p:cNvPicPr>
          <p:nvPr/>
        </p:nvPicPr>
        <p:blipFill>
          <a:blip r:embed="rId4"/>
          <a:stretch>
            <a:fillRect/>
          </a:stretch>
        </p:blipFill>
        <p:spPr>
          <a:xfrm>
            <a:off x="616091" y="1268770"/>
            <a:ext cx="3290015" cy="3152501"/>
          </a:xfrm>
          <a:prstGeom prst="rect">
            <a:avLst/>
          </a:prstGeom>
        </p:spPr>
      </p:pic>
      <p:sp>
        <p:nvSpPr>
          <p:cNvPr id="20" name="TextBox 19">
            <a:extLst>
              <a:ext uri="{FF2B5EF4-FFF2-40B4-BE49-F238E27FC236}">
                <a16:creationId xmlns:a16="http://schemas.microsoft.com/office/drawing/2014/main" id="{635D9279-70BC-451B-9D00-24815166AD34}"/>
              </a:ext>
            </a:extLst>
          </p:cNvPr>
          <p:cNvSpPr txBox="1"/>
          <p:nvPr/>
        </p:nvSpPr>
        <p:spPr>
          <a:xfrm>
            <a:off x="542479" y="1171198"/>
            <a:ext cx="3587621" cy="261610"/>
          </a:xfrm>
          <a:prstGeom prst="rect">
            <a:avLst/>
          </a:prstGeom>
          <a:solidFill>
            <a:schemeClr val="bg1"/>
          </a:solidFill>
        </p:spPr>
        <p:txBody>
          <a:bodyPr wrap="square" rtlCol="0">
            <a:spAutoFit/>
          </a:bodyPr>
          <a:lstStyle/>
          <a:p>
            <a:r>
              <a:rPr lang="en-GB" sz="1050" b="1" dirty="0">
                <a:solidFill>
                  <a:schemeClr val="tx1">
                    <a:lumMod val="50000"/>
                  </a:schemeClr>
                </a:solidFill>
              </a:rPr>
              <a:t>          Churn   	           Region	              % Cust x Prod</a:t>
            </a:r>
          </a:p>
        </p:txBody>
      </p:sp>
      <p:sp>
        <p:nvSpPr>
          <p:cNvPr id="9" name="Rectangle: Rounded Corners 8">
            <a:extLst>
              <a:ext uri="{FF2B5EF4-FFF2-40B4-BE49-F238E27FC236}">
                <a16:creationId xmlns:a16="http://schemas.microsoft.com/office/drawing/2014/main" id="{16CC42CC-5629-4CD7-B9A7-B7C93B47DE08}"/>
              </a:ext>
            </a:extLst>
          </p:cNvPr>
          <p:cNvSpPr/>
          <p:nvPr/>
        </p:nvSpPr>
        <p:spPr>
          <a:xfrm>
            <a:off x="1724616" y="3578168"/>
            <a:ext cx="2197886" cy="343356"/>
          </a:xfrm>
          <a:prstGeom prst="round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D0BC1D15-069D-4790-97FA-7D5A45E748E0}"/>
              </a:ext>
            </a:extLst>
          </p:cNvPr>
          <p:cNvSpPr txBox="1"/>
          <p:nvPr/>
        </p:nvSpPr>
        <p:spPr>
          <a:xfrm>
            <a:off x="576262" y="802613"/>
            <a:ext cx="7409131" cy="369332"/>
          </a:xfrm>
          <a:prstGeom prst="rect">
            <a:avLst/>
          </a:prstGeom>
          <a:noFill/>
        </p:spPr>
        <p:txBody>
          <a:bodyPr wrap="square" rtlCol="0">
            <a:spAutoFit/>
          </a:bodyPr>
          <a:lstStyle/>
          <a:p>
            <a:r>
              <a:rPr lang="en-GB" sz="900" dirty="0"/>
              <a:t>Customers in Germany and Australia have experienced higher rate of total churn whereas customers in Turkey and Italy have experienced higher partial churn</a:t>
            </a:r>
          </a:p>
        </p:txBody>
      </p:sp>
      <p:sp>
        <p:nvSpPr>
          <p:cNvPr id="23" name="Rectangle 22">
            <a:extLst>
              <a:ext uri="{FF2B5EF4-FFF2-40B4-BE49-F238E27FC236}">
                <a16:creationId xmlns:a16="http://schemas.microsoft.com/office/drawing/2014/main" id="{94317AD9-7D33-4C81-B03A-E62AB42A3113}"/>
              </a:ext>
            </a:extLst>
          </p:cNvPr>
          <p:cNvSpPr/>
          <p:nvPr/>
        </p:nvSpPr>
        <p:spPr>
          <a:xfrm>
            <a:off x="5330366" y="2173645"/>
            <a:ext cx="864158" cy="102222"/>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5332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D88B562-60ED-41C4-929C-BB12042A60E0}"/>
              </a:ext>
            </a:extLst>
          </p:cNvPr>
          <p:cNvSpPr>
            <a:spLocks noGrp="1"/>
          </p:cNvSpPr>
          <p:nvPr>
            <p:ph type="dt" sz="half" idx="10"/>
          </p:nvPr>
        </p:nvSpPr>
        <p:spPr/>
        <p:txBody>
          <a:bodyPr/>
          <a:lstStyle/>
          <a:p>
            <a:fld id="{5946F119-382B-4F2F-B5E9-6D31F1393469}" type="datetime1">
              <a:rPr lang="en-GB" smtClean="0"/>
              <a:t>14/04/2020</a:t>
            </a:fld>
            <a:endParaRPr lang="en-GB"/>
          </a:p>
        </p:txBody>
      </p:sp>
      <p:sp>
        <p:nvSpPr>
          <p:cNvPr id="5" name="Footer Placeholder 4">
            <a:extLst>
              <a:ext uri="{FF2B5EF4-FFF2-40B4-BE49-F238E27FC236}">
                <a16:creationId xmlns:a16="http://schemas.microsoft.com/office/drawing/2014/main" id="{FF07CC09-5789-441B-86ED-15DF823EDCB4}"/>
              </a:ext>
            </a:extLst>
          </p:cNvPr>
          <p:cNvSpPr>
            <a:spLocks noGrp="1"/>
          </p:cNvSpPr>
          <p:nvPr>
            <p:ph type="ftr" sz="quarter" idx="11"/>
          </p:nvPr>
        </p:nvSpPr>
        <p:spPr/>
        <p:txBody>
          <a:bodyPr/>
          <a:lstStyle/>
          <a:p>
            <a:endParaRPr lang="en-GB"/>
          </a:p>
        </p:txBody>
      </p:sp>
      <p:sp>
        <p:nvSpPr>
          <p:cNvPr id="7" name="Text Placeholder 6">
            <a:extLst>
              <a:ext uri="{FF2B5EF4-FFF2-40B4-BE49-F238E27FC236}">
                <a16:creationId xmlns:a16="http://schemas.microsoft.com/office/drawing/2014/main" id="{2FD25069-C309-4871-A9D6-47E2EE3AE15B}"/>
              </a:ext>
            </a:extLst>
          </p:cNvPr>
          <p:cNvSpPr>
            <a:spLocks noGrp="1"/>
          </p:cNvSpPr>
          <p:nvPr>
            <p:ph type="body" sz="quarter" idx="15"/>
          </p:nvPr>
        </p:nvSpPr>
        <p:spPr/>
        <p:txBody>
          <a:bodyPr/>
          <a:lstStyle/>
          <a:p>
            <a:r>
              <a:rPr lang="en-GB" dirty="0"/>
              <a:t>Building path to production</a:t>
            </a:r>
          </a:p>
        </p:txBody>
      </p:sp>
    </p:spTree>
    <p:extLst>
      <p:ext uri="{BB962C8B-B14F-4D97-AF65-F5344CB8AC3E}">
        <p14:creationId xmlns:p14="http://schemas.microsoft.com/office/powerpoint/2010/main" val="1590450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6D4DCD-1FB7-43ED-A9BB-2543D533C44C}"/>
              </a:ext>
            </a:extLst>
          </p:cNvPr>
          <p:cNvSpPr>
            <a:spLocks noGrp="1"/>
          </p:cNvSpPr>
          <p:nvPr>
            <p:ph type="dt" sz="half" idx="18"/>
          </p:nvPr>
        </p:nvSpPr>
        <p:spPr/>
        <p:txBody>
          <a:bodyPr/>
          <a:lstStyle/>
          <a:p>
            <a:fld id="{7598AB19-5EF6-4DEB-8B4F-989A809E9D62}" type="datetime1">
              <a:rPr lang="de-DE" smtClean="0"/>
              <a:t>14.04.2020</a:t>
            </a:fld>
            <a:endParaRPr lang="de-DE" dirty="0"/>
          </a:p>
        </p:txBody>
      </p:sp>
      <p:sp>
        <p:nvSpPr>
          <p:cNvPr id="3" name="Footer Placeholder 2">
            <a:extLst>
              <a:ext uri="{FF2B5EF4-FFF2-40B4-BE49-F238E27FC236}">
                <a16:creationId xmlns:a16="http://schemas.microsoft.com/office/drawing/2014/main" id="{DCFC206D-9F45-432B-A9E2-0999F4948EA7}"/>
              </a:ext>
            </a:extLst>
          </p:cNvPr>
          <p:cNvSpPr>
            <a:spLocks noGrp="1"/>
          </p:cNvSpPr>
          <p:nvPr>
            <p:ph type="ftr" sz="quarter" idx="19"/>
          </p:nvPr>
        </p:nvSpPr>
        <p:spPr/>
        <p:txBody>
          <a:bodyPr/>
          <a:lstStyle/>
          <a:p>
            <a:endParaRPr lang="de-DE" dirty="0"/>
          </a:p>
        </p:txBody>
      </p:sp>
      <p:sp>
        <p:nvSpPr>
          <p:cNvPr id="4" name="Title 3">
            <a:extLst>
              <a:ext uri="{FF2B5EF4-FFF2-40B4-BE49-F238E27FC236}">
                <a16:creationId xmlns:a16="http://schemas.microsoft.com/office/drawing/2014/main" id="{31DC9DA1-E2DA-43CF-9E4A-394EEB268BF4}"/>
              </a:ext>
            </a:extLst>
          </p:cNvPr>
          <p:cNvSpPr>
            <a:spLocks noGrp="1"/>
          </p:cNvSpPr>
          <p:nvPr>
            <p:ph type="title"/>
          </p:nvPr>
        </p:nvSpPr>
        <p:spPr/>
        <p:txBody>
          <a:bodyPr/>
          <a:lstStyle/>
          <a:p>
            <a:r>
              <a:rPr lang="en-GB" dirty="0"/>
              <a:t>Operationalise model results into actions</a:t>
            </a:r>
          </a:p>
        </p:txBody>
      </p:sp>
      <p:sp>
        <p:nvSpPr>
          <p:cNvPr id="5" name="Text Placeholder 4">
            <a:extLst>
              <a:ext uri="{FF2B5EF4-FFF2-40B4-BE49-F238E27FC236}">
                <a16:creationId xmlns:a16="http://schemas.microsoft.com/office/drawing/2014/main" id="{0D962545-4072-4405-8027-B164637409A8}"/>
              </a:ext>
            </a:extLst>
          </p:cNvPr>
          <p:cNvSpPr>
            <a:spLocks noGrp="1"/>
          </p:cNvSpPr>
          <p:nvPr>
            <p:ph type="body" sz="quarter" idx="13"/>
          </p:nvPr>
        </p:nvSpPr>
        <p:spPr/>
        <p:txBody>
          <a:bodyPr>
            <a:normAutofit/>
          </a:bodyPr>
          <a:lstStyle/>
          <a:p>
            <a:pPr marL="0" indent="0">
              <a:buNone/>
            </a:pPr>
            <a:r>
              <a:rPr lang="en-GB" sz="900" b="1" dirty="0"/>
              <a:t>(Minimum Viable Product) MVP Operational proposal</a:t>
            </a:r>
          </a:p>
        </p:txBody>
      </p:sp>
      <p:sp>
        <p:nvSpPr>
          <p:cNvPr id="6" name="Text Placeholder 5">
            <a:extLst>
              <a:ext uri="{FF2B5EF4-FFF2-40B4-BE49-F238E27FC236}">
                <a16:creationId xmlns:a16="http://schemas.microsoft.com/office/drawing/2014/main" id="{EA448823-90E8-4E05-B8FB-8D0EC5CA1331}"/>
              </a:ext>
            </a:extLst>
          </p:cNvPr>
          <p:cNvSpPr>
            <a:spLocks noGrp="1"/>
          </p:cNvSpPr>
          <p:nvPr>
            <p:ph type="body" sz="quarter" idx="17"/>
          </p:nvPr>
        </p:nvSpPr>
        <p:spPr>
          <a:xfrm>
            <a:off x="4770842" y="1064853"/>
            <a:ext cx="3796896" cy="3264797"/>
          </a:xfrm>
        </p:spPr>
        <p:txBody>
          <a:bodyPr>
            <a:noAutofit/>
          </a:bodyPr>
          <a:lstStyle/>
          <a:p>
            <a:pPr marL="0" indent="0">
              <a:buNone/>
            </a:pPr>
            <a:r>
              <a:rPr lang="en-GB" sz="900" dirty="0"/>
              <a:t>We propose a MVP solution to operationalise the model into sales force</a:t>
            </a:r>
          </a:p>
          <a:p>
            <a:pPr>
              <a:spcAft>
                <a:spcPts val="0"/>
              </a:spcAft>
            </a:pPr>
            <a:r>
              <a:rPr lang="en-GB" sz="900" dirty="0"/>
              <a:t>Run the model steps 0,1,2,3</a:t>
            </a:r>
          </a:p>
          <a:p>
            <a:pPr>
              <a:spcAft>
                <a:spcPts val="0"/>
              </a:spcAft>
            </a:pPr>
            <a:r>
              <a:rPr lang="en-GB" sz="900" dirty="0"/>
              <a:t>These steps will ingest data, split into dev and target sets</a:t>
            </a:r>
          </a:p>
          <a:p>
            <a:pPr>
              <a:spcAft>
                <a:spcPts val="0"/>
              </a:spcAft>
            </a:pPr>
            <a:r>
              <a:rPr lang="en-GB" sz="900" dirty="0"/>
              <a:t>Develop the models on dev dataset and save the model to disk</a:t>
            </a:r>
          </a:p>
          <a:p>
            <a:pPr>
              <a:spcAft>
                <a:spcPts val="0"/>
              </a:spcAft>
            </a:pPr>
            <a:r>
              <a:rPr lang="en-GB" sz="900" dirty="0"/>
              <a:t>Developed model is then applied to target dataset and results csv are saved to disk</a:t>
            </a:r>
          </a:p>
          <a:p>
            <a:pPr>
              <a:spcAft>
                <a:spcPts val="0"/>
              </a:spcAft>
            </a:pPr>
            <a:r>
              <a:rPr lang="en-GB" sz="900" dirty="0"/>
              <a:t>Model results are collected and formatted into the (Salesforce Modernization) SFM batch load template for churn risks object.</a:t>
            </a:r>
          </a:p>
          <a:p>
            <a:pPr>
              <a:spcAft>
                <a:spcPts val="0"/>
              </a:spcAft>
            </a:pPr>
            <a:r>
              <a:rPr lang="en-GB" sz="900" dirty="0"/>
              <a:t>These churn risks objects could then be loaded into SFM as a one-off.</a:t>
            </a:r>
          </a:p>
          <a:p>
            <a:pPr>
              <a:spcAft>
                <a:spcPts val="0"/>
              </a:spcAft>
            </a:pPr>
            <a:r>
              <a:rPr lang="en-GB" sz="900" dirty="0"/>
              <a:t>The same engagement with the SFM stakeholders and RSS business would be required to both obtain access and define the business rules of what risks can be created.</a:t>
            </a:r>
          </a:p>
          <a:p>
            <a:pPr>
              <a:spcAft>
                <a:spcPts val="0"/>
              </a:spcAft>
            </a:pPr>
            <a:r>
              <a:rPr lang="en-GB" sz="900" dirty="0"/>
              <a:t>Once risks are uploaded into Salesforce, the churn risk and class are any other features can be made available as a churn risk on an account.</a:t>
            </a:r>
          </a:p>
          <a:p>
            <a:pPr>
              <a:spcAft>
                <a:spcPts val="0"/>
              </a:spcAft>
            </a:pPr>
            <a:r>
              <a:rPr lang="en-GB" sz="900" dirty="0"/>
              <a:t>Sales reps owning an account the view the risks and add feedback and /or take action</a:t>
            </a:r>
          </a:p>
          <a:p>
            <a:pPr>
              <a:spcAft>
                <a:spcPts val="0"/>
              </a:spcAft>
            </a:pPr>
            <a:r>
              <a:rPr lang="en-GB" sz="900" dirty="0"/>
              <a:t>After a quarter or specific period, data of churn risks can be exported and compared with account status to verify if risk was realised. In effect testing the model in operation</a:t>
            </a:r>
          </a:p>
        </p:txBody>
      </p:sp>
      <p:pic>
        <p:nvPicPr>
          <p:cNvPr id="8" name="Picture 7">
            <a:extLst>
              <a:ext uri="{FF2B5EF4-FFF2-40B4-BE49-F238E27FC236}">
                <a16:creationId xmlns:a16="http://schemas.microsoft.com/office/drawing/2014/main" id="{07208384-5132-4EA8-B20A-603C2CBE767F}"/>
              </a:ext>
            </a:extLst>
          </p:cNvPr>
          <p:cNvPicPr>
            <a:picLocks noChangeAspect="1"/>
          </p:cNvPicPr>
          <p:nvPr/>
        </p:nvPicPr>
        <p:blipFill>
          <a:blip r:embed="rId2">
            <a:clrChange>
              <a:clrFrom>
                <a:srgbClr val="F2F2F2"/>
              </a:clrFrom>
              <a:clrTo>
                <a:srgbClr val="F2F2F2">
                  <a:alpha val="0"/>
                </a:srgbClr>
              </a:clrTo>
            </a:clrChange>
          </a:blip>
          <a:stretch>
            <a:fillRect/>
          </a:stretch>
        </p:blipFill>
        <p:spPr>
          <a:xfrm>
            <a:off x="576261" y="1309340"/>
            <a:ext cx="3439783" cy="3050589"/>
          </a:xfrm>
          <a:prstGeom prst="rect">
            <a:avLst/>
          </a:prstGeom>
        </p:spPr>
      </p:pic>
    </p:spTree>
    <p:extLst>
      <p:ext uri="{BB962C8B-B14F-4D97-AF65-F5344CB8AC3E}">
        <p14:creationId xmlns:p14="http://schemas.microsoft.com/office/powerpoint/2010/main" val="2282410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06A76-C0ED-4823-A6DB-C665136D51B6}"/>
              </a:ext>
            </a:extLst>
          </p:cNvPr>
          <p:cNvSpPr>
            <a:spLocks noGrp="1"/>
          </p:cNvSpPr>
          <p:nvPr>
            <p:ph type="dt" sz="half" idx="18"/>
          </p:nvPr>
        </p:nvSpPr>
        <p:spPr/>
        <p:txBody>
          <a:bodyPr/>
          <a:lstStyle/>
          <a:p>
            <a:fld id="{4BA094A7-41FC-4F5C-8262-0A61B98B80BB}" type="datetime1">
              <a:rPr lang="de-DE" smtClean="0"/>
              <a:t>14.04.2020</a:t>
            </a:fld>
            <a:endParaRPr lang="de-DE" dirty="0"/>
          </a:p>
        </p:txBody>
      </p:sp>
      <p:sp>
        <p:nvSpPr>
          <p:cNvPr id="3" name="Footer Placeholder 2">
            <a:extLst>
              <a:ext uri="{FF2B5EF4-FFF2-40B4-BE49-F238E27FC236}">
                <a16:creationId xmlns:a16="http://schemas.microsoft.com/office/drawing/2014/main" id="{18CC67D7-6386-4F39-BBCC-EAFF4B78D853}"/>
              </a:ext>
            </a:extLst>
          </p:cNvPr>
          <p:cNvSpPr>
            <a:spLocks noGrp="1"/>
          </p:cNvSpPr>
          <p:nvPr>
            <p:ph type="ftr" sz="quarter" idx="19"/>
          </p:nvPr>
        </p:nvSpPr>
        <p:spPr/>
        <p:txBody>
          <a:bodyPr/>
          <a:lstStyle/>
          <a:p>
            <a:endParaRPr lang="de-DE" dirty="0"/>
          </a:p>
        </p:txBody>
      </p:sp>
      <p:sp>
        <p:nvSpPr>
          <p:cNvPr id="4" name="Title 3">
            <a:extLst>
              <a:ext uri="{FF2B5EF4-FFF2-40B4-BE49-F238E27FC236}">
                <a16:creationId xmlns:a16="http://schemas.microsoft.com/office/drawing/2014/main" id="{64951725-10D7-4B05-9CBC-365D8F424315}"/>
              </a:ext>
            </a:extLst>
          </p:cNvPr>
          <p:cNvSpPr>
            <a:spLocks noGrp="1"/>
          </p:cNvSpPr>
          <p:nvPr>
            <p:ph type="title"/>
          </p:nvPr>
        </p:nvSpPr>
        <p:spPr/>
        <p:txBody>
          <a:bodyPr/>
          <a:lstStyle/>
          <a:p>
            <a:r>
              <a:rPr lang="en-GB" dirty="0"/>
              <a:t>Things to improve</a:t>
            </a:r>
          </a:p>
        </p:txBody>
      </p:sp>
      <p:sp>
        <p:nvSpPr>
          <p:cNvPr id="5" name="Text Placeholder 4">
            <a:extLst>
              <a:ext uri="{FF2B5EF4-FFF2-40B4-BE49-F238E27FC236}">
                <a16:creationId xmlns:a16="http://schemas.microsoft.com/office/drawing/2014/main" id="{815DEE57-A938-4AFC-8D21-A0268B9157B3}"/>
              </a:ext>
            </a:extLst>
          </p:cNvPr>
          <p:cNvSpPr>
            <a:spLocks noGrp="1"/>
          </p:cNvSpPr>
          <p:nvPr>
            <p:ph type="body" sz="quarter" idx="13"/>
          </p:nvPr>
        </p:nvSpPr>
        <p:spPr>
          <a:xfrm>
            <a:off x="576262" y="1064853"/>
            <a:ext cx="8223924" cy="3264797"/>
          </a:xfrm>
        </p:spPr>
        <p:txBody>
          <a:bodyPr>
            <a:normAutofit/>
          </a:bodyPr>
          <a:lstStyle/>
          <a:p>
            <a:r>
              <a:rPr lang="en-GB" sz="1000" b="1" dirty="0"/>
              <a:t>Availability of data: </a:t>
            </a:r>
            <a:r>
              <a:rPr lang="en-GB" sz="1000" dirty="0"/>
              <a:t>ideally data sets would be available at the start of the project so that team can spend more time on feature engineering and model tuning and results preparation.</a:t>
            </a:r>
          </a:p>
          <a:p>
            <a:r>
              <a:rPr lang="en-GB" sz="1000" b="1" dirty="0"/>
              <a:t>Availability of tools</a:t>
            </a:r>
            <a:r>
              <a:rPr lang="en-GB" sz="1000" dirty="0"/>
              <a:t>: Dealing with large datasets such as Usage data, we would quite often run into memory issues on the laptop, having tools such as Databricks can be leveraged to work with larger datasets.</a:t>
            </a:r>
          </a:p>
          <a:p>
            <a:r>
              <a:rPr lang="en-GB" sz="1000" b="1" dirty="0"/>
              <a:t>Deployment of model: </a:t>
            </a:r>
            <a:r>
              <a:rPr lang="en-GB" sz="1000" dirty="0"/>
              <a:t>while the model is developed, deploying the model is a challenge given the lack of existing processes to take models to production, it is imperative to establish an model </a:t>
            </a:r>
            <a:r>
              <a:rPr lang="en-GB" sz="1000" i="1" dirty="0" err="1"/>
              <a:t>productionisation</a:t>
            </a:r>
            <a:r>
              <a:rPr lang="en-GB" sz="1000" dirty="0"/>
              <a:t> solution an process.</a:t>
            </a:r>
          </a:p>
          <a:p>
            <a:r>
              <a:rPr lang="en-GB" sz="1000" b="1" dirty="0"/>
              <a:t>Logging Accurate data</a:t>
            </a:r>
            <a:r>
              <a:rPr lang="en-GB" sz="1000" dirty="0"/>
              <a:t>: Sales representative can be encouraged to log correct and complete data on sales force as these can provide insights and features towards model development</a:t>
            </a:r>
          </a:p>
          <a:p>
            <a:r>
              <a:rPr lang="en-GB" sz="1000" b="1" dirty="0"/>
              <a:t>Product Level</a:t>
            </a:r>
            <a:r>
              <a:rPr lang="en-GB" sz="1000" dirty="0"/>
              <a:t>: The current model has been constructed at product level 2. especially for products such as Journals, it would be good exercise to build a model at Product level 3 giving better insights to Sales representatives.</a:t>
            </a:r>
          </a:p>
          <a:p>
            <a:r>
              <a:rPr lang="en-GB" sz="1000" b="1" dirty="0"/>
              <a:t>Specific Prod Group / Country</a:t>
            </a:r>
            <a:r>
              <a:rPr lang="en-GB" sz="1000" dirty="0"/>
              <a:t>: The current model is a global model taking into consideration all products and all geographies, it would be good to also develop models at specific countries and for specific product as the characteristics of these specific geographies and / or product might provide better insights into customer retention.</a:t>
            </a:r>
            <a:br>
              <a:rPr lang="en-GB" sz="1400" dirty="0"/>
            </a:br>
            <a:endParaRPr lang="en-GB" sz="1400" dirty="0"/>
          </a:p>
        </p:txBody>
      </p:sp>
    </p:spTree>
    <p:extLst>
      <p:ext uri="{BB962C8B-B14F-4D97-AF65-F5344CB8AC3E}">
        <p14:creationId xmlns:p14="http://schemas.microsoft.com/office/powerpoint/2010/main" val="1915624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B99425-7918-4EE6-A47D-1DB6D1146A7D}"/>
              </a:ext>
            </a:extLst>
          </p:cNvPr>
          <p:cNvSpPr>
            <a:spLocks noGrp="1"/>
          </p:cNvSpPr>
          <p:nvPr>
            <p:ph type="dt" sz="half" idx="18"/>
          </p:nvPr>
        </p:nvSpPr>
        <p:spPr/>
        <p:txBody>
          <a:bodyPr/>
          <a:lstStyle/>
          <a:p>
            <a:fld id="{4A3E8B55-36B6-408A-A6C9-AF7AA014F61C}" type="datetime1">
              <a:rPr lang="en-GB" smtClean="0"/>
              <a:t>14/04/2020</a:t>
            </a:fld>
            <a:endParaRPr lang="en-GB"/>
          </a:p>
        </p:txBody>
      </p:sp>
      <p:sp>
        <p:nvSpPr>
          <p:cNvPr id="5" name="Footer Placeholder 4">
            <a:extLst>
              <a:ext uri="{FF2B5EF4-FFF2-40B4-BE49-F238E27FC236}">
                <a16:creationId xmlns:a16="http://schemas.microsoft.com/office/drawing/2014/main" id="{D0F3B007-45C1-4C6F-A244-F42AB214EB53}"/>
              </a:ext>
            </a:extLst>
          </p:cNvPr>
          <p:cNvSpPr>
            <a:spLocks noGrp="1"/>
          </p:cNvSpPr>
          <p:nvPr>
            <p:ph type="ftr" sz="quarter" idx="19"/>
          </p:nvPr>
        </p:nvSpPr>
        <p:spPr/>
        <p:txBody>
          <a:bodyPr/>
          <a:lstStyle/>
          <a:p>
            <a:endParaRPr lang="en-GB"/>
          </a:p>
        </p:txBody>
      </p:sp>
      <p:sp>
        <p:nvSpPr>
          <p:cNvPr id="6" name="Title 5">
            <a:extLst>
              <a:ext uri="{FF2B5EF4-FFF2-40B4-BE49-F238E27FC236}">
                <a16:creationId xmlns:a16="http://schemas.microsoft.com/office/drawing/2014/main" id="{3FF2DCFF-4097-48D8-96A3-2BCE8B7FE958}"/>
              </a:ext>
            </a:extLst>
          </p:cNvPr>
          <p:cNvSpPr>
            <a:spLocks noGrp="1"/>
          </p:cNvSpPr>
          <p:nvPr>
            <p:ph type="title"/>
          </p:nvPr>
        </p:nvSpPr>
        <p:spPr/>
        <p:txBody>
          <a:bodyPr/>
          <a:lstStyle/>
          <a:p>
            <a:r>
              <a:rPr lang="en-GB" dirty="0"/>
              <a:t>Top 50 ordered customer likely to churn</a:t>
            </a:r>
          </a:p>
        </p:txBody>
      </p:sp>
      <p:graphicFrame>
        <p:nvGraphicFramePr>
          <p:cNvPr id="10" name="Table 9">
            <a:extLst>
              <a:ext uri="{FF2B5EF4-FFF2-40B4-BE49-F238E27FC236}">
                <a16:creationId xmlns:a16="http://schemas.microsoft.com/office/drawing/2014/main" id="{F4D7D986-4814-4563-9A68-9A3777EF48DF}"/>
              </a:ext>
            </a:extLst>
          </p:cNvPr>
          <p:cNvGraphicFramePr>
            <a:graphicFrameLocks noGrp="1"/>
          </p:cNvGraphicFramePr>
          <p:nvPr>
            <p:extLst>
              <p:ext uri="{D42A27DB-BD31-4B8C-83A1-F6EECF244321}">
                <p14:modId xmlns:p14="http://schemas.microsoft.com/office/powerpoint/2010/main" val="597129913"/>
              </p:ext>
            </p:extLst>
          </p:nvPr>
        </p:nvGraphicFramePr>
        <p:xfrm>
          <a:off x="576262" y="1004626"/>
          <a:ext cx="3995737" cy="3355082"/>
        </p:xfrm>
        <a:graphic>
          <a:graphicData uri="http://schemas.openxmlformats.org/drawingml/2006/table">
            <a:tbl>
              <a:tblPr/>
              <a:tblGrid>
                <a:gridCol w="395454">
                  <a:extLst>
                    <a:ext uri="{9D8B030D-6E8A-4147-A177-3AD203B41FA5}">
                      <a16:colId xmlns:a16="http://schemas.microsoft.com/office/drawing/2014/main" val="1396833798"/>
                    </a:ext>
                  </a:extLst>
                </a:gridCol>
                <a:gridCol w="1441762">
                  <a:extLst>
                    <a:ext uri="{9D8B030D-6E8A-4147-A177-3AD203B41FA5}">
                      <a16:colId xmlns:a16="http://schemas.microsoft.com/office/drawing/2014/main" val="3660517734"/>
                    </a:ext>
                  </a:extLst>
                </a:gridCol>
                <a:gridCol w="972159">
                  <a:extLst>
                    <a:ext uri="{9D8B030D-6E8A-4147-A177-3AD203B41FA5}">
                      <a16:colId xmlns:a16="http://schemas.microsoft.com/office/drawing/2014/main" val="3160196668"/>
                    </a:ext>
                  </a:extLst>
                </a:gridCol>
                <a:gridCol w="315854">
                  <a:extLst>
                    <a:ext uri="{9D8B030D-6E8A-4147-A177-3AD203B41FA5}">
                      <a16:colId xmlns:a16="http://schemas.microsoft.com/office/drawing/2014/main" val="3066783360"/>
                    </a:ext>
                  </a:extLst>
                </a:gridCol>
                <a:gridCol w="321869">
                  <a:extLst>
                    <a:ext uri="{9D8B030D-6E8A-4147-A177-3AD203B41FA5}">
                      <a16:colId xmlns:a16="http://schemas.microsoft.com/office/drawing/2014/main" val="163172600"/>
                    </a:ext>
                  </a:extLst>
                </a:gridCol>
                <a:gridCol w="548639">
                  <a:extLst>
                    <a:ext uri="{9D8B030D-6E8A-4147-A177-3AD203B41FA5}">
                      <a16:colId xmlns:a16="http://schemas.microsoft.com/office/drawing/2014/main" val="3596578240"/>
                    </a:ext>
                  </a:extLst>
                </a:gridCol>
              </a:tblGrid>
              <a:tr h="143886">
                <a:tc>
                  <a:txBody>
                    <a:bodyPr/>
                    <a:lstStyle/>
                    <a:p>
                      <a:pPr algn="l" fontAlgn="b"/>
                      <a:r>
                        <a:rPr lang="en-GB" sz="500" b="1" i="0" u="none" strike="noStrike">
                          <a:solidFill>
                            <a:srgbClr val="FFFFFF"/>
                          </a:solidFill>
                          <a:effectLst/>
                          <a:latin typeface="Calibri" panose="020F0502020204030204" pitchFamily="34" charset="0"/>
                        </a:rPr>
                        <a:t>ecrid</a:t>
                      </a:r>
                    </a:p>
                  </a:txBody>
                  <a:tcPr marL="3509" marR="3509" marT="3509" marB="0" anchor="b">
                    <a:lnL>
                      <a:noFill/>
                    </a:lnL>
                    <a:lnR>
                      <a:noFill/>
                    </a:lnR>
                    <a:lnT>
                      <a:noFill/>
                    </a:lnT>
                    <a:lnB>
                      <a:noFill/>
                    </a:lnB>
                    <a:solidFill>
                      <a:srgbClr val="203764"/>
                    </a:solidFill>
                  </a:tcPr>
                </a:tc>
                <a:tc>
                  <a:txBody>
                    <a:bodyPr/>
                    <a:lstStyle/>
                    <a:p>
                      <a:pPr algn="l" fontAlgn="b"/>
                      <a:r>
                        <a:rPr lang="en-GB" sz="500" b="1" i="0" u="none" strike="noStrike">
                          <a:solidFill>
                            <a:srgbClr val="FFFFFF"/>
                          </a:solidFill>
                          <a:effectLst/>
                          <a:latin typeface="Calibri" panose="020F0502020204030204" pitchFamily="34" charset="0"/>
                        </a:rPr>
                        <a:t>name</a:t>
                      </a:r>
                    </a:p>
                  </a:txBody>
                  <a:tcPr marL="3509" marR="3509" marT="3509" marB="0" anchor="b">
                    <a:lnL>
                      <a:noFill/>
                    </a:lnL>
                    <a:lnR>
                      <a:noFill/>
                    </a:lnR>
                    <a:lnT>
                      <a:noFill/>
                    </a:lnT>
                    <a:lnB>
                      <a:noFill/>
                    </a:lnB>
                    <a:solidFill>
                      <a:srgbClr val="203764"/>
                    </a:solidFill>
                  </a:tcPr>
                </a:tc>
                <a:tc>
                  <a:txBody>
                    <a:bodyPr/>
                    <a:lstStyle/>
                    <a:p>
                      <a:pPr algn="l" fontAlgn="b"/>
                      <a:r>
                        <a:rPr lang="en-GB" sz="500" b="1" i="0" u="none" strike="noStrike" dirty="0">
                          <a:solidFill>
                            <a:srgbClr val="FFFFFF"/>
                          </a:solidFill>
                          <a:effectLst/>
                          <a:latin typeface="Calibri" panose="020F0502020204030204" pitchFamily="34" charset="0"/>
                        </a:rPr>
                        <a:t>Product Line Level 2</a:t>
                      </a:r>
                    </a:p>
                  </a:txBody>
                  <a:tcPr marL="3509" marR="3509" marT="3509" marB="0" anchor="b">
                    <a:lnL>
                      <a:noFill/>
                    </a:lnL>
                    <a:lnR>
                      <a:noFill/>
                    </a:lnR>
                    <a:lnT>
                      <a:noFill/>
                    </a:lnT>
                    <a:lnB>
                      <a:noFill/>
                    </a:lnB>
                    <a:solidFill>
                      <a:srgbClr val="203764"/>
                    </a:solidFill>
                  </a:tcPr>
                </a:tc>
                <a:tc>
                  <a:txBody>
                    <a:bodyPr/>
                    <a:lstStyle/>
                    <a:p>
                      <a:pPr algn="l" fontAlgn="b"/>
                      <a:r>
                        <a:rPr lang="en-GB" sz="500" b="1" i="0" u="none" strike="noStrike">
                          <a:solidFill>
                            <a:srgbClr val="FFFFFF"/>
                          </a:solidFill>
                          <a:effectLst/>
                          <a:latin typeface="Calibri" panose="020F0502020204030204" pitchFamily="34" charset="0"/>
                        </a:rPr>
                        <a:t>PREDICTED_CLASS</a:t>
                      </a:r>
                    </a:p>
                  </a:txBody>
                  <a:tcPr marL="3509" marR="3509" marT="3509" marB="0" anchor="b">
                    <a:lnL>
                      <a:noFill/>
                    </a:lnL>
                    <a:lnR>
                      <a:noFill/>
                    </a:lnR>
                    <a:lnT>
                      <a:noFill/>
                    </a:lnT>
                    <a:lnB>
                      <a:noFill/>
                    </a:lnB>
                    <a:solidFill>
                      <a:srgbClr val="203764"/>
                    </a:solidFill>
                  </a:tcPr>
                </a:tc>
                <a:tc>
                  <a:txBody>
                    <a:bodyPr/>
                    <a:lstStyle/>
                    <a:p>
                      <a:pPr algn="l" fontAlgn="b"/>
                      <a:r>
                        <a:rPr lang="en-GB" sz="500" b="1" i="0" u="none" strike="noStrike">
                          <a:solidFill>
                            <a:srgbClr val="FFFFFF"/>
                          </a:solidFill>
                          <a:effectLst/>
                          <a:latin typeface="Calibri" panose="020F0502020204030204" pitchFamily="34" charset="0"/>
                        </a:rPr>
                        <a:t>PREDICTED_PROB</a:t>
                      </a:r>
                    </a:p>
                  </a:txBody>
                  <a:tcPr marL="3509" marR="3509" marT="3509" marB="0" anchor="b">
                    <a:lnL>
                      <a:noFill/>
                    </a:lnL>
                    <a:lnR>
                      <a:noFill/>
                    </a:lnR>
                    <a:lnT>
                      <a:noFill/>
                    </a:lnT>
                    <a:lnB>
                      <a:noFill/>
                    </a:lnB>
                    <a:solidFill>
                      <a:srgbClr val="203764"/>
                    </a:solidFill>
                  </a:tcPr>
                </a:tc>
                <a:tc>
                  <a:txBody>
                    <a:bodyPr/>
                    <a:lstStyle/>
                    <a:p>
                      <a:pPr algn="l" fontAlgn="b"/>
                      <a:r>
                        <a:rPr lang="en-GB" sz="500" b="1" i="0" u="none" strike="noStrike" dirty="0" err="1">
                          <a:solidFill>
                            <a:srgbClr val="FFFFFF"/>
                          </a:solidFill>
                          <a:effectLst/>
                          <a:latin typeface="Calibri" panose="020F0502020204030204" pitchFamily="34" charset="0"/>
                        </a:rPr>
                        <a:t>active_bookings</a:t>
                      </a:r>
                      <a:endParaRPr lang="en-GB" sz="500" b="1" i="0" u="none" strike="noStrike" dirty="0">
                        <a:solidFill>
                          <a:srgbClr val="FFFFFF"/>
                        </a:solidFill>
                        <a:effectLst/>
                        <a:latin typeface="Calibri" panose="020F0502020204030204" pitchFamily="34" charset="0"/>
                      </a:endParaRPr>
                    </a:p>
                  </a:txBody>
                  <a:tcPr marL="3509" marR="3509" marT="3509" marB="0" anchor="b">
                    <a:lnL>
                      <a:noFill/>
                    </a:lnL>
                    <a:lnR>
                      <a:noFill/>
                    </a:lnR>
                    <a:lnT>
                      <a:noFill/>
                    </a:lnT>
                    <a:lnB>
                      <a:noFill/>
                    </a:lnB>
                    <a:solidFill>
                      <a:srgbClr val="203764"/>
                    </a:solidFill>
                  </a:tcPr>
                </a:tc>
                <a:extLst>
                  <a:ext uri="{0D108BD9-81ED-4DB2-BD59-A6C34878D82A}">
                    <a16:rowId xmlns:a16="http://schemas.microsoft.com/office/drawing/2014/main" val="2498368700"/>
                  </a:ext>
                </a:extLst>
              </a:tr>
              <a:tr h="143886">
                <a:tc>
                  <a:txBody>
                    <a:bodyPr/>
                    <a:lstStyle/>
                    <a:p>
                      <a:pPr algn="l" fontAlgn="b"/>
                      <a:r>
                        <a:rPr lang="en-GB" sz="500" b="0" i="0" u="none" strike="noStrike">
                          <a:solidFill>
                            <a:srgbClr val="000000"/>
                          </a:solidFill>
                          <a:effectLst/>
                          <a:latin typeface="Calibri" panose="020F0502020204030204" pitchFamily="34" charset="0"/>
                        </a:rPr>
                        <a:t>ECR-310775</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Coordination of Higher Education Personnel Improvement</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93%</a:t>
                      </a:r>
                    </a:p>
                  </a:txBody>
                  <a:tcPr marL="3509" marR="3509" marT="3509" marB="0" anchor="b">
                    <a:lnL>
                      <a:noFill/>
                    </a:lnL>
                    <a:lnR>
                      <a:noFill/>
                    </a:lnR>
                    <a:lnT>
                      <a:noFill/>
                    </a:lnT>
                    <a:lnB>
                      <a:noFill/>
                    </a:lnB>
                    <a:solidFill>
                      <a:srgbClr val="F9797B"/>
                    </a:solidFill>
                  </a:tcPr>
                </a:tc>
                <a:tc>
                  <a:txBody>
                    <a:bodyPr/>
                    <a:lstStyle/>
                    <a:p>
                      <a:pPr algn="r" fontAlgn="b"/>
                      <a:r>
                        <a:rPr lang="en-GB" sz="500" b="0" i="0" u="none" strike="noStrike">
                          <a:solidFill>
                            <a:srgbClr val="000000"/>
                          </a:solidFill>
                          <a:effectLst/>
                          <a:latin typeface="Calibri" panose="020F0502020204030204" pitchFamily="34" charset="0"/>
                        </a:rPr>
                        <a:t>31735189</a:t>
                      </a:r>
                    </a:p>
                  </a:txBody>
                  <a:tcPr marL="3509" marR="3509" marT="3509" marB="0" anchor="b">
                    <a:lnL>
                      <a:noFill/>
                    </a:lnL>
                    <a:lnR>
                      <a:noFill/>
                    </a:lnR>
                    <a:lnT>
                      <a:noFill/>
                    </a:lnT>
                    <a:lnB>
                      <a:noFill/>
                    </a:lnB>
                    <a:solidFill>
                      <a:srgbClr val="F98588"/>
                    </a:solidFill>
                  </a:tcPr>
                </a:tc>
                <a:extLst>
                  <a:ext uri="{0D108BD9-81ED-4DB2-BD59-A6C34878D82A}">
                    <a16:rowId xmlns:a16="http://schemas.microsoft.com/office/drawing/2014/main" val="1297157290"/>
                  </a:ext>
                </a:extLst>
              </a:tr>
              <a:tr h="174207">
                <a:tc>
                  <a:txBody>
                    <a:bodyPr/>
                    <a:lstStyle/>
                    <a:p>
                      <a:pPr algn="l" fontAlgn="b"/>
                      <a:r>
                        <a:rPr lang="en-GB" sz="500" b="0" i="0" u="none" strike="noStrike">
                          <a:solidFill>
                            <a:srgbClr val="000000"/>
                          </a:solidFill>
                          <a:effectLst/>
                          <a:latin typeface="Calibri" panose="020F0502020204030204" pitchFamily="34" charset="0"/>
                        </a:rPr>
                        <a:t>ECR-380603</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Collaboration of the Dutch university libraries and the Koninklijke Bibliotheek</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85%</a:t>
                      </a:r>
                    </a:p>
                  </a:txBody>
                  <a:tcPr marL="3509" marR="3509" marT="3509" marB="0" anchor="b">
                    <a:lnL>
                      <a:noFill/>
                    </a:lnL>
                    <a:lnR>
                      <a:noFill/>
                    </a:lnR>
                    <a:lnT>
                      <a:noFill/>
                    </a:lnT>
                    <a:lnB>
                      <a:noFill/>
                    </a:lnB>
                    <a:solidFill>
                      <a:srgbClr val="F98A8C"/>
                    </a:solidFill>
                  </a:tcPr>
                </a:tc>
                <a:tc>
                  <a:txBody>
                    <a:bodyPr/>
                    <a:lstStyle/>
                    <a:p>
                      <a:pPr algn="r" fontAlgn="b"/>
                      <a:r>
                        <a:rPr lang="en-GB" sz="500" b="0" i="0" u="none" strike="noStrike">
                          <a:solidFill>
                            <a:srgbClr val="000000"/>
                          </a:solidFill>
                          <a:effectLst/>
                          <a:latin typeface="Calibri" panose="020F0502020204030204" pitchFamily="34" charset="0"/>
                        </a:rPr>
                        <a:t>14389240</a:t>
                      </a:r>
                    </a:p>
                  </a:txBody>
                  <a:tcPr marL="3509" marR="3509" marT="3509" marB="0" anchor="b">
                    <a:lnL>
                      <a:noFill/>
                    </a:lnL>
                    <a:lnR>
                      <a:noFill/>
                    </a:lnR>
                    <a:lnT>
                      <a:noFill/>
                    </a:lnT>
                    <a:lnB>
                      <a:noFill/>
                    </a:lnB>
                    <a:solidFill>
                      <a:srgbClr val="FBC1C3"/>
                    </a:solidFill>
                  </a:tcPr>
                </a:tc>
                <a:extLst>
                  <a:ext uri="{0D108BD9-81ED-4DB2-BD59-A6C34878D82A}">
                    <a16:rowId xmlns:a16="http://schemas.microsoft.com/office/drawing/2014/main" val="3345119514"/>
                  </a:ext>
                </a:extLst>
              </a:tr>
              <a:tr h="174207">
                <a:tc>
                  <a:txBody>
                    <a:bodyPr/>
                    <a:lstStyle/>
                    <a:p>
                      <a:pPr algn="l" fontAlgn="b"/>
                      <a:r>
                        <a:rPr lang="en-GB" sz="500" b="0" i="0" u="none" strike="noStrike">
                          <a:solidFill>
                            <a:srgbClr val="000000"/>
                          </a:solidFill>
                          <a:effectLst/>
                          <a:latin typeface="Calibri" panose="020F0502020204030204" pitchFamily="34" charset="0"/>
                        </a:rPr>
                        <a:t>ECR-566584</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Turkish Academic Network and Information Centre National Electronic Resources Academic Licence</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54%</a:t>
                      </a:r>
                    </a:p>
                  </a:txBody>
                  <a:tcPr marL="3509" marR="3509" marT="3509" marB="0" anchor="b">
                    <a:lnL>
                      <a:noFill/>
                    </a:lnL>
                    <a:lnR>
                      <a:noFill/>
                    </a:lnR>
                    <a:lnT>
                      <a:noFill/>
                    </a:lnT>
                    <a:lnB>
                      <a:noFill/>
                    </a:lnB>
                    <a:solidFill>
                      <a:srgbClr val="FBD1D3"/>
                    </a:solidFill>
                  </a:tcPr>
                </a:tc>
                <a:tc>
                  <a:txBody>
                    <a:bodyPr/>
                    <a:lstStyle/>
                    <a:p>
                      <a:pPr algn="r" fontAlgn="b"/>
                      <a:r>
                        <a:rPr lang="en-GB" sz="500" b="0" i="0" u="none" strike="noStrike">
                          <a:solidFill>
                            <a:srgbClr val="000000"/>
                          </a:solidFill>
                          <a:effectLst/>
                          <a:latin typeface="Calibri" panose="020F0502020204030204" pitchFamily="34" charset="0"/>
                        </a:rPr>
                        <a:t>16123729</a:t>
                      </a:r>
                    </a:p>
                  </a:txBody>
                  <a:tcPr marL="3509" marR="3509" marT="3509" marB="0" anchor="b">
                    <a:lnL>
                      <a:noFill/>
                    </a:lnL>
                    <a:lnR>
                      <a:noFill/>
                    </a:lnR>
                    <a:lnT>
                      <a:noFill/>
                    </a:lnT>
                    <a:lnB>
                      <a:noFill/>
                    </a:lnB>
                    <a:solidFill>
                      <a:srgbClr val="FBBBBD"/>
                    </a:solidFill>
                  </a:tcPr>
                </a:tc>
                <a:extLst>
                  <a:ext uri="{0D108BD9-81ED-4DB2-BD59-A6C34878D82A}">
                    <a16:rowId xmlns:a16="http://schemas.microsoft.com/office/drawing/2014/main" val="1518475806"/>
                  </a:ext>
                </a:extLst>
              </a:tr>
              <a:tr h="117217">
                <a:tc>
                  <a:txBody>
                    <a:bodyPr/>
                    <a:lstStyle/>
                    <a:p>
                      <a:pPr algn="l" fontAlgn="b"/>
                      <a:r>
                        <a:rPr lang="en-GB" sz="500" b="0" i="0" u="none" strike="noStrike">
                          <a:solidFill>
                            <a:srgbClr val="000000"/>
                          </a:solidFill>
                          <a:effectLst/>
                          <a:latin typeface="Calibri" panose="020F0502020204030204" pitchFamily="34" charset="0"/>
                        </a:rPr>
                        <a:t>ECR-373436</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Consortium Polish Academics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67%</a:t>
                      </a:r>
                    </a:p>
                  </a:txBody>
                  <a:tcPr marL="3509" marR="3509" marT="3509" marB="0" anchor="b">
                    <a:lnL>
                      <a:noFill/>
                    </a:lnL>
                    <a:lnR>
                      <a:noFill/>
                    </a:lnR>
                    <a:lnT>
                      <a:noFill/>
                    </a:lnT>
                    <a:lnB>
                      <a:noFill/>
                    </a:lnB>
                    <a:solidFill>
                      <a:srgbClr val="FBB3B6"/>
                    </a:solidFill>
                  </a:tcPr>
                </a:tc>
                <a:tc>
                  <a:txBody>
                    <a:bodyPr/>
                    <a:lstStyle/>
                    <a:p>
                      <a:pPr algn="r" fontAlgn="b"/>
                      <a:r>
                        <a:rPr lang="en-GB" sz="500" b="0" i="0" u="none" strike="noStrike">
                          <a:solidFill>
                            <a:srgbClr val="000000"/>
                          </a:solidFill>
                          <a:effectLst/>
                          <a:latin typeface="Calibri" panose="020F0502020204030204" pitchFamily="34" charset="0"/>
                        </a:rPr>
                        <a:t>7666827</a:t>
                      </a:r>
                    </a:p>
                  </a:txBody>
                  <a:tcPr marL="3509" marR="3509" marT="3509" marB="0" anchor="b">
                    <a:lnL>
                      <a:noFill/>
                    </a:lnL>
                    <a:lnR>
                      <a:noFill/>
                    </a:lnR>
                    <a:lnT>
                      <a:noFill/>
                    </a:lnT>
                    <a:lnB>
                      <a:noFill/>
                    </a:lnB>
                    <a:solidFill>
                      <a:srgbClr val="FBD8DA"/>
                    </a:solidFill>
                  </a:tcPr>
                </a:tc>
                <a:extLst>
                  <a:ext uri="{0D108BD9-81ED-4DB2-BD59-A6C34878D82A}">
                    <a16:rowId xmlns:a16="http://schemas.microsoft.com/office/drawing/2014/main" val="1035372846"/>
                  </a:ext>
                </a:extLst>
              </a:tr>
              <a:tr h="117217">
                <a:tc>
                  <a:txBody>
                    <a:bodyPr/>
                    <a:lstStyle/>
                    <a:p>
                      <a:pPr algn="l" fontAlgn="b"/>
                      <a:r>
                        <a:rPr lang="en-GB" sz="500" b="0" i="0" u="none" strike="noStrike">
                          <a:solidFill>
                            <a:srgbClr val="000000"/>
                          </a:solidFill>
                          <a:effectLst/>
                          <a:latin typeface="Calibri" panose="020F0502020204030204" pitchFamily="34" charset="0"/>
                        </a:rPr>
                        <a:t>ECR-338041</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Hellenic Academic Libraries Link</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75%</a:t>
                      </a:r>
                    </a:p>
                  </a:txBody>
                  <a:tcPr marL="3509" marR="3509" marT="3509" marB="0" anchor="b">
                    <a:lnL>
                      <a:noFill/>
                    </a:lnL>
                    <a:lnR>
                      <a:noFill/>
                    </a:lnR>
                    <a:lnT>
                      <a:noFill/>
                    </a:lnT>
                    <a:lnB>
                      <a:noFill/>
                    </a:lnB>
                    <a:solidFill>
                      <a:srgbClr val="FAA1A3"/>
                    </a:solidFill>
                  </a:tcPr>
                </a:tc>
                <a:tc>
                  <a:txBody>
                    <a:bodyPr/>
                    <a:lstStyle/>
                    <a:p>
                      <a:pPr algn="r" fontAlgn="b"/>
                      <a:r>
                        <a:rPr lang="en-GB" sz="500" b="0" i="0" u="none" strike="noStrike">
                          <a:solidFill>
                            <a:srgbClr val="000000"/>
                          </a:solidFill>
                          <a:effectLst/>
                          <a:latin typeface="Calibri" panose="020F0502020204030204" pitchFamily="34" charset="0"/>
                        </a:rPr>
                        <a:t>4862298</a:t>
                      </a:r>
                    </a:p>
                  </a:txBody>
                  <a:tcPr marL="3509" marR="3509" marT="3509" marB="0" anchor="b">
                    <a:lnL>
                      <a:noFill/>
                    </a:lnL>
                    <a:lnR>
                      <a:noFill/>
                    </a:lnR>
                    <a:lnT>
                      <a:noFill/>
                    </a:lnT>
                    <a:lnB>
                      <a:noFill/>
                    </a:lnB>
                    <a:solidFill>
                      <a:srgbClr val="FCE1E4"/>
                    </a:solidFill>
                  </a:tcPr>
                </a:tc>
                <a:extLst>
                  <a:ext uri="{0D108BD9-81ED-4DB2-BD59-A6C34878D82A}">
                    <a16:rowId xmlns:a16="http://schemas.microsoft.com/office/drawing/2014/main" val="2204396983"/>
                  </a:ext>
                </a:extLst>
              </a:tr>
              <a:tr h="143886">
                <a:tc>
                  <a:txBody>
                    <a:bodyPr/>
                    <a:lstStyle/>
                    <a:p>
                      <a:pPr algn="l" fontAlgn="b"/>
                      <a:r>
                        <a:rPr lang="en-GB" sz="500" b="0" i="0" u="none" strike="noStrike">
                          <a:solidFill>
                            <a:srgbClr val="000000"/>
                          </a:solidFill>
                          <a:effectLst/>
                          <a:latin typeface="Calibri" panose="020F0502020204030204" pitchFamily="34" charset="0"/>
                        </a:rPr>
                        <a:t>ECR-928880</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Centre for Research On Scientific and Technical Information</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84%</a:t>
                      </a:r>
                    </a:p>
                  </a:txBody>
                  <a:tcPr marL="3509" marR="3509" marT="3509" marB="0" anchor="b">
                    <a:lnL>
                      <a:noFill/>
                    </a:lnL>
                    <a:lnR>
                      <a:noFill/>
                    </a:lnR>
                    <a:lnT>
                      <a:noFill/>
                    </a:lnT>
                    <a:lnB>
                      <a:noFill/>
                    </a:lnB>
                    <a:solidFill>
                      <a:srgbClr val="F98C8F"/>
                    </a:solidFill>
                  </a:tcPr>
                </a:tc>
                <a:tc>
                  <a:txBody>
                    <a:bodyPr/>
                    <a:lstStyle/>
                    <a:p>
                      <a:pPr algn="r" fontAlgn="b"/>
                      <a:r>
                        <a:rPr lang="en-GB" sz="500" b="0" i="0" u="none" strike="noStrike">
                          <a:solidFill>
                            <a:srgbClr val="000000"/>
                          </a:solidFill>
                          <a:effectLst/>
                          <a:latin typeface="Calibri" panose="020F0502020204030204" pitchFamily="34" charset="0"/>
                        </a:rPr>
                        <a:t>4303175</a:t>
                      </a:r>
                    </a:p>
                  </a:txBody>
                  <a:tcPr marL="3509" marR="3509" marT="3509" marB="0" anchor="b">
                    <a:lnL>
                      <a:noFill/>
                    </a:lnL>
                    <a:lnR>
                      <a:noFill/>
                    </a:lnR>
                    <a:lnT>
                      <a:noFill/>
                    </a:lnT>
                    <a:lnB>
                      <a:noFill/>
                    </a:lnB>
                    <a:solidFill>
                      <a:srgbClr val="FCE3E6"/>
                    </a:solidFill>
                  </a:tcPr>
                </a:tc>
                <a:extLst>
                  <a:ext uri="{0D108BD9-81ED-4DB2-BD59-A6C34878D82A}">
                    <a16:rowId xmlns:a16="http://schemas.microsoft.com/office/drawing/2014/main" val="43468961"/>
                  </a:ext>
                </a:extLst>
              </a:tr>
              <a:tr h="117217">
                <a:tc>
                  <a:txBody>
                    <a:bodyPr/>
                    <a:lstStyle/>
                    <a:p>
                      <a:pPr algn="l" fontAlgn="b"/>
                      <a:r>
                        <a:rPr lang="en-GB" sz="500" b="0" i="0" u="none" strike="noStrike">
                          <a:solidFill>
                            <a:srgbClr val="000000"/>
                          </a:solidFill>
                          <a:effectLst/>
                          <a:latin typeface="Calibri" panose="020F0502020204030204" pitchFamily="34" charset="0"/>
                        </a:rPr>
                        <a:t>ECR-1771</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Monash University</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TOTAL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97%</a:t>
                      </a:r>
                    </a:p>
                  </a:txBody>
                  <a:tcPr marL="3509" marR="3509" marT="3509" marB="0" anchor="b">
                    <a:lnL>
                      <a:noFill/>
                    </a:lnL>
                    <a:lnR>
                      <a:noFill/>
                    </a:lnR>
                    <a:lnT>
                      <a:noFill/>
                    </a:lnT>
                    <a:lnB>
                      <a:noFill/>
                    </a:lnB>
                    <a:solidFill>
                      <a:srgbClr val="F97072"/>
                    </a:solidFill>
                  </a:tcPr>
                </a:tc>
                <a:tc>
                  <a:txBody>
                    <a:bodyPr/>
                    <a:lstStyle/>
                    <a:p>
                      <a:pPr algn="r" fontAlgn="b"/>
                      <a:r>
                        <a:rPr lang="en-GB" sz="500" b="0" i="0" u="none" strike="noStrike">
                          <a:solidFill>
                            <a:srgbClr val="000000"/>
                          </a:solidFill>
                          <a:effectLst/>
                          <a:latin typeface="Calibri" panose="020F0502020204030204" pitchFamily="34" charset="0"/>
                        </a:rPr>
                        <a:t>1780105</a:t>
                      </a:r>
                    </a:p>
                  </a:txBody>
                  <a:tcPr marL="3509" marR="3509" marT="3509" marB="0" anchor="b">
                    <a:lnL>
                      <a:noFill/>
                    </a:lnL>
                    <a:lnR>
                      <a:noFill/>
                    </a:lnR>
                    <a:lnT>
                      <a:noFill/>
                    </a:lnT>
                    <a:lnB>
                      <a:noFill/>
                    </a:lnB>
                    <a:solidFill>
                      <a:srgbClr val="FCECEF"/>
                    </a:solidFill>
                  </a:tcPr>
                </a:tc>
                <a:extLst>
                  <a:ext uri="{0D108BD9-81ED-4DB2-BD59-A6C34878D82A}">
                    <a16:rowId xmlns:a16="http://schemas.microsoft.com/office/drawing/2014/main" val="75133698"/>
                  </a:ext>
                </a:extLst>
              </a:tr>
              <a:tr h="143886">
                <a:tc>
                  <a:txBody>
                    <a:bodyPr/>
                    <a:lstStyle/>
                    <a:p>
                      <a:pPr algn="l" fontAlgn="b"/>
                      <a:r>
                        <a:rPr lang="en-GB" sz="500" b="0" i="0" u="none" strike="noStrike">
                          <a:solidFill>
                            <a:srgbClr val="000000"/>
                          </a:solidFill>
                          <a:effectLst/>
                          <a:latin typeface="Calibri" panose="020F0502020204030204" pitchFamily="34" charset="0"/>
                        </a:rPr>
                        <a:t>ECR-371055</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National Agency of Science and Technology Information</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TOTAL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74%</a:t>
                      </a:r>
                    </a:p>
                  </a:txBody>
                  <a:tcPr marL="3509" marR="3509" marT="3509" marB="0" anchor="b">
                    <a:lnL>
                      <a:noFill/>
                    </a:lnL>
                    <a:lnR>
                      <a:noFill/>
                    </a:lnR>
                    <a:lnT>
                      <a:noFill/>
                    </a:lnT>
                    <a:lnB>
                      <a:noFill/>
                    </a:lnB>
                    <a:solidFill>
                      <a:srgbClr val="FAA3A6"/>
                    </a:solidFill>
                  </a:tcPr>
                </a:tc>
                <a:tc>
                  <a:txBody>
                    <a:bodyPr/>
                    <a:lstStyle/>
                    <a:p>
                      <a:pPr algn="r" fontAlgn="b"/>
                      <a:r>
                        <a:rPr lang="en-GB" sz="500" b="0" i="0" u="none" strike="noStrike">
                          <a:solidFill>
                            <a:srgbClr val="000000"/>
                          </a:solidFill>
                          <a:effectLst/>
                          <a:latin typeface="Calibri" panose="020F0502020204030204" pitchFamily="34" charset="0"/>
                        </a:rPr>
                        <a:t>1908000</a:t>
                      </a:r>
                    </a:p>
                  </a:txBody>
                  <a:tcPr marL="3509" marR="3509" marT="3509" marB="0" anchor="b">
                    <a:lnL>
                      <a:noFill/>
                    </a:lnL>
                    <a:lnR>
                      <a:noFill/>
                    </a:lnR>
                    <a:lnT>
                      <a:noFill/>
                    </a:lnT>
                    <a:lnB>
                      <a:noFill/>
                    </a:lnB>
                    <a:solidFill>
                      <a:srgbClr val="FCEBEE"/>
                    </a:solidFill>
                  </a:tcPr>
                </a:tc>
                <a:extLst>
                  <a:ext uri="{0D108BD9-81ED-4DB2-BD59-A6C34878D82A}">
                    <a16:rowId xmlns:a16="http://schemas.microsoft.com/office/drawing/2014/main" val="855415146"/>
                  </a:ext>
                </a:extLst>
              </a:tr>
              <a:tr h="117217">
                <a:tc>
                  <a:txBody>
                    <a:bodyPr/>
                    <a:lstStyle/>
                    <a:p>
                      <a:pPr algn="l" fontAlgn="b"/>
                      <a:r>
                        <a:rPr lang="en-GB" sz="500" b="0" i="0" u="none" strike="noStrike">
                          <a:solidFill>
                            <a:srgbClr val="000000"/>
                          </a:solidFill>
                          <a:effectLst/>
                          <a:latin typeface="Calibri" panose="020F0502020204030204" pitchFamily="34" charset="0"/>
                        </a:rPr>
                        <a:t>ECR-1765</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Australian National University</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TOTAL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89%</a:t>
                      </a:r>
                    </a:p>
                  </a:txBody>
                  <a:tcPr marL="3509" marR="3509" marT="3509" marB="0" anchor="b">
                    <a:lnL>
                      <a:noFill/>
                    </a:lnL>
                    <a:lnR>
                      <a:noFill/>
                    </a:lnR>
                    <a:lnT>
                      <a:noFill/>
                    </a:lnT>
                    <a:lnB>
                      <a:noFill/>
                    </a:lnB>
                    <a:solidFill>
                      <a:srgbClr val="F98385"/>
                    </a:solidFill>
                  </a:tcPr>
                </a:tc>
                <a:tc>
                  <a:txBody>
                    <a:bodyPr/>
                    <a:lstStyle/>
                    <a:p>
                      <a:pPr algn="r" fontAlgn="b"/>
                      <a:r>
                        <a:rPr lang="en-GB" sz="500" b="0" i="0" u="none" strike="noStrike">
                          <a:solidFill>
                            <a:srgbClr val="000000"/>
                          </a:solidFill>
                          <a:effectLst/>
                          <a:latin typeface="Calibri" panose="020F0502020204030204" pitchFamily="34" charset="0"/>
                        </a:rPr>
                        <a:t>1535879</a:t>
                      </a:r>
                    </a:p>
                  </a:txBody>
                  <a:tcPr marL="3509" marR="3509" marT="3509" marB="0" anchor="b">
                    <a:lnL>
                      <a:noFill/>
                    </a:lnL>
                    <a:lnR>
                      <a:noFill/>
                    </a:lnR>
                    <a:lnT>
                      <a:noFill/>
                    </a:lnT>
                    <a:lnB>
                      <a:noFill/>
                    </a:lnB>
                    <a:solidFill>
                      <a:srgbClr val="FCEDF0"/>
                    </a:solidFill>
                  </a:tcPr>
                </a:tc>
                <a:extLst>
                  <a:ext uri="{0D108BD9-81ED-4DB2-BD59-A6C34878D82A}">
                    <a16:rowId xmlns:a16="http://schemas.microsoft.com/office/drawing/2014/main" val="3260008631"/>
                  </a:ext>
                </a:extLst>
              </a:tr>
              <a:tr h="117217">
                <a:tc>
                  <a:txBody>
                    <a:bodyPr/>
                    <a:lstStyle/>
                    <a:p>
                      <a:pPr algn="l" fontAlgn="b"/>
                      <a:r>
                        <a:rPr lang="en-GB" sz="500" b="0" i="0" u="none" strike="noStrike">
                          <a:solidFill>
                            <a:srgbClr val="000000"/>
                          </a:solidFill>
                          <a:effectLst/>
                          <a:latin typeface="Calibri" panose="020F0502020204030204" pitchFamily="34" charset="0"/>
                        </a:rPr>
                        <a:t>ECR-52459</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University of Texas at Austin</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88%</a:t>
                      </a:r>
                    </a:p>
                  </a:txBody>
                  <a:tcPr marL="3509" marR="3509" marT="3509" marB="0" anchor="b">
                    <a:lnL>
                      <a:noFill/>
                    </a:lnL>
                    <a:lnR>
                      <a:noFill/>
                    </a:lnR>
                    <a:lnT>
                      <a:noFill/>
                    </a:lnT>
                    <a:lnB>
                      <a:noFill/>
                    </a:lnB>
                    <a:solidFill>
                      <a:srgbClr val="F98587"/>
                    </a:solidFill>
                  </a:tcPr>
                </a:tc>
                <a:tc>
                  <a:txBody>
                    <a:bodyPr/>
                    <a:lstStyle/>
                    <a:p>
                      <a:pPr algn="r" fontAlgn="b"/>
                      <a:r>
                        <a:rPr lang="en-GB" sz="500" b="0" i="0" u="none" strike="noStrike">
                          <a:solidFill>
                            <a:srgbClr val="000000"/>
                          </a:solidFill>
                          <a:effectLst/>
                          <a:latin typeface="Calibri" panose="020F0502020204030204" pitchFamily="34" charset="0"/>
                        </a:rPr>
                        <a:t>2705886</a:t>
                      </a:r>
                    </a:p>
                  </a:txBody>
                  <a:tcPr marL="3509" marR="3509" marT="3509" marB="0" anchor="b">
                    <a:lnL>
                      <a:noFill/>
                    </a:lnL>
                    <a:lnR>
                      <a:noFill/>
                    </a:lnR>
                    <a:lnT>
                      <a:noFill/>
                    </a:lnT>
                    <a:lnB>
                      <a:noFill/>
                    </a:lnB>
                    <a:solidFill>
                      <a:srgbClr val="FCE9EC"/>
                    </a:solidFill>
                  </a:tcPr>
                </a:tc>
                <a:extLst>
                  <a:ext uri="{0D108BD9-81ED-4DB2-BD59-A6C34878D82A}">
                    <a16:rowId xmlns:a16="http://schemas.microsoft.com/office/drawing/2014/main" val="753423472"/>
                  </a:ext>
                </a:extLst>
              </a:tr>
              <a:tr h="117217">
                <a:tc>
                  <a:txBody>
                    <a:bodyPr/>
                    <a:lstStyle/>
                    <a:p>
                      <a:pPr algn="l" fontAlgn="b"/>
                      <a:r>
                        <a:rPr lang="en-GB" sz="500" b="0" i="0" u="none" strike="noStrike">
                          <a:solidFill>
                            <a:srgbClr val="000000"/>
                          </a:solidFill>
                          <a:effectLst/>
                          <a:latin typeface="Calibri" panose="020F0502020204030204" pitchFamily="34" charset="0"/>
                        </a:rPr>
                        <a:t>ECR-2329</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Curtin University</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TOTAL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93%</a:t>
                      </a:r>
                    </a:p>
                  </a:txBody>
                  <a:tcPr marL="3509" marR="3509" marT="3509" marB="0" anchor="b">
                    <a:lnL>
                      <a:noFill/>
                    </a:lnL>
                    <a:lnR>
                      <a:noFill/>
                    </a:lnR>
                    <a:lnT>
                      <a:noFill/>
                    </a:lnT>
                    <a:lnB>
                      <a:noFill/>
                    </a:lnB>
                    <a:solidFill>
                      <a:srgbClr val="F97A7C"/>
                    </a:solidFill>
                  </a:tcPr>
                </a:tc>
                <a:tc>
                  <a:txBody>
                    <a:bodyPr/>
                    <a:lstStyle/>
                    <a:p>
                      <a:pPr algn="r" fontAlgn="b"/>
                      <a:r>
                        <a:rPr lang="en-GB" sz="500" b="0" i="0" u="none" strike="noStrike">
                          <a:solidFill>
                            <a:srgbClr val="000000"/>
                          </a:solidFill>
                          <a:effectLst/>
                          <a:latin typeface="Calibri" panose="020F0502020204030204" pitchFamily="34" charset="0"/>
                        </a:rPr>
                        <a:t>1268459</a:t>
                      </a:r>
                    </a:p>
                  </a:txBody>
                  <a:tcPr marL="3509" marR="3509" marT="3509" marB="0" anchor="b">
                    <a:lnL>
                      <a:noFill/>
                    </a:lnL>
                    <a:lnR>
                      <a:noFill/>
                    </a:lnR>
                    <a:lnT>
                      <a:noFill/>
                    </a:lnT>
                    <a:lnB>
                      <a:noFill/>
                    </a:lnB>
                    <a:solidFill>
                      <a:srgbClr val="FCEEF0"/>
                    </a:solidFill>
                  </a:tcPr>
                </a:tc>
                <a:extLst>
                  <a:ext uri="{0D108BD9-81ED-4DB2-BD59-A6C34878D82A}">
                    <a16:rowId xmlns:a16="http://schemas.microsoft.com/office/drawing/2014/main" val="1358751435"/>
                  </a:ext>
                </a:extLst>
              </a:tr>
              <a:tr h="117217">
                <a:tc>
                  <a:txBody>
                    <a:bodyPr/>
                    <a:lstStyle/>
                    <a:p>
                      <a:pPr algn="l" fontAlgn="b"/>
                      <a:r>
                        <a:rPr lang="en-GB" sz="500" b="0" i="0" u="none" strike="noStrike">
                          <a:solidFill>
                            <a:srgbClr val="000000"/>
                          </a:solidFill>
                          <a:effectLst/>
                          <a:latin typeface="Calibri" panose="020F0502020204030204" pitchFamily="34" charset="0"/>
                        </a:rPr>
                        <a:t>ECR-796</a:t>
                      </a:r>
                    </a:p>
                  </a:txBody>
                  <a:tcPr marL="3509" marR="3509" marT="3509" marB="0" anchor="b">
                    <a:lnL>
                      <a:noFill/>
                    </a:lnL>
                    <a:lnR>
                      <a:noFill/>
                    </a:lnR>
                    <a:lnT>
                      <a:noFill/>
                    </a:lnT>
                    <a:lnB>
                      <a:noFill/>
                    </a:lnB>
                  </a:tcPr>
                </a:tc>
                <a:tc>
                  <a:txBody>
                    <a:bodyPr/>
                    <a:lstStyle/>
                    <a:p>
                      <a:pPr algn="l" fontAlgn="b"/>
                      <a:r>
                        <a:rPr lang="en-GB" sz="500" b="0" i="0" u="none" strike="noStrike" dirty="0">
                          <a:solidFill>
                            <a:srgbClr val="000000"/>
                          </a:solidFill>
                          <a:effectLst/>
                          <a:latin typeface="Calibri" panose="020F0502020204030204" pitchFamily="34" charset="0"/>
                        </a:rPr>
                        <a:t>Mississippi State University</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66%</a:t>
                      </a:r>
                    </a:p>
                  </a:txBody>
                  <a:tcPr marL="3509" marR="3509" marT="3509" marB="0" anchor="b">
                    <a:lnL>
                      <a:noFill/>
                    </a:lnL>
                    <a:lnR>
                      <a:noFill/>
                    </a:lnR>
                    <a:lnT>
                      <a:noFill/>
                    </a:lnT>
                    <a:lnB>
                      <a:noFill/>
                    </a:lnB>
                    <a:solidFill>
                      <a:srgbClr val="FBB4B7"/>
                    </a:solidFill>
                  </a:tcPr>
                </a:tc>
                <a:tc>
                  <a:txBody>
                    <a:bodyPr/>
                    <a:lstStyle/>
                    <a:p>
                      <a:pPr algn="r" fontAlgn="b"/>
                      <a:r>
                        <a:rPr lang="en-GB" sz="500" b="0" i="0" u="none" strike="noStrike">
                          <a:solidFill>
                            <a:srgbClr val="000000"/>
                          </a:solidFill>
                          <a:effectLst/>
                          <a:latin typeface="Calibri" panose="020F0502020204030204" pitchFamily="34" charset="0"/>
                        </a:rPr>
                        <a:t>3370713</a:t>
                      </a:r>
                    </a:p>
                  </a:txBody>
                  <a:tcPr marL="3509" marR="3509" marT="3509" marB="0" anchor="b">
                    <a:lnL>
                      <a:noFill/>
                    </a:lnL>
                    <a:lnR>
                      <a:noFill/>
                    </a:lnR>
                    <a:lnT>
                      <a:noFill/>
                    </a:lnT>
                    <a:lnB>
                      <a:noFill/>
                    </a:lnB>
                    <a:solidFill>
                      <a:srgbClr val="FCE6E9"/>
                    </a:solidFill>
                  </a:tcPr>
                </a:tc>
                <a:extLst>
                  <a:ext uri="{0D108BD9-81ED-4DB2-BD59-A6C34878D82A}">
                    <a16:rowId xmlns:a16="http://schemas.microsoft.com/office/drawing/2014/main" val="3471476940"/>
                  </a:ext>
                </a:extLst>
              </a:tr>
              <a:tr h="117217">
                <a:tc>
                  <a:txBody>
                    <a:bodyPr/>
                    <a:lstStyle/>
                    <a:p>
                      <a:pPr algn="l" fontAlgn="b"/>
                      <a:r>
                        <a:rPr lang="en-GB" sz="500" b="0" i="0" u="none" strike="noStrike">
                          <a:solidFill>
                            <a:srgbClr val="000000"/>
                          </a:solidFill>
                          <a:effectLst/>
                          <a:latin typeface="Calibri" panose="020F0502020204030204" pitchFamily="34" charset="0"/>
                        </a:rPr>
                        <a:t>ECR-1822</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National University of Singapore</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81%</a:t>
                      </a:r>
                    </a:p>
                  </a:txBody>
                  <a:tcPr marL="3509" marR="3509" marT="3509" marB="0" anchor="b">
                    <a:lnL>
                      <a:noFill/>
                    </a:lnL>
                    <a:lnR>
                      <a:noFill/>
                    </a:lnR>
                    <a:lnT>
                      <a:noFill/>
                    </a:lnT>
                    <a:lnB>
                      <a:noFill/>
                    </a:lnB>
                    <a:solidFill>
                      <a:srgbClr val="FA9497"/>
                    </a:solidFill>
                  </a:tcPr>
                </a:tc>
                <a:tc>
                  <a:txBody>
                    <a:bodyPr/>
                    <a:lstStyle/>
                    <a:p>
                      <a:pPr algn="r" fontAlgn="b"/>
                      <a:r>
                        <a:rPr lang="en-GB" sz="500" b="0" i="0" u="none" strike="noStrike">
                          <a:solidFill>
                            <a:srgbClr val="000000"/>
                          </a:solidFill>
                          <a:effectLst/>
                          <a:latin typeface="Calibri" panose="020F0502020204030204" pitchFamily="34" charset="0"/>
                        </a:rPr>
                        <a:t>2730744</a:t>
                      </a:r>
                    </a:p>
                  </a:txBody>
                  <a:tcPr marL="3509" marR="3509" marT="3509" marB="0" anchor="b">
                    <a:lnL>
                      <a:noFill/>
                    </a:lnL>
                    <a:lnR>
                      <a:noFill/>
                    </a:lnR>
                    <a:lnT>
                      <a:noFill/>
                    </a:lnT>
                    <a:lnB>
                      <a:noFill/>
                    </a:lnB>
                    <a:solidFill>
                      <a:srgbClr val="FCE9EB"/>
                    </a:solidFill>
                  </a:tcPr>
                </a:tc>
                <a:extLst>
                  <a:ext uri="{0D108BD9-81ED-4DB2-BD59-A6C34878D82A}">
                    <a16:rowId xmlns:a16="http://schemas.microsoft.com/office/drawing/2014/main" val="518028075"/>
                  </a:ext>
                </a:extLst>
              </a:tr>
              <a:tr h="117217">
                <a:tc>
                  <a:txBody>
                    <a:bodyPr/>
                    <a:lstStyle/>
                    <a:p>
                      <a:pPr algn="l" fontAlgn="b"/>
                      <a:r>
                        <a:rPr lang="en-GB" sz="500" b="0" i="0" u="none" strike="noStrike">
                          <a:solidFill>
                            <a:srgbClr val="000000"/>
                          </a:solidFill>
                          <a:effectLst/>
                          <a:latin typeface="Calibri" panose="020F0502020204030204" pitchFamily="34" charset="0"/>
                        </a:rPr>
                        <a:t>ECR-1784</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University of New South Wales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68%</a:t>
                      </a:r>
                    </a:p>
                  </a:txBody>
                  <a:tcPr marL="3509" marR="3509" marT="3509" marB="0" anchor="b">
                    <a:lnL>
                      <a:noFill/>
                    </a:lnL>
                    <a:lnR>
                      <a:noFill/>
                    </a:lnR>
                    <a:lnT>
                      <a:noFill/>
                    </a:lnT>
                    <a:lnB>
                      <a:noFill/>
                    </a:lnB>
                    <a:solidFill>
                      <a:srgbClr val="FAB0B3"/>
                    </a:solidFill>
                  </a:tcPr>
                </a:tc>
                <a:tc>
                  <a:txBody>
                    <a:bodyPr/>
                    <a:lstStyle/>
                    <a:p>
                      <a:pPr algn="r" fontAlgn="b"/>
                      <a:r>
                        <a:rPr lang="en-GB" sz="500" b="0" i="0" u="none" strike="noStrike">
                          <a:solidFill>
                            <a:srgbClr val="000000"/>
                          </a:solidFill>
                          <a:effectLst/>
                          <a:latin typeface="Calibri" panose="020F0502020204030204" pitchFamily="34" charset="0"/>
                        </a:rPr>
                        <a:t>3025478</a:t>
                      </a:r>
                    </a:p>
                  </a:txBody>
                  <a:tcPr marL="3509" marR="3509" marT="3509" marB="0" anchor="b">
                    <a:lnL>
                      <a:noFill/>
                    </a:lnL>
                    <a:lnR>
                      <a:noFill/>
                    </a:lnR>
                    <a:lnT>
                      <a:noFill/>
                    </a:lnT>
                    <a:lnB>
                      <a:noFill/>
                    </a:lnB>
                    <a:solidFill>
                      <a:srgbClr val="FCE8EA"/>
                    </a:solidFill>
                  </a:tcPr>
                </a:tc>
                <a:extLst>
                  <a:ext uri="{0D108BD9-81ED-4DB2-BD59-A6C34878D82A}">
                    <a16:rowId xmlns:a16="http://schemas.microsoft.com/office/drawing/2014/main" val="4200480688"/>
                  </a:ext>
                </a:extLst>
              </a:tr>
              <a:tr h="143886">
                <a:tc>
                  <a:txBody>
                    <a:bodyPr/>
                    <a:lstStyle/>
                    <a:p>
                      <a:pPr algn="l" fontAlgn="b"/>
                      <a:r>
                        <a:rPr lang="en-GB" sz="500" b="0" i="0" u="none" strike="noStrike">
                          <a:solidFill>
                            <a:srgbClr val="000000"/>
                          </a:solidFill>
                          <a:effectLst/>
                          <a:latin typeface="Calibri" panose="020F0502020204030204" pitchFamily="34" charset="0"/>
                        </a:rPr>
                        <a:t>ECR-310775</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Coordination of Higher Education Personnel Improvement</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 Level Sales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94%</a:t>
                      </a:r>
                    </a:p>
                  </a:txBody>
                  <a:tcPr marL="3509" marR="3509" marT="3509" marB="0" anchor="b">
                    <a:lnL>
                      <a:noFill/>
                    </a:lnL>
                    <a:lnR>
                      <a:noFill/>
                    </a:lnR>
                    <a:lnT>
                      <a:noFill/>
                    </a:lnT>
                    <a:lnB>
                      <a:noFill/>
                    </a:lnB>
                    <a:solidFill>
                      <a:srgbClr val="F97779"/>
                    </a:solidFill>
                  </a:tcPr>
                </a:tc>
                <a:tc>
                  <a:txBody>
                    <a:bodyPr/>
                    <a:lstStyle/>
                    <a:p>
                      <a:pPr algn="r" fontAlgn="b"/>
                      <a:r>
                        <a:rPr lang="en-GB" sz="500" b="0" i="0" u="none" strike="noStrike">
                          <a:solidFill>
                            <a:srgbClr val="000000"/>
                          </a:solidFill>
                          <a:effectLst/>
                          <a:latin typeface="Calibri" panose="020F0502020204030204" pitchFamily="34" charset="0"/>
                        </a:rPr>
                        <a:t>2090761</a:t>
                      </a:r>
                    </a:p>
                  </a:txBody>
                  <a:tcPr marL="3509" marR="3509" marT="3509" marB="0" anchor="b">
                    <a:lnL>
                      <a:noFill/>
                    </a:lnL>
                    <a:lnR>
                      <a:noFill/>
                    </a:lnR>
                    <a:lnT>
                      <a:noFill/>
                    </a:lnT>
                    <a:lnB>
                      <a:noFill/>
                    </a:lnB>
                    <a:solidFill>
                      <a:srgbClr val="FCEBEE"/>
                    </a:solidFill>
                  </a:tcPr>
                </a:tc>
                <a:extLst>
                  <a:ext uri="{0D108BD9-81ED-4DB2-BD59-A6C34878D82A}">
                    <a16:rowId xmlns:a16="http://schemas.microsoft.com/office/drawing/2014/main" val="53071302"/>
                  </a:ext>
                </a:extLst>
              </a:tr>
              <a:tr h="117217">
                <a:tc>
                  <a:txBody>
                    <a:bodyPr/>
                    <a:lstStyle/>
                    <a:p>
                      <a:pPr algn="l" fontAlgn="b"/>
                      <a:r>
                        <a:rPr lang="en-GB" sz="500" b="0" i="0" u="none" strike="noStrike">
                          <a:solidFill>
                            <a:srgbClr val="000000"/>
                          </a:solidFill>
                          <a:effectLst/>
                          <a:latin typeface="Calibri" panose="020F0502020204030204" pitchFamily="34" charset="0"/>
                        </a:rPr>
                        <a:t>ECR-2386</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Macquarie University</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TOTAL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91%</a:t>
                      </a:r>
                    </a:p>
                  </a:txBody>
                  <a:tcPr marL="3509" marR="3509" marT="3509" marB="0" anchor="b">
                    <a:lnL>
                      <a:noFill/>
                    </a:lnL>
                    <a:lnR>
                      <a:noFill/>
                    </a:lnR>
                    <a:lnT>
                      <a:noFill/>
                    </a:lnT>
                    <a:lnB>
                      <a:noFill/>
                    </a:lnB>
                    <a:solidFill>
                      <a:srgbClr val="F97F81"/>
                    </a:solidFill>
                  </a:tcPr>
                </a:tc>
                <a:tc>
                  <a:txBody>
                    <a:bodyPr/>
                    <a:lstStyle/>
                    <a:p>
                      <a:pPr algn="r" fontAlgn="b"/>
                      <a:r>
                        <a:rPr lang="en-GB" sz="500" b="0" i="0" u="none" strike="noStrike">
                          <a:solidFill>
                            <a:srgbClr val="000000"/>
                          </a:solidFill>
                          <a:effectLst/>
                          <a:latin typeface="Calibri" panose="020F0502020204030204" pitchFamily="34" charset="0"/>
                        </a:rPr>
                        <a:t>1080945</a:t>
                      </a:r>
                    </a:p>
                  </a:txBody>
                  <a:tcPr marL="3509" marR="3509" marT="3509" marB="0" anchor="b">
                    <a:lnL>
                      <a:noFill/>
                    </a:lnL>
                    <a:lnR>
                      <a:noFill/>
                    </a:lnR>
                    <a:lnT>
                      <a:noFill/>
                    </a:lnT>
                    <a:lnB>
                      <a:noFill/>
                    </a:lnB>
                    <a:solidFill>
                      <a:srgbClr val="FCEEF1"/>
                    </a:solidFill>
                  </a:tcPr>
                </a:tc>
                <a:extLst>
                  <a:ext uri="{0D108BD9-81ED-4DB2-BD59-A6C34878D82A}">
                    <a16:rowId xmlns:a16="http://schemas.microsoft.com/office/drawing/2014/main" val="3182273476"/>
                  </a:ext>
                </a:extLst>
              </a:tr>
              <a:tr h="117217">
                <a:tc>
                  <a:txBody>
                    <a:bodyPr/>
                    <a:lstStyle/>
                    <a:p>
                      <a:pPr algn="l" fontAlgn="b"/>
                      <a:r>
                        <a:rPr lang="en-GB" sz="500" b="0" i="0" u="none" strike="noStrike">
                          <a:solidFill>
                            <a:srgbClr val="000000"/>
                          </a:solidFill>
                          <a:effectLst/>
                          <a:latin typeface="Calibri" panose="020F0502020204030204" pitchFamily="34" charset="0"/>
                        </a:rPr>
                        <a:t>ECR-2381</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Queensland University of Technology</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TOTAL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93%</a:t>
                      </a:r>
                    </a:p>
                  </a:txBody>
                  <a:tcPr marL="3509" marR="3509" marT="3509" marB="0" anchor="b">
                    <a:lnL>
                      <a:noFill/>
                    </a:lnL>
                    <a:lnR>
                      <a:noFill/>
                    </a:lnR>
                    <a:lnT>
                      <a:noFill/>
                    </a:lnT>
                    <a:lnB>
                      <a:noFill/>
                    </a:lnB>
                    <a:solidFill>
                      <a:srgbClr val="F9797B"/>
                    </a:solidFill>
                  </a:tcPr>
                </a:tc>
                <a:tc>
                  <a:txBody>
                    <a:bodyPr/>
                    <a:lstStyle/>
                    <a:p>
                      <a:pPr algn="r" fontAlgn="b"/>
                      <a:r>
                        <a:rPr lang="en-GB" sz="500" b="0" i="0" u="none" strike="noStrike">
                          <a:solidFill>
                            <a:srgbClr val="000000"/>
                          </a:solidFill>
                          <a:effectLst/>
                          <a:latin typeface="Calibri" panose="020F0502020204030204" pitchFamily="34" charset="0"/>
                        </a:rPr>
                        <a:t>994734.4</a:t>
                      </a:r>
                    </a:p>
                  </a:txBody>
                  <a:tcPr marL="3509" marR="3509" marT="3509" marB="0" anchor="b">
                    <a:lnL>
                      <a:noFill/>
                    </a:lnL>
                    <a:lnR>
                      <a:noFill/>
                    </a:lnR>
                    <a:lnT>
                      <a:noFill/>
                    </a:lnT>
                    <a:lnB>
                      <a:noFill/>
                    </a:lnB>
                    <a:solidFill>
                      <a:srgbClr val="FCEFF1"/>
                    </a:solidFill>
                  </a:tcPr>
                </a:tc>
                <a:extLst>
                  <a:ext uri="{0D108BD9-81ED-4DB2-BD59-A6C34878D82A}">
                    <a16:rowId xmlns:a16="http://schemas.microsoft.com/office/drawing/2014/main" val="2552966155"/>
                  </a:ext>
                </a:extLst>
              </a:tr>
              <a:tr h="117217">
                <a:tc>
                  <a:txBody>
                    <a:bodyPr/>
                    <a:lstStyle/>
                    <a:p>
                      <a:pPr algn="l" fontAlgn="b"/>
                      <a:r>
                        <a:rPr lang="en-GB" sz="500" b="0" i="0" u="none" strike="noStrike">
                          <a:solidFill>
                            <a:srgbClr val="000000"/>
                          </a:solidFill>
                          <a:effectLst/>
                          <a:latin typeface="Calibri" panose="020F0502020204030204" pitchFamily="34" charset="0"/>
                        </a:rPr>
                        <a:t>ECR-2131</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University of Bologna</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95%</a:t>
                      </a:r>
                    </a:p>
                  </a:txBody>
                  <a:tcPr marL="3509" marR="3509" marT="3509" marB="0" anchor="b">
                    <a:lnL>
                      <a:noFill/>
                    </a:lnL>
                    <a:lnR>
                      <a:noFill/>
                    </a:lnR>
                    <a:lnT>
                      <a:noFill/>
                    </a:lnT>
                    <a:lnB>
                      <a:noFill/>
                    </a:lnB>
                    <a:solidFill>
                      <a:srgbClr val="F97577"/>
                    </a:solidFill>
                  </a:tcPr>
                </a:tc>
                <a:tc>
                  <a:txBody>
                    <a:bodyPr/>
                    <a:lstStyle/>
                    <a:p>
                      <a:pPr algn="r" fontAlgn="b"/>
                      <a:r>
                        <a:rPr lang="en-GB" sz="500" b="0" i="0" u="none" strike="noStrike">
                          <a:solidFill>
                            <a:srgbClr val="000000"/>
                          </a:solidFill>
                          <a:effectLst/>
                          <a:latin typeface="Calibri" panose="020F0502020204030204" pitchFamily="34" charset="0"/>
                        </a:rPr>
                        <a:t>1925522</a:t>
                      </a:r>
                    </a:p>
                  </a:txBody>
                  <a:tcPr marL="3509" marR="3509" marT="3509" marB="0" anchor="b">
                    <a:lnL>
                      <a:noFill/>
                    </a:lnL>
                    <a:lnR>
                      <a:noFill/>
                    </a:lnR>
                    <a:lnT>
                      <a:noFill/>
                    </a:lnT>
                    <a:lnB>
                      <a:noFill/>
                    </a:lnB>
                    <a:solidFill>
                      <a:srgbClr val="FCEBEE"/>
                    </a:solidFill>
                  </a:tcPr>
                </a:tc>
                <a:extLst>
                  <a:ext uri="{0D108BD9-81ED-4DB2-BD59-A6C34878D82A}">
                    <a16:rowId xmlns:a16="http://schemas.microsoft.com/office/drawing/2014/main" val="1601696599"/>
                  </a:ext>
                </a:extLst>
              </a:tr>
              <a:tr h="117217">
                <a:tc>
                  <a:txBody>
                    <a:bodyPr/>
                    <a:lstStyle/>
                    <a:p>
                      <a:pPr algn="l" fontAlgn="b"/>
                      <a:r>
                        <a:rPr lang="en-GB" sz="500" b="0" i="0" u="none" strike="noStrike">
                          <a:solidFill>
                            <a:srgbClr val="000000"/>
                          </a:solidFill>
                          <a:effectLst/>
                          <a:latin typeface="Calibri" panose="020F0502020204030204" pitchFamily="34" charset="0"/>
                        </a:rPr>
                        <a:t>ECR-875</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Oklahoma State University Stillwater</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76%</a:t>
                      </a:r>
                    </a:p>
                  </a:txBody>
                  <a:tcPr marL="3509" marR="3509" marT="3509" marB="0" anchor="b">
                    <a:lnL>
                      <a:noFill/>
                    </a:lnL>
                    <a:lnR>
                      <a:noFill/>
                    </a:lnR>
                    <a:lnT>
                      <a:noFill/>
                    </a:lnT>
                    <a:lnB>
                      <a:noFill/>
                    </a:lnB>
                    <a:solidFill>
                      <a:srgbClr val="FA9EA1"/>
                    </a:solidFill>
                  </a:tcPr>
                </a:tc>
                <a:tc>
                  <a:txBody>
                    <a:bodyPr/>
                    <a:lstStyle/>
                    <a:p>
                      <a:pPr algn="r" fontAlgn="b"/>
                      <a:r>
                        <a:rPr lang="en-GB" sz="500" b="0" i="0" u="none" strike="noStrike">
                          <a:solidFill>
                            <a:srgbClr val="000000"/>
                          </a:solidFill>
                          <a:effectLst/>
                          <a:latin typeface="Calibri" panose="020F0502020204030204" pitchFamily="34" charset="0"/>
                        </a:rPr>
                        <a:t>2366522</a:t>
                      </a:r>
                    </a:p>
                  </a:txBody>
                  <a:tcPr marL="3509" marR="3509" marT="3509" marB="0" anchor="b">
                    <a:lnL>
                      <a:noFill/>
                    </a:lnL>
                    <a:lnR>
                      <a:noFill/>
                    </a:lnR>
                    <a:lnT>
                      <a:noFill/>
                    </a:lnT>
                    <a:lnB>
                      <a:noFill/>
                    </a:lnB>
                    <a:solidFill>
                      <a:srgbClr val="FCEAED"/>
                    </a:solidFill>
                  </a:tcPr>
                </a:tc>
                <a:extLst>
                  <a:ext uri="{0D108BD9-81ED-4DB2-BD59-A6C34878D82A}">
                    <a16:rowId xmlns:a16="http://schemas.microsoft.com/office/drawing/2014/main" val="4123701314"/>
                  </a:ext>
                </a:extLst>
              </a:tr>
              <a:tr h="117217">
                <a:tc>
                  <a:txBody>
                    <a:bodyPr/>
                    <a:lstStyle/>
                    <a:p>
                      <a:pPr algn="l" fontAlgn="b"/>
                      <a:r>
                        <a:rPr lang="en-GB" sz="500" b="0" i="0" u="none" strike="noStrike">
                          <a:solidFill>
                            <a:srgbClr val="000000"/>
                          </a:solidFill>
                          <a:effectLst/>
                          <a:latin typeface="Calibri" panose="020F0502020204030204" pitchFamily="34" charset="0"/>
                        </a:rPr>
                        <a:t>ECR-2402</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The University of Newcastle</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TOTAL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90%</a:t>
                      </a:r>
                    </a:p>
                  </a:txBody>
                  <a:tcPr marL="3509" marR="3509" marT="3509" marB="0" anchor="b">
                    <a:lnL>
                      <a:noFill/>
                    </a:lnL>
                    <a:lnR>
                      <a:noFill/>
                    </a:lnR>
                    <a:lnT>
                      <a:noFill/>
                    </a:lnT>
                    <a:lnB>
                      <a:noFill/>
                    </a:lnB>
                    <a:solidFill>
                      <a:srgbClr val="F97F81"/>
                    </a:solidFill>
                  </a:tcPr>
                </a:tc>
                <a:tc>
                  <a:txBody>
                    <a:bodyPr/>
                    <a:lstStyle/>
                    <a:p>
                      <a:pPr algn="r" fontAlgn="b"/>
                      <a:r>
                        <a:rPr lang="en-GB" sz="500" b="0" i="0" u="none" strike="noStrike">
                          <a:solidFill>
                            <a:srgbClr val="000000"/>
                          </a:solidFill>
                          <a:effectLst/>
                          <a:latin typeface="Calibri" panose="020F0502020204030204" pitchFamily="34" charset="0"/>
                        </a:rPr>
                        <a:t>996444.3</a:t>
                      </a:r>
                    </a:p>
                  </a:txBody>
                  <a:tcPr marL="3509" marR="3509" marT="3509" marB="0" anchor="b">
                    <a:lnL>
                      <a:noFill/>
                    </a:lnL>
                    <a:lnR>
                      <a:noFill/>
                    </a:lnR>
                    <a:lnT>
                      <a:noFill/>
                    </a:lnT>
                    <a:lnB>
                      <a:noFill/>
                    </a:lnB>
                    <a:solidFill>
                      <a:srgbClr val="FCEFF1"/>
                    </a:solidFill>
                  </a:tcPr>
                </a:tc>
                <a:extLst>
                  <a:ext uri="{0D108BD9-81ED-4DB2-BD59-A6C34878D82A}">
                    <a16:rowId xmlns:a16="http://schemas.microsoft.com/office/drawing/2014/main" val="2578835394"/>
                  </a:ext>
                </a:extLst>
              </a:tr>
              <a:tr h="117217">
                <a:tc>
                  <a:txBody>
                    <a:bodyPr/>
                    <a:lstStyle/>
                    <a:p>
                      <a:pPr algn="l" fontAlgn="b"/>
                      <a:r>
                        <a:rPr lang="en-GB" sz="500" b="0" i="0" u="none" strike="noStrike">
                          <a:solidFill>
                            <a:srgbClr val="000000"/>
                          </a:solidFill>
                          <a:effectLst/>
                          <a:latin typeface="Calibri" panose="020F0502020204030204" pitchFamily="34" charset="0"/>
                        </a:rPr>
                        <a:t>ECR-1775</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The University of Western Australia</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TOTAL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66%</a:t>
                      </a:r>
                    </a:p>
                  </a:txBody>
                  <a:tcPr marL="3509" marR="3509" marT="3509" marB="0" anchor="b">
                    <a:lnL>
                      <a:noFill/>
                    </a:lnL>
                    <a:lnR>
                      <a:noFill/>
                    </a:lnR>
                    <a:lnT>
                      <a:noFill/>
                    </a:lnT>
                    <a:lnB>
                      <a:noFill/>
                    </a:lnB>
                    <a:solidFill>
                      <a:srgbClr val="FBB4B7"/>
                    </a:solidFill>
                  </a:tcPr>
                </a:tc>
                <a:tc>
                  <a:txBody>
                    <a:bodyPr/>
                    <a:lstStyle/>
                    <a:p>
                      <a:pPr algn="r" fontAlgn="b"/>
                      <a:r>
                        <a:rPr lang="en-GB" sz="500" b="0" i="0" u="none" strike="noStrike">
                          <a:solidFill>
                            <a:srgbClr val="000000"/>
                          </a:solidFill>
                          <a:effectLst/>
                          <a:latin typeface="Calibri" panose="020F0502020204030204" pitchFamily="34" charset="0"/>
                        </a:rPr>
                        <a:t>1348887</a:t>
                      </a:r>
                    </a:p>
                  </a:txBody>
                  <a:tcPr marL="3509" marR="3509" marT="3509" marB="0" anchor="b">
                    <a:lnL>
                      <a:noFill/>
                    </a:lnL>
                    <a:lnR>
                      <a:noFill/>
                    </a:lnR>
                    <a:lnT>
                      <a:noFill/>
                    </a:lnT>
                    <a:lnB>
                      <a:noFill/>
                    </a:lnB>
                    <a:solidFill>
                      <a:srgbClr val="FCEDF0"/>
                    </a:solidFill>
                  </a:tcPr>
                </a:tc>
                <a:extLst>
                  <a:ext uri="{0D108BD9-81ED-4DB2-BD59-A6C34878D82A}">
                    <a16:rowId xmlns:a16="http://schemas.microsoft.com/office/drawing/2014/main" val="2867176036"/>
                  </a:ext>
                </a:extLst>
              </a:tr>
              <a:tr h="117217">
                <a:tc>
                  <a:txBody>
                    <a:bodyPr/>
                    <a:lstStyle/>
                    <a:p>
                      <a:pPr algn="l" fontAlgn="b"/>
                      <a:r>
                        <a:rPr lang="en-GB" sz="500" b="0" i="0" u="none" strike="noStrike">
                          <a:solidFill>
                            <a:srgbClr val="000000"/>
                          </a:solidFill>
                          <a:effectLst/>
                          <a:latin typeface="Calibri" panose="020F0502020204030204" pitchFamily="34" charset="0"/>
                        </a:rPr>
                        <a:t>ECR-523603</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Higher Education Commission Pakistan</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72%</a:t>
                      </a:r>
                    </a:p>
                  </a:txBody>
                  <a:tcPr marL="3509" marR="3509" marT="3509" marB="0" anchor="b">
                    <a:lnL>
                      <a:noFill/>
                    </a:lnL>
                    <a:lnR>
                      <a:noFill/>
                    </a:lnR>
                    <a:lnT>
                      <a:noFill/>
                    </a:lnT>
                    <a:lnB>
                      <a:noFill/>
                    </a:lnB>
                    <a:solidFill>
                      <a:srgbClr val="FAA7A9"/>
                    </a:solidFill>
                  </a:tcPr>
                </a:tc>
                <a:tc>
                  <a:txBody>
                    <a:bodyPr/>
                    <a:lstStyle/>
                    <a:p>
                      <a:pPr algn="r" fontAlgn="b"/>
                      <a:r>
                        <a:rPr lang="en-GB" sz="500" b="0" i="0" u="none" strike="noStrike">
                          <a:solidFill>
                            <a:srgbClr val="000000"/>
                          </a:solidFill>
                          <a:effectLst/>
                          <a:latin typeface="Calibri" panose="020F0502020204030204" pitchFamily="34" charset="0"/>
                        </a:rPr>
                        <a:t>2431883</a:t>
                      </a:r>
                    </a:p>
                  </a:txBody>
                  <a:tcPr marL="3509" marR="3509" marT="3509" marB="0" anchor="b">
                    <a:lnL>
                      <a:noFill/>
                    </a:lnL>
                    <a:lnR>
                      <a:noFill/>
                    </a:lnR>
                    <a:lnT>
                      <a:noFill/>
                    </a:lnT>
                    <a:lnB>
                      <a:noFill/>
                    </a:lnB>
                    <a:solidFill>
                      <a:srgbClr val="FCEAEC"/>
                    </a:solidFill>
                  </a:tcPr>
                </a:tc>
                <a:extLst>
                  <a:ext uri="{0D108BD9-81ED-4DB2-BD59-A6C34878D82A}">
                    <a16:rowId xmlns:a16="http://schemas.microsoft.com/office/drawing/2014/main" val="3484222104"/>
                  </a:ext>
                </a:extLst>
              </a:tr>
              <a:tr h="117217">
                <a:tc>
                  <a:txBody>
                    <a:bodyPr/>
                    <a:lstStyle/>
                    <a:p>
                      <a:pPr algn="l" fontAlgn="b"/>
                      <a:r>
                        <a:rPr lang="en-GB" sz="500" b="0" i="0" u="none" strike="noStrike">
                          <a:solidFill>
                            <a:srgbClr val="000000"/>
                          </a:solidFill>
                          <a:effectLst/>
                          <a:latin typeface="Calibri" panose="020F0502020204030204" pitchFamily="34" charset="0"/>
                        </a:rPr>
                        <a:t>ECR-573664</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Clarivate Analytics Inc</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53%</a:t>
                      </a:r>
                    </a:p>
                  </a:txBody>
                  <a:tcPr marL="3509" marR="3509" marT="3509" marB="0" anchor="b">
                    <a:lnL>
                      <a:noFill/>
                    </a:lnL>
                    <a:lnR>
                      <a:noFill/>
                    </a:lnR>
                    <a:lnT>
                      <a:noFill/>
                    </a:lnT>
                    <a:lnB>
                      <a:noFill/>
                    </a:lnB>
                    <a:solidFill>
                      <a:srgbClr val="FBD1D4"/>
                    </a:solidFill>
                  </a:tcPr>
                </a:tc>
                <a:tc>
                  <a:txBody>
                    <a:bodyPr/>
                    <a:lstStyle/>
                    <a:p>
                      <a:pPr algn="r" fontAlgn="b"/>
                      <a:r>
                        <a:rPr lang="en-GB" sz="500" b="0" i="0" u="none" strike="noStrike">
                          <a:solidFill>
                            <a:srgbClr val="000000"/>
                          </a:solidFill>
                          <a:effectLst/>
                          <a:latin typeface="Calibri" panose="020F0502020204030204" pitchFamily="34" charset="0"/>
                        </a:rPr>
                        <a:t>3260000</a:t>
                      </a:r>
                    </a:p>
                  </a:txBody>
                  <a:tcPr marL="3509" marR="3509" marT="3509" marB="0" anchor="b">
                    <a:lnL>
                      <a:noFill/>
                    </a:lnL>
                    <a:lnR>
                      <a:noFill/>
                    </a:lnR>
                    <a:lnT>
                      <a:noFill/>
                    </a:lnT>
                    <a:lnB>
                      <a:noFill/>
                    </a:lnB>
                    <a:solidFill>
                      <a:srgbClr val="FCE7EA"/>
                    </a:solidFill>
                  </a:tcPr>
                </a:tc>
                <a:extLst>
                  <a:ext uri="{0D108BD9-81ED-4DB2-BD59-A6C34878D82A}">
                    <a16:rowId xmlns:a16="http://schemas.microsoft.com/office/drawing/2014/main" val="2616585947"/>
                  </a:ext>
                </a:extLst>
              </a:tr>
              <a:tr h="117217">
                <a:tc>
                  <a:txBody>
                    <a:bodyPr/>
                    <a:lstStyle/>
                    <a:p>
                      <a:pPr algn="l" fontAlgn="b"/>
                      <a:r>
                        <a:rPr lang="en-GB" sz="500" b="0" i="0" u="none" strike="noStrike">
                          <a:solidFill>
                            <a:srgbClr val="000000"/>
                          </a:solidFill>
                          <a:effectLst/>
                          <a:latin typeface="Calibri" panose="020F0502020204030204" pitchFamily="34" charset="0"/>
                        </a:rPr>
                        <a:t>ECR-2621</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USDA-ARS Beltsville Agricultural Research Center</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66%</a:t>
                      </a:r>
                    </a:p>
                  </a:txBody>
                  <a:tcPr marL="3509" marR="3509" marT="3509" marB="0" anchor="b">
                    <a:lnL>
                      <a:noFill/>
                    </a:lnL>
                    <a:lnR>
                      <a:noFill/>
                    </a:lnR>
                    <a:lnT>
                      <a:noFill/>
                    </a:lnT>
                    <a:lnB>
                      <a:noFill/>
                    </a:lnB>
                    <a:solidFill>
                      <a:srgbClr val="FBB5B8"/>
                    </a:solidFill>
                  </a:tcPr>
                </a:tc>
                <a:tc>
                  <a:txBody>
                    <a:bodyPr/>
                    <a:lstStyle/>
                    <a:p>
                      <a:pPr algn="r" fontAlgn="b"/>
                      <a:r>
                        <a:rPr lang="en-GB" sz="500" b="0" i="0" u="none" strike="noStrike">
                          <a:solidFill>
                            <a:srgbClr val="000000"/>
                          </a:solidFill>
                          <a:effectLst/>
                          <a:latin typeface="Calibri" panose="020F0502020204030204" pitchFamily="34" charset="0"/>
                        </a:rPr>
                        <a:t>2631090</a:t>
                      </a:r>
                    </a:p>
                  </a:txBody>
                  <a:tcPr marL="3509" marR="3509" marT="3509" marB="0" anchor="b">
                    <a:lnL>
                      <a:noFill/>
                    </a:lnL>
                    <a:lnR>
                      <a:noFill/>
                    </a:lnR>
                    <a:lnT>
                      <a:noFill/>
                    </a:lnT>
                    <a:lnB>
                      <a:noFill/>
                    </a:lnB>
                    <a:solidFill>
                      <a:srgbClr val="FCE9EC"/>
                    </a:solidFill>
                  </a:tcPr>
                </a:tc>
                <a:extLst>
                  <a:ext uri="{0D108BD9-81ED-4DB2-BD59-A6C34878D82A}">
                    <a16:rowId xmlns:a16="http://schemas.microsoft.com/office/drawing/2014/main" val="342076689"/>
                  </a:ext>
                </a:extLst>
              </a:tr>
              <a:tr h="117217">
                <a:tc>
                  <a:txBody>
                    <a:bodyPr/>
                    <a:lstStyle/>
                    <a:p>
                      <a:pPr algn="l" fontAlgn="b"/>
                      <a:r>
                        <a:rPr lang="en-GB" sz="500" b="0" i="0" u="none" strike="noStrike">
                          <a:solidFill>
                            <a:srgbClr val="000000"/>
                          </a:solidFill>
                          <a:effectLst/>
                          <a:latin typeface="Calibri" panose="020F0502020204030204" pitchFamily="34" charset="0"/>
                        </a:rPr>
                        <a:t>ECR-1206</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Washington University in Saint Louis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509" marR="3509" marT="3509"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509" marR="3509" marT="3509"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73%</a:t>
                      </a:r>
                    </a:p>
                  </a:txBody>
                  <a:tcPr marL="3509" marR="3509" marT="3509" marB="0" anchor="b">
                    <a:lnL>
                      <a:noFill/>
                    </a:lnL>
                    <a:lnR>
                      <a:noFill/>
                    </a:lnR>
                    <a:lnT>
                      <a:noFill/>
                    </a:lnT>
                    <a:lnB>
                      <a:noFill/>
                    </a:lnB>
                    <a:solidFill>
                      <a:srgbClr val="FAA5A7"/>
                    </a:solidFill>
                  </a:tcPr>
                </a:tc>
                <a:tc>
                  <a:txBody>
                    <a:bodyPr/>
                    <a:lstStyle/>
                    <a:p>
                      <a:pPr algn="r" fontAlgn="b"/>
                      <a:r>
                        <a:rPr lang="en-GB" sz="500" b="0" i="0" u="none" strike="noStrike" dirty="0">
                          <a:solidFill>
                            <a:srgbClr val="000000"/>
                          </a:solidFill>
                          <a:effectLst/>
                          <a:latin typeface="Calibri" panose="020F0502020204030204" pitchFamily="34" charset="0"/>
                        </a:rPr>
                        <a:t>2350756</a:t>
                      </a:r>
                    </a:p>
                  </a:txBody>
                  <a:tcPr marL="3509" marR="3509" marT="3509" marB="0" anchor="b">
                    <a:lnL>
                      <a:noFill/>
                    </a:lnL>
                    <a:lnR>
                      <a:noFill/>
                    </a:lnR>
                    <a:lnT>
                      <a:noFill/>
                    </a:lnT>
                    <a:lnB>
                      <a:noFill/>
                    </a:lnB>
                    <a:solidFill>
                      <a:srgbClr val="FCEAED"/>
                    </a:solidFill>
                  </a:tcPr>
                </a:tc>
                <a:extLst>
                  <a:ext uri="{0D108BD9-81ED-4DB2-BD59-A6C34878D82A}">
                    <a16:rowId xmlns:a16="http://schemas.microsoft.com/office/drawing/2014/main" val="3476587351"/>
                  </a:ext>
                </a:extLst>
              </a:tr>
            </a:tbl>
          </a:graphicData>
        </a:graphic>
      </p:graphicFrame>
      <p:graphicFrame>
        <p:nvGraphicFramePr>
          <p:cNvPr id="11" name="Table 10">
            <a:extLst>
              <a:ext uri="{FF2B5EF4-FFF2-40B4-BE49-F238E27FC236}">
                <a16:creationId xmlns:a16="http://schemas.microsoft.com/office/drawing/2014/main" id="{B6DFFE08-5609-4203-AA8B-06E3189141D9}"/>
              </a:ext>
            </a:extLst>
          </p:cNvPr>
          <p:cNvGraphicFramePr>
            <a:graphicFrameLocks noGrp="1"/>
          </p:cNvGraphicFramePr>
          <p:nvPr>
            <p:extLst>
              <p:ext uri="{D42A27DB-BD31-4B8C-83A1-F6EECF244321}">
                <p14:modId xmlns:p14="http://schemas.microsoft.com/office/powerpoint/2010/main" val="3167030948"/>
              </p:ext>
            </p:extLst>
          </p:nvPr>
        </p:nvGraphicFramePr>
        <p:xfrm>
          <a:off x="5104660" y="970026"/>
          <a:ext cx="3463078" cy="3425832"/>
        </p:xfrm>
        <a:graphic>
          <a:graphicData uri="http://schemas.openxmlformats.org/drawingml/2006/table">
            <a:tbl>
              <a:tblPr/>
              <a:tblGrid>
                <a:gridCol w="286745">
                  <a:extLst>
                    <a:ext uri="{9D8B030D-6E8A-4147-A177-3AD203B41FA5}">
                      <a16:colId xmlns:a16="http://schemas.microsoft.com/office/drawing/2014/main" val="2511610980"/>
                    </a:ext>
                  </a:extLst>
                </a:gridCol>
                <a:gridCol w="1271987">
                  <a:extLst>
                    <a:ext uri="{9D8B030D-6E8A-4147-A177-3AD203B41FA5}">
                      <a16:colId xmlns:a16="http://schemas.microsoft.com/office/drawing/2014/main" val="3578315277"/>
                    </a:ext>
                  </a:extLst>
                </a:gridCol>
                <a:gridCol w="857682">
                  <a:extLst>
                    <a:ext uri="{9D8B030D-6E8A-4147-A177-3AD203B41FA5}">
                      <a16:colId xmlns:a16="http://schemas.microsoft.com/office/drawing/2014/main" val="2514600551"/>
                    </a:ext>
                  </a:extLst>
                </a:gridCol>
                <a:gridCol w="348888">
                  <a:extLst>
                    <a:ext uri="{9D8B030D-6E8A-4147-A177-3AD203B41FA5}">
                      <a16:colId xmlns:a16="http://schemas.microsoft.com/office/drawing/2014/main" val="2904835507"/>
                    </a:ext>
                  </a:extLst>
                </a:gridCol>
                <a:gridCol w="348888">
                  <a:extLst>
                    <a:ext uri="{9D8B030D-6E8A-4147-A177-3AD203B41FA5}">
                      <a16:colId xmlns:a16="http://schemas.microsoft.com/office/drawing/2014/main" val="863225972"/>
                    </a:ext>
                  </a:extLst>
                </a:gridCol>
                <a:gridCol w="348888">
                  <a:extLst>
                    <a:ext uri="{9D8B030D-6E8A-4147-A177-3AD203B41FA5}">
                      <a16:colId xmlns:a16="http://schemas.microsoft.com/office/drawing/2014/main" val="2161493719"/>
                    </a:ext>
                  </a:extLst>
                </a:gridCol>
              </a:tblGrid>
              <a:tr h="142743">
                <a:tc>
                  <a:txBody>
                    <a:bodyPr/>
                    <a:lstStyle/>
                    <a:p>
                      <a:pPr algn="l" fontAlgn="b"/>
                      <a:r>
                        <a:rPr lang="en-GB" sz="500" b="0" i="0" u="none" strike="noStrike">
                          <a:solidFill>
                            <a:srgbClr val="000000"/>
                          </a:solidFill>
                          <a:effectLst/>
                          <a:latin typeface="Calibri" panose="020F0502020204030204" pitchFamily="34" charset="0"/>
                        </a:rPr>
                        <a:t>ECR-81881</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RMIT University</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TOTAL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92%</a:t>
                      </a:r>
                    </a:p>
                  </a:txBody>
                  <a:tcPr marL="3943" marR="3943" marT="3943" marB="0" anchor="b">
                    <a:lnL>
                      <a:noFill/>
                    </a:lnL>
                    <a:lnR>
                      <a:noFill/>
                    </a:lnR>
                    <a:lnT>
                      <a:noFill/>
                    </a:lnT>
                    <a:lnB>
                      <a:noFill/>
                    </a:lnB>
                    <a:solidFill>
                      <a:srgbClr val="F97C7E"/>
                    </a:solidFill>
                  </a:tcPr>
                </a:tc>
                <a:tc>
                  <a:txBody>
                    <a:bodyPr/>
                    <a:lstStyle/>
                    <a:p>
                      <a:pPr algn="r" fontAlgn="b"/>
                      <a:r>
                        <a:rPr lang="en-GB" sz="500" b="0" i="0" u="none" strike="noStrike">
                          <a:solidFill>
                            <a:srgbClr val="000000"/>
                          </a:solidFill>
                          <a:effectLst/>
                          <a:latin typeface="Calibri" panose="020F0502020204030204" pitchFamily="34" charset="0"/>
                        </a:rPr>
                        <a:t>940882.2</a:t>
                      </a:r>
                    </a:p>
                  </a:txBody>
                  <a:tcPr marL="3943" marR="3943" marT="3943" marB="0" anchor="b">
                    <a:lnL>
                      <a:noFill/>
                    </a:lnL>
                    <a:lnR>
                      <a:noFill/>
                    </a:lnR>
                    <a:lnT>
                      <a:noFill/>
                    </a:lnT>
                    <a:lnB>
                      <a:noFill/>
                    </a:lnB>
                    <a:solidFill>
                      <a:srgbClr val="FCEFF2"/>
                    </a:solidFill>
                  </a:tcPr>
                </a:tc>
                <a:extLst>
                  <a:ext uri="{0D108BD9-81ED-4DB2-BD59-A6C34878D82A}">
                    <a16:rowId xmlns:a16="http://schemas.microsoft.com/office/drawing/2014/main" val="1087336655"/>
                  </a:ext>
                </a:extLst>
              </a:tr>
              <a:tr h="142743">
                <a:tc>
                  <a:txBody>
                    <a:bodyPr/>
                    <a:lstStyle/>
                    <a:p>
                      <a:pPr algn="l" fontAlgn="b"/>
                      <a:r>
                        <a:rPr lang="en-GB" sz="500" b="0" i="0" u="none" strike="noStrike">
                          <a:solidFill>
                            <a:srgbClr val="000000"/>
                          </a:solidFill>
                          <a:effectLst/>
                          <a:latin typeface="Calibri" panose="020F0502020204030204" pitchFamily="34" charset="0"/>
                        </a:rPr>
                        <a:t>ECR-2372</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Griffith University</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TOTAL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98%</a:t>
                      </a:r>
                    </a:p>
                  </a:txBody>
                  <a:tcPr marL="3943" marR="3943" marT="3943" marB="0" anchor="b">
                    <a:lnL>
                      <a:noFill/>
                    </a:lnL>
                    <a:lnR>
                      <a:noFill/>
                    </a:lnR>
                    <a:lnT>
                      <a:noFill/>
                    </a:lnT>
                    <a:lnB>
                      <a:noFill/>
                    </a:lnB>
                    <a:solidFill>
                      <a:srgbClr val="F96D6F"/>
                    </a:solidFill>
                  </a:tcPr>
                </a:tc>
                <a:tc>
                  <a:txBody>
                    <a:bodyPr/>
                    <a:lstStyle/>
                    <a:p>
                      <a:pPr algn="r" fontAlgn="b"/>
                      <a:r>
                        <a:rPr lang="en-GB" sz="500" b="0" i="0" u="none" strike="noStrike">
                          <a:solidFill>
                            <a:srgbClr val="000000"/>
                          </a:solidFill>
                          <a:effectLst/>
                          <a:latin typeface="Calibri" panose="020F0502020204030204" pitchFamily="34" charset="0"/>
                        </a:rPr>
                        <a:t>873227.6</a:t>
                      </a:r>
                    </a:p>
                  </a:txBody>
                  <a:tcPr marL="3943" marR="3943" marT="3943" marB="0" anchor="b">
                    <a:lnL>
                      <a:noFill/>
                    </a:lnL>
                    <a:lnR>
                      <a:noFill/>
                    </a:lnR>
                    <a:lnT>
                      <a:noFill/>
                    </a:lnT>
                    <a:lnB>
                      <a:noFill/>
                    </a:lnB>
                    <a:solidFill>
                      <a:srgbClr val="FCEFF2"/>
                    </a:solidFill>
                  </a:tcPr>
                </a:tc>
                <a:extLst>
                  <a:ext uri="{0D108BD9-81ED-4DB2-BD59-A6C34878D82A}">
                    <a16:rowId xmlns:a16="http://schemas.microsoft.com/office/drawing/2014/main" val="1231219814"/>
                  </a:ext>
                </a:extLst>
              </a:tr>
              <a:tr h="142743">
                <a:tc>
                  <a:txBody>
                    <a:bodyPr/>
                    <a:lstStyle/>
                    <a:p>
                      <a:pPr algn="l" fontAlgn="b"/>
                      <a:r>
                        <a:rPr lang="en-GB" sz="500" b="0" i="0" u="none" strike="noStrike">
                          <a:solidFill>
                            <a:srgbClr val="000000"/>
                          </a:solidFill>
                          <a:effectLst/>
                          <a:latin typeface="Calibri" panose="020F0502020204030204" pitchFamily="34" charset="0"/>
                        </a:rPr>
                        <a:t>ECR-1198</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Vanderbilt University</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76%</a:t>
                      </a:r>
                    </a:p>
                  </a:txBody>
                  <a:tcPr marL="3943" marR="3943" marT="3943" marB="0" anchor="b">
                    <a:lnL>
                      <a:noFill/>
                    </a:lnL>
                    <a:lnR>
                      <a:noFill/>
                    </a:lnR>
                    <a:lnT>
                      <a:noFill/>
                    </a:lnT>
                    <a:lnB>
                      <a:noFill/>
                    </a:lnB>
                    <a:solidFill>
                      <a:srgbClr val="FA9EA1"/>
                    </a:solidFill>
                  </a:tcPr>
                </a:tc>
                <a:tc>
                  <a:txBody>
                    <a:bodyPr/>
                    <a:lstStyle/>
                    <a:p>
                      <a:pPr algn="r" fontAlgn="b"/>
                      <a:r>
                        <a:rPr lang="en-GB" sz="500" b="0" i="0" u="none" strike="noStrike">
                          <a:solidFill>
                            <a:srgbClr val="000000"/>
                          </a:solidFill>
                          <a:effectLst/>
                          <a:latin typeface="Calibri" panose="020F0502020204030204" pitchFamily="34" charset="0"/>
                        </a:rPr>
                        <a:t>2245404</a:t>
                      </a:r>
                    </a:p>
                  </a:txBody>
                  <a:tcPr marL="3943" marR="3943" marT="3943" marB="0" anchor="b">
                    <a:lnL>
                      <a:noFill/>
                    </a:lnL>
                    <a:lnR>
                      <a:noFill/>
                    </a:lnR>
                    <a:lnT>
                      <a:noFill/>
                    </a:lnT>
                    <a:lnB>
                      <a:noFill/>
                    </a:lnB>
                    <a:solidFill>
                      <a:srgbClr val="FCEAED"/>
                    </a:solidFill>
                  </a:tcPr>
                </a:tc>
                <a:extLst>
                  <a:ext uri="{0D108BD9-81ED-4DB2-BD59-A6C34878D82A}">
                    <a16:rowId xmlns:a16="http://schemas.microsoft.com/office/drawing/2014/main" val="2321001317"/>
                  </a:ext>
                </a:extLst>
              </a:tr>
              <a:tr h="142743">
                <a:tc>
                  <a:txBody>
                    <a:bodyPr/>
                    <a:lstStyle/>
                    <a:p>
                      <a:pPr algn="l" fontAlgn="b"/>
                      <a:r>
                        <a:rPr lang="en-GB" sz="500" b="0" i="0" u="none" strike="noStrike">
                          <a:solidFill>
                            <a:srgbClr val="000000"/>
                          </a:solidFill>
                          <a:effectLst/>
                          <a:latin typeface="Calibri" panose="020F0502020204030204" pitchFamily="34" charset="0"/>
                        </a:rPr>
                        <a:t>ECR-1120</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University of Pittsburgh</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68%</a:t>
                      </a:r>
                    </a:p>
                  </a:txBody>
                  <a:tcPr marL="3943" marR="3943" marT="3943" marB="0" anchor="b">
                    <a:lnL>
                      <a:noFill/>
                    </a:lnL>
                    <a:lnR>
                      <a:noFill/>
                    </a:lnR>
                    <a:lnT>
                      <a:noFill/>
                    </a:lnT>
                    <a:lnB>
                      <a:noFill/>
                    </a:lnB>
                    <a:solidFill>
                      <a:srgbClr val="FAB0B3"/>
                    </a:solidFill>
                  </a:tcPr>
                </a:tc>
                <a:tc>
                  <a:txBody>
                    <a:bodyPr/>
                    <a:lstStyle/>
                    <a:p>
                      <a:pPr algn="r" fontAlgn="b"/>
                      <a:r>
                        <a:rPr lang="en-GB" sz="500" b="0" i="0" u="none" strike="noStrike">
                          <a:solidFill>
                            <a:srgbClr val="000000"/>
                          </a:solidFill>
                          <a:effectLst/>
                          <a:latin typeface="Calibri" panose="020F0502020204030204" pitchFamily="34" charset="0"/>
                        </a:rPr>
                        <a:t>2433297</a:t>
                      </a:r>
                    </a:p>
                  </a:txBody>
                  <a:tcPr marL="3943" marR="3943" marT="3943" marB="0" anchor="b">
                    <a:lnL>
                      <a:noFill/>
                    </a:lnL>
                    <a:lnR>
                      <a:noFill/>
                    </a:lnR>
                    <a:lnT>
                      <a:noFill/>
                    </a:lnT>
                    <a:lnB>
                      <a:noFill/>
                    </a:lnB>
                    <a:solidFill>
                      <a:srgbClr val="FCEAEC"/>
                    </a:solidFill>
                  </a:tcPr>
                </a:tc>
                <a:extLst>
                  <a:ext uri="{0D108BD9-81ED-4DB2-BD59-A6C34878D82A}">
                    <a16:rowId xmlns:a16="http://schemas.microsoft.com/office/drawing/2014/main" val="3975501646"/>
                  </a:ext>
                </a:extLst>
              </a:tr>
              <a:tr h="142743">
                <a:tc>
                  <a:txBody>
                    <a:bodyPr/>
                    <a:lstStyle/>
                    <a:p>
                      <a:pPr algn="l" fontAlgn="b"/>
                      <a:r>
                        <a:rPr lang="en-GB" sz="500" b="0" i="0" u="none" strike="noStrike">
                          <a:solidFill>
                            <a:srgbClr val="000000"/>
                          </a:solidFill>
                          <a:effectLst/>
                          <a:latin typeface="Calibri" panose="020F0502020204030204" pitchFamily="34" charset="0"/>
                        </a:rPr>
                        <a:t>ECR-1103</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University of North Carolina at Chapel Hill</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63%</a:t>
                      </a:r>
                    </a:p>
                  </a:txBody>
                  <a:tcPr marL="3943" marR="3943" marT="3943" marB="0" anchor="b">
                    <a:lnL>
                      <a:noFill/>
                    </a:lnL>
                    <a:lnR>
                      <a:noFill/>
                    </a:lnR>
                    <a:lnT>
                      <a:noFill/>
                    </a:lnT>
                    <a:lnB>
                      <a:noFill/>
                    </a:lnB>
                    <a:solidFill>
                      <a:srgbClr val="FBBCBE"/>
                    </a:solidFill>
                  </a:tcPr>
                </a:tc>
                <a:tc>
                  <a:txBody>
                    <a:bodyPr/>
                    <a:lstStyle/>
                    <a:p>
                      <a:pPr algn="r" fontAlgn="b"/>
                      <a:r>
                        <a:rPr lang="en-GB" sz="500" b="0" i="0" u="none" strike="noStrike">
                          <a:solidFill>
                            <a:srgbClr val="000000"/>
                          </a:solidFill>
                          <a:effectLst/>
                          <a:latin typeface="Calibri" panose="020F0502020204030204" pitchFamily="34" charset="0"/>
                        </a:rPr>
                        <a:t>2534321</a:t>
                      </a:r>
                    </a:p>
                  </a:txBody>
                  <a:tcPr marL="3943" marR="3943" marT="3943" marB="0" anchor="b">
                    <a:lnL>
                      <a:noFill/>
                    </a:lnL>
                    <a:lnR>
                      <a:noFill/>
                    </a:lnR>
                    <a:lnT>
                      <a:noFill/>
                    </a:lnT>
                    <a:lnB>
                      <a:noFill/>
                    </a:lnB>
                    <a:solidFill>
                      <a:srgbClr val="FCE9EC"/>
                    </a:solidFill>
                  </a:tcPr>
                </a:tc>
                <a:extLst>
                  <a:ext uri="{0D108BD9-81ED-4DB2-BD59-A6C34878D82A}">
                    <a16:rowId xmlns:a16="http://schemas.microsoft.com/office/drawing/2014/main" val="990283412"/>
                  </a:ext>
                </a:extLst>
              </a:tr>
              <a:tr h="142743">
                <a:tc>
                  <a:txBody>
                    <a:bodyPr/>
                    <a:lstStyle/>
                    <a:p>
                      <a:pPr algn="l" fontAlgn="b"/>
                      <a:r>
                        <a:rPr lang="en-GB" sz="500" b="0" i="0" u="none" strike="noStrike">
                          <a:solidFill>
                            <a:srgbClr val="000000"/>
                          </a:solidFill>
                          <a:effectLst/>
                          <a:latin typeface="Calibri" panose="020F0502020204030204" pitchFamily="34" charset="0"/>
                        </a:rPr>
                        <a:t>ECR-2159</a:t>
                      </a:r>
                    </a:p>
                  </a:txBody>
                  <a:tcPr marL="3943" marR="3943" marT="3943" marB="0" anchor="b">
                    <a:lnL>
                      <a:noFill/>
                    </a:lnL>
                    <a:lnR>
                      <a:noFill/>
                    </a:lnR>
                    <a:lnT>
                      <a:noFill/>
                    </a:lnT>
                    <a:lnB>
                      <a:noFill/>
                    </a:lnB>
                  </a:tcPr>
                </a:tc>
                <a:tc>
                  <a:txBody>
                    <a:bodyPr/>
                    <a:lstStyle/>
                    <a:p>
                      <a:pPr algn="l" fontAlgn="b"/>
                      <a:r>
                        <a:rPr lang="it-IT" sz="500" b="0" i="0" u="none" strike="noStrike">
                          <a:solidFill>
                            <a:srgbClr val="000000"/>
                          </a:solidFill>
                          <a:effectLst/>
                          <a:latin typeface="Calibri" panose="020F0502020204030204" pitchFamily="34" charset="0"/>
                        </a:rPr>
                        <a:t>University of Rome La Sapienza</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99%</a:t>
                      </a:r>
                    </a:p>
                  </a:txBody>
                  <a:tcPr marL="3943" marR="3943" marT="3943" marB="0" anchor="b">
                    <a:lnL>
                      <a:noFill/>
                    </a:lnL>
                    <a:lnR>
                      <a:noFill/>
                    </a:lnR>
                    <a:lnT>
                      <a:noFill/>
                    </a:lnT>
                    <a:lnB>
                      <a:noFill/>
                    </a:lnB>
                    <a:solidFill>
                      <a:srgbClr val="F96B6D"/>
                    </a:solidFill>
                  </a:tcPr>
                </a:tc>
                <a:tc>
                  <a:txBody>
                    <a:bodyPr/>
                    <a:lstStyle/>
                    <a:p>
                      <a:pPr algn="r" fontAlgn="b"/>
                      <a:r>
                        <a:rPr lang="en-GB" sz="500" b="0" i="0" u="none" strike="noStrike">
                          <a:solidFill>
                            <a:srgbClr val="000000"/>
                          </a:solidFill>
                          <a:effectLst/>
                          <a:latin typeface="Calibri" panose="020F0502020204030204" pitchFamily="34" charset="0"/>
                        </a:rPr>
                        <a:t>1602489</a:t>
                      </a:r>
                    </a:p>
                  </a:txBody>
                  <a:tcPr marL="3943" marR="3943" marT="3943" marB="0" anchor="b">
                    <a:lnL>
                      <a:noFill/>
                    </a:lnL>
                    <a:lnR>
                      <a:noFill/>
                    </a:lnR>
                    <a:lnT>
                      <a:noFill/>
                    </a:lnT>
                    <a:lnB>
                      <a:noFill/>
                    </a:lnB>
                    <a:solidFill>
                      <a:srgbClr val="FCECEF"/>
                    </a:solidFill>
                  </a:tcPr>
                </a:tc>
                <a:extLst>
                  <a:ext uri="{0D108BD9-81ED-4DB2-BD59-A6C34878D82A}">
                    <a16:rowId xmlns:a16="http://schemas.microsoft.com/office/drawing/2014/main" val="1918641258"/>
                  </a:ext>
                </a:extLst>
              </a:tr>
              <a:tr h="142743">
                <a:tc>
                  <a:txBody>
                    <a:bodyPr/>
                    <a:lstStyle/>
                    <a:p>
                      <a:pPr algn="l" fontAlgn="b"/>
                      <a:r>
                        <a:rPr lang="en-GB" sz="500" b="0" i="0" u="none" strike="noStrike">
                          <a:solidFill>
                            <a:srgbClr val="000000"/>
                          </a:solidFill>
                          <a:effectLst/>
                          <a:latin typeface="Calibri" panose="020F0502020204030204" pitchFamily="34" charset="0"/>
                        </a:rPr>
                        <a:t>ECR-2062</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University of Milan</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93%</a:t>
                      </a:r>
                    </a:p>
                  </a:txBody>
                  <a:tcPr marL="3943" marR="3943" marT="3943" marB="0" anchor="b">
                    <a:lnL>
                      <a:noFill/>
                    </a:lnL>
                    <a:lnR>
                      <a:noFill/>
                    </a:lnR>
                    <a:lnT>
                      <a:noFill/>
                    </a:lnT>
                    <a:lnB>
                      <a:noFill/>
                    </a:lnB>
                    <a:solidFill>
                      <a:srgbClr val="F9797B"/>
                    </a:solidFill>
                  </a:tcPr>
                </a:tc>
                <a:tc>
                  <a:txBody>
                    <a:bodyPr/>
                    <a:lstStyle/>
                    <a:p>
                      <a:pPr algn="r" fontAlgn="b"/>
                      <a:r>
                        <a:rPr lang="en-GB" sz="500" b="0" i="0" u="none" strike="noStrike">
                          <a:solidFill>
                            <a:srgbClr val="000000"/>
                          </a:solidFill>
                          <a:effectLst/>
                          <a:latin typeface="Calibri" panose="020F0502020204030204" pitchFamily="34" charset="0"/>
                        </a:rPr>
                        <a:t>1708767</a:t>
                      </a:r>
                    </a:p>
                  </a:txBody>
                  <a:tcPr marL="3943" marR="3943" marT="3943" marB="0" anchor="b">
                    <a:lnL>
                      <a:noFill/>
                    </a:lnL>
                    <a:lnR>
                      <a:noFill/>
                    </a:lnR>
                    <a:lnT>
                      <a:noFill/>
                    </a:lnT>
                    <a:lnB>
                      <a:noFill/>
                    </a:lnB>
                    <a:solidFill>
                      <a:srgbClr val="FCECEF"/>
                    </a:solidFill>
                  </a:tcPr>
                </a:tc>
                <a:extLst>
                  <a:ext uri="{0D108BD9-81ED-4DB2-BD59-A6C34878D82A}">
                    <a16:rowId xmlns:a16="http://schemas.microsoft.com/office/drawing/2014/main" val="4051032648"/>
                  </a:ext>
                </a:extLst>
              </a:tr>
              <a:tr h="142743">
                <a:tc>
                  <a:txBody>
                    <a:bodyPr/>
                    <a:lstStyle/>
                    <a:p>
                      <a:pPr algn="l" fontAlgn="b"/>
                      <a:r>
                        <a:rPr lang="en-GB" sz="500" b="0" i="0" u="none" strike="noStrike">
                          <a:solidFill>
                            <a:srgbClr val="000000"/>
                          </a:solidFill>
                          <a:effectLst/>
                          <a:latin typeface="Calibri" panose="020F0502020204030204" pitchFamily="34" charset="0"/>
                        </a:rPr>
                        <a:t>ECR-1780</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The University of Adelaide</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TOTAL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65%</a:t>
                      </a:r>
                    </a:p>
                  </a:txBody>
                  <a:tcPr marL="3943" marR="3943" marT="3943" marB="0" anchor="b">
                    <a:lnL>
                      <a:noFill/>
                    </a:lnL>
                    <a:lnR>
                      <a:noFill/>
                    </a:lnR>
                    <a:lnT>
                      <a:noFill/>
                    </a:lnT>
                    <a:lnB>
                      <a:noFill/>
                    </a:lnB>
                    <a:solidFill>
                      <a:srgbClr val="FBB7BA"/>
                    </a:solidFill>
                  </a:tcPr>
                </a:tc>
                <a:tc>
                  <a:txBody>
                    <a:bodyPr/>
                    <a:lstStyle/>
                    <a:p>
                      <a:pPr algn="r" fontAlgn="b"/>
                      <a:r>
                        <a:rPr lang="en-GB" sz="500" b="0" i="0" u="none" strike="noStrike">
                          <a:solidFill>
                            <a:srgbClr val="000000"/>
                          </a:solidFill>
                          <a:effectLst/>
                          <a:latin typeface="Calibri" panose="020F0502020204030204" pitchFamily="34" charset="0"/>
                        </a:rPr>
                        <a:t>1218022</a:t>
                      </a:r>
                    </a:p>
                  </a:txBody>
                  <a:tcPr marL="3943" marR="3943" marT="3943" marB="0" anchor="b">
                    <a:lnL>
                      <a:noFill/>
                    </a:lnL>
                    <a:lnR>
                      <a:noFill/>
                    </a:lnR>
                    <a:lnT>
                      <a:noFill/>
                    </a:lnT>
                    <a:lnB>
                      <a:noFill/>
                    </a:lnB>
                    <a:solidFill>
                      <a:srgbClr val="FCEEF1"/>
                    </a:solidFill>
                  </a:tcPr>
                </a:tc>
                <a:extLst>
                  <a:ext uri="{0D108BD9-81ED-4DB2-BD59-A6C34878D82A}">
                    <a16:rowId xmlns:a16="http://schemas.microsoft.com/office/drawing/2014/main" val="2753143296"/>
                  </a:ext>
                </a:extLst>
              </a:tr>
              <a:tr h="142743">
                <a:tc>
                  <a:txBody>
                    <a:bodyPr/>
                    <a:lstStyle/>
                    <a:p>
                      <a:pPr algn="l" fontAlgn="b"/>
                      <a:r>
                        <a:rPr lang="en-GB" sz="500" b="0" i="0" u="none" strike="noStrike">
                          <a:solidFill>
                            <a:srgbClr val="000000"/>
                          </a:solidFill>
                          <a:effectLst/>
                          <a:latin typeface="Calibri" panose="020F0502020204030204" pitchFamily="34" charset="0"/>
                        </a:rPr>
                        <a:t>ECR-848</a:t>
                      </a:r>
                    </a:p>
                  </a:txBody>
                  <a:tcPr marL="3943" marR="3943" marT="3943" marB="0" anchor="b">
                    <a:lnL>
                      <a:noFill/>
                    </a:lnL>
                    <a:lnR>
                      <a:noFill/>
                    </a:lnR>
                    <a:lnT>
                      <a:noFill/>
                    </a:lnT>
                    <a:lnB>
                      <a:noFill/>
                    </a:lnB>
                  </a:tcPr>
                </a:tc>
                <a:tc>
                  <a:txBody>
                    <a:bodyPr/>
                    <a:lstStyle/>
                    <a:p>
                      <a:pPr algn="l" fontAlgn="b"/>
                      <a:r>
                        <a:rPr lang="en-GB" sz="500" b="0" i="0" u="none" strike="noStrike" dirty="0">
                          <a:solidFill>
                            <a:srgbClr val="000000"/>
                          </a:solidFill>
                          <a:effectLst/>
                          <a:latin typeface="Calibri" panose="020F0502020204030204" pitchFamily="34" charset="0"/>
                        </a:rPr>
                        <a:t>New York University</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69%</a:t>
                      </a:r>
                    </a:p>
                  </a:txBody>
                  <a:tcPr marL="3943" marR="3943" marT="3943" marB="0" anchor="b">
                    <a:lnL>
                      <a:noFill/>
                    </a:lnL>
                    <a:lnR>
                      <a:noFill/>
                    </a:lnR>
                    <a:lnT>
                      <a:noFill/>
                    </a:lnT>
                    <a:lnB>
                      <a:noFill/>
                    </a:lnB>
                    <a:solidFill>
                      <a:srgbClr val="FAAEB1"/>
                    </a:solidFill>
                  </a:tcPr>
                </a:tc>
                <a:tc>
                  <a:txBody>
                    <a:bodyPr/>
                    <a:lstStyle/>
                    <a:p>
                      <a:pPr algn="r" fontAlgn="b"/>
                      <a:r>
                        <a:rPr lang="en-GB" sz="500" b="0" i="0" u="none" strike="noStrike">
                          <a:solidFill>
                            <a:srgbClr val="000000"/>
                          </a:solidFill>
                          <a:effectLst/>
                          <a:latin typeface="Calibri" panose="020F0502020204030204" pitchFamily="34" charset="0"/>
                        </a:rPr>
                        <a:t>2263072</a:t>
                      </a:r>
                    </a:p>
                  </a:txBody>
                  <a:tcPr marL="3943" marR="3943" marT="3943" marB="0" anchor="b">
                    <a:lnL>
                      <a:noFill/>
                    </a:lnL>
                    <a:lnR>
                      <a:noFill/>
                    </a:lnR>
                    <a:lnT>
                      <a:noFill/>
                    </a:lnT>
                    <a:lnB>
                      <a:noFill/>
                    </a:lnB>
                    <a:solidFill>
                      <a:srgbClr val="FCEAED"/>
                    </a:solidFill>
                  </a:tcPr>
                </a:tc>
                <a:extLst>
                  <a:ext uri="{0D108BD9-81ED-4DB2-BD59-A6C34878D82A}">
                    <a16:rowId xmlns:a16="http://schemas.microsoft.com/office/drawing/2014/main" val="373545401"/>
                  </a:ext>
                </a:extLst>
              </a:tr>
              <a:tr h="142743">
                <a:tc>
                  <a:txBody>
                    <a:bodyPr/>
                    <a:lstStyle/>
                    <a:p>
                      <a:pPr algn="l" fontAlgn="b"/>
                      <a:r>
                        <a:rPr lang="en-GB" sz="500" b="0" i="0" u="none" strike="noStrike">
                          <a:solidFill>
                            <a:srgbClr val="000000"/>
                          </a:solidFill>
                          <a:effectLst/>
                          <a:latin typeface="Calibri" panose="020F0502020204030204" pitchFamily="34" charset="0"/>
                        </a:rPr>
                        <a:t>ECR-2384</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James Cook University</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TOTAL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89%</a:t>
                      </a:r>
                    </a:p>
                  </a:txBody>
                  <a:tcPr marL="3943" marR="3943" marT="3943" marB="0" anchor="b">
                    <a:lnL>
                      <a:noFill/>
                    </a:lnL>
                    <a:lnR>
                      <a:noFill/>
                    </a:lnR>
                    <a:lnT>
                      <a:noFill/>
                    </a:lnT>
                    <a:lnB>
                      <a:noFill/>
                    </a:lnB>
                    <a:solidFill>
                      <a:srgbClr val="F98284"/>
                    </a:solidFill>
                  </a:tcPr>
                </a:tc>
                <a:tc>
                  <a:txBody>
                    <a:bodyPr/>
                    <a:lstStyle/>
                    <a:p>
                      <a:pPr algn="r" fontAlgn="b"/>
                      <a:r>
                        <a:rPr lang="en-GB" sz="500" b="0" i="0" u="none" strike="noStrike">
                          <a:solidFill>
                            <a:srgbClr val="000000"/>
                          </a:solidFill>
                          <a:effectLst/>
                          <a:latin typeface="Calibri" panose="020F0502020204030204" pitchFamily="34" charset="0"/>
                        </a:rPr>
                        <a:t>876894.1</a:t>
                      </a:r>
                    </a:p>
                  </a:txBody>
                  <a:tcPr marL="3943" marR="3943" marT="3943" marB="0" anchor="b">
                    <a:lnL>
                      <a:noFill/>
                    </a:lnL>
                    <a:lnR>
                      <a:noFill/>
                    </a:lnR>
                    <a:lnT>
                      <a:noFill/>
                    </a:lnT>
                    <a:lnB>
                      <a:noFill/>
                    </a:lnB>
                    <a:solidFill>
                      <a:srgbClr val="FCEFF2"/>
                    </a:solidFill>
                  </a:tcPr>
                </a:tc>
                <a:extLst>
                  <a:ext uri="{0D108BD9-81ED-4DB2-BD59-A6C34878D82A}">
                    <a16:rowId xmlns:a16="http://schemas.microsoft.com/office/drawing/2014/main" val="2253173679"/>
                  </a:ext>
                </a:extLst>
              </a:tr>
              <a:tr h="142743">
                <a:tc>
                  <a:txBody>
                    <a:bodyPr/>
                    <a:lstStyle/>
                    <a:p>
                      <a:pPr algn="l" fontAlgn="b"/>
                      <a:r>
                        <a:rPr lang="en-GB" sz="500" b="0" i="0" u="none" strike="noStrike">
                          <a:solidFill>
                            <a:srgbClr val="000000"/>
                          </a:solidFill>
                          <a:effectLst/>
                          <a:latin typeface="Calibri" panose="020F0502020204030204" pitchFamily="34" charset="0"/>
                        </a:rPr>
                        <a:t>ECR-1029</a:t>
                      </a:r>
                    </a:p>
                  </a:txBody>
                  <a:tcPr marL="3943" marR="3943" marT="3943" marB="0" anchor="b">
                    <a:lnL>
                      <a:noFill/>
                    </a:lnL>
                    <a:lnR>
                      <a:noFill/>
                    </a:lnR>
                    <a:lnT>
                      <a:noFill/>
                    </a:lnT>
                    <a:lnB>
                      <a:noFill/>
                    </a:lnB>
                  </a:tcPr>
                </a:tc>
                <a:tc>
                  <a:txBody>
                    <a:bodyPr/>
                    <a:lstStyle/>
                    <a:p>
                      <a:pPr algn="l" fontAlgn="b"/>
                      <a:r>
                        <a:rPr lang="en-GB" sz="500" b="0" i="0" u="none" strike="noStrike" dirty="0">
                          <a:solidFill>
                            <a:srgbClr val="000000"/>
                          </a:solidFill>
                          <a:effectLst/>
                          <a:latin typeface="Calibri" panose="020F0502020204030204" pitchFamily="34" charset="0"/>
                        </a:rPr>
                        <a:t>University of Delaware</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74%</a:t>
                      </a:r>
                    </a:p>
                  </a:txBody>
                  <a:tcPr marL="3943" marR="3943" marT="3943" marB="0" anchor="b">
                    <a:lnL>
                      <a:noFill/>
                    </a:lnL>
                    <a:lnR>
                      <a:noFill/>
                    </a:lnR>
                    <a:lnT>
                      <a:noFill/>
                    </a:lnT>
                    <a:lnB>
                      <a:noFill/>
                    </a:lnB>
                    <a:solidFill>
                      <a:srgbClr val="FAA4A7"/>
                    </a:solidFill>
                  </a:tcPr>
                </a:tc>
                <a:tc>
                  <a:txBody>
                    <a:bodyPr/>
                    <a:lstStyle/>
                    <a:p>
                      <a:pPr algn="r" fontAlgn="b"/>
                      <a:r>
                        <a:rPr lang="en-GB" sz="500" b="0" i="0" u="none" strike="noStrike">
                          <a:solidFill>
                            <a:srgbClr val="000000"/>
                          </a:solidFill>
                          <a:effectLst/>
                          <a:latin typeface="Calibri" panose="020F0502020204030204" pitchFamily="34" charset="0"/>
                        </a:rPr>
                        <a:t>2115581</a:t>
                      </a:r>
                    </a:p>
                  </a:txBody>
                  <a:tcPr marL="3943" marR="3943" marT="3943" marB="0" anchor="b">
                    <a:lnL>
                      <a:noFill/>
                    </a:lnL>
                    <a:lnR>
                      <a:noFill/>
                    </a:lnR>
                    <a:lnT>
                      <a:noFill/>
                    </a:lnT>
                    <a:lnB>
                      <a:noFill/>
                    </a:lnB>
                    <a:solidFill>
                      <a:srgbClr val="FCEBEE"/>
                    </a:solidFill>
                  </a:tcPr>
                </a:tc>
                <a:extLst>
                  <a:ext uri="{0D108BD9-81ED-4DB2-BD59-A6C34878D82A}">
                    <a16:rowId xmlns:a16="http://schemas.microsoft.com/office/drawing/2014/main" val="2178285936"/>
                  </a:ext>
                </a:extLst>
              </a:tr>
              <a:tr h="142743">
                <a:tc>
                  <a:txBody>
                    <a:bodyPr/>
                    <a:lstStyle/>
                    <a:p>
                      <a:pPr algn="l" fontAlgn="b"/>
                      <a:r>
                        <a:rPr lang="en-GB" sz="500" b="0" i="0" u="none" strike="noStrike">
                          <a:solidFill>
                            <a:srgbClr val="000000"/>
                          </a:solidFill>
                          <a:effectLst/>
                          <a:latin typeface="Calibri" panose="020F0502020204030204" pitchFamily="34" charset="0"/>
                        </a:rPr>
                        <a:t>ECR-2147</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University of Padua</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92%</a:t>
                      </a:r>
                    </a:p>
                  </a:txBody>
                  <a:tcPr marL="3943" marR="3943" marT="3943" marB="0" anchor="b">
                    <a:lnL>
                      <a:noFill/>
                    </a:lnL>
                    <a:lnR>
                      <a:noFill/>
                    </a:lnR>
                    <a:lnT>
                      <a:noFill/>
                    </a:lnT>
                    <a:lnB>
                      <a:noFill/>
                    </a:lnB>
                    <a:solidFill>
                      <a:srgbClr val="F97B7E"/>
                    </a:solidFill>
                  </a:tcPr>
                </a:tc>
                <a:tc>
                  <a:txBody>
                    <a:bodyPr/>
                    <a:lstStyle/>
                    <a:p>
                      <a:pPr algn="r" fontAlgn="b"/>
                      <a:r>
                        <a:rPr lang="en-GB" sz="500" b="0" i="0" u="none" strike="noStrike">
                          <a:solidFill>
                            <a:srgbClr val="000000"/>
                          </a:solidFill>
                          <a:effectLst/>
                          <a:latin typeface="Calibri" panose="020F0502020204030204" pitchFamily="34" charset="0"/>
                        </a:rPr>
                        <a:t>1687325</a:t>
                      </a:r>
                    </a:p>
                  </a:txBody>
                  <a:tcPr marL="3943" marR="3943" marT="3943" marB="0" anchor="b">
                    <a:lnL>
                      <a:noFill/>
                    </a:lnL>
                    <a:lnR>
                      <a:noFill/>
                    </a:lnR>
                    <a:lnT>
                      <a:noFill/>
                    </a:lnT>
                    <a:lnB>
                      <a:noFill/>
                    </a:lnB>
                    <a:solidFill>
                      <a:srgbClr val="FCECEF"/>
                    </a:solidFill>
                  </a:tcPr>
                </a:tc>
                <a:extLst>
                  <a:ext uri="{0D108BD9-81ED-4DB2-BD59-A6C34878D82A}">
                    <a16:rowId xmlns:a16="http://schemas.microsoft.com/office/drawing/2014/main" val="3924410139"/>
                  </a:ext>
                </a:extLst>
              </a:tr>
              <a:tr h="142743">
                <a:tc>
                  <a:txBody>
                    <a:bodyPr/>
                    <a:lstStyle/>
                    <a:p>
                      <a:pPr algn="l" fontAlgn="b"/>
                      <a:r>
                        <a:rPr lang="en-GB" sz="500" b="0" i="0" u="none" strike="noStrike">
                          <a:solidFill>
                            <a:srgbClr val="000000"/>
                          </a:solidFill>
                          <a:effectLst/>
                          <a:latin typeface="Calibri" panose="020F0502020204030204" pitchFamily="34" charset="0"/>
                        </a:rPr>
                        <a:t>ECR-2369</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Flinders University</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TOTAL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81%</a:t>
                      </a:r>
                    </a:p>
                  </a:txBody>
                  <a:tcPr marL="3943" marR="3943" marT="3943" marB="0" anchor="b">
                    <a:lnL>
                      <a:noFill/>
                    </a:lnL>
                    <a:lnR>
                      <a:noFill/>
                    </a:lnR>
                    <a:lnT>
                      <a:noFill/>
                    </a:lnT>
                    <a:lnB>
                      <a:noFill/>
                    </a:lnB>
                    <a:solidFill>
                      <a:srgbClr val="FA9597"/>
                    </a:solidFill>
                  </a:tcPr>
                </a:tc>
                <a:tc>
                  <a:txBody>
                    <a:bodyPr/>
                    <a:lstStyle/>
                    <a:p>
                      <a:pPr algn="r" fontAlgn="b"/>
                      <a:r>
                        <a:rPr lang="en-GB" sz="500" b="0" i="0" u="none" strike="noStrike">
                          <a:solidFill>
                            <a:srgbClr val="000000"/>
                          </a:solidFill>
                          <a:effectLst/>
                          <a:latin typeface="Calibri" panose="020F0502020204030204" pitchFamily="34" charset="0"/>
                        </a:rPr>
                        <a:t>961715</a:t>
                      </a:r>
                    </a:p>
                  </a:txBody>
                  <a:tcPr marL="3943" marR="3943" marT="3943" marB="0" anchor="b">
                    <a:lnL>
                      <a:noFill/>
                    </a:lnL>
                    <a:lnR>
                      <a:noFill/>
                    </a:lnR>
                    <a:lnT>
                      <a:noFill/>
                    </a:lnT>
                    <a:lnB>
                      <a:noFill/>
                    </a:lnB>
                    <a:solidFill>
                      <a:srgbClr val="FCEFF2"/>
                    </a:solidFill>
                  </a:tcPr>
                </a:tc>
                <a:extLst>
                  <a:ext uri="{0D108BD9-81ED-4DB2-BD59-A6C34878D82A}">
                    <a16:rowId xmlns:a16="http://schemas.microsoft.com/office/drawing/2014/main" val="483182792"/>
                  </a:ext>
                </a:extLst>
              </a:tr>
              <a:tr h="142743">
                <a:tc>
                  <a:txBody>
                    <a:bodyPr/>
                    <a:lstStyle/>
                    <a:p>
                      <a:pPr algn="l" fontAlgn="b"/>
                      <a:r>
                        <a:rPr lang="en-GB" sz="500" b="0" i="0" u="none" strike="noStrike">
                          <a:solidFill>
                            <a:srgbClr val="000000"/>
                          </a:solidFill>
                          <a:effectLst/>
                          <a:latin typeface="Calibri" panose="020F0502020204030204" pitchFamily="34" charset="0"/>
                        </a:rPr>
                        <a:t>ECR-1786</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University of Queensland</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63%</a:t>
                      </a:r>
                    </a:p>
                  </a:txBody>
                  <a:tcPr marL="3943" marR="3943" marT="3943" marB="0" anchor="b">
                    <a:lnL>
                      <a:noFill/>
                    </a:lnL>
                    <a:lnR>
                      <a:noFill/>
                    </a:lnR>
                    <a:lnT>
                      <a:noFill/>
                    </a:lnT>
                    <a:lnB>
                      <a:noFill/>
                    </a:lnB>
                    <a:solidFill>
                      <a:srgbClr val="FBBDBF"/>
                    </a:solidFill>
                  </a:tcPr>
                </a:tc>
                <a:tc>
                  <a:txBody>
                    <a:bodyPr/>
                    <a:lstStyle/>
                    <a:p>
                      <a:pPr algn="r" fontAlgn="b"/>
                      <a:r>
                        <a:rPr lang="en-GB" sz="500" b="0" i="0" u="none" strike="noStrike">
                          <a:solidFill>
                            <a:srgbClr val="000000"/>
                          </a:solidFill>
                          <a:effectLst/>
                          <a:latin typeface="Calibri" panose="020F0502020204030204" pitchFamily="34" charset="0"/>
                        </a:rPr>
                        <a:t>2378054</a:t>
                      </a:r>
                    </a:p>
                  </a:txBody>
                  <a:tcPr marL="3943" marR="3943" marT="3943" marB="0" anchor="b">
                    <a:lnL>
                      <a:noFill/>
                    </a:lnL>
                    <a:lnR>
                      <a:noFill/>
                    </a:lnR>
                    <a:lnT>
                      <a:noFill/>
                    </a:lnT>
                    <a:lnB>
                      <a:noFill/>
                    </a:lnB>
                    <a:solidFill>
                      <a:srgbClr val="FCEAED"/>
                    </a:solidFill>
                  </a:tcPr>
                </a:tc>
                <a:extLst>
                  <a:ext uri="{0D108BD9-81ED-4DB2-BD59-A6C34878D82A}">
                    <a16:rowId xmlns:a16="http://schemas.microsoft.com/office/drawing/2014/main" val="2174038565"/>
                  </a:ext>
                </a:extLst>
              </a:tr>
              <a:tr h="142743">
                <a:tc>
                  <a:txBody>
                    <a:bodyPr/>
                    <a:lstStyle/>
                    <a:p>
                      <a:pPr algn="l" fontAlgn="b"/>
                      <a:r>
                        <a:rPr lang="en-GB" sz="500" b="0" i="0" u="none" strike="noStrike">
                          <a:solidFill>
                            <a:srgbClr val="000000"/>
                          </a:solidFill>
                          <a:effectLst/>
                          <a:latin typeface="Calibri" panose="020F0502020204030204" pitchFamily="34" charset="0"/>
                        </a:rPr>
                        <a:t>ECR-1973</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Massey University</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TOTAL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61%</a:t>
                      </a:r>
                    </a:p>
                  </a:txBody>
                  <a:tcPr marL="3943" marR="3943" marT="3943" marB="0" anchor="b">
                    <a:lnL>
                      <a:noFill/>
                    </a:lnL>
                    <a:lnR>
                      <a:noFill/>
                    </a:lnR>
                    <a:lnT>
                      <a:noFill/>
                    </a:lnT>
                    <a:lnB>
                      <a:noFill/>
                    </a:lnB>
                    <a:solidFill>
                      <a:srgbClr val="FBBFC2"/>
                    </a:solidFill>
                  </a:tcPr>
                </a:tc>
                <a:tc>
                  <a:txBody>
                    <a:bodyPr/>
                    <a:lstStyle/>
                    <a:p>
                      <a:pPr algn="r" fontAlgn="b"/>
                      <a:r>
                        <a:rPr lang="en-GB" sz="500" b="0" i="0" u="none" strike="noStrike">
                          <a:solidFill>
                            <a:srgbClr val="000000"/>
                          </a:solidFill>
                          <a:effectLst/>
                          <a:latin typeface="Calibri" panose="020F0502020204030204" pitchFamily="34" charset="0"/>
                        </a:rPr>
                        <a:t>1208457</a:t>
                      </a:r>
                    </a:p>
                  </a:txBody>
                  <a:tcPr marL="3943" marR="3943" marT="3943" marB="0" anchor="b">
                    <a:lnL>
                      <a:noFill/>
                    </a:lnL>
                    <a:lnR>
                      <a:noFill/>
                    </a:lnR>
                    <a:lnT>
                      <a:noFill/>
                    </a:lnT>
                    <a:lnB>
                      <a:noFill/>
                    </a:lnB>
                    <a:solidFill>
                      <a:srgbClr val="FCEEF1"/>
                    </a:solidFill>
                  </a:tcPr>
                </a:tc>
                <a:extLst>
                  <a:ext uri="{0D108BD9-81ED-4DB2-BD59-A6C34878D82A}">
                    <a16:rowId xmlns:a16="http://schemas.microsoft.com/office/drawing/2014/main" val="3436880798"/>
                  </a:ext>
                </a:extLst>
              </a:tr>
              <a:tr h="142743">
                <a:tc>
                  <a:txBody>
                    <a:bodyPr/>
                    <a:lstStyle/>
                    <a:p>
                      <a:pPr algn="l" fontAlgn="b"/>
                      <a:r>
                        <a:rPr lang="en-GB" sz="500" b="0" i="0" u="none" strike="noStrike">
                          <a:solidFill>
                            <a:srgbClr val="000000"/>
                          </a:solidFill>
                          <a:effectLst/>
                          <a:latin typeface="Calibri" panose="020F0502020204030204" pitchFamily="34" charset="0"/>
                        </a:rPr>
                        <a:t>ECR-948</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Texas Christian University</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82%</a:t>
                      </a:r>
                    </a:p>
                  </a:txBody>
                  <a:tcPr marL="3943" marR="3943" marT="3943" marB="0" anchor="b">
                    <a:lnL>
                      <a:noFill/>
                    </a:lnL>
                    <a:lnR>
                      <a:noFill/>
                    </a:lnR>
                    <a:lnT>
                      <a:noFill/>
                    </a:lnT>
                    <a:lnB>
                      <a:noFill/>
                    </a:lnB>
                    <a:solidFill>
                      <a:srgbClr val="FA9193"/>
                    </a:solidFill>
                  </a:tcPr>
                </a:tc>
                <a:tc>
                  <a:txBody>
                    <a:bodyPr/>
                    <a:lstStyle/>
                    <a:p>
                      <a:pPr algn="r" fontAlgn="b"/>
                      <a:r>
                        <a:rPr lang="en-GB" sz="500" b="0" i="0" u="none" strike="noStrike">
                          <a:solidFill>
                            <a:srgbClr val="000000"/>
                          </a:solidFill>
                          <a:effectLst/>
                          <a:latin typeface="Calibri" panose="020F0502020204030204" pitchFamily="34" charset="0"/>
                        </a:rPr>
                        <a:t>1783642</a:t>
                      </a:r>
                    </a:p>
                  </a:txBody>
                  <a:tcPr marL="3943" marR="3943" marT="3943" marB="0" anchor="b">
                    <a:lnL>
                      <a:noFill/>
                    </a:lnL>
                    <a:lnR>
                      <a:noFill/>
                    </a:lnR>
                    <a:lnT>
                      <a:noFill/>
                    </a:lnT>
                    <a:lnB>
                      <a:noFill/>
                    </a:lnB>
                    <a:solidFill>
                      <a:srgbClr val="FCECEF"/>
                    </a:solidFill>
                  </a:tcPr>
                </a:tc>
                <a:extLst>
                  <a:ext uri="{0D108BD9-81ED-4DB2-BD59-A6C34878D82A}">
                    <a16:rowId xmlns:a16="http://schemas.microsoft.com/office/drawing/2014/main" val="566137763"/>
                  </a:ext>
                </a:extLst>
              </a:tr>
              <a:tr h="142743">
                <a:tc>
                  <a:txBody>
                    <a:bodyPr/>
                    <a:lstStyle/>
                    <a:p>
                      <a:pPr algn="l" fontAlgn="b"/>
                      <a:r>
                        <a:rPr lang="en-GB" sz="500" b="0" i="0" u="none" strike="noStrike">
                          <a:solidFill>
                            <a:srgbClr val="000000"/>
                          </a:solidFill>
                          <a:effectLst/>
                          <a:latin typeface="Calibri" panose="020F0502020204030204" pitchFamily="34" charset="0"/>
                        </a:rPr>
                        <a:t>ECR-61997</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University of Wisconsin-Madison</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68%</a:t>
                      </a:r>
                    </a:p>
                  </a:txBody>
                  <a:tcPr marL="3943" marR="3943" marT="3943" marB="0" anchor="b">
                    <a:lnL>
                      <a:noFill/>
                    </a:lnL>
                    <a:lnR>
                      <a:noFill/>
                    </a:lnR>
                    <a:lnT>
                      <a:noFill/>
                    </a:lnT>
                    <a:lnB>
                      <a:noFill/>
                    </a:lnB>
                    <a:solidFill>
                      <a:srgbClr val="FAB1B4"/>
                    </a:solidFill>
                  </a:tcPr>
                </a:tc>
                <a:tc>
                  <a:txBody>
                    <a:bodyPr/>
                    <a:lstStyle/>
                    <a:p>
                      <a:pPr algn="r" fontAlgn="b"/>
                      <a:r>
                        <a:rPr lang="en-GB" sz="500" b="0" i="0" u="none" strike="noStrike">
                          <a:solidFill>
                            <a:srgbClr val="000000"/>
                          </a:solidFill>
                          <a:effectLst/>
                          <a:latin typeface="Calibri" panose="020F0502020204030204" pitchFamily="34" charset="0"/>
                        </a:rPr>
                        <a:t>2135913</a:t>
                      </a:r>
                    </a:p>
                  </a:txBody>
                  <a:tcPr marL="3943" marR="3943" marT="3943" marB="0" anchor="b">
                    <a:lnL>
                      <a:noFill/>
                    </a:lnL>
                    <a:lnR>
                      <a:noFill/>
                    </a:lnR>
                    <a:lnT>
                      <a:noFill/>
                    </a:lnT>
                    <a:lnB>
                      <a:noFill/>
                    </a:lnB>
                    <a:solidFill>
                      <a:srgbClr val="FCEBEE"/>
                    </a:solidFill>
                  </a:tcPr>
                </a:tc>
                <a:extLst>
                  <a:ext uri="{0D108BD9-81ED-4DB2-BD59-A6C34878D82A}">
                    <a16:rowId xmlns:a16="http://schemas.microsoft.com/office/drawing/2014/main" val="3646234094"/>
                  </a:ext>
                </a:extLst>
              </a:tr>
              <a:tr h="142743">
                <a:tc>
                  <a:txBody>
                    <a:bodyPr/>
                    <a:lstStyle/>
                    <a:p>
                      <a:pPr algn="l" fontAlgn="b"/>
                      <a:r>
                        <a:rPr lang="en-GB" sz="500" b="0" i="0" u="none" strike="noStrike">
                          <a:solidFill>
                            <a:srgbClr val="000000"/>
                          </a:solidFill>
                          <a:effectLst/>
                          <a:latin typeface="Calibri" panose="020F0502020204030204" pitchFamily="34" charset="0"/>
                        </a:rPr>
                        <a:t>ECR-1302</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York University</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86%</a:t>
                      </a:r>
                    </a:p>
                  </a:txBody>
                  <a:tcPr marL="3943" marR="3943" marT="3943" marB="0" anchor="b">
                    <a:lnL>
                      <a:noFill/>
                    </a:lnL>
                    <a:lnR>
                      <a:noFill/>
                    </a:lnR>
                    <a:lnT>
                      <a:noFill/>
                    </a:lnT>
                    <a:lnB>
                      <a:noFill/>
                    </a:lnB>
                    <a:solidFill>
                      <a:srgbClr val="F9898B"/>
                    </a:solidFill>
                  </a:tcPr>
                </a:tc>
                <a:tc>
                  <a:txBody>
                    <a:bodyPr/>
                    <a:lstStyle/>
                    <a:p>
                      <a:pPr algn="r" fontAlgn="b"/>
                      <a:r>
                        <a:rPr lang="en-GB" sz="500" b="0" i="0" u="none" strike="noStrike">
                          <a:solidFill>
                            <a:srgbClr val="000000"/>
                          </a:solidFill>
                          <a:effectLst/>
                          <a:latin typeface="Calibri" panose="020F0502020204030204" pitchFamily="34" charset="0"/>
                        </a:rPr>
                        <a:t>1650755</a:t>
                      </a:r>
                    </a:p>
                  </a:txBody>
                  <a:tcPr marL="3943" marR="3943" marT="3943" marB="0" anchor="b">
                    <a:lnL>
                      <a:noFill/>
                    </a:lnL>
                    <a:lnR>
                      <a:noFill/>
                    </a:lnR>
                    <a:lnT>
                      <a:noFill/>
                    </a:lnT>
                    <a:lnB>
                      <a:noFill/>
                    </a:lnB>
                    <a:solidFill>
                      <a:srgbClr val="FCECEF"/>
                    </a:solidFill>
                  </a:tcPr>
                </a:tc>
                <a:extLst>
                  <a:ext uri="{0D108BD9-81ED-4DB2-BD59-A6C34878D82A}">
                    <a16:rowId xmlns:a16="http://schemas.microsoft.com/office/drawing/2014/main" val="2417368659"/>
                  </a:ext>
                </a:extLst>
              </a:tr>
              <a:tr h="142743">
                <a:tc>
                  <a:txBody>
                    <a:bodyPr/>
                    <a:lstStyle/>
                    <a:p>
                      <a:pPr algn="l" fontAlgn="b"/>
                      <a:r>
                        <a:rPr lang="en-GB" sz="500" b="0" i="0" u="none" strike="noStrike">
                          <a:solidFill>
                            <a:srgbClr val="000000"/>
                          </a:solidFill>
                          <a:effectLst/>
                          <a:latin typeface="Calibri" panose="020F0502020204030204" pitchFamily="34" charset="0"/>
                        </a:rPr>
                        <a:t>ECR-1092</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Nevada System of Higher Education</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TOTAL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77%</a:t>
                      </a:r>
                    </a:p>
                  </a:txBody>
                  <a:tcPr marL="3943" marR="3943" marT="3943" marB="0" anchor="b">
                    <a:lnL>
                      <a:noFill/>
                    </a:lnL>
                    <a:lnR>
                      <a:noFill/>
                    </a:lnR>
                    <a:lnT>
                      <a:noFill/>
                    </a:lnT>
                    <a:lnB>
                      <a:noFill/>
                    </a:lnB>
                    <a:solidFill>
                      <a:srgbClr val="FA9C9F"/>
                    </a:solidFill>
                  </a:tcPr>
                </a:tc>
                <a:tc>
                  <a:txBody>
                    <a:bodyPr/>
                    <a:lstStyle/>
                    <a:p>
                      <a:pPr algn="r" fontAlgn="b"/>
                      <a:r>
                        <a:rPr lang="en-GB" sz="500" b="0" i="0" u="none" strike="noStrike">
                          <a:solidFill>
                            <a:srgbClr val="000000"/>
                          </a:solidFill>
                          <a:effectLst/>
                          <a:latin typeface="Calibri" panose="020F0502020204030204" pitchFamily="34" charset="0"/>
                        </a:rPr>
                        <a:t>899036</a:t>
                      </a:r>
                    </a:p>
                  </a:txBody>
                  <a:tcPr marL="3943" marR="3943" marT="3943" marB="0" anchor="b">
                    <a:lnL>
                      <a:noFill/>
                    </a:lnL>
                    <a:lnR>
                      <a:noFill/>
                    </a:lnR>
                    <a:lnT>
                      <a:noFill/>
                    </a:lnT>
                    <a:lnB>
                      <a:noFill/>
                    </a:lnB>
                    <a:solidFill>
                      <a:srgbClr val="FCEFF2"/>
                    </a:solidFill>
                  </a:tcPr>
                </a:tc>
                <a:extLst>
                  <a:ext uri="{0D108BD9-81ED-4DB2-BD59-A6C34878D82A}">
                    <a16:rowId xmlns:a16="http://schemas.microsoft.com/office/drawing/2014/main" val="1072697637"/>
                  </a:ext>
                </a:extLst>
              </a:tr>
              <a:tr h="142743">
                <a:tc>
                  <a:txBody>
                    <a:bodyPr/>
                    <a:lstStyle/>
                    <a:p>
                      <a:pPr algn="l" fontAlgn="b"/>
                      <a:r>
                        <a:rPr lang="en-GB" sz="500" b="0" i="0" u="none" strike="noStrike">
                          <a:solidFill>
                            <a:srgbClr val="000000"/>
                          </a:solidFill>
                          <a:effectLst/>
                          <a:latin typeface="Calibri" panose="020F0502020204030204" pitchFamily="34" charset="0"/>
                        </a:rPr>
                        <a:t>ECR-2363</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Deakin University</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TOTAL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97%</a:t>
                      </a:r>
                    </a:p>
                  </a:txBody>
                  <a:tcPr marL="3943" marR="3943" marT="3943" marB="0" anchor="b">
                    <a:lnL>
                      <a:noFill/>
                    </a:lnL>
                    <a:lnR>
                      <a:noFill/>
                    </a:lnR>
                    <a:lnT>
                      <a:noFill/>
                    </a:lnT>
                    <a:lnB>
                      <a:noFill/>
                    </a:lnB>
                    <a:solidFill>
                      <a:srgbClr val="F97173"/>
                    </a:solidFill>
                  </a:tcPr>
                </a:tc>
                <a:tc>
                  <a:txBody>
                    <a:bodyPr/>
                    <a:lstStyle/>
                    <a:p>
                      <a:pPr algn="r" fontAlgn="b"/>
                      <a:r>
                        <a:rPr lang="en-GB" sz="500" b="0" i="0" u="none" strike="noStrike">
                          <a:solidFill>
                            <a:srgbClr val="000000"/>
                          </a:solidFill>
                          <a:effectLst/>
                          <a:latin typeface="Calibri" panose="020F0502020204030204" pitchFamily="34" charset="0"/>
                        </a:rPr>
                        <a:t>693791.5</a:t>
                      </a:r>
                    </a:p>
                  </a:txBody>
                  <a:tcPr marL="3943" marR="3943" marT="3943" marB="0" anchor="b">
                    <a:lnL>
                      <a:noFill/>
                    </a:lnL>
                    <a:lnR>
                      <a:noFill/>
                    </a:lnR>
                    <a:lnT>
                      <a:noFill/>
                    </a:lnT>
                    <a:lnB>
                      <a:noFill/>
                    </a:lnB>
                    <a:solidFill>
                      <a:srgbClr val="FCF0F2"/>
                    </a:solidFill>
                  </a:tcPr>
                </a:tc>
                <a:extLst>
                  <a:ext uri="{0D108BD9-81ED-4DB2-BD59-A6C34878D82A}">
                    <a16:rowId xmlns:a16="http://schemas.microsoft.com/office/drawing/2014/main" val="2959561971"/>
                  </a:ext>
                </a:extLst>
              </a:tr>
              <a:tr h="142743">
                <a:tc>
                  <a:txBody>
                    <a:bodyPr/>
                    <a:lstStyle/>
                    <a:p>
                      <a:pPr algn="l" fontAlgn="b"/>
                      <a:r>
                        <a:rPr lang="en-GB" sz="500" b="0" i="0" u="none" strike="noStrike">
                          <a:solidFill>
                            <a:srgbClr val="000000"/>
                          </a:solidFill>
                          <a:effectLst/>
                          <a:latin typeface="Calibri" panose="020F0502020204030204" pitchFamily="34" charset="0"/>
                        </a:rPr>
                        <a:t>ECR-1268</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University of Calgary</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88%</a:t>
                      </a:r>
                    </a:p>
                  </a:txBody>
                  <a:tcPr marL="3943" marR="3943" marT="3943" marB="0" anchor="b">
                    <a:lnL>
                      <a:noFill/>
                    </a:lnL>
                    <a:lnR>
                      <a:noFill/>
                    </a:lnR>
                    <a:lnT>
                      <a:noFill/>
                    </a:lnT>
                    <a:lnB>
                      <a:noFill/>
                    </a:lnB>
                    <a:solidFill>
                      <a:srgbClr val="F98587"/>
                    </a:solidFill>
                  </a:tcPr>
                </a:tc>
                <a:tc>
                  <a:txBody>
                    <a:bodyPr/>
                    <a:lstStyle/>
                    <a:p>
                      <a:pPr algn="r" fontAlgn="b"/>
                      <a:r>
                        <a:rPr lang="en-GB" sz="500" b="0" i="0" u="none" strike="noStrike">
                          <a:solidFill>
                            <a:srgbClr val="000000"/>
                          </a:solidFill>
                          <a:effectLst/>
                          <a:latin typeface="Calibri" panose="020F0502020204030204" pitchFamily="34" charset="0"/>
                        </a:rPr>
                        <a:t>1506520</a:t>
                      </a:r>
                    </a:p>
                  </a:txBody>
                  <a:tcPr marL="3943" marR="3943" marT="3943" marB="0" anchor="b">
                    <a:lnL>
                      <a:noFill/>
                    </a:lnL>
                    <a:lnR>
                      <a:noFill/>
                    </a:lnR>
                    <a:lnT>
                      <a:noFill/>
                    </a:lnT>
                    <a:lnB>
                      <a:noFill/>
                    </a:lnB>
                    <a:solidFill>
                      <a:srgbClr val="FCEDF0"/>
                    </a:solidFill>
                  </a:tcPr>
                </a:tc>
                <a:extLst>
                  <a:ext uri="{0D108BD9-81ED-4DB2-BD59-A6C34878D82A}">
                    <a16:rowId xmlns:a16="http://schemas.microsoft.com/office/drawing/2014/main" val="3900270914"/>
                  </a:ext>
                </a:extLst>
              </a:tr>
              <a:tr h="142743">
                <a:tc>
                  <a:txBody>
                    <a:bodyPr/>
                    <a:lstStyle/>
                    <a:p>
                      <a:pPr algn="l" fontAlgn="b"/>
                      <a:r>
                        <a:rPr lang="en-GB" sz="500" b="0" i="0" u="none" strike="noStrike">
                          <a:solidFill>
                            <a:srgbClr val="000000"/>
                          </a:solidFill>
                          <a:effectLst/>
                          <a:latin typeface="Calibri" panose="020F0502020204030204" pitchFamily="34" charset="0"/>
                        </a:rPr>
                        <a:t>ECR-1260</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University of Montreal</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83%</a:t>
                      </a:r>
                    </a:p>
                  </a:txBody>
                  <a:tcPr marL="3943" marR="3943" marT="3943" marB="0" anchor="b">
                    <a:lnL>
                      <a:noFill/>
                    </a:lnL>
                    <a:lnR>
                      <a:noFill/>
                    </a:lnR>
                    <a:lnT>
                      <a:noFill/>
                    </a:lnT>
                    <a:lnB>
                      <a:noFill/>
                    </a:lnB>
                    <a:solidFill>
                      <a:srgbClr val="FA9092"/>
                    </a:solidFill>
                  </a:tcPr>
                </a:tc>
                <a:tc>
                  <a:txBody>
                    <a:bodyPr/>
                    <a:lstStyle/>
                    <a:p>
                      <a:pPr algn="r" fontAlgn="b"/>
                      <a:r>
                        <a:rPr lang="en-GB" sz="500" b="0" i="0" u="none" strike="noStrike">
                          <a:solidFill>
                            <a:srgbClr val="000000"/>
                          </a:solidFill>
                          <a:effectLst/>
                          <a:latin typeface="Calibri" panose="020F0502020204030204" pitchFamily="34" charset="0"/>
                        </a:rPr>
                        <a:t>1592757</a:t>
                      </a:r>
                    </a:p>
                  </a:txBody>
                  <a:tcPr marL="3943" marR="3943" marT="3943" marB="0" anchor="b">
                    <a:lnL>
                      <a:noFill/>
                    </a:lnL>
                    <a:lnR>
                      <a:noFill/>
                    </a:lnR>
                    <a:lnT>
                      <a:noFill/>
                    </a:lnT>
                    <a:lnB>
                      <a:noFill/>
                    </a:lnB>
                    <a:solidFill>
                      <a:srgbClr val="FCECEF"/>
                    </a:solidFill>
                  </a:tcPr>
                </a:tc>
                <a:extLst>
                  <a:ext uri="{0D108BD9-81ED-4DB2-BD59-A6C34878D82A}">
                    <a16:rowId xmlns:a16="http://schemas.microsoft.com/office/drawing/2014/main" val="1336015689"/>
                  </a:ext>
                </a:extLst>
              </a:tr>
              <a:tr h="142743">
                <a:tc>
                  <a:txBody>
                    <a:bodyPr/>
                    <a:lstStyle/>
                    <a:p>
                      <a:pPr algn="l" fontAlgn="b"/>
                      <a:r>
                        <a:rPr lang="en-GB" sz="500" b="0" i="0" u="none" strike="noStrike">
                          <a:solidFill>
                            <a:srgbClr val="000000"/>
                          </a:solidFill>
                          <a:effectLst/>
                          <a:latin typeface="Calibri" panose="020F0502020204030204" pitchFamily="34" charset="0"/>
                        </a:rPr>
                        <a:t>ECR-2407</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Western Sydney University</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TOTAL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83%</a:t>
                      </a:r>
                    </a:p>
                  </a:txBody>
                  <a:tcPr marL="3943" marR="3943" marT="3943" marB="0" anchor="b">
                    <a:lnL>
                      <a:noFill/>
                    </a:lnL>
                    <a:lnR>
                      <a:noFill/>
                    </a:lnR>
                    <a:lnT>
                      <a:noFill/>
                    </a:lnT>
                    <a:lnB>
                      <a:noFill/>
                    </a:lnB>
                    <a:solidFill>
                      <a:srgbClr val="FA8F91"/>
                    </a:solidFill>
                  </a:tcPr>
                </a:tc>
                <a:tc>
                  <a:txBody>
                    <a:bodyPr/>
                    <a:lstStyle/>
                    <a:p>
                      <a:pPr algn="r" fontAlgn="b"/>
                      <a:r>
                        <a:rPr lang="en-GB" sz="500" b="0" i="0" u="none" strike="noStrike">
                          <a:solidFill>
                            <a:srgbClr val="000000"/>
                          </a:solidFill>
                          <a:effectLst/>
                          <a:latin typeface="Calibri" panose="020F0502020204030204" pitchFamily="34" charset="0"/>
                        </a:rPr>
                        <a:t>769984.9</a:t>
                      </a:r>
                    </a:p>
                  </a:txBody>
                  <a:tcPr marL="3943" marR="3943" marT="3943" marB="0" anchor="b">
                    <a:lnL>
                      <a:noFill/>
                    </a:lnL>
                    <a:lnR>
                      <a:noFill/>
                    </a:lnR>
                    <a:lnT>
                      <a:noFill/>
                    </a:lnT>
                    <a:lnB>
                      <a:noFill/>
                    </a:lnB>
                    <a:solidFill>
                      <a:srgbClr val="FCEFF2"/>
                    </a:solidFill>
                  </a:tcPr>
                </a:tc>
                <a:extLst>
                  <a:ext uri="{0D108BD9-81ED-4DB2-BD59-A6C34878D82A}">
                    <a16:rowId xmlns:a16="http://schemas.microsoft.com/office/drawing/2014/main" val="3308604756"/>
                  </a:ext>
                </a:extLst>
              </a:tr>
              <a:tr h="142743">
                <a:tc>
                  <a:txBody>
                    <a:bodyPr/>
                    <a:lstStyle/>
                    <a:p>
                      <a:pPr algn="l" fontAlgn="b"/>
                      <a:r>
                        <a:rPr lang="en-GB" sz="500" b="0" i="0" u="none" strike="noStrike">
                          <a:solidFill>
                            <a:srgbClr val="000000"/>
                          </a:solidFill>
                          <a:effectLst/>
                          <a:latin typeface="Calibri" panose="020F0502020204030204" pitchFamily="34" charset="0"/>
                        </a:rPr>
                        <a:t>ECR-2082</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National Research Council</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Journals Electronic Subscriptions</a:t>
                      </a:r>
                    </a:p>
                  </a:txBody>
                  <a:tcPr marL="3943" marR="3943" marT="3943" marB="0" anchor="b">
                    <a:lnL>
                      <a:noFill/>
                    </a:lnL>
                    <a:lnR>
                      <a:noFill/>
                    </a:lnR>
                    <a:lnT>
                      <a:noFill/>
                    </a:lnT>
                    <a:lnB>
                      <a:noFill/>
                    </a:lnB>
                  </a:tcPr>
                </a:tc>
                <a:tc>
                  <a:txBody>
                    <a:bodyPr/>
                    <a:lstStyle/>
                    <a:p>
                      <a:pPr algn="l" fontAlgn="b"/>
                      <a:r>
                        <a:rPr lang="en-GB" sz="500" b="0" i="0" u="none" strike="noStrike">
                          <a:solidFill>
                            <a:srgbClr val="000000"/>
                          </a:solidFill>
                          <a:effectLst/>
                          <a:latin typeface="Calibri" panose="020F0502020204030204" pitchFamily="34" charset="0"/>
                        </a:rPr>
                        <a:t>PARTIAL</a:t>
                      </a:r>
                    </a:p>
                  </a:txBody>
                  <a:tcPr marL="3943" marR="3943" marT="3943" marB="0" anchor="b">
                    <a:lnL>
                      <a:noFill/>
                    </a:lnL>
                    <a:lnR>
                      <a:noFill/>
                    </a:lnR>
                    <a:lnT>
                      <a:noFill/>
                    </a:lnT>
                    <a:lnB>
                      <a:noFill/>
                    </a:lnB>
                  </a:tcPr>
                </a:tc>
                <a:tc>
                  <a:txBody>
                    <a:bodyPr/>
                    <a:lstStyle/>
                    <a:p>
                      <a:pPr algn="r" fontAlgn="b"/>
                      <a:r>
                        <a:rPr lang="en-GB" sz="500" b="0" i="0" u="none" strike="noStrike">
                          <a:solidFill>
                            <a:srgbClr val="000000"/>
                          </a:solidFill>
                          <a:effectLst/>
                          <a:latin typeface="Calibri" panose="020F0502020204030204" pitchFamily="34" charset="0"/>
                        </a:rPr>
                        <a:t>99%</a:t>
                      </a:r>
                    </a:p>
                  </a:txBody>
                  <a:tcPr marL="3943" marR="3943" marT="3943" marB="0" anchor="b">
                    <a:lnL>
                      <a:noFill/>
                    </a:lnL>
                    <a:lnR>
                      <a:noFill/>
                    </a:lnR>
                    <a:lnT>
                      <a:noFill/>
                    </a:lnT>
                    <a:lnB>
                      <a:noFill/>
                    </a:lnB>
                    <a:solidFill>
                      <a:srgbClr val="F96C6E"/>
                    </a:solidFill>
                  </a:tcPr>
                </a:tc>
                <a:tc>
                  <a:txBody>
                    <a:bodyPr/>
                    <a:lstStyle/>
                    <a:p>
                      <a:pPr algn="r" fontAlgn="b"/>
                      <a:r>
                        <a:rPr lang="en-GB" sz="500" b="0" i="0" u="none" strike="noStrike" dirty="0">
                          <a:solidFill>
                            <a:srgbClr val="000000"/>
                          </a:solidFill>
                          <a:effectLst/>
                          <a:latin typeface="Calibri" panose="020F0502020204030204" pitchFamily="34" charset="0"/>
                        </a:rPr>
                        <a:t>1289977</a:t>
                      </a:r>
                    </a:p>
                  </a:txBody>
                  <a:tcPr marL="3943" marR="3943" marT="3943" marB="0" anchor="b">
                    <a:lnL>
                      <a:noFill/>
                    </a:lnL>
                    <a:lnR>
                      <a:noFill/>
                    </a:lnR>
                    <a:lnT>
                      <a:noFill/>
                    </a:lnT>
                    <a:lnB>
                      <a:noFill/>
                    </a:lnB>
                    <a:solidFill>
                      <a:srgbClr val="FCEEF0"/>
                    </a:solidFill>
                  </a:tcPr>
                </a:tc>
                <a:extLst>
                  <a:ext uri="{0D108BD9-81ED-4DB2-BD59-A6C34878D82A}">
                    <a16:rowId xmlns:a16="http://schemas.microsoft.com/office/drawing/2014/main" val="2393010082"/>
                  </a:ext>
                </a:extLst>
              </a:tr>
            </a:tbl>
          </a:graphicData>
        </a:graphic>
      </p:graphicFrame>
      <p:sp>
        <p:nvSpPr>
          <p:cNvPr id="12" name="TextBox 11">
            <a:extLst>
              <a:ext uri="{FF2B5EF4-FFF2-40B4-BE49-F238E27FC236}">
                <a16:creationId xmlns:a16="http://schemas.microsoft.com/office/drawing/2014/main" id="{B8D0CFF0-0708-472A-9F29-247604B7918C}"/>
              </a:ext>
            </a:extLst>
          </p:cNvPr>
          <p:cNvSpPr txBox="1"/>
          <p:nvPr/>
        </p:nvSpPr>
        <p:spPr>
          <a:xfrm>
            <a:off x="668591" y="759388"/>
            <a:ext cx="7409131" cy="230832"/>
          </a:xfrm>
          <a:prstGeom prst="rect">
            <a:avLst/>
          </a:prstGeom>
          <a:noFill/>
        </p:spPr>
        <p:txBody>
          <a:bodyPr wrap="square" rtlCol="0">
            <a:spAutoFit/>
          </a:bodyPr>
          <a:lstStyle/>
          <a:p>
            <a:r>
              <a:rPr lang="en-GB" sz="900" dirty="0"/>
              <a:t>List of customer and product combinations ordered by a composite score of churn type, probability to churn and Active value today.</a:t>
            </a:r>
          </a:p>
        </p:txBody>
      </p:sp>
    </p:spTree>
    <p:extLst>
      <p:ext uri="{BB962C8B-B14F-4D97-AF65-F5344CB8AC3E}">
        <p14:creationId xmlns:p14="http://schemas.microsoft.com/office/powerpoint/2010/main" val="1625064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8"/>
          </p:nvPr>
        </p:nvSpPr>
        <p:spPr/>
        <p:txBody>
          <a:bodyPr/>
          <a:lstStyle/>
          <a:p>
            <a:fld id="{499CE9F0-CD21-469A-B58F-124085203804}" type="datetime1">
              <a:rPr lang="de-DE" smtClean="0"/>
              <a:t>14.04.2020</a:t>
            </a:fld>
            <a:endParaRPr lang="de-DE" dirty="0"/>
          </a:p>
        </p:txBody>
      </p:sp>
      <p:sp>
        <p:nvSpPr>
          <p:cNvPr id="3" name="Footer Placeholder 2"/>
          <p:cNvSpPr>
            <a:spLocks noGrp="1"/>
          </p:cNvSpPr>
          <p:nvPr>
            <p:ph type="ftr" sz="quarter" idx="19"/>
          </p:nvPr>
        </p:nvSpPr>
        <p:spPr/>
        <p:txBody>
          <a:bodyPr/>
          <a:lstStyle/>
          <a:p>
            <a:endParaRPr lang="de-DE" dirty="0"/>
          </a:p>
        </p:txBody>
      </p:sp>
      <p:sp>
        <p:nvSpPr>
          <p:cNvPr id="4" name="Title 3"/>
          <p:cNvSpPr>
            <a:spLocks noGrp="1"/>
          </p:cNvSpPr>
          <p:nvPr>
            <p:ph type="title"/>
          </p:nvPr>
        </p:nvSpPr>
        <p:spPr/>
        <p:txBody>
          <a:bodyPr/>
          <a:lstStyle/>
          <a:p>
            <a:r>
              <a:rPr lang="en-GB" dirty="0"/>
              <a:t>Next Best Action</a:t>
            </a:r>
          </a:p>
        </p:txBody>
      </p:sp>
      <p:sp>
        <p:nvSpPr>
          <p:cNvPr id="5" name="Text Placeholder 4"/>
          <p:cNvSpPr>
            <a:spLocks noGrp="1"/>
          </p:cNvSpPr>
          <p:nvPr>
            <p:ph type="body" sz="quarter" idx="13"/>
          </p:nvPr>
        </p:nvSpPr>
        <p:spPr/>
        <p:txBody>
          <a:bodyPr>
            <a:normAutofit/>
          </a:bodyPr>
          <a:lstStyle/>
          <a:p>
            <a:r>
              <a:rPr lang="en-GB" sz="1000" dirty="0"/>
              <a:t>Remodel the churn propensity to model customer behaviour in the new normal.</a:t>
            </a:r>
          </a:p>
          <a:p>
            <a:r>
              <a:rPr lang="en-GB" sz="1000" dirty="0"/>
              <a:t>Customer Segmentation based on impact of downturn and customer behaviour</a:t>
            </a:r>
          </a:p>
          <a:p>
            <a:r>
              <a:rPr lang="en-GB" sz="1000" dirty="0"/>
              <a:t>Product segmentation based on need and competitor alternatives available in the market</a:t>
            </a:r>
          </a:p>
          <a:p>
            <a:r>
              <a:rPr lang="en-GB" sz="1000" dirty="0"/>
              <a:t>Identifying sources of secure revenue and at risk revenue.</a:t>
            </a:r>
          </a:p>
          <a:p>
            <a:endParaRPr lang="en-GB" sz="1000" dirty="0"/>
          </a:p>
        </p:txBody>
      </p:sp>
      <p:sp>
        <p:nvSpPr>
          <p:cNvPr id="6" name="Text Placeholder 5"/>
          <p:cNvSpPr>
            <a:spLocks noGrp="1"/>
          </p:cNvSpPr>
          <p:nvPr>
            <p:ph type="body" sz="quarter" idx="17"/>
          </p:nvPr>
        </p:nvSpPr>
        <p:spPr/>
        <p:txBody>
          <a:bodyPr>
            <a:normAutofit lnSpcReduction="10000"/>
          </a:bodyPr>
          <a:lstStyle/>
          <a:p>
            <a:pPr marL="0" indent="0">
              <a:buNone/>
            </a:pPr>
            <a:r>
              <a:rPr lang="en-GB" sz="1000" b="1" dirty="0"/>
              <a:t>Data sources:</a:t>
            </a:r>
          </a:p>
          <a:p>
            <a:r>
              <a:rPr lang="en-GB" sz="1000" dirty="0"/>
              <a:t>Customer demographics (Industry, size)</a:t>
            </a:r>
          </a:p>
          <a:p>
            <a:r>
              <a:rPr lang="en-GB" sz="1000" dirty="0">
                <a:solidFill>
                  <a:schemeClr val="accent5">
                    <a:lumMod val="50000"/>
                  </a:schemeClr>
                </a:solidFill>
              </a:rPr>
              <a:t>Customer financial health (Revenue, profitability, debt)</a:t>
            </a:r>
          </a:p>
          <a:p>
            <a:r>
              <a:rPr lang="en-GB" sz="1000" dirty="0">
                <a:solidFill>
                  <a:schemeClr val="accent5">
                    <a:lumMod val="50000"/>
                  </a:schemeClr>
                </a:solidFill>
              </a:rPr>
              <a:t>National Covid19 impact (cases, deaths)</a:t>
            </a:r>
          </a:p>
          <a:p>
            <a:r>
              <a:rPr lang="en-GB" sz="1000" dirty="0"/>
              <a:t>National GDP and R&amp;D Spend data</a:t>
            </a:r>
          </a:p>
          <a:p>
            <a:r>
              <a:rPr lang="en-GB" sz="1000" dirty="0">
                <a:solidFill>
                  <a:schemeClr val="accent5">
                    <a:lumMod val="50000"/>
                  </a:schemeClr>
                </a:solidFill>
              </a:rPr>
              <a:t>Sales inputs on competitor products</a:t>
            </a:r>
            <a:r>
              <a:rPr lang="en-GB" sz="1000" dirty="0">
                <a:solidFill>
                  <a:schemeClr val="tx2">
                    <a:lumMod val="40000"/>
                    <a:lumOff val="60000"/>
                  </a:schemeClr>
                </a:solidFill>
              </a:rPr>
              <a:t> </a:t>
            </a:r>
          </a:p>
          <a:p>
            <a:r>
              <a:rPr lang="en-GB" sz="1000" dirty="0"/>
              <a:t>NPS data.</a:t>
            </a:r>
          </a:p>
          <a:p>
            <a:r>
              <a:rPr lang="en-GB" sz="1000" dirty="0">
                <a:solidFill>
                  <a:schemeClr val="accent5">
                    <a:lumMod val="50000"/>
                  </a:schemeClr>
                </a:solidFill>
              </a:rPr>
              <a:t>Sales inputs on product perceived value</a:t>
            </a:r>
          </a:p>
          <a:p>
            <a:r>
              <a:rPr lang="en-GB" sz="1000" dirty="0">
                <a:solidFill>
                  <a:schemeClr val="accent5">
                    <a:lumMod val="50000"/>
                  </a:schemeClr>
                </a:solidFill>
              </a:rPr>
              <a:t>Competitor alternatives</a:t>
            </a:r>
          </a:p>
          <a:p>
            <a:r>
              <a:rPr lang="en-GB" sz="1000" dirty="0"/>
              <a:t>Product holding data</a:t>
            </a:r>
          </a:p>
          <a:p>
            <a:r>
              <a:rPr lang="en-GB" sz="1000" dirty="0"/>
              <a:t>Churn history / Transaction History</a:t>
            </a:r>
          </a:p>
          <a:p>
            <a:r>
              <a:rPr lang="en-GB" sz="1000" dirty="0"/>
              <a:t>Usage </a:t>
            </a:r>
            <a:r>
              <a:rPr lang="en-GB" sz="1000" dirty="0" err="1"/>
              <a:t>dat</a:t>
            </a:r>
            <a:endParaRPr lang="en-GB" sz="1000" dirty="0"/>
          </a:p>
          <a:p>
            <a:endParaRPr lang="en-GB" sz="1000" dirty="0"/>
          </a:p>
          <a:p>
            <a:pPr marL="0" indent="0">
              <a:buNone/>
            </a:pPr>
            <a:r>
              <a:rPr lang="en-GB" sz="1000" dirty="0"/>
              <a:t>Some of this data we have already used in churn project, the </a:t>
            </a:r>
            <a:r>
              <a:rPr lang="en-GB" sz="1000" dirty="0">
                <a:solidFill>
                  <a:schemeClr val="accent5">
                    <a:lumMod val="50000"/>
                  </a:schemeClr>
                </a:solidFill>
              </a:rPr>
              <a:t>green</a:t>
            </a:r>
            <a:r>
              <a:rPr lang="en-GB" sz="1000" dirty="0"/>
              <a:t> line items are the new datasets that can be used. </a:t>
            </a:r>
          </a:p>
        </p:txBody>
      </p:sp>
    </p:spTree>
    <p:extLst>
      <p:ext uri="{BB962C8B-B14F-4D97-AF65-F5344CB8AC3E}">
        <p14:creationId xmlns:p14="http://schemas.microsoft.com/office/powerpoint/2010/main" val="3843342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44F2E-9481-46FD-A618-1F08C2D17808}"/>
              </a:ext>
            </a:extLst>
          </p:cNvPr>
          <p:cNvSpPr>
            <a:spLocks noGrp="1"/>
          </p:cNvSpPr>
          <p:nvPr>
            <p:ph type="dt" sz="half" idx="10"/>
          </p:nvPr>
        </p:nvSpPr>
        <p:spPr/>
        <p:txBody>
          <a:bodyPr/>
          <a:lstStyle/>
          <a:p>
            <a:fld id="{C471691B-200B-4DE6-9737-2CC2313CA612}" type="datetime1">
              <a:rPr lang="de-DE" smtClean="0"/>
              <a:t>14.04.2020</a:t>
            </a:fld>
            <a:endParaRPr lang="de-DE" dirty="0"/>
          </a:p>
        </p:txBody>
      </p:sp>
      <p:sp>
        <p:nvSpPr>
          <p:cNvPr id="3" name="Footer Placeholder 2">
            <a:extLst>
              <a:ext uri="{FF2B5EF4-FFF2-40B4-BE49-F238E27FC236}">
                <a16:creationId xmlns:a16="http://schemas.microsoft.com/office/drawing/2014/main" id="{527CA72A-F4D3-48D5-A995-7361922FB765}"/>
              </a:ext>
            </a:extLst>
          </p:cNvPr>
          <p:cNvSpPr>
            <a:spLocks noGrp="1"/>
          </p:cNvSpPr>
          <p:nvPr>
            <p:ph type="ftr" sz="quarter" idx="11"/>
          </p:nvPr>
        </p:nvSpPr>
        <p:spPr/>
        <p:txBody>
          <a:bodyPr/>
          <a:lstStyle/>
          <a:p>
            <a:endParaRPr lang="de-DE" dirty="0"/>
          </a:p>
        </p:txBody>
      </p:sp>
      <p:sp>
        <p:nvSpPr>
          <p:cNvPr id="7" name="Title 6">
            <a:extLst>
              <a:ext uri="{FF2B5EF4-FFF2-40B4-BE49-F238E27FC236}">
                <a16:creationId xmlns:a16="http://schemas.microsoft.com/office/drawing/2014/main" id="{E2CCD238-D5AB-4ECC-9694-AFAB0DD60130}"/>
              </a:ext>
            </a:extLst>
          </p:cNvPr>
          <p:cNvSpPr>
            <a:spLocks noGrp="1"/>
          </p:cNvSpPr>
          <p:nvPr>
            <p:ph type="title"/>
          </p:nvPr>
        </p:nvSpPr>
        <p:spPr/>
        <p:txBody>
          <a:bodyPr/>
          <a:lstStyle/>
          <a:p>
            <a:r>
              <a:rPr lang="en-GB" dirty="0"/>
              <a:t>Addendum</a:t>
            </a:r>
          </a:p>
        </p:txBody>
      </p:sp>
    </p:spTree>
    <p:extLst>
      <p:ext uri="{BB962C8B-B14F-4D97-AF65-F5344CB8AC3E}">
        <p14:creationId xmlns:p14="http://schemas.microsoft.com/office/powerpoint/2010/main" val="3297221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98E05B-1DBE-4C7D-8A46-675F54F4A835}"/>
              </a:ext>
            </a:extLst>
          </p:cNvPr>
          <p:cNvSpPr>
            <a:spLocks noGrp="1"/>
          </p:cNvSpPr>
          <p:nvPr>
            <p:ph type="dt" sz="half" idx="10"/>
          </p:nvPr>
        </p:nvSpPr>
        <p:spPr/>
        <p:txBody>
          <a:bodyPr/>
          <a:lstStyle/>
          <a:p>
            <a:fld id="{0147EEBC-DAF5-4F0A-982F-F370AA128084}" type="datetime1">
              <a:rPr lang="de-DE" smtClean="0"/>
              <a:t>14.04.2020</a:t>
            </a:fld>
            <a:endParaRPr lang="de-DE"/>
          </a:p>
        </p:txBody>
      </p:sp>
      <p:sp>
        <p:nvSpPr>
          <p:cNvPr id="3" name="Footer Placeholder 2">
            <a:extLst>
              <a:ext uri="{FF2B5EF4-FFF2-40B4-BE49-F238E27FC236}">
                <a16:creationId xmlns:a16="http://schemas.microsoft.com/office/drawing/2014/main" id="{329AF66D-C51A-49AC-A6AF-01D5CFAA173E}"/>
              </a:ext>
            </a:extLst>
          </p:cNvPr>
          <p:cNvSpPr>
            <a:spLocks noGrp="1"/>
          </p:cNvSpPr>
          <p:nvPr>
            <p:ph type="ftr" sz="quarter" idx="11"/>
          </p:nvPr>
        </p:nvSpPr>
        <p:spPr/>
        <p:txBody>
          <a:bodyPr/>
          <a:lstStyle/>
          <a:p>
            <a:endParaRPr lang="de-DE"/>
          </a:p>
        </p:txBody>
      </p:sp>
      <p:sp>
        <p:nvSpPr>
          <p:cNvPr id="4" name="Title 3">
            <a:extLst>
              <a:ext uri="{FF2B5EF4-FFF2-40B4-BE49-F238E27FC236}">
                <a16:creationId xmlns:a16="http://schemas.microsoft.com/office/drawing/2014/main" id="{5B15EDC5-88C4-4FC8-B072-5611A254999A}"/>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78437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Management Summary</a:t>
            </a:r>
          </a:p>
        </p:txBody>
      </p:sp>
      <p:sp>
        <p:nvSpPr>
          <p:cNvPr id="3" name="Date Placeholder 2"/>
          <p:cNvSpPr>
            <a:spLocks noGrp="1"/>
          </p:cNvSpPr>
          <p:nvPr>
            <p:ph type="dt" sz="half" idx="14"/>
          </p:nvPr>
        </p:nvSpPr>
        <p:spPr/>
        <p:txBody>
          <a:bodyPr/>
          <a:lstStyle/>
          <a:p>
            <a:fld id="{3B937806-3DCD-48CE-90F2-3B78B30AD1A9}" type="datetime1">
              <a:rPr lang="de-DE" smtClean="0"/>
              <a:t>14.04.2020</a:t>
            </a:fld>
            <a:endParaRPr lang="de-DE" dirty="0"/>
          </a:p>
        </p:txBody>
      </p:sp>
      <p:sp>
        <p:nvSpPr>
          <p:cNvPr id="4" name="Footer Placeholder 3"/>
          <p:cNvSpPr>
            <a:spLocks noGrp="1"/>
          </p:cNvSpPr>
          <p:nvPr>
            <p:ph type="ftr" sz="quarter" idx="15"/>
          </p:nvPr>
        </p:nvSpPr>
        <p:spPr/>
        <p:txBody>
          <a:bodyPr/>
          <a:lstStyle/>
          <a:p>
            <a:endParaRPr lang="de-DE" dirty="0"/>
          </a:p>
        </p:txBody>
      </p:sp>
      <p:sp>
        <p:nvSpPr>
          <p:cNvPr id="5" name="Text Placeholder 4"/>
          <p:cNvSpPr>
            <a:spLocks noGrp="1"/>
          </p:cNvSpPr>
          <p:nvPr>
            <p:ph type="body" sz="quarter" idx="13"/>
          </p:nvPr>
        </p:nvSpPr>
        <p:spPr>
          <a:xfrm>
            <a:off x="576262" y="950977"/>
            <a:ext cx="7991475" cy="3489350"/>
          </a:xfrm>
        </p:spPr>
        <p:txBody>
          <a:bodyPr>
            <a:normAutofit/>
          </a:bodyPr>
          <a:lstStyle/>
          <a:p>
            <a:r>
              <a:rPr lang="en-GB" sz="1000" dirty="0"/>
              <a:t>The objective of this project was to develop a churn propensity model, that would enable Elsevier sales &amp; customer relationship teams to intervene before a customer cancels or downgrades their subscription</a:t>
            </a:r>
          </a:p>
          <a:p>
            <a:r>
              <a:rPr lang="en-GB" sz="1000" dirty="0"/>
              <a:t>We followed the industry standard CRISP-DM methodology, which is well suited to handling an iterative model development process</a:t>
            </a:r>
          </a:p>
          <a:p>
            <a:r>
              <a:rPr lang="en-GB" sz="1000" dirty="0"/>
              <a:t>A number of features were developed from the data we received, covering customer characteristics (e.g. industry, size), product characteristics, purchasing history, customer engagement, product usage and other external factors (macroeconomic)</a:t>
            </a:r>
          </a:p>
          <a:p>
            <a:r>
              <a:rPr lang="en-GB" sz="1000" dirty="0"/>
              <a:t>We defined churn in two ways – total churn (i.e. a customer stopping all payments to Elsevier) and partial churn (a customer reducing their payments to Elsevier).  In 2018, over $400m in revenue was lost in churn, with this split roughly half and half between partial and total churn (in value terms).</a:t>
            </a:r>
          </a:p>
          <a:p>
            <a:r>
              <a:rPr lang="en-GB" sz="1000" dirty="0"/>
              <a:t>There were some interesting characteristics in the customer groups most predisposed to churn.  Reduced usage was a factor, but customers who were not using the product at all were less likely to churn partially than those who had reduced their usage, but not ceased usage entirely.  </a:t>
            </a:r>
          </a:p>
          <a:p>
            <a:r>
              <a:rPr lang="en-GB" sz="1000" dirty="0"/>
              <a:t>In developing the propensity model we were able to generate very high levels of predictive power (95%+), but found this to be “overfitting” due to high dimensionality of the data.  By reducing the number of features used, we created a model that was still very accurate (87%) that could be used with confidence by the sales team.</a:t>
            </a:r>
          </a:p>
          <a:p>
            <a:r>
              <a:rPr lang="en-GB" sz="1000" dirty="0"/>
              <a:t>We have made a recommendation on how to take this model “into production” so that it can be regularly updated with fresh data, and be used to inform Elsevier sales teams about which customers they should be engaging to mitigate the risk of churn.  However, given your current state of capability and capacity, this may take some time to realised</a:t>
            </a:r>
          </a:p>
          <a:p>
            <a:r>
              <a:rPr lang="en-GB" sz="1000" dirty="0"/>
              <a:t>Finally, all the code for this model is documented, with clear instructions to enable Elsevier to manage the model “in life”</a:t>
            </a:r>
          </a:p>
          <a:p>
            <a:endParaRPr lang="en-GB" sz="1000" dirty="0"/>
          </a:p>
          <a:p>
            <a:endParaRPr lang="en-GB" sz="1000" dirty="0"/>
          </a:p>
        </p:txBody>
      </p:sp>
    </p:spTree>
    <p:extLst>
      <p:ext uri="{BB962C8B-B14F-4D97-AF65-F5344CB8AC3E}">
        <p14:creationId xmlns:p14="http://schemas.microsoft.com/office/powerpoint/2010/main" val="4280955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21801F2-6CAA-4977-ADE1-6ADABD90A4DF}"/>
              </a:ext>
            </a:extLst>
          </p:cNvPr>
          <p:cNvSpPr>
            <a:spLocks noGrp="1"/>
          </p:cNvSpPr>
          <p:nvPr>
            <p:ph type="dt" sz="half" idx="18"/>
          </p:nvPr>
        </p:nvSpPr>
        <p:spPr/>
        <p:txBody>
          <a:bodyPr/>
          <a:lstStyle/>
          <a:p>
            <a:fld id="{0A8BCDD0-4D1B-43B6-B382-25DD6B91D191}" type="datetime1">
              <a:rPr lang="de-DE" smtClean="0"/>
              <a:t>14.04.2020</a:t>
            </a:fld>
            <a:endParaRPr lang="de-DE" dirty="0"/>
          </a:p>
        </p:txBody>
      </p:sp>
      <p:sp>
        <p:nvSpPr>
          <p:cNvPr id="4" name="Footer Placeholder 3">
            <a:extLst>
              <a:ext uri="{FF2B5EF4-FFF2-40B4-BE49-F238E27FC236}">
                <a16:creationId xmlns:a16="http://schemas.microsoft.com/office/drawing/2014/main" id="{5C9B5D51-9972-46CC-A298-AE1365911970}"/>
              </a:ext>
            </a:extLst>
          </p:cNvPr>
          <p:cNvSpPr>
            <a:spLocks noGrp="1"/>
          </p:cNvSpPr>
          <p:nvPr>
            <p:ph type="ftr" sz="quarter" idx="19"/>
          </p:nvPr>
        </p:nvSpPr>
        <p:spPr/>
        <p:txBody>
          <a:bodyPr/>
          <a:lstStyle/>
          <a:p>
            <a:endParaRPr lang="de-DE" dirty="0"/>
          </a:p>
        </p:txBody>
      </p:sp>
      <p:sp>
        <p:nvSpPr>
          <p:cNvPr id="12" name="Title 11">
            <a:extLst>
              <a:ext uri="{FF2B5EF4-FFF2-40B4-BE49-F238E27FC236}">
                <a16:creationId xmlns:a16="http://schemas.microsoft.com/office/drawing/2014/main" id="{12828924-967D-4643-8326-42099BDE60EA}"/>
              </a:ext>
            </a:extLst>
          </p:cNvPr>
          <p:cNvSpPr>
            <a:spLocks noGrp="1"/>
          </p:cNvSpPr>
          <p:nvPr>
            <p:ph type="title"/>
          </p:nvPr>
        </p:nvSpPr>
        <p:spPr/>
        <p:txBody>
          <a:bodyPr/>
          <a:lstStyle/>
          <a:p>
            <a:r>
              <a:rPr lang="en-GB" dirty="0"/>
              <a:t>Process Delivery and Process</a:t>
            </a:r>
          </a:p>
        </p:txBody>
      </p:sp>
      <p:sp>
        <p:nvSpPr>
          <p:cNvPr id="14" name="Text Placeholder 13">
            <a:extLst>
              <a:ext uri="{FF2B5EF4-FFF2-40B4-BE49-F238E27FC236}">
                <a16:creationId xmlns:a16="http://schemas.microsoft.com/office/drawing/2014/main" id="{3354E3FF-269E-4C56-A127-F3C045EC7664}"/>
              </a:ext>
            </a:extLst>
          </p:cNvPr>
          <p:cNvSpPr>
            <a:spLocks noGrp="1"/>
          </p:cNvSpPr>
          <p:nvPr>
            <p:ph type="body" sz="quarter" idx="17"/>
          </p:nvPr>
        </p:nvSpPr>
        <p:spPr/>
        <p:txBody>
          <a:bodyPr vert="horz" lIns="91440" tIns="0" rIns="91440" bIns="45720" rtlCol="0">
            <a:normAutofit/>
          </a:bodyPr>
          <a:lstStyle/>
          <a:p>
            <a:pPr marL="0" indent="0">
              <a:buNone/>
            </a:pPr>
            <a:r>
              <a:rPr lang="en-GB" sz="1050" b="1" dirty="0"/>
              <a:t>CRISP-DM methodology</a:t>
            </a:r>
          </a:p>
          <a:p>
            <a:r>
              <a:rPr lang="en-GB" sz="1000" dirty="0"/>
              <a:t>We structured the project on the CRISP-DM methodology</a:t>
            </a:r>
          </a:p>
          <a:p>
            <a:r>
              <a:rPr lang="en-GB" sz="1000" dirty="0"/>
              <a:t>CRISP-DM stands for cross-industry process for data mining. The CRISP-DM methodology provides a structured approach to planning a data mining project.</a:t>
            </a:r>
          </a:p>
          <a:p>
            <a:r>
              <a:rPr lang="en-GB" sz="1000" dirty="0"/>
              <a:t>Although we have leveraged the CRISP-DM methodology to structure the project. To ensure that we can accommodate the vagaries of project, we also employed agile practices such as sprints, daily stand-ups, sprint demos and Kanban that helped us to adopt an iterative process and drive team engagement.</a:t>
            </a:r>
          </a:p>
          <a:p>
            <a:r>
              <a:rPr lang="en-GB" sz="1000" dirty="0"/>
              <a:t>We have had multiple workshops with Data &amp; Analytics team, Sales enablement teams and Sales representatives to capture their feedback.</a:t>
            </a:r>
          </a:p>
          <a:p>
            <a:pPr marL="0" indent="0">
              <a:buNone/>
            </a:pPr>
            <a:endParaRPr lang="en-GB" sz="1050" dirty="0"/>
          </a:p>
        </p:txBody>
      </p:sp>
      <p:sp>
        <p:nvSpPr>
          <p:cNvPr id="7" name="Text Placeholder 13">
            <a:extLst>
              <a:ext uri="{FF2B5EF4-FFF2-40B4-BE49-F238E27FC236}">
                <a16:creationId xmlns:a16="http://schemas.microsoft.com/office/drawing/2014/main" id="{564697B9-E2DF-4B1C-A2D8-6A43372D48E4}"/>
              </a:ext>
            </a:extLst>
          </p:cNvPr>
          <p:cNvSpPr txBox="1">
            <a:spLocks/>
          </p:cNvSpPr>
          <p:nvPr/>
        </p:nvSpPr>
        <p:spPr>
          <a:xfrm>
            <a:off x="500178" y="1040712"/>
            <a:ext cx="3796896" cy="3264797"/>
          </a:xfrm>
          <a:prstGeom prst="rect">
            <a:avLst/>
          </a:prstGeom>
        </p:spPr>
        <p:txBody>
          <a:bodyPr vert="horz" lIns="91440" tIns="0" rIns="91440" bIns="45720" rtlCol="0">
            <a:normAutofit/>
          </a:bodyPr>
          <a:lstStyle>
            <a:lvl1pPr marL="285750" indent="-285750" algn="l" defTabSz="685800" rtl="0" eaLnBrk="1" latinLnBrk="0" hangingPunct="1">
              <a:lnSpc>
                <a:spcPct val="100000"/>
              </a:lnSpc>
              <a:spcBef>
                <a:spcPts val="0"/>
              </a:spcBef>
              <a:spcAft>
                <a:spcPts val="600"/>
              </a:spcAft>
              <a:buClr>
                <a:srgbClr val="FF6C00"/>
              </a:buClr>
              <a:buFont typeface="Arial" panose="020B0604020202020204" pitchFamily="34" charset="0"/>
              <a:buChar char="•"/>
              <a:tabLst>
                <a:tab pos="266700" algn="l"/>
              </a:tabLst>
              <a:defRPr lang="nl-NL" sz="1600" b="0" kern="1200">
                <a:solidFill>
                  <a:schemeClr val="tx1"/>
                </a:solidFill>
                <a:latin typeface="+mn-lt"/>
                <a:ea typeface="+mn-ea"/>
                <a:cs typeface="+mn-cs"/>
              </a:defRPr>
            </a:lvl1pPr>
            <a:lvl2pPr marL="287338" indent="-287338"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300" b="0" kern="1200">
                <a:solidFill>
                  <a:schemeClr val="tx1"/>
                </a:solidFill>
                <a:latin typeface="+mn-lt"/>
                <a:ea typeface="+mn-ea"/>
                <a:cs typeface="+mn-cs"/>
              </a:defRPr>
            </a:lvl2pPr>
            <a:lvl3pPr marL="447675" indent="-174625"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400" b="0" kern="1200">
                <a:solidFill>
                  <a:schemeClr val="tx1"/>
                </a:solidFill>
                <a:latin typeface="+mn-lt"/>
                <a:ea typeface="+mn-ea"/>
                <a:cs typeface="+mn-cs"/>
              </a:defRPr>
            </a:lvl3pPr>
            <a:lvl4pPr marL="623888" indent="-176213"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tabLst/>
              <a:defRPr lang="nl-NL" sz="1400" b="0" kern="1200">
                <a:solidFill>
                  <a:schemeClr val="tx1"/>
                </a:solidFill>
                <a:latin typeface="+mn-lt"/>
                <a:ea typeface="+mn-ea"/>
                <a:cs typeface="+mn-cs"/>
              </a:defRPr>
            </a:lvl4pPr>
            <a:lvl5pPr marL="809625" indent="-185738"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de-DE" sz="1400" b="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GB" sz="1050" b="1" dirty="0"/>
              <a:t>CRISP-DM methodology</a:t>
            </a:r>
          </a:p>
        </p:txBody>
      </p:sp>
      <p:pic>
        <p:nvPicPr>
          <p:cNvPr id="8" name="Picture 2" descr="Image result for crisp dm">
            <a:extLst>
              <a:ext uri="{FF2B5EF4-FFF2-40B4-BE49-F238E27FC236}">
                <a16:creationId xmlns:a16="http://schemas.microsoft.com/office/drawing/2014/main" id="{EB9031D4-BD24-4DE7-8220-ED41B6D712DF}"/>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3237" y="1499648"/>
            <a:ext cx="2755979" cy="2341823"/>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20B796A7-62EC-4D75-AD17-28B9151E78B6}"/>
              </a:ext>
            </a:extLst>
          </p:cNvPr>
          <p:cNvGrpSpPr/>
          <p:nvPr/>
        </p:nvGrpSpPr>
        <p:grpSpPr>
          <a:xfrm>
            <a:off x="2668922" y="1274760"/>
            <a:ext cx="1895321" cy="432214"/>
            <a:chOff x="6849326" y="1139519"/>
            <a:chExt cx="1242379" cy="432214"/>
          </a:xfrm>
        </p:grpSpPr>
        <p:pic>
          <p:nvPicPr>
            <p:cNvPr id="10" name="Graphic 9" descr="Meeting">
              <a:extLst>
                <a:ext uri="{FF2B5EF4-FFF2-40B4-BE49-F238E27FC236}">
                  <a16:creationId xmlns:a16="http://schemas.microsoft.com/office/drawing/2014/main" id="{1D324D0F-A5C6-4BF4-A1AA-F4DC3CED5D3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49326" y="1139519"/>
              <a:ext cx="178452" cy="272238"/>
            </a:xfrm>
            <a:prstGeom prst="rect">
              <a:avLst/>
            </a:prstGeom>
          </p:spPr>
        </p:pic>
        <p:sp>
          <p:nvSpPr>
            <p:cNvPr id="11" name="TextBox 10">
              <a:extLst>
                <a:ext uri="{FF2B5EF4-FFF2-40B4-BE49-F238E27FC236}">
                  <a16:creationId xmlns:a16="http://schemas.microsoft.com/office/drawing/2014/main" id="{ADCECDDE-7DB1-45EC-983B-412ADED1169C}"/>
                </a:ext>
              </a:extLst>
            </p:cNvPr>
            <p:cNvSpPr txBox="1"/>
            <p:nvPr/>
          </p:nvSpPr>
          <p:spPr>
            <a:xfrm>
              <a:off x="6972825" y="1156235"/>
              <a:ext cx="1118880" cy="415498"/>
            </a:xfrm>
            <a:prstGeom prst="rect">
              <a:avLst/>
            </a:prstGeom>
            <a:noFill/>
          </p:spPr>
          <p:txBody>
            <a:bodyPr wrap="square" rtlCol="0">
              <a:spAutoFit/>
            </a:bodyPr>
            <a:lstStyle/>
            <a:p>
              <a:r>
                <a:rPr lang="en-GB" sz="1050" dirty="0"/>
                <a:t>Workshop with D&amp;A and sales enablement team</a:t>
              </a:r>
            </a:p>
          </p:txBody>
        </p:sp>
      </p:grpSp>
      <p:grpSp>
        <p:nvGrpSpPr>
          <p:cNvPr id="15" name="Group 14">
            <a:extLst>
              <a:ext uri="{FF2B5EF4-FFF2-40B4-BE49-F238E27FC236}">
                <a16:creationId xmlns:a16="http://schemas.microsoft.com/office/drawing/2014/main" id="{1730BCB9-16A9-4906-AC77-AA96FCC67ED7}"/>
              </a:ext>
            </a:extLst>
          </p:cNvPr>
          <p:cNvGrpSpPr/>
          <p:nvPr/>
        </p:nvGrpSpPr>
        <p:grpSpPr>
          <a:xfrm>
            <a:off x="3288647" y="1757363"/>
            <a:ext cx="1411486" cy="444222"/>
            <a:chOff x="6849326" y="1139519"/>
            <a:chExt cx="1411486" cy="444222"/>
          </a:xfrm>
        </p:grpSpPr>
        <p:pic>
          <p:nvPicPr>
            <p:cNvPr id="16" name="Graphic 15" descr="Meeting">
              <a:extLst>
                <a:ext uri="{FF2B5EF4-FFF2-40B4-BE49-F238E27FC236}">
                  <a16:creationId xmlns:a16="http://schemas.microsoft.com/office/drawing/2014/main" id="{C76E9FE7-3D9E-438C-AFF6-E25FD341E26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49326" y="1139519"/>
              <a:ext cx="272238" cy="272238"/>
            </a:xfrm>
            <a:prstGeom prst="rect">
              <a:avLst/>
            </a:prstGeom>
          </p:spPr>
        </p:pic>
        <p:sp>
          <p:nvSpPr>
            <p:cNvPr id="17" name="TextBox 16">
              <a:extLst>
                <a:ext uri="{FF2B5EF4-FFF2-40B4-BE49-F238E27FC236}">
                  <a16:creationId xmlns:a16="http://schemas.microsoft.com/office/drawing/2014/main" id="{A6DDB0E3-658F-4C1C-A785-A2F1FDA065EA}"/>
                </a:ext>
              </a:extLst>
            </p:cNvPr>
            <p:cNvSpPr txBox="1"/>
            <p:nvPr/>
          </p:nvSpPr>
          <p:spPr>
            <a:xfrm>
              <a:off x="7061901" y="1168243"/>
              <a:ext cx="1198911" cy="415498"/>
            </a:xfrm>
            <a:prstGeom prst="rect">
              <a:avLst/>
            </a:prstGeom>
            <a:noFill/>
          </p:spPr>
          <p:txBody>
            <a:bodyPr wrap="square" rtlCol="0">
              <a:spAutoFit/>
            </a:bodyPr>
            <a:lstStyle/>
            <a:p>
              <a:r>
                <a:rPr lang="en-GB" sz="1050" dirty="0"/>
                <a:t>Workshops with Data owners</a:t>
              </a:r>
            </a:p>
          </p:txBody>
        </p:sp>
      </p:grpSp>
      <p:grpSp>
        <p:nvGrpSpPr>
          <p:cNvPr id="18" name="Group 17">
            <a:extLst>
              <a:ext uri="{FF2B5EF4-FFF2-40B4-BE49-F238E27FC236}">
                <a16:creationId xmlns:a16="http://schemas.microsoft.com/office/drawing/2014/main" id="{A3337611-A7E8-4789-8AA2-1F3181FB3C97}"/>
              </a:ext>
            </a:extLst>
          </p:cNvPr>
          <p:cNvGrpSpPr/>
          <p:nvPr/>
        </p:nvGrpSpPr>
        <p:grpSpPr>
          <a:xfrm>
            <a:off x="2708107" y="3561208"/>
            <a:ext cx="1855974" cy="444222"/>
            <a:chOff x="6849326" y="1139519"/>
            <a:chExt cx="1855974" cy="444222"/>
          </a:xfrm>
        </p:grpSpPr>
        <p:pic>
          <p:nvPicPr>
            <p:cNvPr id="19" name="Graphic 18" descr="Meeting">
              <a:extLst>
                <a:ext uri="{FF2B5EF4-FFF2-40B4-BE49-F238E27FC236}">
                  <a16:creationId xmlns:a16="http://schemas.microsoft.com/office/drawing/2014/main" id="{329B032C-154C-4C6E-98E9-ED80883D098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49326" y="1139519"/>
              <a:ext cx="272238" cy="272238"/>
            </a:xfrm>
            <a:prstGeom prst="rect">
              <a:avLst/>
            </a:prstGeom>
          </p:spPr>
        </p:pic>
        <p:sp>
          <p:nvSpPr>
            <p:cNvPr id="20" name="TextBox 19">
              <a:extLst>
                <a:ext uri="{FF2B5EF4-FFF2-40B4-BE49-F238E27FC236}">
                  <a16:creationId xmlns:a16="http://schemas.microsoft.com/office/drawing/2014/main" id="{979CAFA1-9150-4C63-AD8E-F5D6B59F6A16}"/>
                </a:ext>
              </a:extLst>
            </p:cNvPr>
            <p:cNvSpPr txBox="1"/>
            <p:nvPr/>
          </p:nvSpPr>
          <p:spPr>
            <a:xfrm>
              <a:off x="7061902" y="1168243"/>
              <a:ext cx="1643398" cy="415498"/>
            </a:xfrm>
            <a:prstGeom prst="rect">
              <a:avLst/>
            </a:prstGeom>
            <a:noFill/>
          </p:spPr>
          <p:txBody>
            <a:bodyPr wrap="square" rtlCol="0">
              <a:spAutoFit/>
            </a:bodyPr>
            <a:lstStyle/>
            <a:p>
              <a:r>
                <a:rPr lang="en-GB" sz="1050" dirty="0"/>
                <a:t>Workshop with D&amp;A and sales enablement teams </a:t>
              </a:r>
            </a:p>
          </p:txBody>
        </p:sp>
      </p:grpSp>
      <p:grpSp>
        <p:nvGrpSpPr>
          <p:cNvPr id="21" name="Group 20">
            <a:extLst>
              <a:ext uri="{FF2B5EF4-FFF2-40B4-BE49-F238E27FC236}">
                <a16:creationId xmlns:a16="http://schemas.microsoft.com/office/drawing/2014/main" id="{08507596-0B3B-4D83-A1A6-89EC066EC839}"/>
              </a:ext>
            </a:extLst>
          </p:cNvPr>
          <p:cNvGrpSpPr/>
          <p:nvPr/>
        </p:nvGrpSpPr>
        <p:grpSpPr>
          <a:xfrm>
            <a:off x="576262" y="1594339"/>
            <a:ext cx="1105249" cy="444222"/>
            <a:chOff x="6849326" y="1139519"/>
            <a:chExt cx="1105249" cy="444222"/>
          </a:xfrm>
        </p:grpSpPr>
        <p:pic>
          <p:nvPicPr>
            <p:cNvPr id="22" name="Graphic 21" descr="Meeting">
              <a:extLst>
                <a:ext uri="{FF2B5EF4-FFF2-40B4-BE49-F238E27FC236}">
                  <a16:creationId xmlns:a16="http://schemas.microsoft.com/office/drawing/2014/main" id="{D1DE1087-39ED-48F5-A4BE-6D8CA5F9A29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49326" y="1139519"/>
              <a:ext cx="272238" cy="272238"/>
            </a:xfrm>
            <a:prstGeom prst="rect">
              <a:avLst/>
            </a:prstGeom>
          </p:spPr>
        </p:pic>
        <p:sp>
          <p:nvSpPr>
            <p:cNvPr id="23" name="TextBox 22">
              <a:extLst>
                <a:ext uri="{FF2B5EF4-FFF2-40B4-BE49-F238E27FC236}">
                  <a16:creationId xmlns:a16="http://schemas.microsoft.com/office/drawing/2014/main" id="{C2362612-379C-4578-8521-D1C897D87DB1}"/>
                </a:ext>
              </a:extLst>
            </p:cNvPr>
            <p:cNvSpPr txBox="1"/>
            <p:nvPr/>
          </p:nvSpPr>
          <p:spPr>
            <a:xfrm>
              <a:off x="7061902" y="1168243"/>
              <a:ext cx="892673" cy="415498"/>
            </a:xfrm>
            <a:prstGeom prst="rect">
              <a:avLst/>
            </a:prstGeom>
            <a:noFill/>
          </p:spPr>
          <p:txBody>
            <a:bodyPr wrap="square" rtlCol="0">
              <a:spAutoFit/>
            </a:bodyPr>
            <a:lstStyle/>
            <a:p>
              <a:r>
                <a:rPr lang="en-GB" sz="1050" dirty="0"/>
                <a:t>workshop with BTS</a:t>
              </a:r>
            </a:p>
          </p:txBody>
        </p:sp>
      </p:grpSp>
      <p:grpSp>
        <p:nvGrpSpPr>
          <p:cNvPr id="24" name="Group 23">
            <a:extLst>
              <a:ext uri="{FF2B5EF4-FFF2-40B4-BE49-F238E27FC236}">
                <a16:creationId xmlns:a16="http://schemas.microsoft.com/office/drawing/2014/main" id="{53678433-010D-4613-B9C7-F4C6DFC55644}"/>
              </a:ext>
            </a:extLst>
          </p:cNvPr>
          <p:cNvGrpSpPr/>
          <p:nvPr/>
        </p:nvGrpSpPr>
        <p:grpSpPr>
          <a:xfrm>
            <a:off x="3303011" y="2659927"/>
            <a:ext cx="1397122" cy="782914"/>
            <a:chOff x="7872229" y="2773760"/>
            <a:chExt cx="1397122" cy="782914"/>
          </a:xfrm>
        </p:grpSpPr>
        <p:pic>
          <p:nvPicPr>
            <p:cNvPr id="25" name="Graphic 24" descr="Arrow circle">
              <a:extLst>
                <a:ext uri="{FF2B5EF4-FFF2-40B4-BE49-F238E27FC236}">
                  <a16:creationId xmlns:a16="http://schemas.microsoft.com/office/drawing/2014/main" id="{DA876F34-9EE9-4539-B93B-3D58AFFEAEE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72229" y="2773760"/>
              <a:ext cx="305860" cy="305860"/>
            </a:xfrm>
            <a:prstGeom prst="rect">
              <a:avLst/>
            </a:prstGeom>
          </p:spPr>
        </p:pic>
        <p:sp>
          <p:nvSpPr>
            <p:cNvPr id="26" name="TextBox 25">
              <a:extLst>
                <a:ext uri="{FF2B5EF4-FFF2-40B4-BE49-F238E27FC236}">
                  <a16:creationId xmlns:a16="http://schemas.microsoft.com/office/drawing/2014/main" id="{D5E76921-9893-4E4E-90A4-51DB1FB31F74}"/>
                </a:ext>
              </a:extLst>
            </p:cNvPr>
            <p:cNvSpPr txBox="1"/>
            <p:nvPr/>
          </p:nvSpPr>
          <p:spPr>
            <a:xfrm>
              <a:off x="8070440" y="2818010"/>
              <a:ext cx="1198911" cy="738664"/>
            </a:xfrm>
            <a:prstGeom prst="rect">
              <a:avLst/>
            </a:prstGeom>
            <a:noFill/>
          </p:spPr>
          <p:txBody>
            <a:bodyPr wrap="square" rtlCol="0">
              <a:spAutoFit/>
            </a:bodyPr>
            <a:lstStyle/>
            <a:p>
              <a:r>
                <a:rPr lang="en-GB" sz="1050" dirty="0"/>
                <a:t>Iterative process to ingest new and late received data</a:t>
              </a:r>
            </a:p>
          </p:txBody>
        </p:sp>
      </p:grpSp>
      <p:grpSp>
        <p:nvGrpSpPr>
          <p:cNvPr id="27" name="Group 26">
            <a:extLst>
              <a:ext uri="{FF2B5EF4-FFF2-40B4-BE49-F238E27FC236}">
                <a16:creationId xmlns:a16="http://schemas.microsoft.com/office/drawing/2014/main" id="{6C195BDB-CB4C-44CB-8B3D-E9E760E80EAC}"/>
              </a:ext>
            </a:extLst>
          </p:cNvPr>
          <p:cNvGrpSpPr/>
          <p:nvPr/>
        </p:nvGrpSpPr>
        <p:grpSpPr>
          <a:xfrm>
            <a:off x="2691119" y="3918530"/>
            <a:ext cx="1995738" cy="459748"/>
            <a:chOff x="7872229" y="2680241"/>
            <a:chExt cx="1995738" cy="459748"/>
          </a:xfrm>
        </p:grpSpPr>
        <p:pic>
          <p:nvPicPr>
            <p:cNvPr id="28" name="Graphic 27" descr="Arrow circle">
              <a:extLst>
                <a:ext uri="{FF2B5EF4-FFF2-40B4-BE49-F238E27FC236}">
                  <a16:creationId xmlns:a16="http://schemas.microsoft.com/office/drawing/2014/main" id="{1662B0E6-D5AD-487F-978A-1E1B91DF692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72229" y="2680241"/>
              <a:ext cx="305860" cy="305860"/>
            </a:xfrm>
            <a:prstGeom prst="rect">
              <a:avLst/>
            </a:prstGeom>
          </p:spPr>
        </p:pic>
        <p:sp>
          <p:nvSpPr>
            <p:cNvPr id="29" name="TextBox 28">
              <a:extLst>
                <a:ext uri="{FF2B5EF4-FFF2-40B4-BE49-F238E27FC236}">
                  <a16:creationId xmlns:a16="http://schemas.microsoft.com/office/drawing/2014/main" id="{50ECB771-46A4-4EE6-877A-7D81A4867EA8}"/>
                </a:ext>
              </a:extLst>
            </p:cNvPr>
            <p:cNvSpPr txBox="1"/>
            <p:nvPr/>
          </p:nvSpPr>
          <p:spPr>
            <a:xfrm>
              <a:off x="8070440" y="2724491"/>
              <a:ext cx="1797527" cy="415498"/>
            </a:xfrm>
            <a:prstGeom prst="rect">
              <a:avLst/>
            </a:prstGeom>
            <a:noFill/>
          </p:spPr>
          <p:txBody>
            <a:bodyPr wrap="square" rtlCol="0">
              <a:spAutoFit/>
            </a:bodyPr>
            <a:lstStyle/>
            <a:p>
              <a:r>
                <a:rPr lang="en-GB" sz="1050" dirty="0"/>
                <a:t>Iterative and repeatable process</a:t>
              </a:r>
            </a:p>
          </p:txBody>
        </p:sp>
      </p:grpSp>
      <p:grpSp>
        <p:nvGrpSpPr>
          <p:cNvPr id="30" name="Group 29">
            <a:extLst>
              <a:ext uri="{FF2B5EF4-FFF2-40B4-BE49-F238E27FC236}">
                <a16:creationId xmlns:a16="http://schemas.microsoft.com/office/drawing/2014/main" id="{A6B2BFA0-19C2-4D91-AAF7-D324C5F2D293}"/>
              </a:ext>
            </a:extLst>
          </p:cNvPr>
          <p:cNvGrpSpPr/>
          <p:nvPr/>
        </p:nvGrpSpPr>
        <p:grpSpPr>
          <a:xfrm>
            <a:off x="709937" y="3349865"/>
            <a:ext cx="975932" cy="305860"/>
            <a:chOff x="7872229" y="2773760"/>
            <a:chExt cx="975932" cy="305860"/>
          </a:xfrm>
        </p:grpSpPr>
        <p:pic>
          <p:nvPicPr>
            <p:cNvPr id="31" name="Graphic 30" descr="Arrow circle">
              <a:extLst>
                <a:ext uri="{FF2B5EF4-FFF2-40B4-BE49-F238E27FC236}">
                  <a16:creationId xmlns:a16="http://schemas.microsoft.com/office/drawing/2014/main" id="{F8A85B05-0C3A-4396-8BA7-325C6687D70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72229" y="2773760"/>
              <a:ext cx="305860" cy="305860"/>
            </a:xfrm>
            <a:prstGeom prst="rect">
              <a:avLst/>
            </a:prstGeom>
          </p:spPr>
        </p:pic>
        <p:sp>
          <p:nvSpPr>
            <p:cNvPr id="32" name="TextBox 31">
              <a:extLst>
                <a:ext uri="{FF2B5EF4-FFF2-40B4-BE49-F238E27FC236}">
                  <a16:creationId xmlns:a16="http://schemas.microsoft.com/office/drawing/2014/main" id="{4F475779-966B-4098-83D9-1BAB9ACC2BC1}"/>
                </a:ext>
              </a:extLst>
            </p:cNvPr>
            <p:cNvSpPr txBox="1"/>
            <p:nvPr/>
          </p:nvSpPr>
          <p:spPr>
            <a:xfrm>
              <a:off x="8070440" y="2818010"/>
              <a:ext cx="777721" cy="261610"/>
            </a:xfrm>
            <a:prstGeom prst="rect">
              <a:avLst/>
            </a:prstGeom>
            <a:noFill/>
          </p:spPr>
          <p:txBody>
            <a:bodyPr wrap="square" rtlCol="0">
              <a:spAutoFit/>
            </a:bodyPr>
            <a:lstStyle/>
            <a:p>
              <a:r>
                <a:rPr lang="en-GB" sz="1050" dirty="0"/>
                <a:t>iterative</a:t>
              </a:r>
            </a:p>
          </p:txBody>
        </p:sp>
      </p:grpSp>
      <p:sp>
        <p:nvSpPr>
          <p:cNvPr id="2" name="TextBox 1">
            <a:extLst>
              <a:ext uri="{FF2B5EF4-FFF2-40B4-BE49-F238E27FC236}">
                <a16:creationId xmlns:a16="http://schemas.microsoft.com/office/drawing/2014/main" id="{39A73E39-56BB-488B-9131-05B9FC3798C2}"/>
              </a:ext>
            </a:extLst>
          </p:cNvPr>
          <p:cNvSpPr txBox="1"/>
          <p:nvPr/>
        </p:nvSpPr>
        <p:spPr>
          <a:xfrm>
            <a:off x="592508" y="745481"/>
            <a:ext cx="7409131" cy="230832"/>
          </a:xfrm>
          <a:prstGeom prst="rect">
            <a:avLst/>
          </a:prstGeom>
          <a:noFill/>
        </p:spPr>
        <p:txBody>
          <a:bodyPr wrap="square" rtlCol="0">
            <a:spAutoFit/>
          </a:bodyPr>
          <a:lstStyle/>
          <a:p>
            <a:r>
              <a:rPr lang="en-GB" sz="900" dirty="0"/>
              <a:t>Industry standard processes adopted while being agile</a:t>
            </a:r>
          </a:p>
        </p:txBody>
      </p:sp>
    </p:spTree>
    <p:extLst>
      <p:ext uri="{BB962C8B-B14F-4D97-AF65-F5344CB8AC3E}">
        <p14:creationId xmlns:p14="http://schemas.microsoft.com/office/powerpoint/2010/main" val="1847753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21801F2-6CAA-4977-ADE1-6ADABD90A4DF}"/>
              </a:ext>
            </a:extLst>
          </p:cNvPr>
          <p:cNvSpPr>
            <a:spLocks noGrp="1"/>
          </p:cNvSpPr>
          <p:nvPr>
            <p:ph type="dt" sz="half" idx="18"/>
          </p:nvPr>
        </p:nvSpPr>
        <p:spPr/>
        <p:txBody>
          <a:bodyPr/>
          <a:lstStyle/>
          <a:p>
            <a:fld id="{0A8BCDD0-4D1B-43B6-B382-25DD6B91D191}" type="datetime1">
              <a:rPr lang="de-DE" smtClean="0"/>
              <a:t>14.04.2020</a:t>
            </a:fld>
            <a:endParaRPr lang="de-DE" dirty="0"/>
          </a:p>
        </p:txBody>
      </p:sp>
      <p:sp>
        <p:nvSpPr>
          <p:cNvPr id="4" name="Footer Placeholder 3">
            <a:extLst>
              <a:ext uri="{FF2B5EF4-FFF2-40B4-BE49-F238E27FC236}">
                <a16:creationId xmlns:a16="http://schemas.microsoft.com/office/drawing/2014/main" id="{5C9B5D51-9972-46CC-A298-AE1365911970}"/>
              </a:ext>
            </a:extLst>
          </p:cNvPr>
          <p:cNvSpPr>
            <a:spLocks noGrp="1"/>
          </p:cNvSpPr>
          <p:nvPr>
            <p:ph type="ftr" sz="quarter" idx="19"/>
          </p:nvPr>
        </p:nvSpPr>
        <p:spPr/>
        <p:txBody>
          <a:bodyPr/>
          <a:lstStyle/>
          <a:p>
            <a:endParaRPr lang="de-DE" dirty="0"/>
          </a:p>
        </p:txBody>
      </p:sp>
      <p:sp>
        <p:nvSpPr>
          <p:cNvPr id="12" name="Title 11">
            <a:extLst>
              <a:ext uri="{FF2B5EF4-FFF2-40B4-BE49-F238E27FC236}">
                <a16:creationId xmlns:a16="http://schemas.microsoft.com/office/drawing/2014/main" id="{12828924-967D-4643-8326-42099BDE60EA}"/>
              </a:ext>
            </a:extLst>
          </p:cNvPr>
          <p:cNvSpPr>
            <a:spLocks noGrp="1"/>
          </p:cNvSpPr>
          <p:nvPr>
            <p:ph type="title"/>
          </p:nvPr>
        </p:nvSpPr>
        <p:spPr/>
        <p:txBody>
          <a:bodyPr/>
          <a:lstStyle/>
          <a:p>
            <a:r>
              <a:rPr lang="en-GB" dirty="0"/>
              <a:t>Tools leveraged</a:t>
            </a:r>
          </a:p>
        </p:txBody>
      </p:sp>
      <p:sp>
        <p:nvSpPr>
          <p:cNvPr id="14" name="Text Placeholder 13">
            <a:extLst>
              <a:ext uri="{FF2B5EF4-FFF2-40B4-BE49-F238E27FC236}">
                <a16:creationId xmlns:a16="http://schemas.microsoft.com/office/drawing/2014/main" id="{3354E3FF-269E-4C56-A127-F3C045EC7664}"/>
              </a:ext>
            </a:extLst>
          </p:cNvPr>
          <p:cNvSpPr>
            <a:spLocks noGrp="1"/>
          </p:cNvSpPr>
          <p:nvPr>
            <p:ph type="body" sz="quarter" idx="17"/>
          </p:nvPr>
        </p:nvSpPr>
        <p:spPr/>
        <p:txBody>
          <a:bodyPr>
            <a:normAutofit/>
          </a:bodyPr>
          <a:lstStyle/>
          <a:p>
            <a:pPr marL="0" indent="0">
              <a:buNone/>
            </a:pPr>
            <a:r>
              <a:rPr lang="en-GB" sz="1050" b="1" dirty="0"/>
              <a:t>Agile Tools</a:t>
            </a:r>
          </a:p>
          <a:p>
            <a:r>
              <a:rPr lang="en-GB" sz="1000" dirty="0"/>
              <a:t>To execute project in an effective agile manner and track progress and improve visibility to stakeholders, we leveraged tools such as JIRA Kanban, Confluence and Miro.</a:t>
            </a:r>
          </a:p>
          <a:p>
            <a:r>
              <a:rPr lang="en-GB" sz="1000" dirty="0"/>
              <a:t>To enable collaboration and effectively manage code we setup GitLab repository. With a git repository future replication and branching can be done easily and multiple versions managed effectively.</a:t>
            </a:r>
          </a:p>
          <a:p>
            <a:r>
              <a:rPr lang="en-GB" sz="1000" dirty="0"/>
              <a:t>We conducted training sessions for the Data &amp; </a:t>
            </a:r>
            <a:r>
              <a:rPr lang="en-GB" sz="1000" dirty="0" err="1"/>
              <a:t>Anaytics</a:t>
            </a:r>
            <a:r>
              <a:rPr lang="en-GB" sz="1000" dirty="0"/>
              <a:t> (D&amp;A) team.</a:t>
            </a:r>
          </a:p>
          <a:p>
            <a:r>
              <a:rPr lang="en-GB" sz="1000" dirty="0"/>
              <a:t>To ensure code portability and replication we created virtual environments and dependency injection using configuration files.</a:t>
            </a:r>
          </a:p>
          <a:p>
            <a:r>
              <a:rPr lang="en-GB" sz="1000" dirty="0"/>
              <a:t>We drove use of Integrated Development Environments (IDEs) such as </a:t>
            </a:r>
            <a:r>
              <a:rPr lang="en-GB" sz="1000" dirty="0" err="1"/>
              <a:t>Pycharm</a:t>
            </a:r>
            <a:r>
              <a:rPr lang="en-GB" sz="1000" dirty="0"/>
              <a:t> and VS Code that drive better code practices and project management.</a:t>
            </a:r>
          </a:p>
          <a:p>
            <a:pPr marL="0" indent="0">
              <a:buNone/>
            </a:pPr>
            <a:endParaRPr lang="en-GB" sz="1000" dirty="0"/>
          </a:p>
        </p:txBody>
      </p:sp>
      <p:sp>
        <p:nvSpPr>
          <p:cNvPr id="7" name="TextBox 6">
            <a:extLst>
              <a:ext uri="{FF2B5EF4-FFF2-40B4-BE49-F238E27FC236}">
                <a16:creationId xmlns:a16="http://schemas.microsoft.com/office/drawing/2014/main" id="{E4C0EA21-CA06-41D9-821A-D6AF120A8F49}"/>
              </a:ext>
            </a:extLst>
          </p:cNvPr>
          <p:cNvSpPr txBox="1"/>
          <p:nvPr/>
        </p:nvSpPr>
        <p:spPr>
          <a:xfrm>
            <a:off x="501509" y="1074147"/>
            <a:ext cx="1566860" cy="88995"/>
          </a:xfrm>
          <a:prstGeom prst="rect">
            <a:avLst/>
          </a:prstGeom>
          <a:noFill/>
        </p:spPr>
        <p:txBody>
          <a:bodyPr wrap="square" rtlCol="0">
            <a:spAutoFit/>
          </a:bodyPr>
          <a:lstStyle/>
          <a:p>
            <a:r>
              <a:rPr lang="en-GB" sz="900" b="1" dirty="0"/>
              <a:t>Set Up Repository</a:t>
            </a:r>
          </a:p>
        </p:txBody>
      </p:sp>
      <p:sp>
        <p:nvSpPr>
          <p:cNvPr id="8" name="TextBox 7">
            <a:extLst>
              <a:ext uri="{FF2B5EF4-FFF2-40B4-BE49-F238E27FC236}">
                <a16:creationId xmlns:a16="http://schemas.microsoft.com/office/drawing/2014/main" id="{B5DD29A4-84DD-4948-A528-6915E814DE98}"/>
              </a:ext>
            </a:extLst>
          </p:cNvPr>
          <p:cNvSpPr txBox="1"/>
          <p:nvPr/>
        </p:nvSpPr>
        <p:spPr>
          <a:xfrm>
            <a:off x="2225107" y="1064853"/>
            <a:ext cx="1900229" cy="88995"/>
          </a:xfrm>
          <a:prstGeom prst="rect">
            <a:avLst/>
          </a:prstGeom>
          <a:noFill/>
        </p:spPr>
        <p:txBody>
          <a:bodyPr wrap="square" rtlCol="0">
            <a:spAutoFit/>
          </a:bodyPr>
          <a:lstStyle>
            <a:defPPr>
              <a:defRPr lang="en-US"/>
            </a:defPPr>
            <a:lvl1pPr>
              <a:defRPr sz="1200" b="1"/>
            </a:lvl1pPr>
          </a:lstStyle>
          <a:p>
            <a:pPr algn="r"/>
            <a:r>
              <a:rPr lang="en-GB" sz="900" dirty="0"/>
              <a:t>Set Up Virtual Environment</a:t>
            </a:r>
          </a:p>
        </p:txBody>
      </p:sp>
      <p:sp>
        <p:nvSpPr>
          <p:cNvPr id="9" name="TextBox 8">
            <a:extLst>
              <a:ext uri="{FF2B5EF4-FFF2-40B4-BE49-F238E27FC236}">
                <a16:creationId xmlns:a16="http://schemas.microsoft.com/office/drawing/2014/main" id="{35286C34-7313-4EFE-A118-B6920F052D4B}"/>
              </a:ext>
            </a:extLst>
          </p:cNvPr>
          <p:cNvSpPr txBox="1"/>
          <p:nvPr/>
        </p:nvSpPr>
        <p:spPr>
          <a:xfrm>
            <a:off x="2315498" y="2791288"/>
            <a:ext cx="1838324" cy="88995"/>
          </a:xfrm>
          <a:prstGeom prst="rect">
            <a:avLst/>
          </a:prstGeom>
          <a:noFill/>
        </p:spPr>
        <p:txBody>
          <a:bodyPr wrap="square" rtlCol="0">
            <a:spAutoFit/>
          </a:bodyPr>
          <a:lstStyle>
            <a:defPPr>
              <a:defRPr lang="en-US"/>
            </a:defPPr>
            <a:lvl1pPr>
              <a:defRPr sz="1200" b="1"/>
            </a:lvl1pPr>
          </a:lstStyle>
          <a:p>
            <a:pPr algn="r"/>
            <a:r>
              <a:rPr lang="en-GB" sz="900" dirty="0"/>
              <a:t>Set Up Project Management</a:t>
            </a:r>
          </a:p>
        </p:txBody>
      </p:sp>
      <p:sp>
        <p:nvSpPr>
          <p:cNvPr id="10" name="TextBox 9">
            <a:extLst>
              <a:ext uri="{FF2B5EF4-FFF2-40B4-BE49-F238E27FC236}">
                <a16:creationId xmlns:a16="http://schemas.microsoft.com/office/drawing/2014/main" id="{D72A5570-7ED0-4B0E-A8BF-6B9F4BD53D8A}"/>
              </a:ext>
            </a:extLst>
          </p:cNvPr>
          <p:cNvSpPr txBox="1"/>
          <p:nvPr/>
        </p:nvSpPr>
        <p:spPr>
          <a:xfrm>
            <a:off x="521642" y="2787526"/>
            <a:ext cx="2209793" cy="88995"/>
          </a:xfrm>
          <a:prstGeom prst="rect">
            <a:avLst/>
          </a:prstGeom>
          <a:noFill/>
        </p:spPr>
        <p:txBody>
          <a:bodyPr wrap="square" rtlCol="0">
            <a:spAutoFit/>
          </a:bodyPr>
          <a:lstStyle>
            <a:defPPr>
              <a:defRPr lang="en-US"/>
            </a:defPPr>
            <a:lvl1pPr>
              <a:defRPr sz="1200" b="1"/>
            </a:lvl1pPr>
          </a:lstStyle>
          <a:p>
            <a:r>
              <a:rPr lang="en-GB" sz="900" dirty="0"/>
              <a:t>Set Up Collaborative Tools</a:t>
            </a:r>
          </a:p>
        </p:txBody>
      </p:sp>
      <p:cxnSp>
        <p:nvCxnSpPr>
          <p:cNvPr id="11" name="Straight Connector 10">
            <a:extLst>
              <a:ext uri="{FF2B5EF4-FFF2-40B4-BE49-F238E27FC236}">
                <a16:creationId xmlns:a16="http://schemas.microsoft.com/office/drawing/2014/main" id="{A300B5A6-0E82-4649-83F4-72D9794B4904}"/>
              </a:ext>
            </a:extLst>
          </p:cNvPr>
          <p:cNvCxnSpPr>
            <a:cxnSpLocks/>
          </p:cNvCxnSpPr>
          <p:nvPr/>
        </p:nvCxnSpPr>
        <p:spPr>
          <a:xfrm>
            <a:off x="2464369" y="1235601"/>
            <a:ext cx="8" cy="30263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B093AE0-78FF-4686-9C8D-B08A52511CC9}"/>
              </a:ext>
            </a:extLst>
          </p:cNvPr>
          <p:cNvCxnSpPr>
            <a:cxnSpLocks/>
          </p:cNvCxnSpPr>
          <p:nvPr/>
        </p:nvCxnSpPr>
        <p:spPr>
          <a:xfrm>
            <a:off x="660145" y="2730103"/>
            <a:ext cx="369373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7447A37-3F6D-44B9-9B8F-0C64AEB19EE0}"/>
              </a:ext>
            </a:extLst>
          </p:cNvPr>
          <p:cNvPicPr>
            <a:picLocks noChangeAspect="1"/>
          </p:cNvPicPr>
          <p:nvPr/>
        </p:nvPicPr>
        <p:blipFill>
          <a:blip r:embed="rId2"/>
          <a:stretch>
            <a:fillRect/>
          </a:stretch>
        </p:blipFill>
        <p:spPr>
          <a:xfrm>
            <a:off x="937644" y="4017573"/>
            <a:ext cx="400998" cy="134355"/>
          </a:xfrm>
          <a:prstGeom prst="rect">
            <a:avLst/>
          </a:prstGeom>
        </p:spPr>
      </p:pic>
      <p:pic>
        <p:nvPicPr>
          <p:cNvPr id="17" name="Picture 16">
            <a:extLst>
              <a:ext uri="{FF2B5EF4-FFF2-40B4-BE49-F238E27FC236}">
                <a16:creationId xmlns:a16="http://schemas.microsoft.com/office/drawing/2014/main" id="{496599AF-32B5-4806-8AE2-4AC8A82BD352}"/>
              </a:ext>
            </a:extLst>
          </p:cNvPr>
          <p:cNvPicPr>
            <a:picLocks noChangeAspect="1"/>
          </p:cNvPicPr>
          <p:nvPr/>
        </p:nvPicPr>
        <p:blipFill>
          <a:blip r:embed="rId3"/>
          <a:stretch>
            <a:fillRect/>
          </a:stretch>
        </p:blipFill>
        <p:spPr>
          <a:xfrm>
            <a:off x="2629520" y="2493006"/>
            <a:ext cx="152051" cy="152051"/>
          </a:xfrm>
          <a:prstGeom prst="rect">
            <a:avLst/>
          </a:prstGeom>
        </p:spPr>
      </p:pic>
      <p:pic>
        <p:nvPicPr>
          <p:cNvPr id="18" name="Picture 17">
            <a:extLst>
              <a:ext uri="{FF2B5EF4-FFF2-40B4-BE49-F238E27FC236}">
                <a16:creationId xmlns:a16="http://schemas.microsoft.com/office/drawing/2014/main" id="{CA035BF5-EE4C-4113-BF83-58E4E5F405B5}"/>
              </a:ext>
            </a:extLst>
          </p:cNvPr>
          <p:cNvPicPr>
            <a:picLocks noChangeAspect="1"/>
          </p:cNvPicPr>
          <p:nvPr/>
        </p:nvPicPr>
        <p:blipFill rotWithShape="1">
          <a:blip r:embed="rId4"/>
          <a:srcRect t="31282" b="22647"/>
          <a:stretch/>
        </p:blipFill>
        <p:spPr>
          <a:xfrm>
            <a:off x="1456620" y="4015371"/>
            <a:ext cx="933173" cy="238533"/>
          </a:xfrm>
          <a:prstGeom prst="rect">
            <a:avLst/>
          </a:prstGeom>
        </p:spPr>
      </p:pic>
      <p:pic>
        <p:nvPicPr>
          <p:cNvPr id="19" name="Picture 18">
            <a:extLst>
              <a:ext uri="{FF2B5EF4-FFF2-40B4-BE49-F238E27FC236}">
                <a16:creationId xmlns:a16="http://schemas.microsoft.com/office/drawing/2014/main" id="{AA8133E2-BAA9-40AE-9B1E-199ED865675D}"/>
              </a:ext>
            </a:extLst>
          </p:cNvPr>
          <p:cNvPicPr>
            <a:picLocks noChangeAspect="1"/>
          </p:cNvPicPr>
          <p:nvPr/>
        </p:nvPicPr>
        <p:blipFill>
          <a:blip r:embed="rId5"/>
          <a:stretch>
            <a:fillRect/>
          </a:stretch>
        </p:blipFill>
        <p:spPr>
          <a:xfrm>
            <a:off x="602533" y="4007424"/>
            <a:ext cx="182538" cy="182538"/>
          </a:xfrm>
          <a:prstGeom prst="rect">
            <a:avLst/>
          </a:prstGeom>
        </p:spPr>
      </p:pic>
      <p:sp>
        <p:nvSpPr>
          <p:cNvPr id="20" name="TextBox 19">
            <a:extLst>
              <a:ext uri="{FF2B5EF4-FFF2-40B4-BE49-F238E27FC236}">
                <a16:creationId xmlns:a16="http://schemas.microsoft.com/office/drawing/2014/main" id="{E9CD8B8E-586B-4677-86DF-8CD829F6DDFE}"/>
              </a:ext>
            </a:extLst>
          </p:cNvPr>
          <p:cNvSpPr txBox="1"/>
          <p:nvPr/>
        </p:nvSpPr>
        <p:spPr>
          <a:xfrm>
            <a:off x="526061" y="1317368"/>
            <a:ext cx="1961325" cy="707886"/>
          </a:xfrm>
          <a:prstGeom prst="rect">
            <a:avLst/>
          </a:prstGeom>
          <a:noFill/>
        </p:spPr>
        <p:txBody>
          <a:bodyPr wrap="square" rtlCol="0">
            <a:spAutoFit/>
          </a:bodyPr>
          <a:lstStyle/>
          <a:p>
            <a:r>
              <a:rPr lang="en-GB" sz="1000" dirty="0"/>
              <a:t>We set up a code repository on GitLab to enable collaboration and future branch development. </a:t>
            </a:r>
          </a:p>
        </p:txBody>
      </p:sp>
      <p:sp>
        <p:nvSpPr>
          <p:cNvPr id="21" name="TextBox 20">
            <a:extLst>
              <a:ext uri="{FF2B5EF4-FFF2-40B4-BE49-F238E27FC236}">
                <a16:creationId xmlns:a16="http://schemas.microsoft.com/office/drawing/2014/main" id="{ED1E7F8F-88D0-4004-B122-A617A8AD63B1}"/>
              </a:ext>
            </a:extLst>
          </p:cNvPr>
          <p:cNvSpPr txBox="1"/>
          <p:nvPr/>
        </p:nvSpPr>
        <p:spPr>
          <a:xfrm>
            <a:off x="534096" y="1949143"/>
            <a:ext cx="1278474" cy="707886"/>
          </a:xfrm>
          <a:prstGeom prst="rect">
            <a:avLst/>
          </a:prstGeom>
          <a:noFill/>
        </p:spPr>
        <p:txBody>
          <a:bodyPr wrap="square" rtlCol="0">
            <a:spAutoFit/>
          </a:bodyPr>
          <a:lstStyle/>
          <a:p>
            <a:r>
              <a:rPr lang="en-GB" sz="1000" dirty="0"/>
              <a:t>Project manager: Set up repository</a:t>
            </a:r>
          </a:p>
          <a:p>
            <a:r>
              <a:rPr lang="en-GB" sz="1000" dirty="0"/>
              <a:t>Team: Clone into local repository</a:t>
            </a:r>
          </a:p>
        </p:txBody>
      </p:sp>
      <p:sp>
        <p:nvSpPr>
          <p:cNvPr id="22" name="TextBox 21">
            <a:extLst>
              <a:ext uri="{FF2B5EF4-FFF2-40B4-BE49-F238E27FC236}">
                <a16:creationId xmlns:a16="http://schemas.microsoft.com/office/drawing/2014/main" id="{9266D31E-2E7A-42B4-90E3-AD9C8BD947F1}"/>
              </a:ext>
            </a:extLst>
          </p:cNvPr>
          <p:cNvSpPr txBox="1"/>
          <p:nvPr/>
        </p:nvSpPr>
        <p:spPr>
          <a:xfrm>
            <a:off x="2478576" y="1291016"/>
            <a:ext cx="1947683" cy="861774"/>
          </a:xfrm>
          <a:prstGeom prst="rect">
            <a:avLst/>
          </a:prstGeom>
          <a:noFill/>
        </p:spPr>
        <p:txBody>
          <a:bodyPr wrap="square" rtlCol="0">
            <a:spAutoFit/>
          </a:bodyPr>
          <a:lstStyle/>
          <a:p>
            <a:r>
              <a:rPr lang="en-GB" sz="1000" dirty="0"/>
              <a:t>We set up virtual environments and dependency injection with config variables to enable code portability and making it easy to replicate and use the code.</a:t>
            </a:r>
          </a:p>
        </p:txBody>
      </p:sp>
      <p:sp>
        <p:nvSpPr>
          <p:cNvPr id="23" name="TextBox 22">
            <a:extLst>
              <a:ext uri="{FF2B5EF4-FFF2-40B4-BE49-F238E27FC236}">
                <a16:creationId xmlns:a16="http://schemas.microsoft.com/office/drawing/2014/main" id="{7E09B762-7A39-4B00-A958-BDABE0C6F55F}"/>
              </a:ext>
            </a:extLst>
          </p:cNvPr>
          <p:cNvSpPr txBox="1"/>
          <p:nvPr/>
        </p:nvSpPr>
        <p:spPr>
          <a:xfrm>
            <a:off x="528583" y="3015153"/>
            <a:ext cx="1861210" cy="861774"/>
          </a:xfrm>
          <a:prstGeom prst="rect">
            <a:avLst/>
          </a:prstGeom>
          <a:noFill/>
        </p:spPr>
        <p:txBody>
          <a:bodyPr wrap="square" rtlCol="0">
            <a:spAutoFit/>
          </a:bodyPr>
          <a:lstStyle>
            <a:defPPr>
              <a:defRPr lang="en-US"/>
            </a:defPPr>
            <a:lvl1pPr>
              <a:defRPr sz="1000"/>
            </a:lvl1pPr>
          </a:lstStyle>
          <a:p>
            <a:r>
              <a:rPr lang="en-GB" dirty="0"/>
              <a:t>Collaborative tools such as Confluence and Miro ensure that everyone is on the same page and up to date on project progress</a:t>
            </a:r>
          </a:p>
        </p:txBody>
      </p:sp>
      <p:sp>
        <p:nvSpPr>
          <p:cNvPr id="24" name="TextBox 23">
            <a:extLst>
              <a:ext uri="{FF2B5EF4-FFF2-40B4-BE49-F238E27FC236}">
                <a16:creationId xmlns:a16="http://schemas.microsoft.com/office/drawing/2014/main" id="{CAD6BB83-4E4B-487D-B4B2-030559CF3866}"/>
              </a:ext>
            </a:extLst>
          </p:cNvPr>
          <p:cNvSpPr txBox="1"/>
          <p:nvPr/>
        </p:nvSpPr>
        <p:spPr>
          <a:xfrm>
            <a:off x="2478576" y="3009785"/>
            <a:ext cx="1914679" cy="553998"/>
          </a:xfrm>
          <a:prstGeom prst="rect">
            <a:avLst/>
          </a:prstGeom>
          <a:noFill/>
        </p:spPr>
        <p:txBody>
          <a:bodyPr wrap="square" rtlCol="0">
            <a:spAutoFit/>
          </a:bodyPr>
          <a:lstStyle>
            <a:defPPr>
              <a:defRPr lang="en-US"/>
            </a:defPPr>
            <a:lvl1pPr>
              <a:defRPr sz="1000"/>
            </a:lvl1pPr>
          </a:lstStyle>
          <a:p>
            <a:r>
              <a:rPr lang="en-GB" dirty="0"/>
              <a:t>We leveraged JIRA’s Kanban to track progress of tasks and improve project visibility </a:t>
            </a:r>
          </a:p>
        </p:txBody>
      </p:sp>
      <p:sp>
        <p:nvSpPr>
          <p:cNvPr id="25" name="TextBox 24">
            <a:extLst>
              <a:ext uri="{FF2B5EF4-FFF2-40B4-BE49-F238E27FC236}">
                <a16:creationId xmlns:a16="http://schemas.microsoft.com/office/drawing/2014/main" id="{7DBE06F9-46AE-4FFD-86E8-7EF644368C66}"/>
              </a:ext>
            </a:extLst>
          </p:cNvPr>
          <p:cNvSpPr txBox="1"/>
          <p:nvPr/>
        </p:nvSpPr>
        <p:spPr>
          <a:xfrm>
            <a:off x="2487402" y="3588446"/>
            <a:ext cx="1875294" cy="861774"/>
          </a:xfrm>
          <a:prstGeom prst="rect">
            <a:avLst/>
          </a:prstGeom>
          <a:noFill/>
        </p:spPr>
        <p:txBody>
          <a:bodyPr wrap="square" rtlCol="0">
            <a:spAutoFit/>
          </a:bodyPr>
          <a:lstStyle/>
          <a:p>
            <a:r>
              <a:rPr lang="en-GB" sz="1000" dirty="0"/>
              <a:t>Information such as task owner, task co-dependencies and which epic a task is linked to is readily available for everyone to view</a:t>
            </a:r>
          </a:p>
        </p:txBody>
      </p:sp>
      <p:grpSp>
        <p:nvGrpSpPr>
          <p:cNvPr id="26" name="Group 25">
            <a:extLst>
              <a:ext uri="{FF2B5EF4-FFF2-40B4-BE49-F238E27FC236}">
                <a16:creationId xmlns:a16="http://schemas.microsoft.com/office/drawing/2014/main" id="{DAAE1EAD-9EFB-49F1-9278-83458FB08DE2}"/>
              </a:ext>
            </a:extLst>
          </p:cNvPr>
          <p:cNvGrpSpPr/>
          <p:nvPr/>
        </p:nvGrpSpPr>
        <p:grpSpPr>
          <a:xfrm>
            <a:off x="3261555" y="2288620"/>
            <a:ext cx="1084778" cy="357887"/>
            <a:chOff x="5459974" y="2375830"/>
            <a:chExt cx="1880061" cy="619600"/>
          </a:xfrm>
        </p:grpSpPr>
        <p:sp>
          <p:nvSpPr>
            <p:cNvPr id="27" name="Cloud 26">
              <a:extLst>
                <a:ext uri="{FF2B5EF4-FFF2-40B4-BE49-F238E27FC236}">
                  <a16:creationId xmlns:a16="http://schemas.microsoft.com/office/drawing/2014/main" id="{D0279610-1868-4FC1-8649-DC2580C5849C}"/>
                </a:ext>
              </a:extLst>
            </p:cNvPr>
            <p:cNvSpPr/>
            <p:nvPr/>
          </p:nvSpPr>
          <p:spPr>
            <a:xfrm>
              <a:off x="5459974" y="2375830"/>
              <a:ext cx="1880061" cy="619600"/>
            </a:xfrm>
            <a:prstGeom prst="cloud">
              <a:avLst/>
            </a:prstGeom>
            <a:solidFill>
              <a:schemeClr val="bg1">
                <a:lumMod val="9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28" name="Picture 27">
              <a:extLst>
                <a:ext uri="{FF2B5EF4-FFF2-40B4-BE49-F238E27FC236}">
                  <a16:creationId xmlns:a16="http://schemas.microsoft.com/office/drawing/2014/main" id="{56DF5C42-6CBB-4280-9F07-417C1022A42A}"/>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6429" b="92143" l="5850" r="93315">
                          <a14:foregroundMark x1="8914" y1="32143" x2="8914" y2="32143"/>
                          <a14:foregroundMark x1="8357" y1="26429" x2="8357" y2="26429"/>
                          <a14:foregroundMark x1="6964" y1="33571" x2="6964" y2="33571"/>
                          <a14:foregroundMark x1="6128" y1="39286" x2="6128" y2="39286"/>
                          <a14:foregroundMark x1="6685" y1="52143" x2="6685" y2="52143"/>
                          <a14:foregroundMark x1="18663" y1="6429" x2="18663" y2="6429"/>
                          <a14:foregroundMark x1="17270" y1="92143" x2="17270" y2="92143"/>
                          <a14:foregroundMark x1="51811" y1="59286" x2="51811" y2="59286"/>
                          <a14:foregroundMark x1="51811" y1="55000" x2="51811" y2="55000"/>
                          <a14:foregroundMark x1="56546" y1="51429" x2="56546" y2="51429"/>
                          <a14:foregroundMark x1="64903" y1="52143" x2="64903" y2="52143"/>
                          <a14:foregroundMark x1="78552" y1="55714" x2="78552" y2="55714"/>
                          <a14:foregroundMark x1="89136" y1="55000" x2="89136" y2="55000"/>
                          <a14:foregroundMark x1="93315" y1="45714" x2="93315" y2="45714"/>
                        </a14:backgroundRemoval>
                      </a14:imgEffect>
                    </a14:imgLayer>
                  </a14:imgProps>
                </a:ext>
              </a:extLst>
            </a:blip>
            <a:stretch>
              <a:fillRect/>
            </a:stretch>
          </p:blipFill>
          <p:spPr>
            <a:xfrm>
              <a:off x="5752142" y="2466510"/>
              <a:ext cx="613595" cy="239285"/>
            </a:xfrm>
            <a:prstGeom prst="rect">
              <a:avLst/>
            </a:prstGeom>
          </p:spPr>
        </p:pic>
        <p:pic>
          <p:nvPicPr>
            <p:cNvPr id="29" name="Picture 28">
              <a:extLst>
                <a:ext uri="{FF2B5EF4-FFF2-40B4-BE49-F238E27FC236}">
                  <a16:creationId xmlns:a16="http://schemas.microsoft.com/office/drawing/2014/main" id="{919CEBAA-C75F-473A-8166-5ECED4CDB021}"/>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5000" r="92500">
                          <a14:foregroundMark x1="11000" y1="71500" x2="11000" y2="71500"/>
                          <a14:foregroundMark x1="15500" y1="70000" x2="15500" y2="70000"/>
                          <a14:foregroundMark x1="5000" y1="76500" x2="5000" y2="76500"/>
                          <a14:foregroundMark x1="22000" y1="71000" x2="22000" y2="71000"/>
                          <a14:foregroundMark x1="34000" y1="69000" x2="34000" y2="69000"/>
                          <a14:foregroundMark x1="41000" y1="69500" x2="41000" y2="69500"/>
                          <a14:foregroundMark x1="46500" y1="72000" x2="46500" y2="72000"/>
                          <a14:foregroundMark x1="80500" y1="22000" x2="80500" y2="22000"/>
                          <a14:foregroundMark x1="81500" y1="28000" x2="81500" y2="28000"/>
                          <a14:foregroundMark x1="87500" y1="60000" x2="87500" y2="60000"/>
                          <a14:foregroundMark x1="89000" y1="28500" x2="89000" y2="28500"/>
                          <a14:foregroundMark x1="92500" y1="27000" x2="92500" y2="27000"/>
                          <a14:backgroundMark x1="77500" y1="76500" x2="77500" y2="76500"/>
                          <a14:backgroundMark x1="15500" y1="72000" x2="15500" y2="72000"/>
                        </a14:backgroundRemoval>
                      </a14:imgEffect>
                    </a14:imgLayer>
                  </a14:imgProps>
                </a:ext>
              </a:extLst>
            </a:blip>
            <a:stretch>
              <a:fillRect/>
            </a:stretch>
          </p:blipFill>
          <p:spPr>
            <a:xfrm>
              <a:off x="6058582" y="2519989"/>
              <a:ext cx="599323" cy="399269"/>
            </a:xfrm>
            <a:prstGeom prst="rect">
              <a:avLst/>
            </a:prstGeom>
          </p:spPr>
        </p:pic>
        <p:pic>
          <p:nvPicPr>
            <p:cNvPr id="30" name="Picture 29">
              <a:extLst>
                <a:ext uri="{FF2B5EF4-FFF2-40B4-BE49-F238E27FC236}">
                  <a16:creationId xmlns:a16="http://schemas.microsoft.com/office/drawing/2014/main" id="{1C7C0E9A-B211-41B6-B4C2-E22405C7CE90}"/>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5447" r="91939">
                          <a14:foregroundMark x1="5447" y1="44545" x2="5447" y2="44545"/>
                          <a14:foregroundMark x1="25708" y1="37273" x2="25708" y2="37273"/>
                          <a14:foregroundMark x1="34423" y1="38182" x2="34423" y2="38182"/>
                          <a14:foregroundMark x1="41394" y1="42727" x2="41394" y2="42727"/>
                          <a14:foregroundMark x1="76253" y1="38182" x2="76253" y2="38182"/>
                          <a14:foregroundMark x1="81481" y1="52727" x2="81481" y2="52727"/>
                          <a14:foregroundMark x1="82135" y1="23636" x2="82135" y2="23636"/>
                          <a14:foregroundMark x1="87146" y1="27273" x2="87146" y2="27273"/>
                          <a14:foregroundMark x1="91939" y1="39091" x2="91939" y2="39091"/>
                        </a14:backgroundRemoval>
                      </a14:imgEffect>
                    </a14:imgLayer>
                  </a14:imgProps>
                </a:ext>
              </a:extLst>
            </a:blip>
            <a:stretch>
              <a:fillRect/>
            </a:stretch>
          </p:blipFill>
          <p:spPr>
            <a:xfrm>
              <a:off x="6706674" y="2502188"/>
              <a:ext cx="464673" cy="111360"/>
            </a:xfrm>
            <a:prstGeom prst="rect">
              <a:avLst/>
            </a:prstGeom>
          </p:spPr>
        </p:pic>
      </p:grpSp>
      <p:pic>
        <p:nvPicPr>
          <p:cNvPr id="31" name="Picture 30">
            <a:extLst>
              <a:ext uri="{FF2B5EF4-FFF2-40B4-BE49-F238E27FC236}">
                <a16:creationId xmlns:a16="http://schemas.microsoft.com/office/drawing/2014/main" id="{BA937039-2D97-4447-AB19-389052C50B16}"/>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8667" b="92000" l="2444" r="97000">
                        <a14:foregroundMark x1="36778" y1="21333" x2="35556" y2="22000"/>
                        <a14:foregroundMark x1="54222" y1="8667" x2="54222" y2="8667"/>
                        <a14:foregroundMark x1="93667" y1="39222" x2="90889" y2="42111"/>
                        <a14:foregroundMark x1="92000" y1="51444" x2="90778" y2="53000"/>
                        <a14:foregroundMark x1="94000" y1="51333" x2="93000" y2="51889"/>
                        <a14:foregroundMark x1="97333" y1="38667" x2="96000" y2="38667"/>
                        <a14:foregroundMark x1="6222" y1="76778" x2="6222" y2="76778"/>
                        <a14:foregroundMark x1="14444" y1="92111" x2="6444" y2="92000"/>
                        <a14:foregroundMark x1="3222" y1="87889" x2="2444" y2="81889"/>
                        <a14:foregroundMark x1="79111" y1="84000" x2="97000" y2="83444"/>
                      </a14:backgroundRemoval>
                    </a14:imgEffect>
                  </a14:imgLayer>
                </a14:imgProps>
              </a:ext>
            </a:extLst>
          </a:blip>
          <a:stretch>
            <a:fillRect/>
          </a:stretch>
        </p:blipFill>
        <p:spPr>
          <a:xfrm>
            <a:off x="4054801" y="3396446"/>
            <a:ext cx="287803" cy="287803"/>
          </a:xfrm>
          <a:prstGeom prst="rect">
            <a:avLst/>
          </a:prstGeom>
        </p:spPr>
      </p:pic>
      <p:pic>
        <p:nvPicPr>
          <p:cNvPr id="32" name="Picture 2" descr="Image result for vs code logo">
            <a:extLst>
              <a:ext uri="{FF2B5EF4-FFF2-40B4-BE49-F238E27FC236}">
                <a16:creationId xmlns:a16="http://schemas.microsoft.com/office/drawing/2014/main" id="{8E1C13A0-5E4E-4A68-8DAB-9F4E71E91AEC}"/>
              </a:ext>
            </a:extLst>
          </p:cNvPr>
          <p:cNvPicPr>
            <a:picLocks noChangeAspect="1" noChangeArrowheads="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44891" y="2496428"/>
            <a:ext cx="230555" cy="17269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1C70BEB9-3B77-4082-A16C-8C2FE92A595A}"/>
              </a:ext>
            </a:extLst>
          </p:cNvPr>
          <p:cNvPicPr>
            <a:picLocks noChangeAspect="1"/>
          </p:cNvPicPr>
          <p:nvPr/>
        </p:nvPicPr>
        <p:blipFill rotWithShape="1">
          <a:blip r:embed="rId15"/>
          <a:srcRect r="4831" b="20895"/>
          <a:stretch/>
        </p:blipFill>
        <p:spPr>
          <a:xfrm>
            <a:off x="1718244" y="1762262"/>
            <a:ext cx="689311" cy="252576"/>
          </a:xfrm>
          <a:prstGeom prst="rect">
            <a:avLst/>
          </a:prstGeom>
        </p:spPr>
      </p:pic>
      <p:grpSp>
        <p:nvGrpSpPr>
          <p:cNvPr id="34" name="Group 33">
            <a:extLst>
              <a:ext uri="{FF2B5EF4-FFF2-40B4-BE49-F238E27FC236}">
                <a16:creationId xmlns:a16="http://schemas.microsoft.com/office/drawing/2014/main" id="{7470C2D4-4D8E-4393-81FB-79F980216DD6}"/>
              </a:ext>
            </a:extLst>
          </p:cNvPr>
          <p:cNvGrpSpPr/>
          <p:nvPr/>
        </p:nvGrpSpPr>
        <p:grpSpPr>
          <a:xfrm>
            <a:off x="1699249" y="2091335"/>
            <a:ext cx="638923" cy="493211"/>
            <a:chOff x="1315387" y="1986166"/>
            <a:chExt cx="791151" cy="752344"/>
          </a:xfrm>
        </p:grpSpPr>
        <p:sp>
          <p:nvSpPr>
            <p:cNvPr id="35" name="Rectangle: Rounded Corners 34">
              <a:extLst>
                <a:ext uri="{FF2B5EF4-FFF2-40B4-BE49-F238E27FC236}">
                  <a16:creationId xmlns:a16="http://schemas.microsoft.com/office/drawing/2014/main" id="{FA6882B0-77B2-4049-9834-6D318DC1123F}"/>
                </a:ext>
              </a:extLst>
            </p:cNvPr>
            <p:cNvSpPr/>
            <p:nvPr/>
          </p:nvSpPr>
          <p:spPr>
            <a:xfrm>
              <a:off x="1480699" y="1986166"/>
              <a:ext cx="625839" cy="153208"/>
            </a:xfrm>
            <a:prstGeom prst="roundRect">
              <a:avLst/>
            </a:prstGeom>
            <a:solidFill>
              <a:schemeClr val="tx2">
                <a:lumMod val="20000"/>
                <a:lumOff val="80000"/>
              </a:schemeClr>
            </a:solidFill>
            <a:ln>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600" dirty="0">
                  <a:solidFill>
                    <a:schemeClr val="tx2">
                      <a:lumMod val="75000"/>
                    </a:schemeClr>
                  </a:solidFill>
                </a:rPr>
                <a:t>add</a:t>
              </a:r>
              <a:endParaRPr lang="en-GB" sz="1350" dirty="0">
                <a:solidFill>
                  <a:schemeClr val="tx2">
                    <a:lumMod val="75000"/>
                  </a:schemeClr>
                </a:solidFill>
              </a:endParaRPr>
            </a:p>
          </p:txBody>
        </p:sp>
        <p:sp>
          <p:nvSpPr>
            <p:cNvPr id="36" name="Rectangle: Rounded Corners 35">
              <a:extLst>
                <a:ext uri="{FF2B5EF4-FFF2-40B4-BE49-F238E27FC236}">
                  <a16:creationId xmlns:a16="http://schemas.microsoft.com/office/drawing/2014/main" id="{F13FE9FE-E8A8-470E-A732-1E6C7D83D347}"/>
                </a:ext>
              </a:extLst>
            </p:cNvPr>
            <p:cNvSpPr/>
            <p:nvPr/>
          </p:nvSpPr>
          <p:spPr>
            <a:xfrm>
              <a:off x="1480699" y="2185878"/>
              <a:ext cx="625839" cy="153208"/>
            </a:xfrm>
            <a:prstGeom prst="roundRect">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2">
                      <a:lumMod val="75000"/>
                    </a:schemeClr>
                  </a:solidFill>
                </a:rPr>
                <a:t>commit</a:t>
              </a:r>
              <a:endParaRPr lang="en-GB" sz="1350" dirty="0">
                <a:solidFill>
                  <a:schemeClr val="tx2">
                    <a:lumMod val="75000"/>
                  </a:schemeClr>
                </a:solidFill>
              </a:endParaRPr>
            </a:p>
          </p:txBody>
        </p:sp>
        <p:sp>
          <p:nvSpPr>
            <p:cNvPr id="37" name="Rectangle: Rounded Corners 36">
              <a:extLst>
                <a:ext uri="{FF2B5EF4-FFF2-40B4-BE49-F238E27FC236}">
                  <a16:creationId xmlns:a16="http://schemas.microsoft.com/office/drawing/2014/main" id="{1994C091-ACAD-4933-80E1-5A54DE4F8822}"/>
                </a:ext>
              </a:extLst>
            </p:cNvPr>
            <p:cNvSpPr/>
            <p:nvPr/>
          </p:nvSpPr>
          <p:spPr>
            <a:xfrm>
              <a:off x="1480699" y="2385590"/>
              <a:ext cx="625839" cy="153208"/>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pull</a:t>
              </a:r>
              <a:endParaRPr lang="en-GB" sz="1350" dirty="0"/>
            </a:p>
          </p:txBody>
        </p:sp>
        <p:sp>
          <p:nvSpPr>
            <p:cNvPr id="38" name="Rectangle: Rounded Corners 37">
              <a:extLst>
                <a:ext uri="{FF2B5EF4-FFF2-40B4-BE49-F238E27FC236}">
                  <a16:creationId xmlns:a16="http://schemas.microsoft.com/office/drawing/2014/main" id="{40909044-0573-492A-B3F2-DCF472BB2ED5}"/>
                </a:ext>
              </a:extLst>
            </p:cNvPr>
            <p:cNvSpPr/>
            <p:nvPr/>
          </p:nvSpPr>
          <p:spPr>
            <a:xfrm>
              <a:off x="1480699" y="2585302"/>
              <a:ext cx="625839" cy="153208"/>
            </a:xfrm>
            <a:prstGeom prst="roundRect">
              <a:avLst/>
            </a:prstGeom>
            <a:solidFill>
              <a:schemeClr val="tx2">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push</a:t>
              </a:r>
              <a:endParaRPr lang="en-GB" sz="1350" dirty="0"/>
            </a:p>
          </p:txBody>
        </p:sp>
        <p:sp>
          <p:nvSpPr>
            <p:cNvPr id="39" name="Arrow: Curved Right 38">
              <a:extLst>
                <a:ext uri="{FF2B5EF4-FFF2-40B4-BE49-F238E27FC236}">
                  <a16:creationId xmlns:a16="http://schemas.microsoft.com/office/drawing/2014/main" id="{3B5346F1-201F-44CD-BE31-32E3D0917181}"/>
                </a:ext>
              </a:extLst>
            </p:cNvPr>
            <p:cNvSpPr/>
            <p:nvPr/>
          </p:nvSpPr>
          <p:spPr>
            <a:xfrm>
              <a:off x="1315387" y="2098623"/>
              <a:ext cx="165312" cy="138620"/>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0">
                <a:solidFill>
                  <a:schemeClr val="tx1"/>
                </a:solidFill>
              </a:endParaRPr>
            </a:p>
          </p:txBody>
        </p:sp>
        <p:sp>
          <p:nvSpPr>
            <p:cNvPr id="40" name="Arrow: Curved Right 39">
              <a:extLst>
                <a:ext uri="{FF2B5EF4-FFF2-40B4-BE49-F238E27FC236}">
                  <a16:creationId xmlns:a16="http://schemas.microsoft.com/office/drawing/2014/main" id="{B557BEEB-5917-494E-9992-7BD776CCEBAA}"/>
                </a:ext>
              </a:extLst>
            </p:cNvPr>
            <p:cNvSpPr/>
            <p:nvPr/>
          </p:nvSpPr>
          <p:spPr>
            <a:xfrm>
              <a:off x="1315387" y="2299406"/>
              <a:ext cx="165312" cy="138620"/>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0">
                <a:solidFill>
                  <a:schemeClr val="tx1"/>
                </a:solidFill>
              </a:endParaRPr>
            </a:p>
          </p:txBody>
        </p:sp>
        <p:sp>
          <p:nvSpPr>
            <p:cNvPr id="41" name="Arrow: Curved Right 40">
              <a:extLst>
                <a:ext uri="{FF2B5EF4-FFF2-40B4-BE49-F238E27FC236}">
                  <a16:creationId xmlns:a16="http://schemas.microsoft.com/office/drawing/2014/main" id="{A8E30CD7-6FC9-4088-8DDD-A600F4F39615}"/>
                </a:ext>
              </a:extLst>
            </p:cNvPr>
            <p:cNvSpPr/>
            <p:nvPr/>
          </p:nvSpPr>
          <p:spPr>
            <a:xfrm>
              <a:off x="1315387" y="2495389"/>
              <a:ext cx="165312" cy="138620"/>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0">
                <a:solidFill>
                  <a:schemeClr val="tx1"/>
                </a:solidFill>
              </a:endParaRPr>
            </a:p>
          </p:txBody>
        </p:sp>
      </p:grpSp>
      <p:sp>
        <p:nvSpPr>
          <p:cNvPr id="42" name="TextBox 41">
            <a:extLst>
              <a:ext uri="{FF2B5EF4-FFF2-40B4-BE49-F238E27FC236}">
                <a16:creationId xmlns:a16="http://schemas.microsoft.com/office/drawing/2014/main" id="{A9C6DB4A-367E-419F-9663-A4DADC89557F}"/>
              </a:ext>
            </a:extLst>
          </p:cNvPr>
          <p:cNvSpPr txBox="1"/>
          <p:nvPr/>
        </p:nvSpPr>
        <p:spPr>
          <a:xfrm>
            <a:off x="592508" y="745481"/>
            <a:ext cx="7409131" cy="230832"/>
          </a:xfrm>
          <a:prstGeom prst="rect">
            <a:avLst/>
          </a:prstGeom>
          <a:noFill/>
        </p:spPr>
        <p:txBody>
          <a:bodyPr wrap="square" rtlCol="0">
            <a:spAutoFit/>
          </a:bodyPr>
          <a:lstStyle/>
          <a:p>
            <a:r>
              <a:rPr lang="en-GB" sz="900" dirty="0"/>
              <a:t>Leveraging tools to drive collaboration and easy work shareability and maintenance.</a:t>
            </a:r>
          </a:p>
        </p:txBody>
      </p:sp>
    </p:spTree>
    <p:extLst>
      <p:ext uri="{BB962C8B-B14F-4D97-AF65-F5344CB8AC3E}">
        <p14:creationId xmlns:p14="http://schemas.microsoft.com/office/powerpoint/2010/main" val="1305838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21801F2-6CAA-4977-ADE1-6ADABD90A4DF}"/>
              </a:ext>
            </a:extLst>
          </p:cNvPr>
          <p:cNvSpPr>
            <a:spLocks noGrp="1"/>
          </p:cNvSpPr>
          <p:nvPr>
            <p:ph type="dt" sz="half" idx="18"/>
          </p:nvPr>
        </p:nvSpPr>
        <p:spPr/>
        <p:txBody>
          <a:bodyPr/>
          <a:lstStyle/>
          <a:p>
            <a:fld id="{0A8BCDD0-4D1B-43B6-B382-25DD6B91D191}" type="datetime1">
              <a:rPr lang="de-DE" smtClean="0"/>
              <a:t>14.04.2020</a:t>
            </a:fld>
            <a:endParaRPr lang="de-DE" dirty="0"/>
          </a:p>
        </p:txBody>
      </p:sp>
      <p:sp>
        <p:nvSpPr>
          <p:cNvPr id="4" name="Footer Placeholder 3">
            <a:extLst>
              <a:ext uri="{FF2B5EF4-FFF2-40B4-BE49-F238E27FC236}">
                <a16:creationId xmlns:a16="http://schemas.microsoft.com/office/drawing/2014/main" id="{5C9B5D51-9972-46CC-A298-AE1365911970}"/>
              </a:ext>
            </a:extLst>
          </p:cNvPr>
          <p:cNvSpPr>
            <a:spLocks noGrp="1"/>
          </p:cNvSpPr>
          <p:nvPr>
            <p:ph type="ftr" sz="quarter" idx="19"/>
          </p:nvPr>
        </p:nvSpPr>
        <p:spPr/>
        <p:txBody>
          <a:bodyPr/>
          <a:lstStyle/>
          <a:p>
            <a:endParaRPr lang="de-DE" dirty="0"/>
          </a:p>
        </p:txBody>
      </p:sp>
      <p:sp>
        <p:nvSpPr>
          <p:cNvPr id="12" name="Title 11">
            <a:extLst>
              <a:ext uri="{FF2B5EF4-FFF2-40B4-BE49-F238E27FC236}">
                <a16:creationId xmlns:a16="http://schemas.microsoft.com/office/drawing/2014/main" id="{12828924-967D-4643-8326-42099BDE60EA}"/>
              </a:ext>
            </a:extLst>
          </p:cNvPr>
          <p:cNvSpPr>
            <a:spLocks noGrp="1"/>
          </p:cNvSpPr>
          <p:nvPr>
            <p:ph type="title"/>
          </p:nvPr>
        </p:nvSpPr>
        <p:spPr/>
        <p:txBody>
          <a:bodyPr/>
          <a:lstStyle/>
          <a:p>
            <a:r>
              <a:rPr lang="en-GB" dirty="0"/>
              <a:t>Model development process</a:t>
            </a:r>
          </a:p>
        </p:txBody>
      </p:sp>
      <p:sp>
        <p:nvSpPr>
          <p:cNvPr id="14" name="Text Placeholder 13">
            <a:extLst>
              <a:ext uri="{FF2B5EF4-FFF2-40B4-BE49-F238E27FC236}">
                <a16:creationId xmlns:a16="http://schemas.microsoft.com/office/drawing/2014/main" id="{3354E3FF-269E-4C56-A127-F3C045EC7664}"/>
              </a:ext>
            </a:extLst>
          </p:cNvPr>
          <p:cNvSpPr>
            <a:spLocks noGrp="1"/>
          </p:cNvSpPr>
          <p:nvPr>
            <p:ph type="body" sz="quarter" idx="17"/>
          </p:nvPr>
        </p:nvSpPr>
        <p:spPr>
          <a:xfrm>
            <a:off x="846057" y="3640388"/>
            <a:ext cx="1791162" cy="1012522"/>
          </a:xfrm>
        </p:spPr>
        <p:txBody>
          <a:bodyPr>
            <a:noAutofit/>
          </a:bodyPr>
          <a:lstStyle/>
          <a:p>
            <a:pPr marL="0" indent="0">
              <a:lnSpc>
                <a:spcPct val="200000"/>
              </a:lnSpc>
              <a:spcAft>
                <a:spcPts val="0"/>
              </a:spcAft>
              <a:buNone/>
            </a:pPr>
            <a:r>
              <a:rPr lang="en-GB" sz="1000" b="1" dirty="0"/>
              <a:t>Step 0: Data ingestion</a:t>
            </a:r>
          </a:p>
          <a:p>
            <a:pPr marL="0" indent="0">
              <a:spcAft>
                <a:spcPts val="0"/>
              </a:spcAft>
              <a:buNone/>
            </a:pPr>
            <a:r>
              <a:rPr lang="en-GB" sz="900" dirty="0"/>
              <a:t>Here you can ingest new data to develop and apply the model using a command line interface</a:t>
            </a:r>
          </a:p>
        </p:txBody>
      </p:sp>
      <p:sp>
        <p:nvSpPr>
          <p:cNvPr id="30" name="Text Placeholder 13">
            <a:extLst>
              <a:ext uri="{FF2B5EF4-FFF2-40B4-BE49-F238E27FC236}">
                <a16:creationId xmlns:a16="http://schemas.microsoft.com/office/drawing/2014/main" id="{E8B93E1F-F858-4022-8768-98291945979E}"/>
              </a:ext>
            </a:extLst>
          </p:cNvPr>
          <p:cNvSpPr txBox="1">
            <a:spLocks/>
          </p:cNvSpPr>
          <p:nvPr/>
        </p:nvSpPr>
        <p:spPr>
          <a:xfrm>
            <a:off x="500178" y="1000520"/>
            <a:ext cx="3796896" cy="3264797"/>
          </a:xfrm>
          <a:prstGeom prst="rect">
            <a:avLst/>
          </a:prstGeom>
        </p:spPr>
        <p:txBody>
          <a:bodyPr vert="horz" lIns="91440" tIns="0" rIns="91440" bIns="45720" rtlCol="0">
            <a:normAutofit/>
          </a:bodyPr>
          <a:lstStyle>
            <a:lvl1pPr marL="285750" indent="-285750" algn="l" defTabSz="685800" rtl="0" eaLnBrk="1" latinLnBrk="0" hangingPunct="1">
              <a:lnSpc>
                <a:spcPct val="100000"/>
              </a:lnSpc>
              <a:spcBef>
                <a:spcPts val="0"/>
              </a:spcBef>
              <a:spcAft>
                <a:spcPts val="600"/>
              </a:spcAft>
              <a:buClr>
                <a:srgbClr val="FF6C00"/>
              </a:buClr>
              <a:buFont typeface="Arial" panose="020B0604020202020204" pitchFamily="34" charset="0"/>
              <a:buChar char="•"/>
              <a:tabLst>
                <a:tab pos="266700" algn="l"/>
              </a:tabLst>
              <a:defRPr lang="nl-NL" sz="1600" b="0" kern="1200">
                <a:solidFill>
                  <a:schemeClr val="tx1"/>
                </a:solidFill>
                <a:latin typeface="+mn-lt"/>
                <a:ea typeface="+mn-ea"/>
                <a:cs typeface="+mn-cs"/>
              </a:defRPr>
            </a:lvl1pPr>
            <a:lvl2pPr marL="287338" indent="-287338"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300" b="0" kern="1200">
                <a:solidFill>
                  <a:schemeClr val="tx1"/>
                </a:solidFill>
                <a:latin typeface="+mn-lt"/>
                <a:ea typeface="+mn-ea"/>
                <a:cs typeface="+mn-cs"/>
              </a:defRPr>
            </a:lvl2pPr>
            <a:lvl3pPr marL="447675" indent="-174625"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400" b="0" kern="1200">
                <a:solidFill>
                  <a:schemeClr val="tx1"/>
                </a:solidFill>
                <a:latin typeface="+mn-lt"/>
                <a:ea typeface="+mn-ea"/>
                <a:cs typeface="+mn-cs"/>
              </a:defRPr>
            </a:lvl3pPr>
            <a:lvl4pPr marL="623888" indent="-176213"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tabLst/>
              <a:defRPr lang="nl-NL" sz="1400" b="0" kern="1200">
                <a:solidFill>
                  <a:schemeClr val="tx1"/>
                </a:solidFill>
                <a:latin typeface="+mn-lt"/>
                <a:ea typeface="+mn-ea"/>
                <a:cs typeface="+mn-cs"/>
              </a:defRPr>
            </a:lvl4pPr>
            <a:lvl5pPr marL="809625" indent="-185738"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de-DE" sz="1400" b="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GB" sz="1050" b="1" dirty="0"/>
              <a:t>Model development process</a:t>
            </a:r>
          </a:p>
        </p:txBody>
      </p:sp>
      <p:sp>
        <p:nvSpPr>
          <p:cNvPr id="13" name="TextBox 12">
            <a:extLst>
              <a:ext uri="{FF2B5EF4-FFF2-40B4-BE49-F238E27FC236}">
                <a16:creationId xmlns:a16="http://schemas.microsoft.com/office/drawing/2014/main" id="{BF534317-3809-4E02-B2E3-F23368CFB09F}"/>
              </a:ext>
            </a:extLst>
          </p:cNvPr>
          <p:cNvSpPr txBox="1"/>
          <p:nvPr/>
        </p:nvSpPr>
        <p:spPr>
          <a:xfrm>
            <a:off x="592508" y="745481"/>
            <a:ext cx="7409131" cy="230832"/>
          </a:xfrm>
          <a:prstGeom prst="rect">
            <a:avLst/>
          </a:prstGeom>
          <a:noFill/>
        </p:spPr>
        <p:txBody>
          <a:bodyPr wrap="square" rtlCol="0">
            <a:spAutoFit/>
          </a:bodyPr>
          <a:lstStyle/>
          <a:p>
            <a:r>
              <a:rPr lang="en-GB" sz="900" dirty="0"/>
              <a:t>An easy to replicate process consolidating the machine learning process into a simple 4 step process.</a:t>
            </a:r>
          </a:p>
        </p:txBody>
      </p:sp>
      <p:sp>
        <p:nvSpPr>
          <p:cNvPr id="6" name="Rectangle 5">
            <a:extLst>
              <a:ext uri="{FF2B5EF4-FFF2-40B4-BE49-F238E27FC236}">
                <a16:creationId xmlns:a16="http://schemas.microsoft.com/office/drawing/2014/main" id="{33CBE2BF-910E-4374-A044-85AFF1DD6131}"/>
              </a:ext>
            </a:extLst>
          </p:cNvPr>
          <p:cNvSpPr/>
          <p:nvPr/>
        </p:nvSpPr>
        <p:spPr>
          <a:xfrm>
            <a:off x="500177" y="1151765"/>
            <a:ext cx="8234171" cy="246221"/>
          </a:xfrm>
          <a:prstGeom prst="rect">
            <a:avLst/>
          </a:prstGeom>
        </p:spPr>
        <p:txBody>
          <a:bodyPr wrap="square">
            <a:spAutoFit/>
          </a:bodyPr>
          <a:lstStyle/>
          <a:p>
            <a:r>
              <a:rPr lang="en-GB" sz="1000" dirty="0"/>
              <a:t>From data ingestion to model application, the process has been developed into a repeatable 4 Step process</a:t>
            </a:r>
          </a:p>
        </p:txBody>
      </p:sp>
      <p:sp>
        <p:nvSpPr>
          <p:cNvPr id="19" name="Text Placeholder 13">
            <a:extLst>
              <a:ext uri="{FF2B5EF4-FFF2-40B4-BE49-F238E27FC236}">
                <a16:creationId xmlns:a16="http://schemas.microsoft.com/office/drawing/2014/main" id="{4A74B148-138B-4B95-B5E4-DFD8C0C61691}"/>
              </a:ext>
            </a:extLst>
          </p:cNvPr>
          <p:cNvSpPr txBox="1">
            <a:spLocks/>
          </p:cNvSpPr>
          <p:nvPr/>
        </p:nvSpPr>
        <p:spPr>
          <a:xfrm>
            <a:off x="2549528" y="3620496"/>
            <a:ext cx="1728555" cy="1012522"/>
          </a:xfrm>
          <a:prstGeom prst="rect">
            <a:avLst/>
          </a:prstGeom>
        </p:spPr>
        <p:txBody>
          <a:bodyPr vert="horz" lIns="91440" tIns="0" rIns="91440" bIns="45720" rtlCol="0">
            <a:noAutofit/>
          </a:bodyPr>
          <a:lstStyle>
            <a:lvl1pPr marL="285750" indent="-285750" algn="l" defTabSz="685800" rtl="0" eaLnBrk="1" latinLnBrk="0" hangingPunct="1">
              <a:lnSpc>
                <a:spcPct val="100000"/>
              </a:lnSpc>
              <a:spcBef>
                <a:spcPts val="0"/>
              </a:spcBef>
              <a:spcAft>
                <a:spcPts val="600"/>
              </a:spcAft>
              <a:buClr>
                <a:srgbClr val="FF6C00"/>
              </a:buClr>
              <a:buFont typeface="Arial" panose="020B0604020202020204" pitchFamily="34" charset="0"/>
              <a:buChar char="•"/>
              <a:tabLst>
                <a:tab pos="266700" algn="l"/>
              </a:tabLst>
              <a:defRPr lang="nl-NL" sz="1600" b="0" kern="1200">
                <a:solidFill>
                  <a:schemeClr val="tx1"/>
                </a:solidFill>
                <a:latin typeface="+mn-lt"/>
                <a:ea typeface="+mn-ea"/>
                <a:cs typeface="+mn-cs"/>
              </a:defRPr>
            </a:lvl1pPr>
            <a:lvl2pPr marL="287338" indent="-287338"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300" b="0" kern="1200">
                <a:solidFill>
                  <a:schemeClr val="tx1"/>
                </a:solidFill>
                <a:latin typeface="+mn-lt"/>
                <a:ea typeface="+mn-ea"/>
                <a:cs typeface="+mn-cs"/>
              </a:defRPr>
            </a:lvl2pPr>
            <a:lvl3pPr marL="447675" indent="-174625"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400" b="0" kern="1200">
                <a:solidFill>
                  <a:schemeClr val="tx1"/>
                </a:solidFill>
                <a:latin typeface="+mn-lt"/>
                <a:ea typeface="+mn-ea"/>
                <a:cs typeface="+mn-cs"/>
              </a:defRPr>
            </a:lvl3pPr>
            <a:lvl4pPr marL="623888" indent="-176213"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tabLst/>
              <a:defRPr lang="nl-NL" sz="1400" b="0" kern="1200">
                <a:solidFill>
                  <a:schemeClr val="tx1"/>
                </a:solidFill>
                <a:latin typeface="+mn-lt"/>
                <a:ea typeface="+mn-ea"/>
                <a:cs typeface="+mn-cs"/>
              </a:defRPr>
            </a:lvl4pPr>
            <a:lvl5pPr marL="809625" indent="-185738"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de-DE" sz="1400" b="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200000"/>
              </a:lnSpc>
              <a:spcAft>
                <a:spcPts val="0"/>
              </a:spcAft>
              <a:buFont typeface="Arial" panose="020B0604020202020204" pitchFamily="34" charset="0"/>
              <a:buNone/>
            </a:pPr>
            <a:r>
              <a:rPr lang="en-GB" sz="1000" b="1" dirty="0"/>
              <a:t>Step 1: Data Engineering</a:t>
            </a:r>
          </a:p>
          <a:p>
            <a:pPr marL="0" indent="0">
              <a:buNone/>
            </a:pPr>
            <a:r>
              <a:rPr lang="en-GB" sz="900" dirty="0"/>
              <a:t>Here you split the ingested data into development and target dataset and apply a churn label to training data</a:t>
            </a:r>
          </a:p>
        </p:txBody>
      </p:sp>
      <p:sp>
        <p:nvSpPr>
          <p:cNvPr id="20" name="Text Placeholder 13">
            <a:extLst>
              <a:ext uri="{FF2B5EF4-FFF2-40B4-BE49-F238E27FC236}">
                <a16:creationId xmlns:a16="http://schemas.microsoft.com/office/drawing/2014/main" id="{7C37D067-7DD2-4D6E-8332-3C9E4A365FFF}"/>
              </a:ext>
            </a:extLst>
          </p:cNvPr>
          <p:cNvSpPr txBox="1">
            <a:spLocks/>
          </p:cNvSpPr>
          <p:nvPr/>
        </p:nvSpPr>
        <p:spPr>
          <a:xfrm>
            <a:off x="4139880" y="3634591"/>
            <a:ext cx="1950660" cy="1012522"/>
          </a:xfrm>
          <a:prstGeom prst="rect">
            <a:avLst/>
          </a:prstGeom>
        </p:spPr>
        <p:txBody>
          <a:bodyPr vert="horz" lIns="91440" tIns="0" rIns="91440" bIns="45720" rtlCol="0">
            <a:noAutofit/>
          </a:bodyPr>
          <a:lstStyle>
            <a:lvl1pPr marL="285750" indent="-285750" algn="l" defTabSz="685800" rtl="0" eaLnBrk="1" latinLnBrk="0" hangingPunct="1">
              <a:lnSpc>
                <a:spcPct val="100000"/>
              </a:lnSpc>
              <a:spcBef>
                <a:spcPts val="0"/>
              </a:spcBef>
              <a:spcAft>
                <a:spcPts val="600"/>
              </a:spcAft>
              <a:buClr>
                <a:srgbClr val="FF6C00"/>
              </a:buClr>
              <a:buFont typeface="Arial" panose="020B0604020202020204" pitchFamily="34" charset="0"/>
              <a:buChar char="•"/>
              <a:tabLst>
                <a:tab pos="266700" algn="l"/>
              </a:tabLst>
              <a:defRPr lang="nl-NL" sz="1600" b="0" kern="1200">
                <a:solidFill>
                  <a:schemeClr val="tx1"/>
                </a:solidFill>
                <a:latin typeface="+mn-lt"/>
                <a:ea typeface="+mn-ea"/>
                <a:cs typeface="+mn-cs"/>
              </a:defRPr>
            </a:lvl1pPr>
            <a:lvl2pPr marL="287338" indent="-287338"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300" b="0" kern="1200">
                <a:solidFill>
                  <a:schemeClr val="tx1"/>
                </a:solidFill>
                <a:latin typeface="+mn-lt"/>
                <a:ea typeface="+mn-ea"/>
                <a:cs typeface="+mn-cs"/>
              </a:defRPr>
            </a:lvl2pPr>
            <a:lvl3pPr marL="447675" indent="-174625"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400" b="0" kern="1200">
                <a:solidFill>
                  <a:schemeClr val="tx1"/>
                </a:solidFill>
                <a:latin typeface="+mn-lt"/>
                <a:ea typeface="+mn-ea"/>
                <a:cs typeface="+mn-cs"/>
              </a:defRPr>
            </a:lvl3pPr>
            <a:lvl4pPr marL="623888" indent="-176213"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tabLst/>
              <a:defRPr lang="nl-NL" sz="1400" b="0" kern="1200">
                <a:solidFill>
                  <a:schemeClr val="tx1"/>
                </a:solidFill>
                <a:latin typeface="+mn-lt"/>
                <a:ea typeface="+mn-ea"/>
                <a:cs typeface="+mn-cs"/>
              </a:defRPr>
            </a:lvl4pPr>
            <a:lvl5pPr marL="809625" indent="-185738"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de-DE" sz="1400" b="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200000"/>
              </a:lnSpc>
              <a:spcAft>
                <a:spcPts val="0"/>
              </a:spcAft>
              <a:buFont typeface="Arial" panose="020B0604020202020204" pitchFamily="34" charset="0"/>
              <a:buNone/>
            </a:pPr>
            <a:r>
              <a:rPr lang="en-GB" sz="1000" b="1" dirty="0"/>
              <a:t>Step 2: Model Development</a:t>
            </a:r>
          </a:p>
          <a:p>
            <a:pPr marL="0" indent="0">
              <a:spcAft>
                <a:spcPts val="0"/>
              </a:spcAft>
              <a:buNone/>
            </a:pPr>
            <a:r>
              <a:rPr lang="en-GB" sz="900" dirty="0"/>
              <a:t>Here you engineer the features for model development and tune the model</a:t>
            </a:r>
          </a:p>
        </p:txBody>
      </p:sp>
      <p:sp>
        <p:nvSpPr>
          <p:cNvPr id="22" name="Text Placeholder 13">
            <a:extLst>
              <a:ext uri="{FF2B5EF4-FFF2-40B4-BE49-F238E27FC236}">
                <a16:creationId xmlns:a16="http://schemas.microsoft.com/office/drawing/2014/main" id="{BD754DA6-2093-4908-BC3C-D5D10BF5538C}"/>
              </a:ext>
            </a:extLst>
          </p:cNvPr>
          <p:cNvSpPr txBox="1">
            <a:spLocks/>
          </p:cNvSpPr>
          <p:nvPr/>
        </p:nvSpPr>
        <p:spPr>
          <a:xfrm>
            <a:off x="5964316" y="3632315"/>
            <a:ext cx="1843402" cy="1012522"/>
          </a:xfrm>
          <a:prstGeom prst="rect">
            <a:avLst/>
          </a:prstGeom>
        </p:spPr>
        <p:txBody>
          <a:bodyPr vert="horz" lIns="91440" tIns="0" rIns="91440" bIns="45720" rtlCol="0">
            <a:noAutofit/>
          </a:bodyPr>
          <a:lstStyle>
            <a:lvl1pPr marL="285750" indent="-285750" algn="l" defTabSz="685800" rtl="0" eaLnBrk="1" latinLnBrk="0" hangingPunct="1">
              <a:lnSpc>
                <a:spcPct val="100000"/>
              </a:lnSpc>
              <a:spcBef>
                <a:spcPts val="0"/>
              </a:spcBef>
              <a:spcAft>
                <a:spcPts val="600"/>
              </a:spcAft>
              <a:buClr>
                <a:srgbClr val="FF6C00"/>
              </a:buClr>
              <a:buFont typeface="Arial" panose="020B0604020202020204" pitchFamily="34" charset="0"/>
              <a:buChar char="•"/>
              <a:tabLst>
                <a:tab pos="266700" algn="l"/>
              </a:tabLst>
              <a:defRPr lang="nl-NL" sz="1600" b="0" kern="1200">
                <a:solidFill>
                  <a:schemeClr val="tx1"/>
                </a:solidFill>
                <a:latin typeface="+mn-lt"/>
                <a:ea typeface="+mn-ea"/>
                <a:cs typeface="+mn-cs"/>
              </a:defRPr>
            </a:lvl1pPr>
            <a:lvl2pPr marL="287338" indent="-287338"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300" b="0" kern="1200">
                <a:solidFill>
                  <a:schemeClr val="tx1"/>
                </a:solidFill>
                <a:latin typeface="+mn-lt"/>
                <a:ea typeface="+mn-ea"/>
                <a:cs typeface="+mn-cs"/>
              </a:defRPr>
            </a:lvl2pPr>
            <a:lvl3pPr marL="447675" indent="-174625"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400" b="0" kern="1200">
                <a:solidFill>
                  <a:schemeClr val="tx1"/>
                </a:solidFill>
                <a:latin typeface="+mn-lt"/>
                <a:ea typeface="+mn-ea"/>
                <a:cs typeface="+mn-cs"/>
              </a:defRPr>
            </a:lvl3pPr>
            <a:lvl4pPr marL="623888" indent="-176213"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tabLst/>
              <a:defRPr lang="nl-NL" sz="1400" b="0" kern="1200">
                <a:solidFill>
                  <a:schemeClr val="tx1"/>
                </a:solidFill>
                <a:latin typeface="+mn-lt"/>
                <a:ea typeface="+mn-ea"/>
                <a:cs typeface="+mn-cs"/>
              </a:defRPr>
            </a:lvl4pPr>
            <a:lvl5pPr marL="809625" indent="-185738"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de-DE" sz="1400" b="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200000"/>
              </a:lnSpc>
              <a:spcAft>
                <a:spcPts val="0"/>
              </a:spcAft>
              <a:buFont typeface="Arial" panose="020B0604020202020204" pitchFamily="34" charset="0"/>
              <a:buNone/>
            </a:pPr>
            <a:r>
              <a:rPr lang="en-GB" sz="1000" b="1" dirty="0"/>
              <a:t>Step 3: Model Application</a:t>
            </a:r>
          </a:p>
          <a:p>
            <a:pPr marL="0" indent="0">
              <a:spcAft>
                <a:spcPts val="0"/>
              </a:spcAft>
              <a:buNone/>
            </a:pPr>
            <a:r>
              <a:rPr lang="en-GB" sz="900" dirty="0"/>
              <a:t>Here you apply the developed model on target dataset</a:t>
            </a:r>
          </a:p>
        </p:txBody>
      </p:sp>
      <p:pic>
        <p:nvPicPr>
          <p:cNvPr id="25" name="Picture 24">
            <a:extLst>
              <a:ext uri="{FF2B5EF4-FFF2-40B4-BE49-F238E27FC236}">
                <a16:creationId xmlns:a16="http://schemas.microsoft.com/office/drawing/2014/main" id="{EB25BED3-599B-4A3A-A302-085FE42F776A}"/>
              </a:ext>
            </a:extLst>
          </p:cNvPr>
          <p:cNvPicPr>
            <a:picLocks noChangeAspect="1"/>
          </p:cNvPicPr>
          <p:nvPr/>
        </p:nvPicPr>
        <p:blipFill rotWithShape="1">
          <a:blip r:embed="rId2"/>
          <a:srcRect b="7705"/>
          <a:stretch/>
        </p:blipFill>
        <p:spPr>
          <a:xfrm>
            <a:off x="979606" y="1094829"/>
            <a:ext cx="6614841" cy="2440227"/>
          </a:xfrm>
          <a:custGeom>
            <a:avLst/>
            <a:gdLst>
              <a:gd name="connsiteX0" fmla="*/ 0 w 8083997"/>
              <a:gd name="connsiteY0" fmla="*/ 0 h 3231160"/>
              <a:gd name="connsiteX1" fmla="*/ 8083997 w 8083997"/>
              <a:gd name="connsiteY1" fmla="*/ 0 h 3231160"/>
              <a:gd name="connsiteX2" fmla="*/ 8083997 w 8083997"/>
              <a:gd name="connsiteY2" fmla="*/ 2502576 h 3231160"/>
              <a:gd name="connsiteX3" fmla="*/ 6202163 w 8083997"/>
              <a:gd name="connsiteY3" fmla="*/ 2502576 h 3231160"/>
              <a:gd name="connsiteX4" fmla="*/ 6202163 w 8083997"/>
              <a:gd name="connsiteY4" fmla="*/ 3231160 h 3231160"/>
              <a:gd name="connsiteX5" fmla="*/ 0 w 8083997"/>
              <a:gd name="connsiteY5" fmla="*/ 3231160 h 3231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83997" h="3231160">
                <a:moveTo>
                  <a:pt x="0" y="0"/>
                </a:moveTo>
                <a:lnTo>
                  <a:pt x="8083997" y="0"/>
                </a:lnTo>
                <a:lnTo>
                  <a:pt x="8083997" y="2502576"/>
                </a:lnTo>
                <a:lnTo>
                  <a:pt x="6202163" y="2502576"/>
                </a:lnTo>
                <a:lnTo>
                  <a:pt x="6202163" y="3231160"/>
                </a:lnTo>
                <a:lnTo>
                  <a:pt x="0" y="3231160"/>
                </a:lnTo>
                <a:close/>
              </a:path>
            </a:pathLst>
          </a:custGeom>
        </p:spPr>
      </p:pic>
      <p:sp>
        <p:nvSpPr>
          <p:cNvPr id="9" name="Rectangle 8">
            <a:extLst>
              <a:ext uri="{FF2B5EF4-FFF2-40B4-BE49-F238E27FC236}">
                <a16:creationId xmlns:a16="http://schemas.microsoft.com/office/drawing/2014/main" id="{B7ABC62D-E8A6-4CEF-BB2F-E01B80820E7F}"/>
              </a:ext>
            </a:extLst>
          </p:cNvPr>
          <p:cNvSpPr/>
          <p:nvPr/>
        </p:nvSpPr>
        <p:spPr>
          <a:xfrm>
            <a:off x="854110" y="1397011"/>
            <a:ext cx="1843402" cy="214839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52B39E5C-6D0A-4384-A1C8-7CD2F6EEB362}"/>
              </a:ext>
            </a:extLst>
          </p:cNvPr>
          <p:cNvSpPr/>
          <p:nvPr/>
        </p:nvSpPr>
        <p:spPr>
          <a:xfrm>
            <a:off x="2697512" y="1408338"/>
            <a:ext cx="1432588" cy="214742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EC635347-349B-4E4C-A063-0FAC5B0AFA80}"/>
              </a:ext>
            </a:extLst>
          </p:cNvPr>
          <p:cNvSpPr/>
          <p:nvPr/>
        </p:nvSpPr>
        <p:spPr>
          <a:xfrm>
            <a:off x="4140712" y="1408339"/>
            <a:ext cx="1755176" cy="215875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C0B03A37-C686-46B4-8F64-540980EAAE5B}"/>
              </a:ext>
            </a:extLst>
          </p:cNvPr>
          <p:cNvSpPr/>
          <p:nvPr/>
        </p:nvSpPr>
        <p:spPr>
          <a:xfrm>
            <a:off x="5905935" y="1408339"/>
            <a:ext cx="1730277" cy="215875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DC85A804-AA49-42EB-9C04-55EAD4ABBEE8}"/>
              </a:ext>
            </a:extLst>
          </p:cNvPr>
          <p:cNvSpPr txBox="1"/>
          <p:nvPr/>
        </p:nvSpPr>
        <p:spPr>
          <a:xfrm>
            <a:off x="1628113" y="3080215"/>
            <a:ext cx="768591" cy="276999"/>
          </a:xfrm>
          <a:prstGeom prst="rect">
            <a:avLst/>
          </a:prstGeom>
          <a:noFill/>
        </p:spPr>
        <p:txBody>
          <a:bodyPr wrap="square" rtlCol="0">
            <a:spAutoFit/>
          </a:bodyPr>
          <a:lstStyle/>
          <a:p>
            <a:r>
              <a:rPr lang="en-GB" sz="600" dirty="0"/>
              <a:t>BUSINESS CONTEXT</a:t>
            </a:r>
          </a:p>
        </p:txBody>
      </p:sp>
      <p:sp>
        <p:nvSpPr>
          <p:cNvPr id="36" name="TextBox 35">
            <a:extLst>
              <a:ext uri="{FF2B5EF4-FFF2-40B4-BE49-F238E27FC236}">
                <a16:creationId xmlns:a16="http://schemas.microsoft.com/office/drawing/2014/main" id="{A561930C-D70C-4015-9CFC-3CBEF4722F88}"/>
              </a:ext>
            </a:extLst>
          </p:cNvPr>
          <p:cNvSpPr txBox="1"/>
          <p:nvPr/>
        </p:nvSpPr>
        <p:spPr>
          <a:xfrm>
            <a:off x="3227675" y="2485595"/>
            <a:ext cx="768591" cy="461665"/>
          </a:xfrm>
          <a:prstGeom prst="rect">
            <a:avLst/>
          </a:prstGeom>
          <a:solidFill>
            <a:schemeClr val="bg1"/>
          </a:solidFill>
        </p:spPr>
        <p:txBody>
          <a:bodyPr wrap="square" rtlCol="0">
            <a:spAutoFit/>
          </a:bodyPr>
          <a:lstStyle/>
          <a:p>
            <a:r>
              <a:rPr lang="en-GB" sz="600" dirty="0"/>
              <a:t>DATA ENGINEERING AND LABELLING </a:t>
            </a:r>
          </a:p>
        </p:txBody>
      </p:sp>
    </p:spTree>
    <p:extLst>
      <p:ext uri="{BB962C8B-B14F-4D97-AF65-F5344CB8AC3E}">
        <p14:creationId xmlns:p14="http://schemas.microsoft.com/office/powerpoint/2010/main" val="111907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EA786B-42FD-4D76-A4B6-A1BDF7BCF7D2}"/>
              </a:ext>
            </a:extLst>
          </p:cNvPr>
          <p:cNvSpPr>
            <a:spLocks noGrp="1"/>
          </p:cNvSpPr>
          <p:nvPr>
            <p:ph type="dt" sz="half" idx="18"/>
          </p:nvPr>
        </p:nvSpPr>
        <p:spPr/>
        <p:txBody>
          <a:bodyPr/>
          <a:lstStyle/>
          <a:p>
            <a:fld id="{9620ADA4-44A3-4643-8F86-A7C7531E85A2}" type="datetime1">
              <a:rPr lang="de-DE" smtClean="0"/>
              <a:t>14.04.2020</a:t>
            </a:fld>
            <a:endParaRPr lang="de-DE" dirty="0"/>
          </a:p>
        </p:txBody>
      </p:sp>
      <p:sp>
        <p:nvSpPr>
          <p:cNvPr id="3" name="Footer Placeholder 2">
            <a:extLst>
              <a:ext uri="{FF2B5EF4-FFF2-40B4-BE49-F238E27FC236}">
                <a16:creationId xmlns:a16="http://schemas.microsoft.com/office/drawing/2014/main" id="{3BBB7DA6-A277-40D1-890F-70639ABD152C}"/>
              </a:ext>
            </a:extLst>
          </p:cNvPr>
          <p:cNvSpPr>
            <a:spLocks noGrp="1"/>
          </p:cNvSpPr>
          <p:nvPr>
            <p:ph type="ftr" sz="quarter" idx="19"/>
          </p:nvPr>
        </p:nvSpPr>
        <p:spPr/>
        <p:txBody>
          <a:bodyPr/>
          <a:lstStyle/>
          <a:p>
            <a:endParaRPr lang="de-DE" dirty="0"/>
          </a:p>
        </p:txBody>
      </p:sp>
      <p:sp>
        <p:nvSpPr>
          <p:cNvPr id="4" name="Title 3">
            <a:extLst>
              <a:ext uri="{FF2B5EF4-FFF2-40B4-BE49-F238E27FC236}">
                <a16:creationId xmlns:a16="http://schemas.microsoft.com/office/drawing/2014/main" id="{2DD9AA8D-9E00-43D7-8CB8-CB618B6CE674}"/>
              </a:ext>
            </a:extLst>
          </p:cNvPr>
          <p:cNvSpPr>
            <a:spLocks noGrp="1"/>
          </p:cNvSpPr>
          <p:nvPr>
            <p:ph type="title"/>
          </p:nvPr>
        </p:nvSpPr>
        <p:spPr/>
        <p:txBody>
          <a:bodyPr/>
          <a:lstStyle/>
          <a:p>
            <a:r>
              <a:rPr lang="en-GB" dirty="0"/>
              <a:t>Class imbalance</a:t>
            </a:r>
          </a:p>
        </p:txBody>
      </p:sp>
      <p:sp>
        <p:nvSpPr>
          <p:cNvPr id="5" name="Text Placeholder 4">
            <a:extLst>
              <a:ext uri="{FF2B5EF4-FFF2-40B4-BE49-F238E27FC236}">
                <a16:creationId xmlns:a16="http://schemas.microsoft.com/office/drawing/2014/main" id="{84D50C3B-1D36-4EA8-9431-1926C6B304B0}"/>
              </a:ext>
            </a:extLst>
          </p:cNvPr>
          <p:cNvSpPr>
            <a:spLocks noGrp="1"/>
          </p:cNvSpPr>
          <p:nvPr>
            <p:ph type="body" sz="quarter" idx="13"/>
          </p:nvPr>
        </p:nvSpPr>
        <p:spPr/>
        <p:txBody>
          <a:bodyPr/>
          <a:lstStyle/>
          <a:p>
            <a:pPr marL="0" indent="0">
              <a:buNone/>
            </a:pPr>
            <a:r>
              <a:rPr lang="en-GB" sz="1050" b="1" dirty="0"/>
              <a:t>Handling class imbalance</a:t>
            </a:r>
          </a:p>
          <a:p>
            <a:pPr marL="0" indent="0">
              <a:buNone/>
            </a:pPr>
            <a:endParaRPr lang="en-GB" dirty="0"/>
          </a:p>
        </p:txBody>
      </p:sp>
      <p:sp>
        <p:nvSpPr>
          <p:cNvPr id="6" name="Text Placeholder 5">
            <a:extLst>
              <a:ext uri="{FF2B5EF4-FFF2-40B4-BE49-F238E27FC236}">
                <a16:creationId xmlns:a16="http://schemas.microsoft.com/office/drawing/2014/main" id="{CAC5B9A3-826B-4F80-9267-86F84D496B90}"/>
              </a:ext>
            </a:extLst>
          </p:cNvPr>
          <p:cNvSpPr>
            <a:spLocks noGrp="1"/>
          </p:cNvSpPr>
          <p:nvPr>
            <p:ph type="body" sz="quarter" idx="17"/>
          </p:nvPr>
        </p:nvSpPr>
        <p:spPr>
          <a:xfrm>
            <a:off x="4770842" y="1064853"/>
            <a:ext cx="3796896" cy="3264797"/>
          </a:xfrm>
        </p:spPr>
        <p:txBody>
          <a:bodyPr>
            <a:normAutofit/>
          </a:bodyPr>
          <a:lstStyle/>
          <a:p>
            <a:pPr marL="0" indent="0">
              <a:buNone/>
            </a:pPr>
            <a:r>
              <a:rPr lang="en-GB" sz="1050" b="1" dirty="0"/>
              <a:t>Handling class imbalance</a:t>
            </a:r>
            <a:endParaRPr lang="en-GB" dirty="0"/>
          </a:p>
          <a:p>
            <a:r>
              <a:rPr lang="en-GB" sz="1000" dirty="0"/>
              <a:t>Class imbalance in the dependent variable (in our case CHURN_TYPE) occurs when the frequency of one class is significantly higher compared to the class(es).</a:t>
            </a:r>
          </a:p>
          <a:p>
            <a:r>
              <a:rPr lang="en-GB" sz="1000" dirty="0"/>
              <a:t>Here we see that the churn classes (partial and total) have significantly lower frequency (&lt;25%) compared to no churn.</a:t>
            </a:r>
          </a:p>
          <a:p>
            <a:r>
              <a:rPr lang="en-GB" sz="1000" dirty="0"/>
              <a:t>Class imbalance can introduce bias in our model.</a:t>
            </a:r>
          </a:p>
          <a:p>
            <a:r>
              <a:rPr lang="en-GB" sz="1000" dirty="0"/>
              <a:t>We want to give our model equal occurrences of all three classes so that we can take frequency out of the ML model equation.</a:t>
            </a:r>
          </a:p>
          <a:p>
            <a:r>
              <a:rPr lang="en-GB" sz="1000" dirty="0"/>
              <a:t>We apply sampling techniques to alleviate the problem of class imbalance and have a balanced dataset for our model development.</a:t>
            </a:r>
          </a:p>
        </p:txBody>
      </p:sp>
      <p:pic>
        <p:nvPicPr>
          <p:cNvPr id="7" name="Picture 4">
            <a:extLst>
              <a:ext uri="{FF2B5EF4-FFF2-40B4-BE49-F238E27FC236}">
                <a16:creationId xmlns:a16="http://schemas.microsoft.com/office/drawing/2014/main" id="{DCEAC014-16FB-4442-A15C-2711D9CED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944" y="1336739"/>
            <a:ext cx="1670821" cy="17614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3FCFF3AB-7B82-4CB0-8293-65EFF9C48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716" y="1336738"/>
            <a:ext cx="1670821" cy="17614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1E363AF-D28C-49C7-A476-D25387E398DB}"/>
              </a:ext>
            </a:extLst>
          </p:cNvPr>
          <p:cNvPicPr>
            <a:picLocks noChangeAspect="1"/>
          </p:cNvPicPr>
          <p:nvPr/>
        </p:nvPicPr>
        <p:blipFill>
          <a:blip r:embed="rId4"/>
          <a:stretch>
            <a:fillRect/>
          </a:stretch>
        </p:blipFill>
        <p:spPr>
          <a:xfrm>
            <a:off x="731699" y="3192121"/>
            <a:ext cx="3553838" cy="1044093"/>
          </a:xfrm>
          <a:prstGeom prst="rect">
            <a:avLst/>
          </a:prstGeom>
        </p:spPr>
      </p:pic>
      <p:cxnSp>
        <p:nvCxnSpPr>
          <p:cNvPr id="11" name="Straight Arrow Connector 10">
            <a:extLst>
              <a:ext uri="{FF2B5EF4-FFF2-40B4-BE49-F238E27FC236}">
                <a16:creationId xmlns:a16="http://schemas.microsoft.com/office/drawing/2014/main" id="{AEA3E5B0-3B17-4B27-A227-C166E5B68D14}"/>
              </a:ext>
            </a:extLst>
          </p:cNvPr>
          <p:cNvCxnSpPr/>
          <p:nvPr/>
        </p:nvCxnSpPr>
        <p:spPr>
          <a:xfrm>
            <a:off x="2217162" y="2070442"/>
            <a:ext cx="403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A050D38-9BF9-4B36-B0ED-3DB3703748A1}"/>
              </a:ext>
            </a:extLst>
          </p:cNvPr>
          <p:cNvSpPr txBox="1"/>
          <p:nvPr/>
        </p:nvSpPr>
        <p:spPr>
          <a:xfrm>
            <a:off x="592508" y="745481"/>
            <a:ext cx="7409131" cy="230832"/>
          </a:xfrm>
          <a:prstGeom prst="rect">
            <a:avLst/>
          </a:prstGeom>
          <a:noFill/>
        </p:spPr>
        <p:txBody>
          <a:bodyPr wrap="square" rtlCol="0">
            <a:spAutoFit/>
          </a:bodyPr>
          <a:lstStyle/>
          <a:p>
            <a:r>
              <a:rPr lang="en-GB" sz="900" dirty="0"/>
              <a:t>Ensuring model is not biased due to target class imbalance</a:t>
            </a:r>
          </a:p>
        </p:txBody>
      </p:sp>
    </p:spTree>
    <p:extLst>
      <p:ext uri="{BB962C8B-B14F-4D97-AF65-F5344CB8AC3E}">
        <p14:creationId xmlns:p14="http://schemas.microsoft.com/office/powerpoint/2010/main" val="3250708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E0CA99-F4B8-47E8-B5AB-3792028C7E16}"/>
              </a:ext>
            </a:extLst>
          </p:cNvPr>
          <p:cNvSpPr>
            <a:spLocks noGrp="1"/>
          </p:cNvSpPr>
          <p:nvPr>
            <p:ph type="dt" sz="half" idx="18"/>
          </p:nvPr>
        </p:nvSpPr>
        <p:spPr/>
        <p:txBody>
          <a:bodyPr/>
          <a:lstStyle/>
          <a:p>
            <a:fld id="{04346297-6166-4D9D-84D2-0644B072D1CD}" type="datetime1">
              <a:rPr lang="de-DE" smtClean="0"/>
              <a:t>14.04.2020</a:t>
            </a:fld>
            <a:endParaRPr lang="de-DE" dirty="0"/>
          </a:p>
        </p:txBody>
      </p:sp>
      <p:sp>
        <p:nvSpPr>
          <p:cNvPr id="3" name="Footer Placeholder 2">
            <a:extLst>
              <a:ext uri="{FF2B5EF4-FFF2-40B4-BE49-F238E27FC236}">
                <a16:creationId xmlns:a16="http://schemas.microsoft.com/office/drawing/2014/main" id="{548A1192-E8CF-4E1A-96B0-FD8910098E59}"/>
              </a:ext>
            </a:extLst>
          </p:cNvPr>
          <p:cNvSpPr>
            <a:spLocks noGrp="1"/>
          </p:cNvSpPr>
          <p:nvPr>
            <p:ph type="ftr" sz="quarter" idx="19"/>
          </p:nvPr>
        </p:nvSpPr>
        <p:spPr/>
        <p:txBody>
          <a:bodyPr/>
          <a:lstStyle/>
          <a:p>
            <a:endParaRPr lang="de-DE" dirty="0"/>
          </a:p>
        </p:txBody>
      </p:sp>
      <p:sp>
        <p:nvSpPr>
          <p:cNvPr id="4" name="Title 3">
            <a:extLst>
              <a:ext uri="{FF2B5EF4-FFF2-40B4-BE49-F238E27FC236}">
                <a16:creationId xmlns:a16="http://schemas.microsoft.com/office/drawing/2014/main" id="{DF909A57-41C1-4592-ACE8-908A6A695BD9}"/>
              </a:ext>
            </a:extLst>
          </p:cNvPr>
          <p:cNvSpPr>
            <a:spLocks noGrp="1"/>
          </p:cNvSpPr>
          <p:nvPr>
            <p:ph type="title"/>
          </p:nvPr>
        </p:nvSpPr>
        <p:spPr/>
        <p:txBody>
          <a:bodyPr/>
          <a:lstStyle/>
          <a:p>
            <a:r>
              <a:rPr lang="en-GB" dirty="0"/>
              <a:t>Reducing dimensionality</a:t>
            </a:r>
          </a:p>
        </p:txBody>
      </p:sp>
      <p:sp>
        <p:nvSpPr>
          <p:cNvPr id="5" name="Text Placeholder 4">
            <a:extLst>
              <a:ext uri="{FF2B5EF4-FFF2-40B4-BE49-F238E27FC236}">
                <a16:creationId xmlns:a16="http://schemas.microsoft.com/office/drawing/2014/main" id="{201485A1-116B-4C5D-B0B6-923701ACB494}"/>
              </a:ext>
            </a:extLst>
          </p:cNvPr>
          <p:cNvSpPr>
            <a:spLocks noGrp="1"/>
          </p:cNvSpPr>
          <p:nvPr>
            <p:ph type="body" sz="quarter" idx="13"/>
          </p:nvPr>
        </p:nvSpPr>
        <p:spPr/>
        <p:txBody>
          <a:bodyPr/>
          <a:lstStyle/>
          <a:p>
            <a:pPr marL="0" indent="0">
              <a:buNone/>
            </a:pPr>
            <a:r>
              <a:rPr lang="en-GB" sz="1050" b="1" dirty="0"/>
              <a:t>Feature correlation matrices</a:t>
            </a:r>
          </a:p>
          <a:p>
            <a:pPr marL="0" indent="0">
              <a:buNone/>
            </a:pPr>
            <a:endParaRPr lang="en-GB" dirty="0"/>
          </a:p>
          <a:p>
            <a:pPr marL="0" indent="0">
              <a:buNone/>
            </a:pPr>
            <a:endParaRPr lang="en-GB" dirty="0"/>
          </a:p>
        </p:txBody>
      </p:sp>
      <p:sp>
        <p:nvSpPr>
          <p:cNvPr id="6" name="Text Placeholder 5">
            <a:extLst>
              <a:ext uri="{FF2B5EF4-FFF2-40B4-BE49-F238E27FC236}">
                <a16:creationId xmlns:a16="http://schemas.microsoft.com/office/drawing/2014/main" id="{432C09A9-9EBC-4207-BACA-35A5BDFDE81C}"/>
              </a:ext>
            </a:extLst>
          </p:cNvPr>
          <p:cNvSpPr>
            <a:spLocks noGrp="1"/>
          </p:cNvSpPr>
          <p:nvPr>
            <p:ph type="body" sz="quarter" idx="17"/>
          </p:nvPr>
        </p:nvSpPr>
        <p:spPr/>
        <p:txBody>
          <a:bodyPr>
            <a:normAutofit/>
          </a:bodyPr>
          <a:lstStyle/>
          <a:p>
            <a:pPr marL="0" indent="0">
              <a:buNone/>
            </a:pPr>
            <a:r>
              <a:rPr lang="en-GB" sz="1050" b="1" dirty="0"/>
              <a:t>Feature correlation matrices</a:t>
            </a:r>
            <a:endParaRPr lang="en-GB" sz="1050" dirty="0"/>
          </a:p>
          <a:p>
            <a:r>
              <a:rPr lang="en-GB" sz="1000" dirty="0"/>
              <a:t>Multicollinearity refers to predictors that are correlated with other predictors.  Multicollinearity occurs when your model includes multiple factors that are correlated not just to your response variable, but also to each other. In other words, it results when you have factors that are a bit redundant.</a:t>
            </a:r>
          </a:p>
          <a:p>
            <a:r>
              <a:rPr lang="en-GB" sz="1000" b="1" dirty="0"/>
              <a:t>Curse of dimensionality</a:t>
            </a:r>
            <a:r>
              <a:rPr lang="en-GB" sz="1000" dirty="0"/>
              <a:t>: refers to the challenges in machine learning when your data has too many features</a:t>
            </a:r>
          </a:p>
          <a:p>
            <a:r>
              <a:rPr lang="en-GB" sz="1000" dirty="0"/>
              <a:t>If we have more features we run the risk of massively overfitting our model this would generally result in terrible out of sample performance.</a:t>
            </a:r>
          </a:p>
          <a:p>
            <a:r>
              <a:rPr lang="en-GB" sz="1000" dirty="0"/>
              <a:t>As the number of features or dimensions grows, the amount of data we need to generalize accurately grows exponentially</a:t>
            </a:r>
          </a:p>
          <a:p>
            <a:r>
              <a:rPr lang="en-GB" sz="1000" dirty="0"/>
              <a:t>High dimension data can cause exponential growth in data and unnecessarily increases storage space and processing time for the particular modelling algorithm</a:t>
            </a:r>
          </a:p>
        </p:txBody>
      </p:sp>
      <p:pic>
        <p:nvPicPr>
          <p:cNvPr id="6146" name="Picture 2">
            <a:extLst>
              <a:ext uri="{FF2B5EF4-FFF2-40B4-BE49-F238E27FC236}">
                <a16:creationId xmlns:a16="http://schemas.microsoft.com/office/drawing/2014/main" id="{65063A91-A71C-457C-9F73-B95B2916117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0082"/>
          <a:stretch/>
        </p:blipFill>
        <p:spPr bwMode="auto">
          <a:xfrm>
            <a:off x="454286" y="1286194"/>
            <a:ext cx="2097986" cy="175845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483A0F5-966D-4DE3-BD41-8A8CE63A472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9076"/>
          <a:stretch/>
        </p:blipFill>
        <p:spPr bwMode="auto">
          <a:xfrm>
            <a:off x="2395625" y="2853733"/>
            <a:ext cx="1988980" cy="164865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ctor: Elbow 8">
            <a:extLst>
              <a:ext uri="{FF2B5EF4-FFF2-40B4-BE49-F238E27FC236}">
                <a16:creationId xmlns:a16="http://schemas.microsoft.com/office/drawing/2014/main" id="{CBE02C4B-B60B-4411-AEFC-A093C5B24322}"/>
              </a:ext>
            </a:extLst>
          </p:cNvPr>
          <p:cNvCxnSpPr>
            <a:stCxn id="6146" idx="2"/>
            <a:endCxn id="6148" idx="1"/>
          </p:cNvCxnSpPr>
          <p:nvPr/>
        </p:nvCxnSpPr>
        <p:spPr>
          <a:xfrm rot="16200000" flipH="1">
            <a:off x="1632748" y="2915184"/>
            <a:ext cx="633408" cy="8923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2F64173-498E-4B87-AB61-637636BB3B49}"/>
              </a:ext>
            </a:extLst>
          </p:cNvPr>
          <p:cNvSpPr txBox="1"/>
          <p:nvPr/>
        </p:nvSpPr>
        <p:spPr>
          <a:xfrm>
            <a:off x="697212" y="3682732"/>
            <a:ext cx="1490157" cy="577081"/>
          </a:xfrm>
          <a:prstGeom prst="rect">
            <a:avLst/>
          </a:prstGeom>
          <a:noFill/>
        </p:spPr>
        <p:txBody>
          <a:bodyPr wrap="square" rtlCol="0">
            <a:spAutoFit/>
          </a:bodyPr>
          <a:lstStyle/>
          <a:p>
            <a:r>
              <a:rPr lang="en-GB" sz="1050" dirty="0"/>
              <a:t>Feature correlation matrix After reducing features</a:t>
            </a:r>
          </a:p>
        </p:txBody>
      </p:sp>
      <p:sp>
        <p:nvSpPr>
          <p:cNvPr id="13" name="TextBox 12">
            <a:extLst>
              <a:ext uri="{FF2B5EF4-FFF2-40B4-BE49-F238E27FC236}">
                <a16:creationId xmlns:a16="http://schemas.microsoft.com/office/drawing/2014/main" id="{C0136E01-647A-4636-9828-6DEEEDA12464}"/>
              </a:ext>
            </a:extLst>
          </p:cNvPr>
          <p:cNvSpPr txBox="1"/>
          <p:nvPr/>
        </p:nvSpPr>
        <p:spPr>
          <a:xfrm>
            <a:off x="592508" y="745481"/>
            <a:ext cx="7409131" cy="230832"/>
          </a:xfrm>
          <a:prstGeom prst="rect">
            <a:avLst/>
          </a:prstGeom>
          <a:noFill/>
        </p:spPr>
        <p:txBody>
          <a:bodyPr wrap="square" rtlCol="0">
            <a:spAutoFit/>
          </a:bodyPr>
          <a:lstStyle/>
          <a:p>
            <a:r>
              <a:rPr lang="en-GB" sz="900" dirty="0"/>
              <a:t>Handling multicollinearity to avoid overfitting model</a:t>
            </a:r>
          </a:p>
        </p:txBody>
      </p:sp>
    </p:spTree>
    <p:extLst>
      <p:ext uri="{BB962C8B-B14F-4D97-AF65-F5344CB8AC3E}">
        <p14:creationId xmlns:p14="http://schemas.microsoft.com/office/powerpoint/2010/main" val="1438417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3DA02-67D8-4F4C-BBE6-9672F97D9C9F}"/>
              </a:ext>
            </a:extLst>
          </p:cNvPr>
          <p:cNvSpPr>
            <a:spLocks noGrp="1"/>
          </p:cNvSpPr>
          <p:nvPr>
            <p:ph type="dt" sz="half" idx="18"/>
          </p:nvPr>
        </p:nvSpPr>
        <p:spPr/>
        <p:txBody>
          <a:bodyPr/>
          <a:lstStyle/>
          <a:p>
            <a:fld id="{5A76DED3-DE1E-431F-AFCA-88ADC5BC0E32}" type="datetime1">
              <a:rPr lang="de-DE" smtClean="0"/>
              <a:t>14.04.2020</a:t>
            </a:fld>
            <a:endParaRPr lang="de-DE" dirty="0"/>
          </a:p>
        </p:txBody>
      </p:sp>
      <p:sp>
        <p:nvSpPr>
          <p:cNvPr id="3" name="Footer Placeholder 2">
            <a:extLst>
              <a:ext uri="{FF2B5EF4-FFF2-40B4-BE49-F238E27FC236}">
                <a16:creationId xmlns:a16="http://schemas.microsoft.com/office/drawing/2014/main" id="{34CB7B23-26BD-4361-80F2-CA17870CB1FA}"/>
              </a:ext>
            </a:extLst>
          </p:cNvPr>
          <p:cNvSpPr>
            <a:spLocks noGrp="1"/>
          </p:cNvSpPr>
          <p:nvPr>
            <p:ph type="ftr" sz="quarter" idx="19"/>
          </p:nvPr>
        </p:nvSpPr>
        <p:spPr/>
        <p:txBody>
          <a:bodyPr/>
          <a:lstStyle/>
          <a:p>
            <a:endParaRPr lang="de-DE" dirty="0"/>
          </a:p>
        </p:txBody>
      </p:sp>
      <p:sp>
        <p:nvSpPr>
          <p:cNvPr id="4" name="Title 3">
            <a:extLst>
              <a:ext uri="{FF2B5EF4-FFF2-40B4-BE49-F238E27FC236}">
                <a16:creationId xmlns:a16="http://schemas.microsoft.com/office/drawing/2014/main" id="{B84B0F9C-E4FF-4021-B0ED-78F011355AD9}"/>
              </a:ext>
            </a:extLst>
          </p:cNvPr>
          <p:cNvSpPr>
            <a:spLocks noGrp="1"/>
          </p:cNvSpPr>
          <p:nvPr>
            <p:ph type="title"/>
          </p:nvPr>
        </p:nvSpPr>
        <p:spPr/>
        <p:txBody>
          <a:bodyPr/>
          <a:lstStyle/>
          <a:p>
            <a:r>
              <a:rPr lang="en-GB" dirty="0"/>
              <a:t>Model results</a:t>
            </a:r>
          </a:p>
        </p:txBody>
      </p:sp>
      <p:sp>
        <p:nvSpPr>
          <p:cNvPr id="5" name="Text Placeholder 4">
            <a:extLst>
              <a:ext uri="{FF2B5EF4-FFF2-40B4-BE49-F238E27FC236}">
                <a16:creationId xmlns:a16="http://schemas.microsoft.com/office/drawing/2014/main" id="{EDFCE797-8A16-45E7-B17D-FCEE2A7FA7D7}"/>
              </a:ext>
            </a:extLst>
          </p:cNvPr>
          <p:cNvSpPr>
            <a:spLocks noGrp="1"/>
          </p:cNvSpPr>
          <p:nvPr>
            <p:ph type="body" sz="quarter" idx="13"/>
          </p:nvPr>
        </p:nvSpPr>
        <p:spPr/>
        <p:txBody>
          <a:bodyPr/>
          <a:lstStyle/>
          <a:p>
            <a:pPr marL="0" indent="0">
              <a:buNone/>
            </a:pPr>
            <a:r>
              <a:rPr lang="en-GB" sz="1050" b="1" dirty="0"/>
              <a:t>Feature importance</a:t>
            </a:r>
          </a:p>
        </p:txBody>
      </p:sp>
      <p:sp>
        <p:nvSpPr>
          <p:cNvPr id="6" name="Text Placeholder 5">
            <a:extLst>
              <a:ext uri="{FF2B5EF4-FFF2-40B4-BE49-F238E27FC236}">
                <a16:creationId xmlns:a16="http://schemas.microsoft.com/office/drawing/2014/main" id="{CD34D8C8-CF21-470E-83C8-0E94C1793BC4}"/>
              </a:ext>
            </a:extLst>
          </p:cNvPr>
          <p:cNvSpPr>
            <a:spLocks noGrp="1"/>
          </p:cNvSpPr>
          <p:nvPr>
            <p:ph type="body" sz="quarter" idx="17"/>
          </p:nvPr>
        </p:nvSpPr>
        <p:spPr/>
        <p:txBody>
          <a:bodyPr/>
          <a:lstStyle/>
          <a:p>
            <a:pPr marL="0" indent="0">
              <a:buNone/>
            </a:pPr>
            <a:r>
              <a:rPr lang="en-GB" sz="1050" b="1" dirty="0"/>
              <a:t>High dimension model that is overfitting </a:t>
            </a:r>
          </a:p>
          <a:p>
            <a:r>
              <a:rPr lang="en-GB" sz="1000" dirty="0"/>
              <a:t>As we can see in the diagram on the left, total number of agreements, customer booking trend, recency, total bookings, GERD (economic indicator) and usage data are some of the top predictors of churn.</a:t>
            </a:r>
          </a:p>
          <a:p>
            <a:r>
              <a:rPr lang="en-GB" sz="1000" dirty="0"/>
              <a:t>However given the higher dimensionality and lower sample size the model runs the risk of overfitting as you can see in the below model metrics</a:t>
            </a:r>
          </a:p>
          <a:p>
            <a:endParaRPr lang="en-GB" sz="1050" dirty="0"/>
          </a:p>
          <a:p>
            <a:endParaRPr lang="en-GB" sz="1050" dirty="0"/>
          </a:p>
          <a:p>
            <a:endParaRPr lang="en-GB" sz="1050" dirty="0"/>
          </a:p>
          <a:p>
            <a:endParaRPr lang="en-GB" sz="1050" dirty="0"/>
          </a:p>
          <a:p>
            <a:endParaRPr lang="en-GB" sz="1050" dirty="0"/>
          </a:p>
          <a:p>
            <a:endParaRPr lang="en-GB" sz="1050" dirty="0"/>
          </a:p>
          <a:p>
            <a:r>
              <a:rPr lang="en-GB" sz="1000" dirty="0"/>
              <a:t>We further simplify model by keeping the top predictors</a:t>
            </a:r>
          </a:p>
          <a:p>
            <a:endParaRPr lang="en-GB" sz="1050" dirty="0"/>
          </a:p>
          <a:p>
            <a:pPr marL="0" indent="0">
              <a:buNone/>
            </a:pPr>
            <a:endParaRPr lang="en-GB" sz="1050" b="1" dirty="0"/>
          </a:p>
          <a:p>
            <a:pPr marL="0" indent="0">
              <a:buNone/>
            </a:pPr>
            <a:endParaRPr lang="en-GB" sz="1050" b="1" dirty="0"/>
          </a:p>
        </p:txBody>
      </p:sp>
      <p:pic>
        <p:nvPicPr>
          <p:cNvPr id="7170" name="Picture 2">
            <a:extLst>
              <a:ext uri="{FF2B5EF4-FFF2-40B4-BE49-F238E27FC236}">
                <a16:creationId xmlns:a16="http://schemas.microsoft.com/office/drawing/2014/main" id="{81018183-D92E-4916-AE7C-D601BA460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939" y="1235947"/>
            <a:ext cx="3798097" cy="31225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3B8D6FA-CAD4-4150-8DAE-9E52C030AFD1}"/>
              </a:ext>
            </a:extLst>
          </p:cNvPr>
          <p:cNvPicPr>
            <a:picLocks noChangeAspect="1"/>
          </p:cNvPicPr>
          <p:nvPr/>
        </p:nvPicPr>
        <p:blipFill>
          <a:blip r:embed="rId3"/>
          <a:stretch>
            <a:fillRect/>
          </a:stretch>
        </p:blipFill>
        <p:spPr>
          <a:xfrm>
            <a:off x="5152089" y="2571750"/>
            <a:ext cx="3034401" cy="1145057"/>
          </a:xfrm>
          <a:prstGeom prst="rect">
            <a:avLst/>
          </a:prstGeom>
        </p:spPr>
      </p:pic>
      <p:sp>
        <p:nvSpPr>
          <p:cNvPr id="10" name="TextBox 9">
            <a:extLst>
              <a:ext uri="{FF2B5EF4-FFF2-40B4-BE49-F238E27FC236}">
                <a16:creationId xmlns:a16="http://schemas.microsoft.com/office/drawing/2014/main" id="{B912D764-89D9-4973-98CD-689067849860}"/>
              </a:ext>
            </a:extLst>
          </p:cNvPr>
          <p:cNvSpPr txBox="1"/>
          <p:nvPr/>
        </p:nvSpPr>
        <p:spPr>
          <a:xfrm>
            <a:off x="592508" y="745481"/>
            <a:ext cx="7409131" cy="230832"/>
          </a:xfrm>
          <a:prstGeom prst="rect">
            <a:avLst/>
          </a:prstGeom>
          <a:noFill/>
        </p:spPr>
        <p:txBody>
          <a:bodyPr wrap="square" rtlCol="0">
            <a:spAutoFit/>
          </a:bodyPr>
          <a:lstStyle/>
          <a:p>
            <a:r>
              <a:rPr lang="en-GB" sz="900" dirty="0"/>
              <a:t>High number of dimensions (features) give results that look good but probably overfitting the data</a:t>
            </a:r>
          </a:p>
        </p:txBody>
      </p:sp>
      <p:sp>
        <p:nvSpPr>
          <p:cNvPr id="7" name="Rectangle: Rounded Corners 6">
            <a:extLst>
              <a:ext uri="{FF2B5EF4-FFF2-40B4-BE49-F238E27FC236}">
                <a16:creationId xmlns:a16="http://schemas.microsoft.com/office/drawing/2014/main" id="{D29D0943-C99A-4E9E-8BA3-FC3126643DFE}"/>
              </a:ext>
            </a:extLst>
          </p:cNvPr>
          <p:cNvSpPr/>
          <p:nvPr/>
        </p:nvSpPr>
        <p:spPr>
          <a:xfrm>
            <a:off x="7322516" y="3313786"/>
            <a:ext cx="321869" cy="138989"/>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2473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7447EA5-4155-4E35-B8D8-A4E631099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573" y="2910212"/>
            <a:ext cx="1792871" cy="1592176"/>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E5F7C3F1-A56D-4F99-B771-373065DB1490}"/>
              </a:ext>
            </a:extLst>
          </p:cNvPr>
          <p:cNvSpPr>
            <a:spLocks noGrp="1"/>
          </p:cNvSpPr>
          <p:nvPr>
            <p:ph type="dt" sz="half" idx="18"/>
          </p:nvPr>
        </p:nvSpPr>
        <p:spPr/>
        <p:txBody>
          <a:bodyPr/>
          <a:lstStyle/>
          <a:p>
            <a:fld id="{27DA0B26-875C-4CC3-9065-F5CF313A8787}" type="datetime1">
              <a:rPr lang="de-DE" smtClean="0"/>
              <a:t>14.04.2020</a:t>
            </a:fld>
            <a:endParaRPr lang="de-DE" dirty="0"/>
          </a:p>
        </p:txBody>
      </p:sp>
      <p:sp>
        <p:nvSpPr>
          <p:cNvPr id="3" name="Footer Placeholder 2">
            <a:extLst>
              <a:ext uri="{FF2B5EF4-FFF2-40B4-BE49-F238E27FC236}">
                <a16:creationId xmlns:a16="http://schemas.microsoft.com/office/drawing/2014/main" id="{C1A98B2B-B566-4A49-B7BF-1A55CBCBB3A6}"/>
              </a:ext>
            </a:extLst>
          </p:cNvPr>
          <p:cNvSpPr>
            <a:spLocks noGrp="1"/>
          </p:cNvSpPr>
          <p:nvPr>
            <p:ph type="ftr" sz="quarter" idx="19"/>
          </p:nvPr>
        </p:nvSpPr>
        <p:spPr/>
        <p:txBody>
          <a:bodyPr/>
          <a:lstStyle/>
          <a:p>
            <a:endParaRPr lang="de-DE" dirty="0"/>
          </a:p>
        </p:txBody>
      </p:sp>
      <p:sp>
        <p:nvSpPr>
          <p:cNvPr id="4" name="Title 3">
            <a:extLst>
              <a:ext uri="{FF2B5EF4-FFF2-40B4-BE49-F238E27FC236}">
                <a16:creationId xmlns:a16="http://schemas.microsoft.com/office/drawing/2014/main" id="{3F74BF25-D11C-4380-88C2-C08A96532EFB}"/>
              </a:ext>
            </a:extLst>
          </p:cNvPr>
          <p:cNvSpPr>
            <a:spLocks noGrp="1"/>
          </p:cNvSpPr>
          <p:nvPr>
            <p:ph type="title"/>
          </p:nvPr>
        </p:nvSpPr>
        <p:spPr/>
        <p:txBody>
          <a:bodyPr/>
          <a:lstStyle/>
          <a:p>
            <a:r>
              <a:rPr lang="en-GB" dirty="0"/>
              <a:t>Simplified model results</a:t>
            </a:r>
          </a:p>
        </p:txBody>
      </p:sp>
      <p:sp>
        <p:nvSpPr>
          <p:cNvPr id="5" name="Text Placeholder 4">
            <a:extLst>
              <a:ext uri="{FF2B5EF4-FFF2-40B4-BE49-F238E27FC236}">
                <a16:creationId xmlns:a16="http://schemas.microsoft.com/office/drawing/2014/main" id="{795F7703-BD3A-4935-A576-E5B6A7B7B297}"/>
              </a:ext>
            </a:extLst>
          </p:cNvPr>
          <p:cNvSpPr>
            <a:spLocks noGrp="1"/>
          </p:cNvSpPr>
          <p:nvPr>
            <p:ph type="body" sz="quarter" idx="13"/>
          </p:nvPr>
        </p:nvSpPr>
        <p:spPr/>
        <p:txBody>
          <a:bodyPr/>
          <a:lstStyle/>
          <a:p>
            <a:pPr marL="0" indent="0">
              <a:buNone/>
            </a:pPr>
            <a:r>
              <a:rPr lang="en-GB" sz="1050" b="1" dirty="0"/>
              <a:t>Simplified model feature importance</a:t>
            </a:r>
          </a:p>
        </p:txBody>
      </p:sp>
      <p:sp>
        <p:nvSpPr>
          <p:cNvPr id="6" name="Text Placeholder 5">
            <a:extLst>
              <a:ext uri="{FF2B5EF4-FFF2-40B4-BE49-F238E27FC236}">
                <a16:creationId xmlns:a16="http://schemas.microsoft.com/office/drawing/2014/main" id="{EADA3D4F-74D3-47DA-A992-F38E7802C88E}"/>
              </a:ext>
            </a:extLst>
          </p:cNvPr>
          <p:cNvSpPr>
            <a:spLocks noGrp="1"/>
          </p:cNvSpPr>
          <p:nvPr>
            <p:ph type="body" sz="quarter" idx="17"/>
          </p:nvPr>
        </p:nvSpPr>
        <p:spPr/>
        <p:txBody>
          <a:bodyPr/>
          <a:lstStyle/>
          <a:p>
            <a:pPr marL="0" indent="0">
              <a:buNone/>
            </a:pPr>
            <a:r>
              <a:rPr lang="en-GB" sz="1050" b="1" dirty="0"/>
              <a:t>Simplified model – a more generalised model</a:t>
            </a:r>
          </a:p>
          <a:p>
            <a:r>
              <a:rPr lang="en-GB" sz="1000" dirty="0"/>
              <a:t>This model has an accuracy of 87% even with just 7 features.</a:t>
            </a:r>
          </a:p>
          <a:p>
            <a:r>
              <a:rPr lang="en-GB" sz="1000" dirty="0"/>
              <a:t>The model is much more simplified and we haven’t lost a significant accuracy and this model is a more generalised without overfitting the data</a:t>
            </a:r>
          </a:p>
          <a:p>
            <a:r>
              <a:rPr lang="en-GB" sz="1000" dirty="0"/>
              <a:t>As we can see in the confusion matrix, the model does well at classifying churn class (TOTAL and PARTIAL)</a:t>
            </a:r>
          </a:p>
          <a:p>
            <a:r>
              <a:rPr lang="en-GB" sz="1000" dirty="0"/>
              <a:t>Where it exhibits small increase error in NONE churn</a:t>
            </a:r>
          </a:p>
          <a:p>
            <a:pPr marL="0" indent="0">
              <a:buNone/>
            </a:pPr>
            <a:endParaRPr lang="en-GB" sz="1050" b="1" dirty="0"/>
          </a:p>
        </p:txBody>
      </p:sp>
      <p:pic>
        <p:nvPicPr>
          <p:cNvPr id="8194" name="Picture 2">
            <a:extLst>
              <a:ext uri="{FF2B5EF4-FFF2-40B4-BE49-F238E27FC236}">
                <a16:creationId xmlns:a16="http://schemas.microsoft.com/office/drawing/2014/main" id="{152CD340-2C1F-41C5-B977-0210B6FC4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90" y="1317004"/>
            <a:ext cx="3757168" cy="15333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075032-4DC0-456F-8DF7-E335E07880AC}"/>
              </a:ext>
            </a:extLst>
          </p:cNvPr>
          <p:cNvSpPr txBox="1"/>
          <p:nvPr/>
        </p:nvSpPr>
        <p:spPr>
          <a:xfrm>
            <a:off x="698222" y="3850632"/>
            <a:ext cx="1255976" cy="507831"/>
          </a:xfrm>
          <a:prstGeom prst="rect">
            <a:avLst/>
          </a:prstGeom>
          <a:noFill/>
          <a:ln w="3175">
            <a:solidFill>
              <a:schemeClr val="tx1"/>
            </a:solidFill>
          </a:ln>
        </p:spPr>
        <p:txBody>
          <a:bodyPr wrap="square" rtlCol="0">
            <a:spAutoFit/>
          </a:bodyPr>
          <a:lstStyle/>
          <a:p>
            <a:r>
              <a:rPr lang="en-GB" sz="900" dirty="0"/>
              <a:t>Lower error in classification of total and partial churn</a:t>
            </a:r>
          </a:p>
        </p:txBody>
      </p:sp>
      <p:sp>
        <p:nvSpPr>
          <p:cNvPr id="12" name="TextBox 11">
            <a:extLst>
              <a:ext uri="{FF2B5EF4-FFF2-40B4-BE49-F238E27FC236}">
                <a16:creationId xmlns:a16="http://schemas.microsoft.com/office/drawing/2014/main" id="{4EE8B2DB-C19D-4028-B7BA-1FEE1C3F922E}"/>
              </a:ext>
            </a:extLst>
          </p:cNvPr>
          <p:cNvSpPr txBox="1"/>
          <p:nvPr/>
        </p:nvSpPr>
        <p:spPr>
          <a:xfrm>
            <a:off x="698221" y="3148437"/>
            <a:ext cx="1391835" cy="507831"/>
          </a:xfrm>
          <a:prstGeom prst="rect">
            <a:avLst/>
          </a:prstGeom>
          <a:noFill/>
          <a:ln w="3175">
            <a:solidFill>
              <a:schemeClr val="tx1"/>
            </a:solidFill>
          </a:ln>
        </p:spPr>
        <p:txBody>
          <a:bodyPr wrap="square" rtlCol="0">
            <a:spAutoFit/>
          </a:bodyPr>
          <a:lstStyle/>
          <a:p>
            <a:r>
              <a:rPr lang="en-GB" sz="900" dirty="0"/>
              <a:t>Small increase in error in classification of total and partial churn</a:t>
            </a:r>
          </a:p>
        </p:txBody>
      </p:sp>
      <p:cxnSp>
        <p:nvCxnSpPr>
          <p:cNvPr id="11" name="Straight Connector 10">
            <a:extLst>
              <a:ext uri="{FF2B5EF4-FFF2-40B4-BE49-F238E27FC236}">
                <a16:creationId xmlns:a16="http://schemas.microsoft.com/office/drawing/2014/main" id="{D75C11DD-5713-406B-94B5-7BFDAED1CFA3}"/>
              </a:ext>
            </a:extLst>
          </p:cNvPr>
          <p:cNvCxnSpPr>
            <a:cxnSpLocks/>
          </p:cNvCxnSpPr>
          <p:nvPr/>
        </p:nvCxnSpPr>
        <p:spPr>
          <a:xfrm>
            <a:off x="2090056" y="3301872"/>
            <a:ext cx="924449"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5E5A54FA-FE19-4270-BEE1-E2887DEDF3AE}"/>
              </a:ext>
            </a:extLst>
          </p:cNvPr>
          <p:cNvCxnSpPr>
            <a:cxnSpLocks/>
          </p:cNvCxnSpPr>
          <p:nvPr/>
        </p:nvCxnSpPr>
        <p:spPr>
          <a:xfrm flipV="1">
            <a:off x="1944557" y="4119917"/>
            <a:ext cx="1947560" cy="1"/>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D9C507A0-EBDF-482D-ACD2-E363BD300141}"/>
              </a:ext>
            </a:extLst>
          </p:cNvPr>
          <p:cNvSpPr txBox="1"/>
          <p:nvPr/>
        </p:nvSpPr>
        <p:spPr>
          <a:xfrm>
            <a:off x="592508" y="745481"/>
            <a:ext cx="7409131" cy="230832"/>
          </a:xfrm>
          <a:prstGeom prst="rect">
            <a:avLst/>
          </a:prstGeom>
          <a:noFill/>
        </p:spPr>
        <p:txBody>
          <a:bodyPr wrap="square" rtlCol="0">
            <a:spAutoFit/>
          </a:bodyPr>
          <a:lstStyle/>
          <a:p>
            <a:r>
              <a:rPr lang="en-GB" sz="900" dirty="0"/>
              <a:t>Simplified dimension model after tuning hyperparameters give a model that is generalised </a:t>
            </a:r>
          </a:p>
        </p:txBody>
      </p:sp>
      <p:pic>
        <p:nvPicPr>
          <p:cNvPr id="7" name="Picture 6">
            <a:extLst>
              <a:ext uri="{FF2B5EF4-FFF2-40B4-BE49-F238E27FC236}">
                <a16:creationId xmlns:a16="http://schemas.microsoft.com/office/drawing/2014/main" id="{67FC82F2-EB41-4EC9-82C1-EA319BF8351D}"/>
              </a:ext>
            </a:extLst>
          </p:cNvPr>
          <p:cNvPicPr>
            <a:picLocks noChangeAspect="1"/>
          </p:cNvPicPr>
          <p:nvPr/>
        </p:nvPicPr>
        <p:blipFill>
          <a:blip r:embed="rId4"/>
          <a:stretch>
            <a:fillRect/>
          </a:stretch>
        </p:blipFill>
        <p:spPr>
          <a:xfrm>
            <a:off x="4929858" y="3057754"/>
            <a:ext cx="3413208" cy="1340265"/>
          </a:xfrm>
          <a:prstGeom prst="rect">
            <a:avLst/>
          </a:prstGeom>
        </p:spPr>
      </p:pic>
      <p:sp>
        <p:nvSpPr>
          <p:cNvPr id="16" name="Rectangle: Rounded Corners 15">
            <a:extLst>
              <a:ext uri="{FF2B5EF4-FFF2-40B4-BE49-F238E27FC236}">
                <a16:creationId xmlns:a16="http://schemas.microsoft.com/office/drawing/2014/main" id="{F65930C7-FEDE-4216-A044-D8A08D23A6E6}"/>
              </a:ext>
            </a:extLst>
          </p:cNvPr>
          <p:cNvSpPr/>
          <p:nvPr/>
        </p:nvSpPr>
        <p:spPr>
          <a:xfrm>
            <a:off x="7395668" y="3917713"/>
            <a:ext cx="321869" cy="138989"/>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67598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AAB48-4668-4BB6-99F9-1993B590042F}"/>
              </a:ext>
            </a:extLst>
          </p:cNvPr>
          <p:cNvSpPr>
            <a:spLocks noGrp="1"/>
          </p:cNvSpPr>
          <p:nvPr>
            <p:ph type="dt" sz="half" idx="18"/>
          </p:nvPr>
        </p:nvSpPr>
        <p:spPr/>
        <p:txBody>
          <a:bodyPr/>
          <a:lstStyle/>
          <a:p>
            <a:fld id="{18971D08-7A5C-4252-B969-088A75BB65E7}" type="datetime1">
              <a:rPr lang="de-DE" smtClean="0"/>
              <a:t>14.04.2020</a:t>
            </a:fld>
            <a:endParaRPr lang="de-DE" dirty="0"/>
          </a:p>
        </p:txBody>
      </p:sp>
      <p:sp>
        <p:nvSpPr>
          <p:cNvPr id="3" name="Footer Placeholder 2">
            <a:extLst>
              <a:ext uri="{FF2B5EF4-FFF2-40B4-BE49-F238E27FC236}">
                <a16:creationId xmlns:a16="http://schemas.microsoft.com/office/drawing/2014/main" id="{FB67A846-369B-420E-80D2-D74FB96CDCAB}"/>
              </a:ext>
            </a:extLst>
          </p:cNvPr>
          <p:cNvSpPr>
            <a:spLocks noGrp="1"/>
          </p:cNvSpPr>
          <p:nvPr>
            <p:ph type="ftr" sz="quarter" idx="19"/>
          </p:nvPr>
        </p:nvSpPr>
        <p:spPr/>
        <p:txBody>
          <a:bodyPr/>
          <a:lstStyle/>
          <a:p>
            <a:endParaRPr lang="de-DE" dirty="0"/>
          </a:p>
        </p:txBody>
      </p:sp>
      <p:sp>
        <p:nvSpPr>
          <p:cNvPr id="4" name="Title 3">
            <a:extLst>
              <a:ext uri="{FF2B5EF4-FFF2-40B4-BE49-F238E27FC236}">
                <a16:creationId xmlns:a16="http://schemas.microsoft.com/office/drawing/2014/main" id="{7196882B-E1EF-4CC8-9182-DC451C9BD322}"/>
              </a:ext>
            </a:extLst>
          </p:cNvPr>
          <p:cNvSpPr>
            <a:spLocks noGrp="1"/>
          </p:cNvSpPr>
          <p:nvPr>
            <p:ph type="title"/>
          </p:nvPr>
        </p:nvSpPr>
        <p:spPr/>
        <p:txBody>
          <a:bodyPr/>
          <a:lstStyle/>
          <a:p>
            <a:r>
              <a:rPr lang="en-GB" dirty="0"/>
              <a:t>Path to production</a:t>
            </a:r>
          </a:p>
        </p:txBody>
      </p:sp>
      <p:sp>
        <p:nvSpPr>
          <p:cNvPr id="6" name="Text Placeholder 5">
            <a:extLst>
              <a:ext uri="{FF2B5EF4-FFF2-40B4-BE49-F238E27FC236}">
                <a16:creationId xmlns:a16="http://schemas.microsoft.com/office/drawing/2014/main" id="{6C9E645A-8837-4FD2-97B3-4E57296E078B}"/>
              </a:ext>
            </a:extLst>
          </p:cNvPr>
          <p:cNvSpPr>
            <a:spLocks noGrp="1"/>
          </p:cNvSpPr>
          <p:nvPr>
            <p:ph type="body" sz="quarter" idx="17"/>
          </p:nvPr>
        </p:nvSpPr>
        <p:spPr/>
        <p:txBody>
          <a:bodyPr/>
          <a:lstStyle/>
          <a:p>
            <a:pPr marL="0" indent="0">
              <a:buNone/>
            </a:pPr>
            <a:r>
              <a:rPr lang="en-GB" dirty="0"/>
              <a:t>Path to production:</a:t>
            </a:r>
          </a:p>
          <a:p>
            <a:r>
              <a:rPr lang="en-GB" sz="1050" dirty="0"/>
              <a:t>Path to production for RSS churn machine learning project was deliberated and defined with Elsevier’s BTS team</a:t>
            </a:r>
          </a:p>
          <a:p>
            <a:r>
              <a:rPr lang="en-GB" sz="1050" dirty="0"/>
              <a:t>A Full </a:t>
            </a:r>
            <a:r>
              <a:rPr lang="en-GB" sz="1050" i="1" dirty="0" err="1"/>
              <a:t>productionisation</a:t>
            </a:r>
            <a:r>
              <a:rPr lang="en-GB" sz="1050" dirty="0"/>
              <a:t> of RSS churn prediction and a MVP (Minimum viable product) option documented on confluence.</a:t>
            </a:r>
          </a:p>
          <a:p>
            <a:r>
              <a:rPr lang="en-GB" sz="1050" dirty="0"/>
              <a:t>A detailed description of the approaches for path to production can be found on the confluence page at:</a:t>
            </a:r>
          </a:p>
          <a:p>
            <a:r>
              <a:rPr lang="en-GB" sz="1050" dirty="0">
                <a:hlinkClick r:id="rId2"/>
              </a:rPr>
              <a:t>https://confluence.cbsels.com/display/IN/Machine+learning+PoC+productionization</a:t>
            </a:r>
            <a:endParaRPr lang="en-GB" sz="1050" dirty="0"/>
          </a:p>
          <a:p>
            <a:endParaRPr lang="en-GB" sz="1050" dirty="0"/>
          </a:p>
          <a:p>
            <a:endParaRPr lang="en-GB" sz="1050" dirty="0"/>
          </a:p>
          <a:p>
            <a:endParaRPr lang="en-GB" sz="1050" dirty="0"/>
          </a:p>
          <a:p>
            <a:pPr marL="0" indent="0">
              <a:buNone/>
            </a:pPr>
            <a:endParaRPr lang="en-GB" dirty="0"/>
          </a:p>
          <a:p>
            <a:pPr marL="0" indent="0">
              <a:buNone/>
            </a:pPr>
            <a:endParaRPr lang="en-GB" dirty="0"/>
          </a:p>
        </p:txBody>
      </p:sp>
      <p:pic>
        <p:nvPicPr>
          <p:cNvPr id="9218" name="Picture 2">
            <a:extLst>
              <a:ext uri="{FF2B5EF4-FFF2-40B4-BE49-F238E27FC236}">
                <a16:creationId xmlns:a16="http://schemas.microsoft.com/office/drawing/2014/main" id="{20D24A25-5053-4C50-8134-A80415F034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034" y="1185119"/>
            <a:ext cx="3675449" cy="302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39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Covid19 Implications</a:t>
            </a:r>
          </a:p>
        </p:txBody>
      </p:sp>
      <p:sp>
        <p:nvSpPr>
          <p:cNvPr id="7" name="Text Placeholder 6"/>
          <p:cNvSpPr>
            <a:spLocks noGrp="1"/>
          </p:cNvSpPr>
          <p:nvPr>
            <p:ph type="body" sz="quarter" idx="23"/>
          </p:nvPr>
        </p:nvSpPr>
        <p:spPr/>
        <p:txBody>
          <a:bodyPr>
            <a:normAutofit/>
          </a:bodyPr>
          <a:lstStyle/>
          <a:p>
            <a:r>
              <a:rPr lang="en-GB" sz="1000" dirty="0"/>
              <a:t>The benefits of customer retention are more prominent in an economic downturn. During any downturn loyal customers are the primary, enduring source of much needed cash flow and organic growth. When customers cut down spending, they focus spending on partners they trust</a:t>
            </a:r>
          </a:p>
          <a:p>
            <a:pPr marL="285750" indent="-285750">
              <a:buFont typeface="Arial" panose="020B0604020202020204" pitchFamily="34" charset="0"/>
              <a:buChar char="•"/>
            </a:pPr>
            <a:r>
              <a:rPr lang="en-GB" sz="1000" i="1" dirty="0"/>
              <a:t>A 5% increase in customer retention increases a firm's profits at a range between 25 and 85 per cent. [HBR]</a:t>
            </a:r>
            <a:endParaRPr lang="en-GB" sz="1000" dirty="0"/>
          </a:p>
          <a:p>
            <a:pPr marL="285750" indent="-285750">
              <a:buFont typeface="Arial" panose="020B0604020202020204" pitchFamily="34" charset="0"/>
              <a:buChar char="•"/>
            </a:pPr>
            <a:r>
              <a:rPr lang="en-US" sz="1000" i="1" dirty="0"/>
              <a:t>Acquiring a new customer is 5 to 25 times more expensive than retaining an existing one</a:t>
            </a:r>
            <a:r>
              <a:rPr lang="en-GB" sz="1000" i="1" dirty="0"/>
              <a:t>.[HBR]</a:t>
            </a:r>
          </a:p>
          <a:p>
            <a:pPr marL="285750" indent="-285750">
              <a:buFont typeface="Arial" panose="020B0604020202020204" pitchFamily="34" charset="0"/>
              <a:buChar char="•"/>
            </a:pPr>
            <a:r>
              <a:rPr lang="en-GB" sz="1000" i="1" dirty="0"/>
              <a:t>The probability of selling to an existing customer is 60-70%, but only 5-20% for a prospect [</a:t>
            </a:r>
            <a:r>
              <a:rPr lang="en-GB" sz="1000" i="1" dirty="0" err="1"/>
              <a:t>Invespcro</a:t>
            </a:r>
            <a:r>
              <a:rPr lang="en-GB" sz="1000" i="1" dirty="0"/>
              <a:t>]</a:t>
            </a:r>
            <a:endParaRPr lang="en-GB" sz="1000" dirty="0"/>
          </a:p>
          <a:p>
            <a:pPr marL="285750" indent="-285750">
              <a:buFont typeface="Arial" panose="020B0604020202020204" pitchFamily="34" charset="0"/>
              <a:buChar char="•"/>
            </a:pPr>
            <a:r>
              <a:rPr lang="en-GB" sz="1000" i="1" dirty="0"/>
              <a:t>Retained customers may purchase in higher volumes than newly acquired customers.</a:t>
            </a:r>
            <a:endParaRPr lang="en-GB" sz="1000" dirty="0"/>
          </a:p>
          <a:p>
            <a:pPr marL="285750" indent="-285750">
              <a:buFont typeface="Arial" panose="020B0604020202020204" pitchFamily="34" charset="0"/>
              <a:buChar char="•"/>
            </a:pPr>
            <a:r>
              <a:rPr lang="en-GB" sz="1000" i="1" dirty="0"/>
              <a:t>Retained customers are more likely to recommend others to become customers of the firm.</a:t>
            </a:r>
            <a:endParaRPr lang="en-GB" sz="1000" dirty="0"/>
          </a:p>
          <a:p>
            <a:endParaRPr lang="en-GB" sz="1000" dirty="0"/>
          </a:p>
        </p:txBody>
      </p:sp>
      <p:sp>
        <p:nvSpPr>
          <p:cNvPr id="8" name="Text Placeholder 7"/>
          <p:cNvSpPr>
            <a:spLocks noGrp="1"/>
          </p:cNvSpPr>
          <p:nvPr>
            <p:ph type="body" sz="quarter" idx="24"/>
          </p:nvPr>
        </p:nvSpPr>
        <p:spPr/>
        <p:txBody>
          <a:bodyPr>
            <a:normAutofit/>
          </a:bodyPr>
          <a:lstStyle/>
          <a:p>
            <a:r>
              <a:rPr lang="en-GB" sz="1000" dirty="0"/>
              <a:t>The Coronavirus-outbreak has rendered the 2020 and 2021 sales forecasts obsolete. All industries have seen their top line plummet except a few such as critical goods, groceries and online collaboration tools.</a:t>
            </a:r>
          </a:p>
          <a:p>
            <a:r>
              <a:rPr lang="en-GB" sz="1000" dirty="0"/>
              <a:t>The old adage of “</a:t>
            </a:r>
            <a:r>
              <a:rPr lang="en-GB" sz="1000" i="1" dirty="0"/>
              <a:t>cash flow is king</a:t>
            </a:r>
            <a:r>
              <a:rPr lang="en-GB" sz="1000" dirty="0"/>
              <a:t>” couldn’t be more relevant in an economic downturn.  Businesses need to prioritise customers and services / products offered during these times to effectively deliver services remotely, retain customers and sustain revenue.</a:t>
            </a:r>
          </a:p>
          <a:p>
            <a:r>
              <a:rPr lang="en-GB" sz="1000" dirty="0"/>
              <a:t>A data driven approach to take stock of </a:t>
            </a:r>
          </a:p>
          <a:p>
            <a:pPr marL="285750" lvl="0" indent="-285750">
              <a:buFont typeface="Arial" panose="020B0604020202020204" pitchFamily="34" charset="0"/>
              <a:buChar char="•"/>
            </a:pPr>
            <a:r>
              <a:rPr lang="en-GB" sz="1000" dirty="0"/>
              <a:t>Expected revenue pipeline</a:t>
            </a:r>
          </a:p>
          <a:p>
            <a:pPr marL="285750" lvl="0" indent="-285750">
              <a:buFont typeface="Arial" panose="020B0604020202020204" pitchFamily="34" charset="0"/>
              <a:buChar char="•"/>
            </a:pPr>
            <a:r>
              <a:rPr lang="en-GB" sz="1000" dirty="0"/>
              <a:t>Changing customer behaviour</a:t>
            </a:r>
          </a:p>
          <a:p>
            <a:pPr marL="285750" lvl="0" indent="-285750">
              <a:buFont typeface="Arial" panose="020B0604020202020204" pitchFamily="34" charset="0"/>
              <a:buChar char="•"/>
            </a:pPr>
            <a:r>
              <a:rPr lang="en-GB" sz="1000" dirty="0"/>
              <a:t>At risk products </a:t>
            </a:r>
          </a:p>
          <a:p>
            <a:r>
              <a:rPr lang="en-GB" sz="1000" dirty="0"/>
              <a:t>Can help business realign their priorities.</a:t>
            </a:r>
          </a:p>
          <a:p>
            <a:endParaRPr lang="en-GB" dirty="0"/>
          </a:p>
        </p:txBody>
      </p:sp>
      <p:sp>
        <p:nvSpPr>
          <p:cNvPr id="9" name="TextBox 8">
            <a:extLst>
              <a:ext uri="{FF2B5EF4-FFF2-40B4-BE49-F238E27FC236}">
                <a16:creationId xmlns:a16="http://schemas.microsoft.com/office/drawing/2014/main" id="{BB7F1B08-3441-4195-8FFD-151956303436}"/>
              </a:ext>
            </a:extLst>
          </p:cNvPr>
          <p:cNvSpPr txBox="1"/>
          <p:nvPr/>
        </p:nvSpPr>
        <p:spPr>
          <a:xfrm>
            <a:off x="592508" y="745481"/>
            <a:ext cx="7409131" cy="230832"/>
          </a:xfrm>
          <a:prstGeom prst="rect">
            <a:avLst/>
          </a:prstGeom>
          <a:noFill/>
        </p:spPr>
        <p:txBody>
          <a:bodyPr wrap="square" rtlCol="0">
            <a:spAutoFit/>
          </a:bodyPr>
          <a:lstStyle/>
          <a:p>
            <a:r>
              <a:rPr lang="en-GB" sz="900" dirty="0"/>
              <a:t>Stay Focused. Protect the customer base. Retain Revenues</a:t>
            </a:r>
          </a:p>
        </p:txBody>
      </p:sp>
      <p:sp>
        <p:nvSpPr>
          <p:cNvPr id="10" name="Date Placeholder 1">
            <a:extLst>
              <a:ext uri="{FF2B5EF4-FFF2-40B4-BE49-F238E27FC236}">
                <a16:creationId xmlns:a16="http://schemas.microsoft.com/office/drawing/2014/main" id="{B0384030-42BE-4A0B-81CE-0441EEE9855B}"/>
              </a:ext>
            </a:extLst>
          </p:cNvPr>
          <p:cNvSpPr>
            <a:spLocks noGrp="1"/>
          </p:cNvSpPr>
          <p:nvPr>
            <p:ph type="dt" sz="half" idx="18"/>
          </p:nvPr>
        </p:nvSpPr>
        <p:spPr>
          <a:xfrm>
            <a:off x="1044000" y="4722258"/>
            <a:ext cx="3086100" cy="162814"/>
          </a:xfrm>
        </p:spPr>
        <p:txBody>
          <a:bodyPr/>
          <a:lstStyle/>
          <a:p>
            <a:fld id="{04346297-6166-4D9D-84D2-0644B072D1CD}" type="datetime1">
              <a:rPr lang="de-DE" smtClean="0"/>
              <a:t>14.04.2020</a:t>
            </a:fld>
            <a:endParaRPr lang="de-DE" dirty="0"/>
          </a:p>
        </p:txBody>
      </p:sp>
    </p:spTree>
    <p:extLst>
      <p:ext uri="{BB962C8B-B14F-4D97-AF65-F5344CB8AC3E}">
        <p14:creationId xmlns:p14="http://schemas.microsoft.com/office/powerpoint/2010/main" val="2032298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0" y="1426855"/>
            <a:ext cx="4380300" cy="2413378"/>
          </a:xfrm>
          <a:prstGeom prst="rect">
            <a:avLst/>
          </a:prstGeom>
          <a:noFill/>
          <a:ln>
            <a:noFill/>
          </a:ln>
        </p:spPr>
      </p:pic>
      <p:sp>
        <p:nvSpPr>
          <p:cNvPr id="6" name="Title 5"/>
          <p:cNvSpPr>
            <a:spLocks noGrp="1"/>
          </p:cNvSpPr>
          <p:nvPr>
            <p:ph type="title"/>
          </p:nvPr>
        </p:nvSpPr>
        <p:spPr/>
        <p:txBody>
          <a:bodyPr/>
          <a:lstStyle/>
          <a:p>
            <a:r>
              <a:rPr lang="en-GB" dirty="0"/>
              <a:t>Covid19 Implications</a:t>
            </a:r>
          </a:p>
        </p:txBody>
      </p:sp>
      <p:sp>
        <p:nvSpPr>
          <p:cNvPr id="7" name="Text Placeholder 6"/>
          <p:cNvSpPr>
            <a:spLocks noGrp="1"/>
          </p:cNvSpPr>
          <p:nvPr>
            <p:ph type="body" sz="quarter" idx="23"/>
          </p:nvPr>
        </p:nvSpPr>
        <p:spPr/>
        <p:txBody>
          <a:bodyPr>
            <a:normAutofit fontScale="55000" lnSpcReduction="20000"/>
          </a:bodyPr>
          <a:lstStyle/>
          <a:p>
            <a:r>
              <a:rPr lang="en-GB" sz="1800" dirty="0"/>
              <a:t>Defining customer persona based on their situation:</a:t>
            </a:r>
          </a:p>
          <a:p>
            <a:pPr marL="285750" lvl="0" indent="-285750">
              <a:buFont typeface="Arial" panose="020B0604020202020204" pitchFamily="34" charset="0"/>
              <a:buChar char="•"/>
            </a:pPr>
            <a:r>
              <a:rPr lang="en-GB" b="1" dirty="0"/>
              <a:t>Vulnerable</a:t>
            </a:r>
            <a:r>
              <a:rPr lang="en-GB" dirty="0"/>
              <a:t>: these customers are the hardest hit financially and they will reduce all types of spending</a:t>
            </a:r>
          </a:p>
          <a:p>
            <a:pPr marL="285750" lvl="0" indent="-285750">
              <a:buFont typeface="Arial" panose="020B0604020202020204" pitchFamily="34" charset="0"/>
              <a:buChar char="•"/>
            </a:pPr>
            <a:r>
              <a:rPr lang="en-GB" b="1" dirty="0"/>
              <a:t>Troubled but resilient</a:t>
            </a:r>
            <a:r>
              <a:rPr lang="en-GB" dirty="0"/>
              <a:t>: These customers have seen a material decline in finances, but have wide range of income levels and can hold on to weather the downturn.</a:t>
            </a:r>
          </a:p>
          <a:p>
            <a:pPr marL="285750" lvl="0" indent="-285750">
              <a:buFont typeface="Arial" panose="020B0604020202020204" pitchFamily="34" charset="0"/>
              <a:buChar char="•"/>
            </a:pPr>
            <a:r>
              <a:rPr lang="en-GB" b="1" dirty="0"/>
              <a:t>Comfortable but cautious</a:t>
            </a:r>
            <a:r>
              <a:rPr lang="en-GB" dirty="0"/>
              <a:t>: These customers feel financially secure and are cautiously optimistic about their ability to ride out the current downturn.</a:t>
            </a:r>
          </a:p>
          <a:p>
            <a:pPr marL="285750" lvl="0" indent="-285750">
              <a:buFont typeface="Arial" panose="020B0604020202020204" pitchFamily="34" charset="0"/>
              <a:buChar char="•"/>
            </a:pPr>
            <a:r>
              <a:rPr lang="en-GB" b="1" dirty="0"/>
              <a:t>Surging</a:t>
            </a:r>
            <a:r>
              <a:rPr lang="en-GB" dirty="0"/>
              <a:t>: These customers are doing well during the downturn and have seen their business grow and are looking for resources to keep up with the growth. </a:t>
            </a:r>
            <a:r>
              <a:rPr lang="en-GB" dirty="0" err="1"/>
              <a:t>Eg</a:t>
            </a:r>
            <a:r>
              <a:rPr lang="en-GB" dirty="0"/>
              <a:t>: FMCG retailers, online collaboration tools.</a:t>
            </a:r>
          </a:p>
          <a:p>
            <a:r>
              <a:rPr lang="en-GB" sz="1800" dirty="0"/>
              <a:t>Needs based classification of products:</a:t>
            </a:r>
          </a:p>
          <a:p>
            <a:pPr marL="285750" lvl="0" indent="-285750">
              <a:buFont typeface="Arial" panose="020B0604020202020204" pitchFamily="34" charset="0"/>
              <a:buChar char="•"/>
            </a:pPr>
            <a:r>
              <a:rPr lang="en-GB" b="1" dirty="0"/>
              <a:t>Essentials</a:t>
            </a:r>
            <a:r>
              <a:rPr lang="en-GB" dirty="0"/>
              <a:t>: These goods and/or services are necessary for survival and essential for the business to keep lights on.</a:t>
            </a:r>
          </a:p>
          <a:p>
            <a:pPr marL="285750" lvl="0" indent="-285750">
              <a:buFont typeface="Arial" panose="020B0604020202020204" pitchFamily="34" charset="0"/>
              <a:buChar char="•"/>
            </a:pPr>
            <a:r>
              <a:rPr lang="en-GB" b="1" dirty="0"/>
              <a:t>Deferrable</a:t>
            </a:r>
            <a:r>
              <a:rPr lang="en-GB" dirty="0"/>
              <a:t>: These goods are needed to run the business, but can be reasonably postponed till later.</a:t>
            </a:r>
          </a:p>
          <a:p>
            <a:pPr marL="285750" lvl="0" indent="-285750">
              <a:buFont typeface="Arial" panose="020B0604020202020204" pitchFamily="34" charset="0"/>
              <a:buChar char="•"/>
            </a:pPr>
            <a:r>
              <a:rPr lang="en-GB" b="1" dirty="0"/>
              <a:t>Dispensable</a:t>
            </a:r>
            <a:r>
              <a:rPr lang="en-GB" dirty="0"/>
              <a:t>:  These are good and or services that are perceived as unnecessary or not justified.</a:t>
            </a:r>
          </a:p>
          <a:p>
            <a:pPr marL="285750" indent="-285750">
              <a:buFont typeface="Arial" panose="020B0604020202020204" pitchFamily="34" charset="0"/>
              <a:buChar char="•"/>
            </a:pPr>
            <a:r>
              <a:rPr lang="en-GB" b="1" dirty="0"/>
              <a:t>Indulgence</a:t>
            </a:r>
            <a:r>
              <a:rPr lang="en-GB" dirty="0"/>
              <a:t>: These are goods that can be considered luxury items, whose purchase can be justified if purchased at a discount</a:t>
            </a:r>
            <a:endParaRPr lang="en-GB" sz="1000" dirty="0"/>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4043236" y="1270299"/>
            <a:ext cx="351863" cy="388976"/>
          </a:xfrm>
          <a:prstGeom prst="rect">
            <a:avLst/>
          </a:prstGeom>
          <a:noFill/>
          <a:ln>
            <a:noFill/>
          </a:ln>
        </p:spPr>
      </p:pic>
      <p:sp>
        <p:nvSpPr>
          <p:cNvPr id="11" name="TextBox 10">
            <a:extLst>
              <a:ext uri="{FF2B5EF4-FFF2-40B4-BE49-F238E27FC236}">
                <a16:creationId xmlns:a16="http://schemas.microsoft.com/office/drawing/2014/main" id="{8AB13574-377F-4280-B1F7-F6059ED717DA}"/>
              </a:ext>
            </a:extLst>
          </p:cNvPr>
          <p:cNvSpPr txBox="1"/>
          <p:nvPr/>
        </p:nvSpPr>
        <p:spPr>
          <a:xfrm>
            <a:off x="592508" y="1026745"/>
            <a:ext cx="3665766" cy="400110"/>
          </a:xfrm>
          <a:prstGeom prst="rect">
            <a:avLst/>
          </a:prstGeom>
          <a:noFill/>
        </p:spPr>
        <p:txBody>
          <a:bodyPr wrap="square" rtlCol="0">
            <a:spAutoFit/>
          </a:bodyPr>
          <a:lstStyle/>
          <a:p>
            <a:r>
              <a:rPr lang="en-GB" sz="1000" b="1" dirty="0"/>
              <a:t>Segmenting customers based on their situation and products based on need.</a:t>
            </a:r>
          </a:p>
        </p:txBody>
      </p:sp>
      <p:sp>
        <p:nvSpPr>
          <p:cNvPr id="12" name="TextBox 11">
            <a:extLst>
              <a:ext uri="{FF2B5EF4-FFF2-40B4-BE49-F238E27FC236}">
                <a16:creationId xmlns:a16="http://schemas.microsoft.com/office/drawing/2014/main" id="{8AB13574-377F-4280-B1F7-F6059ED717DA}"/>
              </a:ext>
            </a:extLst>
          </p:cNvPr>
          <p:cNvSpPr txBox="1"/>
          <p:nvPr/>
        </p:nvSpPr>
        <p:spPr>
          <a:xfrm>
            <a:off x="848792" y="3840233"/>
            <a:ext cx="3665766" cy="184666"/>
          </a:xfrm>
          <a:prstGeom prst="rect">
            <a:avLst/>
          </a:prstGeom>
          <a:noFill/>
        </p:spPr>
        <p:txBody>
          <a:bodyPr wrap="square" rtlCol="0">
            <a:spAutoFit/>
          </a:bodyPr>
          <a:lstStyle/>
          <a:p>
            <a:r>
              <a:rPr lang="en-GB" sz="600" dirty="0"/>
              <a:t>Adapting HBR’s </a:t>
            </a:r>
            <a:r>
              <a:rPr lang="en-GB" sz="600" dirty="0">
                <a:hlinkClick r:id="rId4"/>
              </a:rPr>
              <a:t>2009 recession behaviour segments</a:t>
            </a:r>
            <a:r>
              <a:rPr lang="en-GB" sz="600" dirty="0"/>
              <a:t> to COVID19 churn implications</a:t>
            </a:r>
          </a:p>
        </p:txBody>
      </p:sp>
      <p:sp>
        <p:nvSpPr>
          <p:cNvPr id="13" name="TextBox 12">
            <a:extLst>
              <a:ext uri="{FF2B5EF4-FFF2-40B4-BE49-F238E27FC236}">
                <a16:creationId xmlns:a16="http://schemas.microsoft.com/office/drawing/2014/main" id="{BB7F1B08-3441-4195-8FFD-151956303436}"/>
              </a:ext>
            </a:extLst>
          </p:cNvPr>
          <p:cNvSpPr txBox="1"/>
          <p:nvPr/>
        </p:nvSpPr>
        <p:spPr>
          <a:xfrm>
            <a:off x="592508" y="745481"/>
            <a:ext cx="7409131" cy="230832"/>
          </a:xfrm>
          <a:prstGeom prst="rect">
            <a:avLst/>
          </a:prstGeom>
          <a:noFill/>
        </p:spPr>
        <p:txBody>
          <a:bodyPr wrap="square" rtlCol="0">
            <a:spAutoFit/>
          </a:bodyPr>
          <a:lstStyle/>
          <a:p>
            <a:r>
              <a:rPr lang="en-GB" sz="900" dirty="0"/>
              <a:t>Stay Focused. Protect the customer base. Retain Revenues</a:t>
            </a:r>
          </a:p>
        </p:txBody>
      </p:sp>
      <p:sp>
        <p:nvSpPr>
          <p:cNvPr id="14" name="Date Placeholder 1">
            <a:extLst>
              <a:ext uri="{FF2B5EF4-FFF2-40B4-BE49-F238E27FC236}">
                <a16:creationId xmlns:a16="http://schemas.microsoft.com/office/drawing/2014/main" id="{40F3D792-E305-478F-B857-FC59AA663042}"/>
              </a:ext>
            </a:extLst>
          </p:cNvPr>
          <p:cNvSpPr>
            <a:spLocks noGrp="1"/>
          </p:cNvSpPr>
          <p:nvPr>
            <p:ph type="dt" sz="half" idx="18"/>
          </p:nvPr>
        </p:nvSpPr>
        <p:spPr>
          <a:xfrm>
            <a:off x="1044000" y="4722258"/>
            <a:ext cx="3086100" cy="162814"/>
          </a:xfrm>
        </p:spPr>
        <p:txBody>
          <a:bodyPr/>
          <a:lstStyle/>
          <a:p>
            <a:fld id="{04346297-6166-4D9D-84D2-0644B072D1CD}" type="datetime1">
              <a:rPr lang="de-DE" smtClean="0"/>
              <a:t>14.04.2020</a:t>
            </a:fld>
            <a:endParaRPr lang="de-DE" dirty="0"/>
          </a:p>
        </p:txBody>
      </p:sp>
    </p:spTree>
    <p:extLst>
      <p:ext uri="{BB962C8B-B14F-4D97-AF65-F5344CB8AC3E}">
        <p14:creationId xmlns:p14="http://schemas.microsoft.com/office/powerpoint/2010/main" val="413124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Covid19 Implications</a:t>
            </a:r>
          </a:p>
        </p:txBody>
      </p:sp>
      <p:sp>
        <p:nvSpPr>
          <p:cNvPr id="7" name="Text Placeholder 6"/>
          <p:cNvSpPr>
            <a:spLocks noGrp="1"/>
          </p:cNvSpPr>
          <p:nvPr>
            <p:ph type="body" sz="quarter" idx="23"/>
          </p:nvPr>
        </p:nvSpPr>
        <p:spPr/>
        <p:txBody>
          <a:bodyPr>
            <a:normAutofit/>
          </a:bodyPr>
          <a:lstStyle/>
          <a:p>
            <a:r>
              <a:rPr lang="en-US" sz="1000" b="1" dirty="0"/>
              <a:t>Protecting revenue by prioritizing at risk products</a:t>
            </a:r>
          </a:p>
          <a:p>
            <a:endParaRPr lang="en-US" sz="1000" dirty="0"/>
          </a:p>
          <a:p>
            <a:r>
              <a:rPr lang="en-US" sz="1000" dirty="0"/>
              <a:t>Businesses will need to take stock of inventory of expected revenue and products at risk. </a:t>
            </a:r>
          </a:p>
          <a:p>
            <a:pPr marL="171450" indent="-171450">
              <a:buFont typeface="Arial" panose="020B0604020202020204" pitchFamily="34" charset="0"/>
              <a:buChar char="•"/>
            </a:pPr>
            <a:r>
              <a:rPr lang="en-US" sz="1000" dirty="0"/>
              <a:t>Revenue from contractual subscriptions can be considered secure.</a:t>
            </a:r>
          </a:p>
          <a:p>
            <a:pPr marL="171450" indent="-171450">
              <a:buFont typeface="Arial" panose="020B0604020202020204" pitchFamily="34" charset="0"/>
              <a:buChar char="•"/>
            </a:pPr>
            <a:r>
              <a:rPr lang="en-US" sz="1000" dirty="0"/>
              <a:t>But revenue expected from commitments, but no contracts will be at risk.</a:t>
            </a:r>
          </a:p>
          <a:p>
            <a:pPr marL="171450" indent="-171450">
              <a:buFont typeface="Arial" panose="020B0604020202020204" pitchFamily="34" charset="0"/>
              <a:buChar char="•"/>
            </a:pPr>
            <a:r>
              <a:rPr lang="en-US" sz="1000" dirty="0"/>
              <a:t>Revenue from one-off products will take a significant hit in the vulnerable and pained customers segments.</a:t>
            </a:r>
          </a:p>
          <a:p>
            <a:r>
              <a:rPr lang="en-US" sz="1000" dirty="0"/>
              <a:t>Assess the revenues from products you had expected this year and sort them into simple categories. </a:t>
            </a:r>
          </a:p>
          <a:p>
            <a:r>
              <a:rPr lang="en-US" sz="1000" dirty="0"/>
              <a:t>When analyzing products also consider competitor alternatives as they will be prime candidate for switching during down turn. Significant market share shift often occur during downturns.</a:t>
            </a:r>
          </a:p>
          <a:p>
            <a:endParaRPr lang="en-GB" sz="1000" dirty="0"/>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105254" y="1064854"/>
            <a:ext cx="4183873" cy="2711158"/>
          </a:xfrm>
          <a:prstGeom prst="rect">
            <a:avLst/>
          </a:prstGeom>
          <a:noFill/>
          <a:ln>
            <a:noFill/>
          </a:ln>
        </p:spPr>
      </p:pic>
      <p:sp>
        <p:nvSpPr>
          <p:cNvPr id="10" name="TextBox 9">
            <a:extLst>
              <a:ext uri="{FF2B5EF4-FFF2-40B4-BE49-F238E27FC236}">
                <a16:creationId xmlns:a16="http://schemas.microsoft.com/office/drawing/2014/main" id="{BB7F1B08-3441-4195-8FFD-151956303436}"/>
              </a:ext>
            </a:extLst>
          </p:cNvPr>
          <p:cNvSpPr txBox="1"/>
          <p:nvPr/>
        </p:nvSpPr>
        <p:spPr>
          <a:xfrm>
            <a:off x="592508" y="745481"/>
            <a:ext cx="7409131" cy="230832"/>
          </a:xfrm>
          <a:prstGeom prst="rect">
            <a:avLst/>
          </a:prstGeom>
          <a:noFill/>
        </p:spPr>
        <p:txBody>
          <a:bodyPr wrap="square" rtlCol="0">
            <a:spAutoFit/>
          </a:bodyPr>
          <a:lstStyle/>
          <a:p>
            <a:r>
              <a:rPr lang="en-GB" sz="900" dirty="0"/>
              <a:t>Stay Focused. Protect the customer base. Retain Revenues</a:t>
            </a:r>
          </a:p>
        </p:txBody>
      </p:sp>
      <p:sp>
        <p:nvSpPr>
          <p:cNvPr id="8" name="Date Placeholder 1">
            <a:extLst>
              <a:ext uri="{FF2B5EF4-FFF2-40B4-BE49-F238E27FC236}">
                <a16:creationId xmlns:a16="http://schemas.microsoft.com/office/drawing/2014/main" id="{07EF3D5B-1CCB-4362-980C-072570713656}"/>
              </a:ext>
            </a:extLst>
          </p:cNvPr>
          <p:cNvSpPr>
            <a:spLocks noGrp="1"/>
          </p:cNvSpPr>
          <p:nvPr>
            <p:ph type="dt" sz="half" idx="18"/>
          </p:nvPr>
        </p:nvSpPr>
        <p:spPr>
          <a:xfrm>
            <a:off x="1044000" y="4722258"/>
            <a:ext cx="3086100" cy="162814"/>
          </a:xfrm>
        </p:spPr>
        <p:txBody>
          <a:bodyPr/>
          <a:lstStyle/>
          <a:p>
            <a:fld id="{04346297-6166-4D9D-84D2-0644B072D1CD}" type="datetime1">
              <a:rPr lang="de-DE" smtClean="0"/>
              <a:t>14.04.2020</a:t>
            </a:fld>
            <a:endParaRPr lang="de-DE" dirty="0"/>
          </a:p>
        </p:txBody>
      </p:sp>
    </p:spTree>
    <p:extLst>
      <p:ext uri="{BB962C8B-B14F-4D97-AF65-F5344CB8AC3E}">
        <p14:creationId xmlns:p14="http://schemas.microsoft.com/office/powerpoint/2010/main" val="1451340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21801F2-6CAA-4977-ADE1-6ADABD90A4DF}"/>
              </a:ext>
            </a:extLst>
          </p:cNvPr>
          <p:cNvSpPr>
            <a:spLocks noGrp="1"/>
          </p:cNvSpPr>
          <p:nvPr>
            <p:ph type="dt" sz="half" idx="18"/>
          </p:nvPr>
        </p:nvSpPr>
        <p:spPr/>
        <p:txBody>
          <a:bodyPr/>
          <a:lstStyle/>
          <a:p>
            <a:fld id="{0A8BCDD0-4D1B-43B6-B382-25DD6B91D191}" type="datetime1">
              <a:rPr lang="de-DE" smtClean="0"/>
              <a:t>14.04.2020</a:t>
            </a:fld>
            <a:endParaRPr lang="de-DE" dirty="0"/>
          </a:p>
        </p:txBody>
      </p:sp>
      <p:sp>
        <p:nvSpPr>
          <p:cNvPr id="4" name="Footer Placeholder 3">
            <a:extLst>
              <a:ext uri="{FF2B5EF4-FFF2-40B4-BE49-F238E27FC236}">
                <a16:creationId xmlns:a16="http://schemas.microsoft.com/office/drawing/2014/main" id="{5C9B5D51-9972-46CC-A298-AE1365911970}"/>
              </a:ext>
            </a:extLst>
          </p:cNvPr>
          <p:cNvSpPr>
            <a:spLocks noGrp="1"/>
          </p:cNvSpPr>
          <p:nvPr>
            <p:ph type="ftr" sz="quarter" idx="19"/>
          </p:nvPr>
        </p:nvSpPr>
        <p:spPr/>
        <p:txBody>
          <a:bodyPr/>
          <a:lstStyle/>
          <a:p>
            <a:endParaRPr lang="de-DE" dirty="0"/>
          </a:p>
        </p:txBody>
      </p:sp>
      <p:sp>
        <p:nvSpPr>
          <p:cNvPr id="12" name="Title 11">
            <a:extLst>
              <a:ext uri="{FF2B5EF4-FFF2-40B4-BE49-F238E27FC236}">
                <a16:creationId xmlns:a16="http://schemas.microsoft.com/office/drawing/2014/main" id="{12828924-967D-4643-8326-42099BDE60EA}"/>
              </a:ext>
            </a:extLst>
          </p:cNvPr>
          <p:cNvSpPr>
            <a:spLocks noGrp="1"/>
          </p:cNvSpPr>
          <p:nvPr>
            <p:ph type="title"/>
          </p:nvPr>
        </p:nvSpPr>
        <p:spPr/>
        <p:txBody>
          <a:bodyPr/>
          <a:lstStyle/>
          <a:p>
            <a:r>
              <a:rPr lang="en-GB" dirty="0"/>
              <a:t>Data model</a:t>
            </a:r>
          </a:p>
        </p:txBody>
      </p:sp>
      <p:sp>
        <p:nvSpPr>
          <p:cNvPr id="14" name="Text Placeholder 13">
            <a:extLst>
              <a:ext uri="{FF2B5EF4-FFF2-40B4-BE49-F238E27FC236}">
                <a16:creationId xmlns:a16="http://schemas.microsoft.com/office/drawing/2014/main" id="{3354E3FF-269E-4C56-A127-F3C045EC7664}"/>
              </a:ext>
            </a:extLst>
          </p:cNvPr>
          <p:cNvSpPr>
            <a:spLocks noGrp="1"/>
          </p:cNvSpPr>
          <p:nvPr>
            <p:ph type="body" sz="quarter" idx="17"/>
          </p:nvPr>
        </p:nvSpPr>
        <p:spPr>
          <a:xfrm>
            <a:off x="4752872" y="2290575"/>
            <a:ext cx="1577590" cy="2050313"/>
          </a:xfrm>
        </p:spPr>
        <p:txBody>
          <a:bodyPr>
            <a:normAutofit/>
          </a:bodyPr>
          <a:lstStyle/>
          <a:p>
            <a:pPr marL="0" indent="0">
              <a:buNone/>
            </a:pPr>
            <a:r>
              <a:rPr lang="en-GB" sz="1000" dirty="0"/>
              <a:t>Upon landing, we had a series of meetings with the business to understand the data sources provided to us, as well as their position in the wider business context.</a:t>
            </a:r>
          </a:p>
          <a:p>
            <a:pPr marL="0" indent="0">
              <a:buNone/>
            </a:pPr>
            <a:r>
              <a:rPr lang="en-GB" sz="1000" dirty="0"/>
              <a:t>We created a data model map to visually represent the data considered in the model</a:t>
            </a:r>
          </a:p>
        </p:txBody>
      </p:sp>
      <p:pic>
        <p:nvPicPr>
          <p:cNvPr id="6" name="Picture 5">
            <a:extLst>
              <a:ext uri="{FF2B5EF4-FFF2-40B4-BE49-F238E27FC236}">
                <a16:creationId xmlns:a16="http://schemas.microsoft.com/office/drawing/2014/main" id="{A38B44E6-4A3D-430F-A5F5-EA824995D76B}"/>
              </a:ext>
            </a:extLst>
          </p:cNvPr>
          <p:cNvPicPr>
            <a:picLocks noChangeAspect="1"/>
          </p:cNvPicPr>
          <p:nvPr/>
        </p:nvPicPr>
        <p:blipFill>
          <a:blip r:embed="rId2"/>
          <a:stretch>
            <a:fillRect/>
          </a:stretch>
        </p:blipFill>
        <p:spPr>
          <a:xfrm>
            <a:off x="472273" y="861947"/>
            <a:ext cx="3913273" cy="3264796"/>
          </a:xfrm>
          <a:prstGeom prst="rect">
            <a:avLst/>
          </a:prstGeom>
        </p:spPr>
      </p:pic>
      <p:graphicFrame>
        <p:nvGraphicFramePr>
          <p:cNvPr id="7" name="Table 6">
            <a:extLst>
              <a:ext uri="{FF2B5EF4-FFF2-40B4-BE49-F238E27FC236}">
                <a16:creationId xmlns:a16="http://schemas.microsoft.com/office/drawing/2014/main" id="{CA34A99E-1DEC-4F26-9F0B-4AD10C145C6D}"/>
              </a:ext>
            </a:extLst>
          </p:cNvPr>
          <p:cNvGraphicFramePr>
            <a:graphicFrameLocks noGrp="1"/>
          </p:cNvGraphicFramePr>
          <p:nvPr>
            <p:extLst>
              <p:ext uri="{D42A27DB-BD31-4B8C-83A1-F6EECF244321}">
                <p14:modId xmlns:p14="http://schemas.microsoft.com/office/powerpoint/2010/main" val="3980397831"/>
              </p:ext>
            </p:extLst>
          </p:nvPr>
        </p:nvGraphicFramePr>
        <p:xfrm>
          <a:off x="6388984" y="1208240"/>
          <a:ext cx="2297118" cy="2718840"/>
        </p:xfrm>
        <a:graphic>
          <a:graphicData uri="http://schemas.openxmlformats.org/drawingml/2006/table">
            <a:tbl>
              <a:tblPr/>
              <a:tblGrid>
                <a:gridCol w="1455458">
                  <a:extLst>
                    <a:ext uri="{9D8B030D-6E8A-4147-A177-3AD203B41FA5}">
                      <a16:colId xmlns:a16="http://schemas.microsoft.com/office/drawing/2014/main" val="466709421"/>
                    </a:ext>
                  </a:extLst>
                </a:gridCol>
                <a:gridCol w="841660">
                  <a:extLst>
                    <a:ext uri="{9D8B030D-6E8A-4147-A177-3AD203B41FA5}">
                      <a16:colId xmlns:a16="http://schemas.microsoft.com/office/drawing/2014/main" val="837600593"/>
                    </a:ext>
                  </a:extLst>
                </a:gridCol>
              </a:tblGrid>
              <a:tr h="171362">
                <a:tc>
                  <a:txBody>
                    <a:bodyPr/>
                    <a:lstStyle/>
                    <a:p>
                      <a:pPr algn="l" fontAlgn="t"/>
                      <a:r>
                        <a:rPr lang="en-GB" sz="600" b="1" dirty="0">
                          <a:effectLst/>
                        </a:rPr>
                        <a:t>File</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tc>
                  <a:txBody>
                    <a:bodyPr/>
                    <a:lstStyle/>
                    <a:p>
                      <a:pPr algn="l" fontAlgn="t"/>
                      <a:r>
                        <a:rPr lang="en-GB" sz="600" b="1" dirty="0">
                          <a:effectLst/>
                        </a:rPr>
                        <a:t>Data Owner </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extLst>
                  <a:ext uri="{0D108BD9-81ED-4DB2-BD59-A6C34878D82A}">
                    <a16:rowId xmlns:a16="http://schemas.microsoft.com/office/drawing/2014/main" val="3595398168"/>
                  </a:ext>
                </a:extLst>
              </a:tr>
              <a:tr h="171362">
                <a:tc>
                  <a:txBody>
                    <a:bodyPr/>
                    <a:lstStyle/>
                    <a:p>
                      <a:pPr algn="l" fontAlgn="t"/>
                      <a:r>
                        <a:rPr lang="en-GB" sz="600" b="0" dirty="0">
                          <a:effectLst/>
                        </a:rPr>
                        <a:t>191224_churn_risks_V02 </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tc>
                  <a:txBody>
                    <a:bodyPr/>
                    <a:lstStyle/>
                    <a:p>
                      <a:pPr algn="l" fontAlgn="t"/>
                      <a:r>
                        <a:rPr lang="en-GB" sz="600" b="0">
                          <a:effectLst/>
                        </a:rPr>
                        <a:t>Anton Jumelet </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extLst>
                  <a:ext uri="{0D108BD9-81ED-4DB2-BD59-A6C34878D82A}">
                    <a16:rowId xmlns:a16="http://schemas.microsoft.com/office/drawing/2014/main" val="533149412"/>
                  </a:ext>
                </a:extLst>
              </a:tr>
              <a:tr h="171362">
                <a:tc>
                  <a:txBody>
                    <a:bodyPr/>
                    <a:lstStyle/>
                    <a:p>
                      <a:pPr algn="l" fontAlgn="t"/>
                      <a:r>
                        <a:rPr lang="en-GB" sz="600" b="0">
                          <a:effectLst/>
                        </a:rPr>
                        <a:t>191212_churn_activities </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tc>
                  <a:txBody>
                    <a:bodyPr/>
                    <a:lstStyle/>
                    <a:p>
                      <a:pPr algn="l" fontAlgn="t"/>
                      <a:r>
                        <a:rPr lang="en-GB" sz="600" b="0">
                          <a:effectLst/>
                        </a:rPr>
                        <a:t>Anton Jumelet </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extLst>
                  <a:ext uri="{0D108BD9-81ED-4DB2-BD59-A6C34878D82A}">
                    <a16:rowId xmlns:a16="http://schemas.microsoft.com/office/drawing/2014/main" val="1675382980"/>
                  </a:ext>
                </a:extLst>
              </a:tr>
              <a:tr h="171362">
                <a:tc>
                  <a:txBody>
                    <a:bodyPr/>
                    <a:lstStyle/>
                    <a:p>
                      <a:pPr algn="l" fontAlgn="t"/>
                      <a:r>
                        <a:rPr lang="en-GB" sz="600" b="0">
                          <a:effectLst/>
                        </a:rPr>
                        <a:t>interaction </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tc>
                  <a:txBody>
                    <a:bodyPr/>
                    <a:lstStyle/>
                    <a:p>
                      <a:pPr algn="l" fontAlgn="t"/>
                      <a:r>
                        <a:rPr lang="en-GB" sz="600" b="0" dirty="0">
                          <a:effectLst/>
                        </a:rPr>
                        <a:t>Georgia Durston </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extLst>
                  <a:ext uri="{0D108BD9-81ED-4DB2-BD59-A6C34878D82A}">
                    <a16:rowId xmlns:a16="http://schemas.microsoft.com/office/drawing/2014/main" val="2805952951"/>
                  </a:ext>
                </a:extLst>
              </a:tr>
              <a:tr h="171362">
                <a:tc>
                  <a:txBody>
                    <a:bodyPr/>
                    <a:lstStyle/>
                    <a:p>
                      <a:pPr algn="l" fontAlgn="t"/>
                      <a:r>
                        <a:rPr lang="en-GB" sz="600" b="0" dirty="0">
                          <a:effectLst/>
                        </a:rPr>
                        <a:t>DataCR_from_2015_Cancellations </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tc>
                  <a:txBody>
                    <a:bodyPr/>
                    <a:lstStyle/>
                    <a:p>
                      <a:pPr algn="l" fontAlgn="t"/>
                      <a:r>
                        <a:rPr lang="en-GB" sz="600" b="0">
                          <a:effectLst/>
                        </a:rPr>
                        <a:t>Joanna Aksiuto </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extLst>
                  <a:ext uri="{0D108BD9-81ED-4DB2-BD59-A6C34878D82A}">
                    <a16:rowId xmlns:a16="http://schemas.microsoft.com/office/drawing/2014/main" val="1965553459"/>
                  </a:ext>
                </a:extLst>
              </a:tr>
              <a:tr h="171362">
                <a:tc>
                  <a:txBody>
                    <a:bodyPr/>
                    <a:lstStyle/>
                    <a:p>
                      <a:pPr algn="l" fontAlgn="t"/>
                      <a:r>
                        <a:rPr lang="en-GB" sz="600" b="0" dirty="0">
                          <a:effectLst/>
                        </a:rPr>
                        <a:t>DataCR_from_2015_journals </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tc>
                  <a:txBody>
                    <a:bodyPr/>
                    <a:lstStyle/>
                    <a:p>
                      <a:pPr algn="l" fontAlgn="t"/>
                      <a:r>
                        <a:rPr lang="en-GB" sz="600" b="0">
                          <a:effectLst/>
                        </a:rPr>
                        <a:t>Joanna Aksiuto</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extLst>
                  <a:ext uri="{0D108BD9-81ED-4DB2-BD59-A6C34878D82A}">
                    <a16:rowId xmlns:a16="http://schemas.microsoft.com/office/drawing/2014/main" val="2682581858"/>
                  </a:ext>
                </a:extLst>
              </a:tr>
              <a:tr h="120519">
                <a:tc>
                  <a:txBody>
                    <a:bodyPr/>
                    <a:lstStyle/>
                    <a:p>
                      <a:pPr algn="l" fontAlgn="t"/>
                      <a:r>
                        <a:rPr lang="en-GB" sz="600" b="0" dirty="0">
                          <a:effectLst/>
                        </a:rPr>
                        <a:t>DataCR_from_2015_other_products</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tc>
                  <a:txBody>
                    <a:bodyPr/>
                    <a:lstStyle/>
                    <a:p>
                      <a:pPr algn="l" fontAlgn="t"/>
                      <a:r>
                        <a:rPr lang="en-GB" sz="600" b="0">
                          <a:effectLst/>
                        </a:rPr>
                        <a:t>Joanna Aksiuto </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extLst>
                  <a:ext uri="{0D108BD9-81ED-4DB2-BD59-A6C34878D82A}">
                    <a16:rowId xmlns:a16="http://schemas.microsoft.com/office/drawing/2014/main" val="4184671000"/>
                  </a:ext>
                </a:extLst>
              </a:tr>
              <a:tr h="171362">
                <a:tc>
                  <a:txBody>
                    <a:bodyPr/>
                    <a:lstStyle/>
                    <a:p>
                      <a:pPr algn="l" fontAlgn="t"/>
                      <a:r>
                        <a:rPr lang="en-GB" sz="600" b="0">
                          <a:effectLst/>
                        </a:rPr>
                        <a:t>ECH Customer Data </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tc>
                  <a:txBody>
                    <a:bodyPr/>
                    <a:lstStyle/>
                    <a:p>
                      <a:pPr algn="l" fontAlgn="t"/>
                      <a:r>
                        <a:rPr lang="en-GB" sz="600" b="0">
                          <a:effectLst/>
                        </a:rPr>
                        <a:t>Marc Hansen </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extLst>
                  <a:ext uri="{0D108BD9-81ED-4DB2-BD59-A6C34878D82A}">
                    <a16:rowId xmlns:a16="http://schemas.microsoft.com/office/drawing/2014/main" val="2263471139"/>
                  </a:ext>
                </a:extLst>
              </a:tr>
              <a:tr h="171362">
                <a:tc>
                  <a:txBody>
                    <a:bodyPr/>
                    <a:lstStyle/>
                    <a:p>
                      <a:pPr algn="l" fontAlgn="t"/>
                      <a:r>
                        <a:rPr lang="en-GB" sz="600" b="0">
                          <a:effectLst/>
                        </a:rPr>
                        <a:t>NPS_Cleansed_Data </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tc>
                  <a:txBody>
                    <a:bodyPr/>
                    <a:lstStyle/>
                    <a:p>
                      <a:pPr algn="l" fontAlgn="t"/>
                      <a:r>
                        <a:rPr lang="en-GB" sz="600" b="0">
                          <a:effectLst/>
                        </a:rPr>
                        <a:t>Georgia Durston </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extLst>
                  <a:ext uri="{0D108BD9-81ED-4DB2-BD59-A6C34878D82A}">
                    <a16:rowId xmlns:a16="http://schemas.microsoft.com/office/drawing/2014/main" val="3891966585"/>
                  </a:ext>
                </a:extLst>
              </a:tr>
              <a:tr h="171362">
                <a:tc>
                  <a:txBody>
                    <a:bodyPr/>
                    <a:lstStyle/>
                    <a:p>
                      <a:pPr algn="l" fontAlgn="t"/>
                      <a:r>
                        <a:rPr lang="en-GB" sz="600" b="0">
                          <a:effectLst/>
                        </a:rPr>
                        <a:t>Hierarchy Data</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tc>
                  <a:txBody>
                    <a:bodyPr/>
                    <a:lstStyle/>
                    <a:p>
                      <a:pPr algn="l" fontAlgn="t"/>
                      <a:r>
                        <a:rPr lang="en-GB" sz="600" b="0">
                          <a:effectLst/>
                        </a:rPr>
                        <a:t>Artur</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extLst>
                  <a:ext uri="{0D108BD9-81ED-4DB2-BD59-A6C34878D82A}">
                    <a16:rowId xmlns:a16="http://schemas.microsoft.com/office/drawing/2014/main" val="444947171"/>
                  </a:ext>
                </a:extLst>
              </a:tr>
              <a:tr h="171362">
                <a:tc>
                  <a:txBody>
                    <a:bodyPr/>
                    <a:lstStyle/>
                    <a:p>
                      <a:pPr algn="l" fontAlgn="t"/>
                      <a:r>
                        <a:rPr lang="en-GB" sz="600" b="0">
                          <a:effectLst/>
                        </a:rPr>
                        <a:t>GEDR, Data</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tc>
                  <a:txBody>
                    <a:bodyPr/>
                    <a:lstStyle/>
                    <a:p>
                      <a:pPr algn="l" fontAlgn="t"/>
                      <a:r>
                        <a:rPr lang="en-GB" sz="600" b="0">
                          <a:effectLst/>
                        </a:rPr>
                        <a:t>Joanna</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extLst>
                  <a:ext uri="{0D108BD9-81ED-4DB2-BD59-A6C34878D82A}">
                    <a16:rowId xmlns:a16="http://schemas.microsoft.com/office/drawing/2014/main" val="71028287"/>
                  </a:ext>
                </a:extLst>
              </a:tr>
              <a:tr h="171362">
                <a:tc>
                  <a:txBody>
                    <a:bodyPr/>
                    <a:lstStyle/>
                    <a:p>
                      <a:pPr algn="l" fontAlgn="t"/>
                      <a:r>
                        <a:rPr lang="en-GB" sz="600" b="0">
                          <a:effectLst/>
                        </a:rPr>
                        <a:t>Web Traffic Data</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tc>
                  <a:txBody>
                    <a:bodyPr/>
                    <a:lstStyle/>
                    <a:p>
                      <a:pPr algn="l" fontAlgn="t"/>
                      <a:r>
                        <a:rPr lang="en-GB" sz="600" b="0">
                          <a:effectLst/>
                        </a:rPr>
                        <a:t>Harry Wilkes</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extLst>
                  <a:ext uri="{0D108BD9-81ED-4DB2-BD59-A6C34878D82A}">
                    <a16:rowId xmlns:a16="http://schemas.microsoft.com/office/drawing/2014/main" val="934810386"/>
                  </a:ext>
                </a:extLst>
              </a:tr>
              <a:tr h="171362">
                <a:tc>
                  <a:txBody>
                    <a:bodyPr/>
                    <a:lstStyle/>
                    <a:p>
                      <a:pPr algn="l" fontAlgn="t"/>
                      <a:r>
                        <a:rPr lang="en-GB" sz="600" b="0" dirty="0">
                          <a:effectLst/>
                        </a:rPr>
                        <a:t>SD Usage Data</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tc>
                  <a:txBody>
                    <a:bodyPr/>
                    <a:lstStyle/>
                    <a:p>
                      <a:pPr algn="l" fontAlgn="t"/>
                      <a:r>
                        <a:rPr lang="en-GB" sz="600" b="0">
                          <a:effectLst/>
                        </a:rPr>
                        <a:t>Harry Wilkes / Artur</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extLst>
                  <a:ext uri="{0D108BD9-81ED-4DB2-BD59-A6C34878D82A}">
                    <a16:rowId xmlns:a16="http://schemas.microsoft.com/office/drawing/2014/main" val="2923517205"/>
                  </a:ext>
                </a:extLst>
              </a:tr>
              <a:tr h="171362">
                <a:tc>
                  <a:txBody>
                    <a:bodyPr/>
                    <a:lstStyle/>
                    <a:p>
                      <a:pPr algn="l" fontAlgn="t"/>
                      <a:r>
                        <a:rPr lang="en-GB" sz="600" b="0">
                          <a:effectLst/>
                        </a:rPr>
                        <a:t>Account Assignment</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tc>
                  <a:txBody>
                    <a:bodyPr/>
                    <a:lstStyle/>
                    <a:p>
                      <a:pPr algn="l" fontAlgn="t"/>
                      <a:r>
                        <a:rPr lang="en-GB" sz="600" b="0">
                          <a:effectLst/>
                        </a:rPr>
                        <a:t>Anton</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extLst>
                  <a:ext uri="{0D108BD9-81ED-4DB2-BD59-A6C34878D82A}">
                    <a16:rowId xmlns:a16="http://schemas.microsoft.com/office/drawing/2014/main" val="3275182650"/>
                  </a:ext>
                </a:extLst>
              </a:tr>
              <a:tr h="171362">
                <a:tc>
                  <a:txBody>
                    <a:bodyPr/>
                    <a:lstStyle/>
                    <a:p>
                      <a:pPr algn="l" fontAlgn="t"/>
                      <a:r>
                        <a:rPr lang="en-GB" sz="600" b="0">
                          <a:effectLst/>
                        </a:rPr>
                        <a:t>Product Assignment</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tc>
                  <a:txBody>
                    <a:bodyPr/>
                    <a:lstStyle/>
                    <a:p>
                      <a:pPr algn="l" fontAlgn="t"/>
                      <a:r>
                        <a:rPr lang="en-GB" sz="600" b="0" dirty="0">
                          <a:effectLst/>
                        </a:rPr>
                        <a:t>Anton</a:t>
                      </a:r>
                    </a:p>
                  </a:txBody>
                  <a:tcPr marL="64154" marR="64154" marT="44908" marB="4490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EDF5FF"/>
                    </a:solidFill>
                  </a:tcPr>
                </a:tc>
                <a:extLst>
                  <a:ext uri="{0D108BD9-81ED-4DB2-BD59-A6C34878D82A}">
                    <a16:rowId xmlns:a16="http://schemas.microsoft.com/office/drawing/2014/main" val="3548159419"/>
                  </a:ext>
                </a:extLst>
              </a:tr>
            </a:tbl>
          </a:graphicData>
        </a:graphic>
      </p:graphicFrame>
      <p:sp>
        <p:nvSpPr>
          <p:cNvPr id="8" name="Rectangle 7">
            <a:extLst>
              <a:ext uri="{FF2B5EF4-FFF2-40B4-BE49-F238E27FC236}">
                <a16:creationId xmlns:a16="http://schemas.microsoft.com/office/drawing/2014/main" id="{5E92B87E-6F7E-46D6-B730-5D2C27E8B536}"/>
              </a:ext>
            </a:extLst>
          </p:cNvPr>
          <p:cNvSpPr/>
          <p:nvPr/>
        </p:nvSpPr>
        <p:spPr>
          <a:xfrm>
            <a:off x="4752872" y="951096"/>
            <a:ext cx="1508939" cy="1221517"/>
          </a:xfrm>
          <a:prstGeom prst="rect">
            <a:avLst/>
          </a:prstGeom>
        </p:spPr>
        <p:txBody>
          <a:bodyPr vert="horz" lIns="91440" tIns="0" rIns="91440" bIns="45720" rtlCol="0">
            <a:noAutofit/>
          </a:bodyPr>
          <a:lstStyle/>
          <a:p>
            <a:pPr defTabSz="685800">
              <a:spcAft>
                <a:spcPts val="600"/>
              </a:spcAft>
              <a:buClr>
                <a:srgbClr val="FF6C00"/>
              </a:buClr>
              <a:buFont typeface="Arial" panose="020B0604020202020204" pitchFamily="34" charset="0"/>
              <a:buNone/>
              <a:tabLst>
                <a:tab pos="266700" algn="l"/>
              </a:tabLst>
            </a:pPr>
            <a:r>
              <a:rPr lang="en-GB" sz="1000" dirty="0"/>
              <a:t>In a Machine Learning project like this one, understanding the business and data is paramount to producing a model that delivers tangible business value.</a:t>
            </a:r>
          </a:p>
        </p:txBody>
      </p:sp>
      <p:sp>
        <p:nvSpPr>
          <p:cNvPr id="9" name="Rectangle 8">
            <a:extLst>
              <a:ext uri="{FF2B5EF4-FFF2-40B4-BE49-F238E27FC236}">
                <a16:creationId xmlns:a16="http://schemas.microsoft.com/office/drawing/2014/main" id="{F391135E-622D-4F6C-98A1-0F5C440A93E1}"/>
              </a:ext>
            </a:extLst>
          </p:cNvPr>
          <p:cNvSpPr/>
          <p:nvPr/>
        </p:nvSpPr>
        <p:spPr>
          <a:xfrm>
            <a:off x="576263" y="4225973"/>
            <a:ext cx="3913274" cy="200055"/>
          </a:xfrm>
          <a:prstGeom prst="rect">
            <a:avLst/>
          </a:prstGeom>
        </p:spPr>
        <p:txBody>
          <a:bodyPr wrap="square">
            <a:spAutoFit/>
          </a:bodyPr>
          <a:lstStyle/>
          <a:p>
            <a:r>
              <a:rPr lang="en-GB" sz="700" b="1" dirty="0">
                <a:hlinkClick r:id="rId3"/>
              </a:rPr>
              <a:t>Detailed diagram</a:t>
            </a:r>
            <a:r>
              <a:rPr lang="en-GB" sz="700" dirty="0">
                <a:hlinkClick r:id="rId3"/>
              </a:rPr>
              <a:t>: https://confluence.cbsels.com/pages/editpage.action?pageId=141573820</a:t>
            </a:r>
            <a:endParaRPr lang="en-GB" sz="700" dirty="0"/>
          </a:p>
        </p:txBody>
      </p:sp>
      <p:sp>
        <p:nvSpPr>
          <p:cNvPr id="10" name="TextBox 9">
            <a:extLst>
              <a:ext uri="{FF2B5EF4-FFF2-40B4-BE49-F238E27FC236}">
                <a16:creationId xmlns:a16="http://schemas.microsoft.com/office/drawing/2014/main" id="{BB7F1B08-3441-4195-8FFD-151956303436}"/>
              </a:ext>
            </a:extLst>
          </p:cNvPr>
          <p:cNvSpPr txBox="1"/>
          <p:nvPr/>
        </p:nvSpPr>
        <p:spPr>
          <a:xfrm>
            <a:off x="592508" y="745481"/>
            <a:ext cx="7409131" cy="230832"/>
          </a:xfrm>
          <a:prstGeom prst="rect">
            <a:avLst/>
          </a:prstGeom>
          <a:noFill/>
        </p:spPr>
        <p:txBody>
          <a:bodyPr wrap="square" rtlCol="0">
            <a:spAutoFit/>
          </a:bodyPr>
          <a:lstStyle/>
          <a:p>
            <a:r>
              <a:rPr lang="en-GB" sz="900" dirty="0"/>
              <a:t>Data mapping and data ownership established</a:t>
            </a:r>
          </a:p>
        </p:txBody>
      </p:sp>
    </p:spTree>
    <p:extLst>
      <p:ext uri="{BB962C8B-B14F-4D97-AF65-F5344CB8AC3E}">
        <p14:creationId xmlns:p14="http://schemas.microsoft.com/office/powerpoint/2010/main" val="2033364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21801F2-6CAA-4977-ADE1-6ADABD90A4DF}"/>
              </a:ext>
            </a:extLst>
          </p:cNvPr>
          <p:cNvSpPr>
            <a:spLocks noGrp="1"/>
          </p:cNvSpPr>
          <p:nvPr>
            <p:ph type="dt" sz="half" idx="18"/>
          </p:nvPr>
        </p:nvSpPr>
        <p:spPr/>
        <p:txBody>
          <a:bodyPr/>
          <a:lstStyle/>
          <a:p>
            <a:fld id="{0A8BCDD0-4D1B-43B6-B382-25DD6B91D191}" type="datetime1">
              <a:rPr lang="de-DE" smtClean="0"/>
              <a:t>14.04.2020</a:t>
            </a:fld>
            <a:endParaRPr lang="de-DE" dirty="0"/>
          </a:p>
        </p:txBody>
      </p:sp>
      <p:sp>
        <p:nvSpPr>
          <p:cNvPr id="4" name="Footer Placeholder 3">
            <a:extLst>
              <a:ext uri="{FF2B5EF4-FFF2-40B4-BE49-F238E27FC236}">
                <a16:creationId xmlns:a16="http://schemas.microsoft.com/office/drawing/2014/main" id="{5C9B5D51-9972-46CC-A298-AE1365911970}"/>
              </a:ext>
            </a:extLst>
          </p:cNvPr>
          <p:cNvSpPr>
            <a:spLocks noGrp="1"/>
          </p:cNvSpPr>
          <p:nvPr>
            <p:ph type="ftr" sz="quarter" idx="19"/>
          </p:nvPr>
        </p:nvSpPr>
        <p:spPr/>
        <p:txBody>
          <a:bodyPr/>
          <a:lstStyle/>
          <a:p>
            <a:endParaRPr lang="de-DE" dirty="0"/>
          </a:p>
        </p:txBody>
      </p:sp>
      <p:sp>
        <p:nvSpPr>
          <p:cNvPr id="12" name="Title 11">
            <a:extLst>
              <a:ext uri="{FF2B5EF4-FFF2-40B4-BE49-F238E27FC236}">
                <a16:creationId xmlns:a16="http://schemas.microsoft.com/office/drawing/2014/main" id="{12828924-967D-4643-8326-42099BDE60EA}"/>
              </a:ext>
            </a:extLst>
          </p:cNvPr>
          <p:cNvSpPr>
            <a:spLocks noGrp="1"/>
          </p:cNvSpPr>
          <p:nvPr>
            <p:ph type="title"/>
          </p:nvPr>
        </p:nvSpPr>
        <p:spPr/>
        <p:txBody>
          <a:bodyPr/>
          <a:lstStyle/>
          <a:p>
            <a:r>
              <a:rPr lang="en-GB" dirty="0"/>
              <a:t>Features for model development</a:t>
            </a:r>
          </a:p>
        </p:txBody>
      </p:sp>
      <p:sp>
        <p:nvSpPr>
          <p:cNvPr id="14" name="Text Placeholder 13">
            <a:extLst>
              <a:ext uri="{FF2B5EF4-FFF2-40B4-BE49-F238E27FC236}">
                <a16:creationId xmlns:a16="http://schemas.microsoft.com/office/drawing/2014/main" id="{3354E3FF-269E-4C56-A127-F3C045EC7664}"/>
              </a:ext>
            </a:extLst>
          </p:cNvPr>
          <p:cNvSpPr>
            <a:spLocks noGrp="1"/>
          </p:cNvSpPr>
          <p:nvPr>
            <p:ph type="body" sz="quarter" idx="17"/>
          </p:nvPr>
        </p:nvSpPr>
        <p:spPr/>
        <p:txBody>
          <a:bodyPr>
            <a:normAutofit/>
          </a:bodyPr>
          <a:lstStyle/>
          <a:p>
            <a:pPr marL="0" indent="0">
              <a:buNone/>
            </a:pPr>
            <a:r>
              <a:rPr lang="en-GB" sz="1050" b="1" dirty="0"/>
              <a:t>Features for customer churn propensity</a:t>
            </a:r>
          </a:p>
          <a:p>
            <a:r>
              <a:rPr lang="en-GB" sz="1000" dirty="0"/>
              <a:t>Feature engineering is the most important phase of model development as these are the predictors that will help you to develop the model.</a:t>
            </a:r>
          </a:p>
          <a:p>
            <a:r>
              <a:rPr lang="en-GB" sz="1000" dirty="0"/>
              <a:t>Based on literature review and previous experience in subscription churn and publishing businesses we had identified features broadly in the 6 classes depicted in the diagram on the left.</a:t>
            </a:r>
          </a:p>
          <a:p>
            <a:r>
              <a:rPr lang="en-GB" sz="1000" dirty="0"/>
              <a:t>Also to gain understanding from the business and sales reps, we conducted a qualitative workshop to get their first hand experience on the factors that might be indicators of customer churn.</a:t>
            </a:r>
          </a:p>
          <a:p>
            <a:r>
              <a:rPr lang="en-GB" sz="1000" dirty="0"/>
              <a:t>We have made the feature engineering process easy to follow and reproducible so that in future, new features can be engineering using same or similar code</a:t>
            </a:r>
          </a:p>
          <a:p>
            <a:endParaRPr lang="en-GB" sz="1050" dirty="0"/>
          </a:p>
          <a:p>
            <a:endParaRPr lang="en-GB" dirty="0"/>
          </a:p>
          <a:p>
            <a:endParaRPr lang="en-GB" dirty="0"/>
          </a:p>
          <a:p>
            <a:pPr marL="0" indent="0">
              <a:buNone/>
            </a:pPr>
            <a:endParaRPr lang="en-GB" dirty="0"/>
          </a:p>
        </p:txBody>
      </p:sp>
      <p:pic>
        <p:nvPicPr>
          <p:cNvPr id="18" name="Picture 17">
            <a:extLst>
              <a:ext uri="{FF2B5EF4-FFF2-40B4-BE49-F238E27FC236}">
                <a16:creationId xmlns:a16="http://schemas.microsoft.com/office/drawing/2014/main" id="{50068A4F-E93B-4369-8BCF-FCF2105C55E4}"/>
              </a:ext>
            </a:extLst>
          </p:cNvPr>
          <p:cNvPicPr>
            <a:picLocks noChangeAspect="1"/>
          </p:cNvPicPr>
          <p:nvPr/>
        </p:nvPicPr>
        <p:blipFill>
          <a:blip r:embed="rId2"/>
          <a:stretch>
            <a:fillRect/>
          </a:stretch>
        </p:blipFill>
        <p:spPr>
          <a:xfrm>
            <a:off x="591074" y="1083075"/>
            <a:ext cx="3071289" cy="1641551"/>
          </a:xfrm>
          <a:prstGeom prst="rect">
            <a:avLst/>
          </a:prstGeom>
        </p:spPr>
      </p:pic>
      <p:pic>
        <p:nvPicPr>
          <p:cNvPr id="19" name="Picture 18">
            <a:extLst>
              <a:ext uri="{FF2B5EF4-FFF2-40B4-BE49-F238E27FC236}">
                <a16:creationId xmlns:a16="http://schemas.microsoft.com/office/drawing/2014/main" id="{6BE988B7-9616-4731-B22C-DA3B67206956}"/>
              </a:ext>
            </a:extLst>
          </p:cNvPr>
          <p:cNvPicPr>
            <a:picLocks noChangeAspect="1"/>
          </p:cNvPicPr>
          <p:nvPr/>
        </p:nvPicPr>
        <p:blipFill>
          <a:blip r:embed="rId3"/>
          <a:stretch>
            <a:fillRect/>
          </a:stretch>
        </p:blipFill>
        <p:spPr>
          <a:xfrm>
            <a:off x="576262" y="2667583"/>
            <a:ext cx="3071289" cy="1669690"/>
          </a:xfrm>
          <a:prstGeom prst="rect">
            <a:avLst/>
          </a:prstGeom>
        </p:spPr>
      </p:pic>
      <p:sp>
        <p:nvSpPr>
          <p:cNvPr id="8" name="TextBox 7">
            <a:extLst>
              <a:ext uri="{FF2B5EF4-FFF2-40B4-BE49-F238E27FC236}">
                <a16:creationId xmlns:a16="http://schemas.microsoft.com/office/drawing/2014/main" id="{FACBCE7F-74C6-4738-B7C4-8520062C1036}"/>
              </a:ext>
            </a:extLst>
          </p:cNvPr>
          <p:cNvSpPr txBox="1"/>
          <p:nvPr/>
        </p:nvSpPr>
        <p:spPr>
          <a:xfrm>
            <a:off x="592508" y="745481"/>
            <a:ext cx="7409131" cy="230832"/>
          </a:xfrm>
          <a:prstGeom prst="rect">
            <a:avLst/>
          </a:prstGeom>
          <a:noFill/>
        </p:spPr>
        <p:txBody>
          <a:bodyPr wrap="square" rtlCol="0">
            <a:spAutoFit/>
          </a:bodyPr>
          <a:lstStyle/>
          <a:p>
            <a:r>
              <a:rPr lang="en-GB" sz="900" dirty="0"/>
              <a:t>Building on experience and expertise to identify features for subscription churn</a:t>
            </a:r>
          </a:p>
        </p:txBody>
      </p:sp>
    </p:spTree>
    <p:extLst>
      <p:ext uri="{BB962C8B-B14F-4D97-AF65-F5344CB8AC3E}">
        <p14:creationId xmlns:p14="http://schemas.microsoft.com/office/powerpoint/2010/main" val="246924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8">
            <a:extLst>
              <a:ext uri="{FF2B5EF4-FFF2-40B4-BE49-F238E27FC236}">
                <a16:creationId xmlns:a16="http://schemas.microsoft.com/office/drawing/2014/main" id="{DF4A1334-30B8-416E-9399-950D741123A8}"/>
              </a:ext>
            </a:extLst>
          </p:cNvPr>
          <p:cNvGraphicFramePr>
            <a:graphicFrameLocks/>
          </p:cNvGraphicFramePr>
          <p:nvPr>
            <p:extLst>
              <p:ext uri="{D42A27DB-BD31-4B8C-83A1-F6EECF244321}">
                <p14:modId xmlns:p14="http://schemas.microsoft.com/office/powerpoint/2010/main" val="2032342838"/>
              </p:ext>
            </p:extLst>
          </p:nvPr>
        </p:nvGraphicFramePr>
        <p:xfrm>
          <a:off x="1660957" y="1198365"/>
          <a:ext cx="1626817" cy="17589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Chart 20">
            <a:extLst>
              <a:ext uri="{FF2B5EF4-FFF2-40B4-BE49-F238E27FC236}">
                <a16:creationId xmlns:a16="http://schemas.microsoft.com/office/drawing/2014/main" id="{156F1C99-BBD4-4239-B50A-A4FEC1505ED1}"/>
              </a:ext>
            </a:extLst>
          </p:cNvPr>
          <p:cNvGraphicFramePr>
            <a:graphicFrameLocks/>
          </p:cNvGraphicFramePr>
          <p:nvPr>
            <p:extLst>
              <p:ext uri="{D42A27DB-BD31-4B8C-83A1-F6EECF244321}">
                <p14:modId xmlns:p14="http://schemas.microsoft.com/office/powerpoint/2010/main" val="44260313"/>
              </p:ext>
            </p:extLst>
          </p:nvPr>
        </p:nvGraphicFramePr>
        <p:xfrm>
          <a:off x="2847522" y="1189752"/>
          <a:ext cx="1717106" cy="17765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a:extLst>
              <a:ext uri="{FF2B5EF4-FFF2-40B4-BE49-F238E27FC236}">
                <a16:creationId xmlns:a16="http://schemas.microsoft.com/office/drawing/2014/main" id="{A7CDF977-C470-4C72-B8AA-7D9FA0E041A5}"/>
              </a:ext>
            </a:extLst>
          </p:cNvPr>
          <p:cNvGraphicFramePr>
            <a:graphicFrameLocks/>
          </p:cNvGraphicFramePr>
          <p:nvPr>
            <p:extLst>
              <p:ext uri="{D42A27DB-BD31-4B8C-83A1-F6EECF244321}">
                <p14:modId xmlns:p14="http://schemas.microsoft.com/office/powerpoint/2010/main" val="307578102"/>
              </p:ext>
            </p:extLst>
          </p:nvPr>
        </p:nvGraphicFramePr>
        <p:xfrm>
          <a:off x="406208" y="1190453"/>
          <a:ext cx="1599757" cy="1747441"/>
        </p:xfrm>
        <a:graphic>
          <a:graphicData uri="http://schemas.openxmlformats.org/drawingml/2006/chart">
            <c:chart xmlns:c="http://schemas.openxmlformats.org/drawingml/2006/chart" xmlns:r="http://schemas.openxmlformats.org/officeDocument/2006/relationships" r:id="rId4"/>
          </a:graphicData>
        </a:graphic>
      </p:graphicFrame>
      <p:sp>
        <p:nvSpPr>
          <p:cNvPr id="3" name="Date Placeholder 2">
            <a:extLst>
              <a:ext uri="{FF2B5EF4-FFF2-40B4-BE49-F238E27FC236}">
                <a16:creationId xmlns:a16="http://schemas.microsoft.com/office/drawing/2014/main" id="{121801F2-6CAA-4977-ADE1-6ADABD90A4DF}"/>
              </a:ext>
            </a:extLst>
          </p:cNvPr>
          <p:cNvSpPr>
            <a:spLocks noGrp="1"/>
          </p:cNvSpPr>
          <p:nvPr>
            <p:ph type="dt" sz="half" idx="18"/>
          </p:nvPr>
        </p:nvSpPr>
        <p:spPr/>
        <p:txBody>
          <a:bodyPr/>
          <a:lstStyle/>
          <a:p>
            <a:fld id="{0A8BCDD0-4D1B-43B6-B382-25DD6B91D191}" type="datetime1">
              <a:rPr lang="de-DE" smtClean="0"/>
              <a:t>14.04.2020</a:t>
            </a:fld>
            <a:endParaRPr lang="de-DE" dirty="0"/>
          </a:p>
        </p:txBody>
      </p:sp>
      <p:sp>
        <p:nvSpPr>
          <p:cNvPr id="12" name="Title 11">
            <a:extLst>
              <a:ext uri="{FF2B5EF4-FFF2-40B4-BE49-F238E27FC236}">
                <a16:creationId xmlns:a16="http://schemas.microsoft.com/office/drawing/2014/main" id="{12828924-967D-4643-8326-42099BDE60EA}"/>
              </a:ext>
            </a:extLst>
          </p:cNvPr>
          <p:cNvSpPr>
            <a:spLocks noGrp="1"/>
          </p:cNvSpPr>
          <p:nvPr>
            <p:ph type="title"/>
          </p:nvPr>
        </p:nvSpPr>
        <p:spPr/>
        <p:txBody>
          <a:bodyPr/>
          <a:lstStyle/>
          <a:p>
            <a:r>
              <a:rPr lang="en-GB" dirty="0"/>
              <a:t>Definition of churn - overall</a:t>
            </a:r>
          </a:p>
        </p:txBody>
      </p:sp>
      <p:sp>
        <p:nvSpPr>
          <p:cNvPr id="14" name="Text Placeholder 13">
            <a:extLst>
              <a:ext uri="{FF2B5EF4-FFF2-40B4-BE49-F238E27FC236}">
                <a16:creationId xmlns:a16="http://schemas.microsoft.com/office/drawing/2014/main" id="{3354E3FF-269E-4C56-A127-F3C045EC7664}"/>
              </a:ext>
            </a:extLst>
          </p:cNvPr>
          <p:cNvSpPr>
            <a:spLocks noGrp="1"/>
          </p:cNvSpPr>
          <p:nvPr>
            <p:ph type="body" sz="quarter" idx="17"/>
          </p:nvPr>
        </p:nvSpPr>
        <p:spPr/>
        <p:txBody>
          <a:bodyPr>
            <a:normAutofit/>
          </a:bodyPr>
          <a:lstStyle/>
          <a:p>
            <a:pPr marL="0" indent="0">
              <a:buNone/>
            </a:pPr>
            <a:r>
              <a:rPr lang="en-GB" sz="1050" b="1" dirty="0"/>
              <a:t>Definition of churn</a:t>
            </a:r>
          </a:p>
          <a:p>
            <a:pPr marL="0" indent="0">
              <a:buNone/>
            </a:pPr>
            <a:r>
              <a:rPr lang="en-GB" sz="1000" dirty="0"/>
              <a:t>As we started the project the definition of churn was the cancellation of an agreement. However during our workshop feedback from business suggested that subscription cancellation does not always constitute churn as customers are often upsold on a different subscription, thus triggering cancellation of existing subscription</a:t>
            </a:r>
          </a:p>
          <a:p>
            <a:pPr marL="0" indent="0">
              <a:buNone/>
            </a:pPr>
            <a:r>
              <a:rPr lang="en-GB" sz="1000" dirty="0"/>
              <a:t>We define churn into two categories</a:t>
            </a:r>
          </a:p>
          <a:p>
            <a:r>
              <a:rPr lang="en-GB" sz="1000" b="1" dirty="0"/>
              <a:t>Total churn</a:t>
            </a:r>
            <a:r>
              <a:rPr lang="en-GB" sz="1000" dirty="0"/>
              <a:t>: when the customer value for a product goes down to zero or lower that zero.</a:t>
            </a:r>
          </a:p>
          <a:p>
            <a:r>
              <a:rPr lang="en-GB" sz="1000" b="1" dirty="0"/>
              <a:t>Partial churn</a:t>
            </a:r>
            <a:r>
              <a:rPr lang="en-GB" sz="1000" dirty="0"/>
              <a:t>: when the customer value is more than zero for a product but is lower than in the previous year.</a:t>
            </a:r>
          </a:p>
          <a:p>
            <a:pPr marL="0" indent="0">
              <a:buNone/>
            </a:pPr>
            <a:r>
              <a:rPr lang="en-GB" sz="1000" dirty="0"/>
              <a:t>Here we consider churn at product line level 2. thus a customer might have no churn on a journal product but total churn on SCOPUS and partial churn on </a:t>
            </a:r>
            <a:r>
              <a:rPr lang="en-GB" sz="1000" dirty="0" err="1"/>
              <a:t>Reaxys</a:t>
            </a:r>
            <a:r>
              <a:rPr lang="en-GB" sz="1000" dirty="0"/>
              <a:t>. </a:t>
            </a:r>
          </a:p>
          <a:p>
            <a:pPr marL="0" indent="0">
              <a:buNone/>
            </a:pPr>
            <a:endParaRPr lang="en-GB" sz="1050" dirty="0"/>
          </a:p>
          <a:p>
            <a:pPr marL="0" indent="0">
              <a:buNone/>
            </a:pPr>
            <a:endParaRPr lang="en-GB" sz="1050" dirty="0"/>
          </a:p>
        </p:txBody>
      </p:sp>
      <p:pic>
        <p:nvPicPr>
          <p:cNvPr id="5" name="Picture 4">
            <a:extLst>
              <a:ext uri="{FF2B5EF4-FFF2-40B4-BE49-F238E27FC236}">
                <a16:creationId xmlns:a16="http://schemas.microsoft.com/office/drawing/2014/main" id="{ACE318CF-1294-48BC-9F3D-96591E543A59}"/>
              </a:ext>
            </a:extLst>
          </p:cNvPr>
          <p:cNvPicPr>
            <a:picLocks noChangeAspect="1"/>
          </p:cNvPicPr>
          <p:nvPr/>
        </p:nvPicPr>
        <p:blipFill rotWithShape="1">
          <a:blip r:embed="rId5"/>
          <a:srcRect l="6002" t="15486" r="8841" b="75055"/>
          <a:stretch/>
        </p:blipFill>
        <p:spPr>
          <a:xfrm>
            <a:off x="657262" y="2800169"/>
            <a:ext cx="3907366" cy="249158"/>
          </a:xfrm>
          <a:prstGeom prst="rect">
            <a:avLst/>
          </a:prstGeom>
        </p:spPr>
      </p:pic>
      <p:graphicFrame>
        <p:nvGraphicFramePr>
          <p:cNvPr id="22" name="Chart 21">
            <a:extLst>
              <a:ext uri="{FF2B5EF4-FFF2-40B4-BE49-F238E27FC236}">
                <a16:creationId xmlns:a16="http://schemas.microsoft.com/office/drawing/2014/main" id="{79F761F3-8334-4B68-A459-F9D770C2232E}"/>
              </a:ext>
            </a:extLst>
          </p:cNvPr>
          <p:cNvGraphicFramePr>
            <a:graphicFrameLocks/>
          </p:cNvGraphicFramePr>
          <p:nvPr>
            <p:extLst>
              <p:ext uri="{D42A27DB-BD31-4B8C-83A1-F6EECF244321}">
                <p14:modId xmlns:p14="http://schemas.microsoft.com/office/powerpoint/2010/main" val="945733946"/>
              </p:ext>
            </p:extLst>
          </p:nvPr>
        </p:nvGraphicFramePr>
        <p:xfrm>
          <a:off x="240996" y="3181664"/>
          <a:ext cx="4132163" cy="1347033"/>
        </p:xfrm>
        <a:graphic>
          <a:graphicData uri="http://schemas.openxmlformats.org/drawingml/2006/chart">
            <c:chart xmlns:c="http://schemas.openxmlformats.org/drawingml/2006/chart" xmlns:r="http://schemas.openxmlformats.org/officeDocument/2006/relationships" r:id="rId6"/>
          </a:graphicData>
        </a:graphic>
      </p:graphicFrame>
      <p:sp>
        <p:nvSpPr>
          <p:cNvPr id="23" name="TextBox 22">
            <a:extLst>
              <a:ext uri="{FF2B5EF4-FFF2-40B4-BE49-F238E27FC236}">
                <a16:creationId xmlns:a16="http://schemas.microsoft.com/office/drawing/2014/main" id="{963E119A-08C6-4BA0-BC85-101A2373C51B}"/>
              </a:ext>
            </a:extLst>
          </p:cNvPr>
          <p:cNvSpPr txBox="1"/>
          <p:nvPr/>
        </p:nvSpPr>
        <p:spPr>
          <a:xfrm>
            <a:off x="592508" y="745481"/>
            <a:ext cx="7817962" cy="369332"/>
          </a:xfrm>
          <a:prstGeom prst="rect">
            <a:avLst/>
          </a:prstGeom>
          <a:noFill/>
        </p:spPr>
        <p:txBody>
          <a:bodyPr wrap="square" rtlCol="0">
            <a:spAutoFit/>
          </a:bodyPr>
          <a:lstStyle/>
          <a:p>
            <a:r>
              <a:rPr lang="en-GB" sz="900" dirty="0"/>
              <a:t>The value lost to churn has been increasing over the years, the % of customers upsold remains consistent and over half of bookings come from these customers</a:t>
            </a:r>
          </a:p>
        </p:txBody>
      </p:sp>
      <p:sp>
        <p:nvSpPr>
          <p:cNvPr id="4" name="Rectangle 3">
            <a:extLst>
              <a:ext uri="{FF2B5EF4-FFF2-40B4-BE49-F238E27FC236}">
                <a16:creationId xmlns:a16="http://schemas.microsoft.com/office/drawing/2014/main" id="{ECC023A9-1B73-4748-ADF4-6AFA03BE58FB}"/>
              </a:ext>
            </a:extLst>
          </p:cNvPr>
          <p:cNvSpPr/>
          <p:nvPr/>
        </p:nvSpPr>
        <p:spPr>
          <a:xfrm>
            <a:off x="3970075" y="2870605"/>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B9388168-1741-4D62-907D-4FAC358E946B}"/>
              </a:ext>
            </a:extLst>
          </p:cNvPr>
          <p:cNvSpPr txBox="1"/>
          <p:nvPr/>
        </p:nvSpPr>
        <p:spPr>
          <a:xfrm>
            <a:off x="592508" y="3030175"/>
            <a:ext cx="2689603" cy="246221"/>
          </a:xfrm>
          <a:prstGeom prst="rect">
            <a:avLst/>
          </a:prstGeom>
          <a:noFill/>
        </p:spPr>
        <p:txBody>
          <a:bodyPr wrap="square" rtlCol="0">
            <a:spAutoFit/>
          </a:bodyPr>
          <a:lstStyle/>
          <a:p>
            <a:r>
              <a:rPr lang="en-GB" sz="1000" dirty="0"/>
              <a:t>Distribution of value lost by churn type</a:t>
            </a:r>
          </a:p>
        </p:txBody>
      </p:sp>
      <p:sp>
        <p:nvSpPr>
          <p:cNvPr id="15" name="TextBox 14">
            <a:extLst>
              <a:ext uri="{FF2B5EF4-FFF2-40B4-BE49-F238E27FC236}">
                <a16:creationId xmlns:a16="http://schemas.microsoft.com/office/drawing/2014/main" id="{8AB13574-377F-4280-B1F7-F6059ED717DA}"/>
              </a:ext>
            </a:extLst>
          </p:cNvPr>
          <p:cNvSpPr txBox="1"/>
          <p:nvPr/>
        </p:nvSpPr>
        <p:spPr>
          <a:xfrm>
            <a:off x="592508" y="1026745"/>
            <a:ext cx="3665766" cy="246221"/>
          </a:xfrm>
          <a:prstGeom prst="rect">
            <a:avLst/>
          </a:prstGeom>
          <a:noFill/>
        </p:spPr>
        <p:txBody>
          <a:bodyPr wrap="square" rtlCol="0">
            <a:spAutoFit/>
          </a:bodyPr>
          <a:lstStyle/>
          <a:p>
            <a:r>
              <a:rPr lang="en-GB" sz="1000" dirty="0"/>
              <a:t>Distribution of customers x product by churn / no churn type</a:t>
            </a:r>
          </a:p>
        </p:txBody>
      </p:sp>
    </p:spTree>
    <p:extLst>
      <p:ext uri="{BB962C8B-B14F-4D97-AF65-F5344CB8AC3E}">
        <p14:creationId xmlns:p14="http://schemas.microsoft.com/office/powerpoint/2010/main" val="37648525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10.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11.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12.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13.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14.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15.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16.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17.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18.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19.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2.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20.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21.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22.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23.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24.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25.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26.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3.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4.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5.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6.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7.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8.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ags/tag9.xml><?xml version="1.0" encoding="utf-8"?>
<p:tagLst xmlns:a="http://schemas.openxmlformats.org/drawingml/2006/main" xmlns:r="http://schemas.openxmlformats.org/officeDocument/2006/relationships" xmlns:p="http://schemas.openxmlformats.org/presentationml/2006/main">
  <p:tag name="CLASSIFICATION" val="Baringa_Confidential"/>
</p:tagLst>
</file>

<file path=ppt/theme/theme1.xml><?xml version="1.0" encoding="utf-8"?>
<a:theme xmlns:a="http://schemas.openxmlformats.org/drawingml/2006/main" name="Elsevier">
  <a:themeElements>
    <a:clrScheme name="Custom 1">
      <a:dk1>
        <a:srgbClr val="53565A"/>
      </a:dk1>
      <a:lt1>
        <a:srgbClr val="FFFFFF"/>
      </a:lt1>
      <a:dk2>
        <a:srgbClr val="FF6C00"/>
      </a:dk2>
      <a:lt2>
        <a:srgbClr val="E7E6E6"/>
      </a:lt2>
      <a:accent1>
        <a:srgbClr val="3678DF"/>
      </a:accent1>
      <a:accent2>
        <a:srgbClr val="FF6C00"/>
      </a:accent2>
      <a:accent3>
        <a:srgbClr val="FCD300"/>
      </a:accent3>
      <a:accent4>
        <a:srgbClr val="F73D28"/>
      </a:accent4>
      <a:accent5>
        <a:srgbClr val="8ED600"/>
      </a:accent5>
      <a:accent6>
        <a:srgbClr val="661CC9"/>
      </a:accent6>
      <a:hlink>
        <a:srgbClr val="0563C1"/>
      </a:hlink>
      <a:folHlink>
        <a:srgbClr val="FF6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3699BEAAB3104D80CF88D3D200569D" ma:contentTypeVersion="13" ma:contentTypeDescription="Create a new document." ma:contentTypeScope="" ma:versionID="938fa1a1e65a6e14f45bda4aceb91921">
  <xsd:schema xmlns:xsd="http://www.w3.org/2001/XMLSchema" xmlns:xs="http://www.w3.org/2001/XMLSchema" xmlns:p="http://schemas.microsoft.com/office/2006/metadata/properties" xmlns:ns3="12b50d0b-aa8a-4798-9302-c6d8a3e26f40" xmlns:ns4="5895564c-cac9-4296-937b-aaa5603d153b" targetNamespace="http://schemas.microsoft.com/office/2006/metadata/properties" ma:root="true" ma:fieldsID="3520a730bf51df75918f537e94509bb9" ns3:_="" ns4:_="">
    <xsd:import namespace="12b50d0b-aa8a-4798-9302-c6d8a3e26f40"/>
    <xsd:import namespace="5895564c-cac9-4296-937b-aaa5603d153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EventHashCode" minOccurs="0"/>
                <xsd:element ref="ns4:MediaServiceGenerationTim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b50d0b-aa8a-4798-9302-c6d8a3e26f4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95564c-cac9-4296-937b-aaa5603d153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C3F621-F0CE-43AC-9216-54475B343F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b50d0b-aa8a-4798-9302-c6d8a3e26f40"/>
    <ds:schemaRef ds:uri="5895564c-cac9-4296-937b-aaa5603d15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269830-77AF-4772-AF31-2D45166273FE}">
  <ds:schemaRefs>
    <ds:schemaRef ds:uri="5895564c-cac9-4296-937b-aaa5603d153b"/>
    <ds:schemaRef ds:uri="http://purl.org/dc/elements/1.1/"/>
    <ds:schemaRef ds:uri="http://schemas.microsoft.com/office/2006/metadata/properties"/>
    <ds:schemaRef ds:uri="12b50d0b-aa8a-4798-9302-c6d8a3e26f40"/>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FFA2C4FF-E2E8-4879-AAFD-563E9949FF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ELS_ppt-presentation_Arial 16_9 new colorscheme</Template>
  <TotalTime>0</TotalTime>
  <Words>5217</Words>
  <Application>Microsoft Office PowerPoint</Application>
  <PresentationFormat>On-screen Show (16:9)</PresentationFormat>
  <Paragraphs>751</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Courier New</vt:lpstr>
      <vt:lpstr>Elsevier</vt:lpstr>
      <vt:lpstr>RSS Churn Propensity &amp; Covid19 implications</vt:lpstr>
      <vt:lpstr>Table of Contents</vt:lpstr>
      <vt:lpstr>Management Summary</vt:lpstr>
      <vt:lpstr>Covid19 Implications</vt:lpstr>
      <vt:lpstr>Covid19 Implications</vt:lpstr>
      <vt:lpstr>Covid19 Implications</vt:lpstr>
      <vt:lpstr>Data model</vt:lpstr>
      <vt:lpstr>Features for model development</vt:lpstr>
      <vt:lpstr>Definition of churn - overall</vt:lpstr>
      <vt:lpstr>Partial churn range - overall</vt:lpstr>
      <vt:lpstr>Customer trend before churn - overall</vt:lpstr>
      <vt:lpstr>Churn by bookings value</vt:lpstr>
      <vt:lpstr>Churn by Recency and number of agreements</vt:lpstr>
      <vt:lpstr>Churn by Journals Science Direct Usage</vt:lpstr>
      <vt:lpstr>Model development and application</vt:lpstr>
      <vt:lpstr>Simplified model results - Journals</vt:lpstr>
      <vt:lpstr>Simplified model results - Solutions</vt:lpstr>
      <vt:lpstr>Churn propensity by customer value - Journals</vt:lpstr>
      <vt:lpstr>Churn propensity by customer value - Solutions</vt:lpstr>
      <vt:lpstr>Churn by industry classification</vt:lpstr>
      <vt:lpstr>Churn by organisation size classification</vt:lpstr>
      <vt:lpstr>Churn by regions</vt:lpstr>
      <vt:lpstr>PowerPoint Presentation</vt:lpstr>
      <vt:lpstr>Operationalise model results into actions</vt:lpstr>
      <vt:lpstr>Things to improve</vt:lpstr>
      <vt:lpstr>Top 50 ordered customer likely to churn</vt:lpstr>
      <vt:lpstr>Next Best Action</vt:lpstr>
      <vt:lpstr>Addendum</vt:lpstr>
      <vt:lpstr>PowerPoint Presentation</vt:lpstr>
      <vt:lpstr>Process Delivery and Process</vt:lpstr>
      <vt:lpstr>Tools leveraged</vt:lpstr>
      <vt:lpstr>Model development process</vt:lpstr>
      <vt:lpstr>Class imbalance</vt:lpstr>
      <vt:lpstr>Reducing dimensionality</vt:lpstr>
      <vt:lpstr>Model results</vt:lpstr>
      <vt:lpstr>Simplified model results</vt:lpstr>
      <vt:lpstr>Path to production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2018-07-23T12:36:44Z</cp:lastPrinted>
  <dcterms:created xsi:type="dcterms:W3CDTF">2018-05-29T20:11:58Z</dcterms:created>
  <dcterms:modified xsi:type="dcterms:W3CDTF">2020-04-14T08:41:16Z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0x010100F83699BEAAB3104D80CF88D3D200569D</vt:lpwstr>
  </property>
  <property fmtid="{D5CDD505-2E9C-101B-9397-08002B2CF9AE}" pid="3" name="AuthorIds_UIVersion_1536">
    <vt:lpwstr>12</vt:lpwstr>
  </property>
</Properties>
</file>