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1"/>
  </p:notesMasterIdLst>
  <p:sldIdLst>
    <p:sldId id="270" r:id="rId2"/>
    <p:sldId id="259" r:id="rId3"/>
    <p:sldId id="260" r:id="rId4"/>
    <p:sldId id="261" r:id="rId5"/>
    <p:sldId id="262" r:id="rId6"/>
    <p:sldId id="269" r:id="rId7"/>
    <p:sldId id="266" r:id="rId8"/>
    <p:sldId id="267" r:id="rId9"/>
    <p:sldId id="268" r:id="rId10"/>
    <p:sldId id="264" r:id="rId11"/>
    <p:sldId id="265" r:id="rId12"/>
    <p:sldId id="275" r:id="rId13"/>
    <p:sldId id="271" r:id="rId14"/>
    <p:sldId id="272" r:id="rId15"/>
    <p:sldId id="273" r:id="rId16"/>
    <p:sldId id="274" r:id="rId17"/>
    <p:sldId id="277" r:id="rId18"/>
    <p:sldId id="280" r:id="rId19"/>
    <p:sldId id="279" r:id="rId20"/>
  </p:sldIdLst>
  <p:sldSz cx="98996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3" userDrawn="1">
          <p15:clr>
            <a:srgbClr val="A4A3A4"/>
          </p15:clr>
        </p15:guide>
        <p15:guide id="2" orient="horz" pos="228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4789" userDrawn="1">
          <p15:clr>
            <a:srgbClr val="A4A3A4"/>
          </p15:clr>
        </p15:guide>
        <p15:guide id="5" pos="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6F"/>
    <a:srgbClr val="EAEBEB"/>
    <a:srgbClr val="EECBD5"/>
    <a:srgbClr val="D5D6D7"/>
    <a:srgbClr val="802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howGuides="1">
      <p:cViewPr varScale="1">
        <p:scale>
          <a:sx n="88" d="100"/>
          <a:sy n="88" d="100"/>
        </p:scale>
        <p:origin x="67" y="62"/>
      </p:cViewPr>
      <p:guideLst>
        <p:guide orient="horz" pos="3743"/>
        <p:guide orient="horz" pos="228"/>
        <p:guide orient="horz" pos="908"/>
        <p:guide pos="4789"/>
        <p:guide pos="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[water.xlsx]Sheet4!PivotTable4</c:name>
    <c:fmtId val="2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1114612579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Sheet4!$A$5:$A$29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Sheet4!$B$5:$B$29</c:f>
              <c:numCache>
                <c:formatCode>General</c:formatCode>
                <c:ptCount val="24"/>
                <c:pt idx="0">
                  <c:v>0</c:v>
                </c:pt>
                <c:pt idx="1">
                  <c:v>0.40699999999999648</c:v>
                </c:pt>
                <c:pt idx="2">
                  <c:v>1.0379999999999896</c:v>
                </c:pt>
                <c:pt idx="3">
                  <c:v>0.14000000000000767</c:v>
                </c:pt>
                <c:pt idx="4">
                  <c:v>0.10200000000000387</c:v>
                </c:pt>
                <c:pt idx="5">
                  <c:v>1.1480000000000032</c:v>
                </c:pt>
                <c:pt idx="6">
                  <c:v>0.15099999999999625</c:v>
                </c:pt>
                <c:pt idx="7">
                  <c:v>6.095000000000006</c:v>
                </c:pt>
                <c:pt idx="8">
                  <c:v>1.0539999999999878</c:v>
                </c:pt>
                <c:pt idx="9">
                  <c:v>3.230000000000004</c:v>
                </c:pt>
                <c:pt idx="10">
                  <c:v>1.4570000000000007</c:v>
                </c:pt>
                <c:pt idx="11">
                  <c:v>0.21699999999999875</c:v>
                </c:pt>
                <c:pt idx="12">
                  <c:v>0.1530000000000058</c:v>
                </c:pt>
                <c:pt idx="13">
                  <c:v>0.12699999999999534</c:v>
                </c:pt>
                <c:pt idx="14">
                  <c:v>1.2269999999999968</c:v>
                </c:pt>
                <c:pt idx="15">
                  <c:v>0.15999999999999659</c:v>
                </c:pt>
                <c:pt idx="16">
                  <c:v>0.38500000000000512</c:v>
                </c:pt>
                <c:pt idx="17">
                  <c:v>1.1219999999999999</c:v>
                </c:pt>
                <c:pt idx="18">
                  <c:v>6.2199999999999989</c:v>
                </c:pt>
                <c:pt idx="19">
                  <c:v>1.4840000000000018</c:v>
                </c:pt>
                <c:pt idx="20">
                  <c:v>0.31300000000000239</c:v>
                </c:pt>
                <c:pt idx="21">
                  <c:v>0.19500000000000739</c:v>
                </c:pt>
                <c:pt idx="22">
                  <c:v>0.14399999999999125</c:v>
                </c:pt>
                <c:pt idx="23">
                  <c:v>0.3819999999999979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5-44B4-BE96-9626B68F5CF5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1908394429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Sheet4!$A$5:$A$29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Sheet4!$C$5:$C$29</c:f>
              <c:numCache>
                <c:formatCode>General</c:formatCode>
                <c:ptCount val="24"/>
                <c:pt idx="0">
                  <c:v>0</c:v>
                </c:pt>
                <c:pt idx="1">
                  <c:v>1.3690000000000069</c:v>
                </c:pt>
                <c:pt idx="2">
                  <c:v>1.3599999999999968</c:v>
                </c:pt>
                <c:pt idx="3">
                  <c:v>1.7400000000000064</c:v>
                </c:pt>
                <c:pt idx="4">
                  <c:v>1.6269999999999882</c:v>
                </c:pt>
                <c:pt idx="5">
                  <c:v>1.6510000000000034</c:v>
                </c:pt>
                <c:pt idx="6">
                  <c:v>2.5289999999999999</c:v>
                </c:pt>
                <c:pt idx="7">
                  <c:v>1.4230000000000054</c:v>
                </c:pt>
                <c:pt idx="8">
                  <c:v>1.2159999999999975</c:v>
                </c:pt>
                <c:pt idx="9">
                  <c:v>1.0849999999999937</c:v>
                </c:pt>
                <c:pt idx="10">
                  <c:v>1.8920000000000119</c:v>
                </c:pt>
                <c:pt idx="11">
                  <c:v>2.9679999999999893</c:v>
                </c:pt>
                <c:pt idx="12">
                  <c:v>5.363000000000012</c:v>
                </c:pt>
                <c:pt idx="13">
                  <c:v>4.5179999999999954</c:v>
                </c:pt>
                <c:pt idx="14">
                  <c:v>3.2999999999999954</c:v>
                </c:pt>
                <c:pt idx="15">
                  <c:v>3.5430000000000081</c:v>
                </c:pt>
                <c:pt idx="16">
                  <c:v>1.6909999999999901</c:v>
                </c:pt>
                <c:pt idx="17">
                  <c:v>3.3840000000000057</c:v>
                </c:pt>
                <c:pt idx="18">
                  <c:v>2.8719999999999946</c:v>
                </c:pt>
                <c:pt idx="19">
                  <c:v>2.8260000000000058</c:v>
                </c:pt>
                <c:pt idx="20">
                  <c:v>1.2629999999999981</c:v>
                </c:pt>
                <c:pt idx="21">
                  <c:v>2.3440000000000012</c:v>
                </c:pt>
                <c:pt idx="22">
                  <c:v>1.3829999999999956</c:v>
                </c:pt>
                <c:pt idx="23">
                  <c:v>1.7459999999999987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55-44B4-BE96-9626B68F5CF5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7396617545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Sheet4!$A$5:$A$29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Sheet4!$D$5:$D$29</c:f>
              <c:numCache>
                <c:formatCode>General</c:formatCode>
                <c:ptCount val="24"/>
                <c:pt idx="0">
                  <c:v>0</c:v>
                </c:pt>
                <c:pt idx="1">
                  <c:v>0.27700000000000102</c:v>
                </c:pt>
                <c:pt idx="2">
                  <c:v>0.78100000000000058</c:v>
                </c:pt>
                <c:pt idx="3">
                  <c:v>2.7999999999997804E-2</c:v>
                </c:pt>
                <c:pt idx="4">
                  <c:v>1.3000000000001677E-2</c:v>
                </c:pt>
                <c:pt idx="5">
                  <c:v>4.9999999999990052E-3</c:v>
                </c:pt>
                <c:pt idx="6">
                  <c:v>1.6320000000000014</c:v>
                </c:pt>
                <c:pt idx="7">
                  <c:v>3.038999999999997</c:v>
                </c:pt>
                <c:pt idx="8">
                  <c:v>1.8610000000000007</c:v>
                </c:pt>
                <c:pt idx="9">
                  <c:v>6.3930000000000025</c:v>
                </c:pt>
                <c:pt idx="10">
                  <c:v>5.2119999999999962</c:v>
                </c:pt>
                <c:pt idx="11">
                  <c:v>3.508000000000008</c:v>
                </c:pt>
                <c:pt idx="12">
                  <c:v>3.0209999999999972</c:v>
                </c:pt>
                <c:pt idx="13">
                  <c:v>1.0490000000000013</c:v>
                </c:pt>
                <c:pt idx="14">
                  <c:v>1.1729999999999947</c:v>
                </c:pt>
                <c:pt idx="15">
                  <c:v>3.006000000000002</c:v>
                </c:pt>
                <c:pt idx="16">
                  <c:v>2.7290000000000045</c:v>
                </c:pt>
                <c:pt idx="17">
                  <c:v>1.7809999999999899</c:v>
                </c:pt>
                <c:pt idx="18">
                  <c:v>1.9530000000000012</c:v>
                </c:pt>
                <c:pt idx="19">
                  <c:v>2.16</c:v>
                </c:pt>
                <c:pt idx="20">
                  <c:v>2.0260000000000016</c:v>
                </c:pt>
                <c:pt idx="21">
                  <c:v>1.007000000000005</c:v>
                </c:pt>
                <c:pt idx="22">
                  <c:v>0.22500000000000142</c:v>
                </c:pt>
                <c:pt idx="23">
                  <c:v>0.84199999999999164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55-44B4-BE96-9626B68F5CF5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9976411424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Sheet4!$A$5:$A$29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Sheet4!$E$5:$E$29</c:f>
              <c:numCache>
                <c:formatCode>General</c:formatCode>
                <c:ptCount val="24"/>
                <c:pt idx="0">
                  <c:v>0</c:v>
                </c:pt>
                <c:pt idx="1">
                  <c:v>7.0000000000050022E-3</c:v>
                </c:pt>
                <c:pt idx="2">
                  <c:v>1.300000000000523E-2</c:v>
                </c:pt>
                <c:pt idx="3">
                  <c:v>1.4999999999993463E-2</c:v>
                </c:pt>
                <c:pt idx="4">
                  <c:v>1.3000000000012335E-2</c:v>
                </c:pt>
                <c:pt idx="5">
                  <c:v>9.9999999999837996E-3</c:v>
                </c:pt>
                <c:pt idx="6">
                  <c:v>0.42900000000000915</c:v>
                </c:pt>
                <c:pt idx="7">
                  <c:v>1.6820000000000022</c:v>
                </c:pt>
                <c:pt idx="8">
                  <c:v>1.828000000000003</c:v>
                </c:pt>
                <c:pt idx="9">
                  <c:v>6.5539999999999665</c:v>
                </c:pt>
                <c:pt idx="10">
                  <c:v>8.0380000000000251</c:v>
                </c:pt>
                <c:pt idx="11">
                  <c:v>6.3100000000000023</c:v>
                </c:pt>
                <c:pt idx="12">
                  <c:v>3.570999999999998</c:v>
                </c:pt>
                <c:pt idx="13">
                  <c:v>1.7079999999999984</c:v>
                </c:pt>
                <c:pt idx="14">
                  <c:v>0.52799999999999869</c:v>
                </c:pt>
                <c:pt idx="15">
                  <c:v>0.14100000000000534</c:v>
                </c:pt>
                <c:pt idx="16">
                  <c:v>0.10099999999999199</c:v>
                </c:pt>
                <c:pt idx="17">
                  <c:v>0.13599999999998857</c:v>
                </c:pt>
                <c:pt idx="18">
                  <c:v>1.7190000000000154</c:v>
                </c:pt>
                <c:pt idx="19">
                  <c:v>2.8599999999999923</c:v>
                </c:pt>
                <c:pt idx="20">
                  <c:v>1.7409999999999997</c:v>
                </c:pt>
                <c:pt idx="21">
                  <c:v>1.9449999999999932</c:v>
                </c:pt>
                <c:pt idx="22">
                  <c:v>8.0000000000097771E-3</c:v>
                </c:pt>
                <c:pt idx="23">
                  <c:v>7.9999999999955662E-3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55-44B4-BE96-9626B68F5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218168"/>
        <c:axId val="483211280"/>
      </c:areaChart>
      <c:catAx>
        <c:axId val="483218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211280"/>
        <c:crosses val="autoZero"/>
        <c:auto val="1"/>
        <c:lblAlgn val="ctr"/>
        <c:lblOffset val="100"/>
        <c:noMultiLvlLbl val="0"/>
      </c:catAx>
      <c:valAx>
        <c:axId val="48321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218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29013-D118-4F22-8331-FAAC7A6D301F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1143000"/>
            <a:ext cx="4454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B5513-5A0F-4C94-9F10-C43A13890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9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067599" y="6087600"/>
            <a:ext cx="1472400" cy="410400"/>
          </a:xfrm>
        </p:spPr>
        <p:txBody>
          <a:bodyPr/>
          <a:lstStyle>
            <a:lvl1pPr>
              <a:defRPr sz="1000" baseline="0"/>
            </a:lvl1pPr>
          </a:lstStyle>
          <a:p>
            <a:r>
              <a:rPr lang="en-GB" dirty="0" smtClean="0"/>
              <a:t>Insert client logo</a:t>
            </a:r>
            <a:endParaRPr lang="en-GB" dirty="0"/>
          </a:p>
        </p:txBody>
      </p:sp>
      <p:sp>
        <p:nvSpPr>
          <p:cNvPr id="2" name="Baringa_Confidential"/>
          <p:cNvSpPr txBox="1"/>
          <p:nvPr userDrawn="1">
            <p:custDataLst>
              <p:tags r:id="rId1"/>
            </p:custDataLst>
          </p:nvPr>
        </p:nvSpPr>
        <p:spPr>
          <a:xfrm>
            <a:off x="269875" y="6612382"/>
            <a:ext cx="1273683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just"/>
            <a:r>
              <a:rPr lang="en-GB" sz="700" smtClean="0">
                <a:solidFill>
                  <a:srgbClr val="000000"/>
                </a:solidFill>
                <a:latin typeface="Calibri" panose="020F0502020204030204" pitchFamily="34" charset="0"/>
              </a:rPr>
              <a:t>Baringa Confidential</a:t>
            </a:r>
            <a:endParaRPr lang="en-GB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8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6858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6858000" cy="457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3999" y="6498000"/>
            <a:ext cx="666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p2 – logo smal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00" y="360001"/>
            <a:ext cx="1472000" cy="411429"/>
          </a:xfrm>
          <a:prstGeom prst="rect">
            <a:avLst/>
          </a:prstGeom>
        </p:spPr>
      </p:pic>
      <p:pic>
        <p:nvPicPr>
          <p:cNvPr id="8" name="Picture 7" descr="p2 – logo small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00" y="360001"/>
            <a:ext cx="1472000" cy="41142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60000" y="6570278"/>
            <a:ext cx="6084000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GB" sz="700" baseline="0" dirty="0"/>
              <a:t>Copyright © Baringa Partners LLP </a:t>
            </a:r>
            <a:r>
              <a:rPr lang="en-GB" sz="700" baseline="0" dirty="0" smtClean="0"/>
              <a:t>2019.  </a:t>
            </a:r>
            <a:r>
              <a:rPr lang="en-GB" sz="700" baseline="0" dirty="0"/>
              <a:t>All rights reserved. This document is subject to contract and contains confidential and proprietary information.</a:t>
            </a:r>
          </a:p>
        </p:txBody>
      </p:sp>
    </p:spTree>
    <p:extLst>
      <p:ext uri="{BB962C8B-B14F-4D97-AF65-F5344CB8AC3E}">
        <p14:creationId xmlns:p14="http://schemas.microsoft.com/office/powerpoint/2010/main" val="70732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3000" b="1" i="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2200"/>
        </a:spcAft>
        <a:buFont typeface="Arial" panose="020B0604020202020204" pitchFamily="34" charset="0"/>
        <a:buNone/>
        <a:defRPr sz="1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spcBef>
          <a:spcPts val="0"/>
        </a:spcBef>
        <a:spcAft>
          <a:spcPts val="2200"/>
        </a:spcAft>
        <a:buClr>
          <a:schemeClr val="accent6"/>
        </a:buClr>
        <a:buSzPct val="100000"/>
        <a:buFontTx/>
        <a:buBlip>
          <a:blip r:embed="rId4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80000" algn="l" defTabSz="914400" rtl="0" eaLnBrk="1" latinLnBrk="0" hangingPunct="1">
        <a:spcBef>
          <a:spcPts val="0"/>
        </a:spcBef>
        <a:spcAft>
          <a:spcPts val="900"/>
        </a:spcAft>
        <a:buFont typeface="Calibri" panose="020F050202020403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" indent="-144000" algn="l" defTabSz="914400" rtl="0" eaLnBrk="1" latinLnBrk="0" hangingPunct="1">
        <a:spcBef>
          <a:spcPts val="0"/>
        </a:spcBef>
        <a:spcAft>
          <a:spcPts val="90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" indent="-144000" algn="l" defTabSz="914400" rtl="0" eaLnBrk="1" latinLnBrk="0" hangingPunct="1">
        <a:spcBef>
          <a:spcPts val="0"/>
        </a:spcBef>
        <a:spcAft>
          <a:spcPts val="90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/>
          <p:cNvSpPr txBox="1"/>
          <p:nvPr/>
        </p:nvSpPr>
        <p:spPr>
          <a:xfrm>
            <a:off x="701353" y="2420888"/>
            <a:ext cx="84249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 smtClean="0"/>
              <a:t>ELECTRICITY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30033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77" y="1412776"/>
            <a:ext cx="7644757" cy="40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0" y="2204864"/>
            <a:ext cx="9661270" cy="32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/>
          <p:cNvSpPr txBox="1"/>
          <p:nvPr/>
        </p:nvSpPr>
        <p:spPr>
          <a:xfrm>
            <a:off x="2933601" y="2420888"/>
            <a:ext cx="46085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 smtClean="0"/>
              <a:t>CARS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59124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13" y="1052736"/>
            <a:ext cx="6430461" cy="4653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329" y="4046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a GIF image it will animate when you publish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5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3" y="2204863"/>
            <a:ext cx="3846324" cy="2679755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33" y="2204864"/>
            <a:ext cx="3841874" cy="26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planet orb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7" y="105273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7028">
            <a:off x="3492129" y="2793622"/>
            <a:ext cx="1084963" cy="1084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0374" flipH="1">
            <a:off x="2503740" y="3633506"/>
            <a:ext cx="576064" cy="576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0374" flipH="1">
            <a:off x="1666665" y="3773675"/>
            <a:ext cx="576064" cy="576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0374" flipH="1">
            <a:off x="1010788" y="3705515"/>
            <a:ext cx="576064" cy="576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0" t="2" r="114" b="-4148"/>
          <a:stretch/>
        </p:blipFill>
        <p:spPr>
          <a:xfrm rot="20770374" flipH="1">
            <a:off x="1282737" y="3301288"/>
            <a:ext cx="366816" cy="599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5519" y="1956975"/>
            <a:ext cx="338683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Our fleet have travelled over </a:t>
            </a:r>
          </a:p>
          <a:p>
            <a:r>
              <a:rPr lang="en-GB" sz="4800" b="1" dirty="0" smtClean="0">
                <a:latin typeface="Bauhaus 93" panose="04030905020B02020C02" pitchFamily="82" charset="0"/>
              </a:rPr>
              <a:t>7817 </a:t>
            </a:r>
            <a:r>
              <a:rPr lang="en-GB" sz="3200" b="1" dirty="0" smtClean="0"/>
              <a:t>Km</a:t>
            </a:r>
            <a:r>
              <a:rPr lang="en-GB" b="1" dirty="0" smtClean="0"/>
              <a:t> </a:t>
            </a:r>
            <a:endParaRPr lang="en-GB" b="1" dirty="0" smtClean="0"/>
          </a:p>
          <a:p>
            <a:r>
              <a:rPr lang="en-GB" b="1" dirty="0" smtClean="0"/>
              <a:t>equivalent </a:t>
            </a:r>
            <a:r>
              <a:rPr lang="en-GB" b="1" dirty="0" smtClean="0"/>
              <a:t>to </a:t>
            </a:r>
            <a:r>
              <a:rPr lang="en-GB" b="1" dirty="0"/>
              <a:t>c</a:t>
            </a:r>
            <a:r>
              <a:rPr lang="en-GB" b="1" dirty="0" smtClean="0"/>
              <a:t>ircumnavigating Pluto</a:t>
            </a:r>
          </a:p>
        </p:txBody>
      </p:sp>
    </p:spTree>
    <p:extLst>
      <p:ext uri="{BB962C8B-B14F-4D97-AF65-F5344CB8AC3E}">
        <p14:creationId xmlns:p14="http://schemas.microsoft.com/office/powerpoint/2010/main" val="69682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90" t="8560" r="3490" b="7560"/>
          <a:stretch/>
        </p:blipFill>
        <p:spPr>
          <a:xfrm>
            <a:off x="197297" y="1628800"/>
            <a:ext cx="6120680" cy="352839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321" y="1772816"/>
            <a:ext cx="2611677" cy="1728192"/>
          </a:xfrm>
          <a:prstGeom prst="rect">
            <a:avLst/>
          </a:prstGeom>
        </p:spPr>
      </p:pic>
      <p:pic>
        <p:nvPicPr>
          <p:cNvPr id="2050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49" y="2420888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52" y="2420888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98" y="2420888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01" y="2420888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141" y="2420888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49" y="3068960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52" y="3068960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98" y="3068960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01" y="3068960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141" y="3068960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49" y="3717032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52" y="3717032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98" y="3717032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01" y="3717032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141" y="3717032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49" y="4365104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52" y="4365104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98" y="4365104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01" y="4365104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cell phones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141" y="4365104"/>
            <a:ext cx="526814" cy="5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qual 8"/>
          <p:cNvSpPr/>
          <p:nvPr/>
        </p:nvSpPr>
        <p:spPr>
          <a:xfrm>
            <a:off x="6400989" y="4124455"/>
            <a:ext cx="504056" cy="481298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3721" y="155679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7A33"/>
                </a:solidFill>
              </a:rPr>
              <a:t>55</a:t>
            </a:r>
            <a:r>
              <a:rPr lang="en-GB" b="1" dirty="0" smtClean="0">
                <a:solidFill>
                  <a:srgbClr val="007A33"/>
                </a:solidFill>
              </a:rPr>
              <a:t> </a:t>
            </a:r>
            <a:r>
              <a:rPr lang="en-GB" b="1" dirty="0" smtClean="0">
                <a:solidFill>
                  <a:srgbClr val="007A33"/>
                </a:solidFill>
              </a:rPr>
              <a:t>Trees grown for 10 years</a:t>
            </a:r>
            <a:endParaRPr lang="en-GB" b="1" dirty="0">
              <a:solidFill>
                <a:srgbClr val="007A3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3631" y="1556791"/>
            <a:ext cx="225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A33"/>
                </a:solidFill>
              </a:defRPr>
            </a:lvl1pPr>
          </a:lstStyle>
          <a:p>
            <a:r>
              <a:rPr lang="en-GB" dirty="0">
                <a:solidFill>
                  <a:schemeClr val="accent1"/>
                </a:solidFill>
              </a:rPr>
              <a:t>421,046 smartphones charged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7896" t="24377" r="16486" b="36088"/>
          <a:stretch/>
        </p:blipFill>
        <p:spPr>
          <a:xfrm>
            <a:off x="531210" y="2841998"/>
            <a:ext cx="1248289" cy="4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2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/>
          <p:cNvSpPr/>
          <p:nvPr/>
        </p:nvSpPr>
        <p:spPr>
          <a:xfrm>
            <a:off x="7686129" y="4797152"/>
            <a:ext cx="288032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Keys don’t match colours of heat </a:t>
            </a:r>
            <a:r>
              <a:rPr lang="en-GB" dirty="0" err="1" smtClean="0"/>
              <a:t>mpa</a:t>
            </a:r>
            <a:r>
              <a:rPr lang="en-GB" dirty="0" smtClean="0"/>
              <a:t> and can we show hours as time of day 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0366" y="2367239"/>
          <a:ext cx="6857993" cy="2717248"/>
        </p:xfrm>
        <a:graphic>
          <a:graphicData uri="http://schemas.openxmlformats.org/drawingml/2006/table">
            <a:tbl>
              <a:tblPr/>
              <a:tblGrid>
                <a:gridCol w="347912">
                  <a:extLst>
                    <a:ext uri="{9D8B030D-6E8A-4147-A177-3AD203B41FA5}">
                      <a16:colId xmlns:a16="http://schemas.microsoft.com/office/drawing/2014/main" val="1916819196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3892103230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1946776232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765821362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2174118400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673504307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3521682772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695295094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2236542654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3877694730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3731999428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3583375813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3977725257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2414211887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1168649088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4075158210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1829350699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735896083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1944156922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866235382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677203587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1075032440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1822127553"/>
                    </a:ext>
                  </a:extLst>
                </a:gridCol>
                <a:gridCol w="283047">
                  <a:extLst>
                    <a:ext uri="{9D8B030D-6E8A-4147-A177-3AD203B41FA5}">
                      <a16:colId xmlns:a16="http://schemas.microsoft.com/office/drawing/2014/main" val="3705436076"/>
                    </a:ext>
                  </a:extLst>
                </a:gridCol>
              </a:tblGrid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ID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56108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1114612579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67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B8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4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7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27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60960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1723763288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C4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B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0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B7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8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A9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547580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1908394429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B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8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89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9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B7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B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B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1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C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869225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2854398634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4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C4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B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39405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3169520000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3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7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3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C6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16456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3311666580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0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4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13688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3355168442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4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BA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A9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B1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CB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2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3880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3776896239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CE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0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B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62970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4019265656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CE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C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3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C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7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319212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4775910000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0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1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A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3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4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2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87785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5156018405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4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C8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4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AB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B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C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7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90483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5490429638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50027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6256252717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4187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6269109550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49065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6550230000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4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C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2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161470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6739974019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1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B8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9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1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431069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7396617545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BD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7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8D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B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B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8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4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3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94812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8198017145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03224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8286613567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C6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0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8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51081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8431631341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64389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8482760753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C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8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2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A9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6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07408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8603465968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4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6042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8682035806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7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167162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8701397052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C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B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069005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8721630000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C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4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BA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C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62113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9909698487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3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5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7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4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4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CB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4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B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4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50249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9976411424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6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75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B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031143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802593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Avg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8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C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7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8F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5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7C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69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91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9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8C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95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7B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7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8F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B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C6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538" marR="3538" marT="35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B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56907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094879"/>
                  </a:ext>
                </a:extLst>
              </a:tr>
              <a:tr h="84914"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Usage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 Usage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Usage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 Usage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Usage</a:t>
                      </a:r>
                    </a:p>
                  </a:txBody>
                  <a:tcPr marL="3538" marR="3538" marT="3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18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3" y="1412776"/>
            <a:ext cx="9310322" cy="36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0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629345" y="1484784"/>
          <a:ext cx="8598413" cy="449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1673" y="59764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Hour of the day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17377" y="162506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Water </a:t>
            </a:r>
            <a:r>
              <a:rPr lang="en-GB" dirty="0" smtClean="0"/>
              <a:t>Usage in cubic meters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38257" y="1998132"/>
            <a:ext cx="1440160" cy="121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 you add in the metrics for water usage?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170711" y="255096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Cubic 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75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91" r="7056"/>
          <a:stretch/>
        </p:blipFill>
        <p:spPr>
          <a:xfrm>
            <a:off x="956516" y="2204864"/>
            <a:ext cx="6585598" cy="21602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34201" y="3963941"/>
            <a:ext cx="295232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GB" dirty="0" smtClean="0"/>
              <a:t>The </a:t>
            </a:r>
            <a:r>
              <a:rPr lang="en-GB" dirty="0" err="1" smtClean="0"/>
              <a:t>y,x</a:t>
            </a:r>
            <a:r>
              <a:rPr lang="en-GB" dirty="0" smtClean="0"/>
              <a:t> axis need to be labelled as I don’t know what they stand for</a:t>
            </a:r>
          </a:p>
          <a:p>
            <a:pPr marL="342900" indent="-342900" algn="ctr">
              <a:buAutoNum type="arabicParenR"/>
            </a:pPr>
            <a:r>
              <a:rPr lang="en-GB" dirty="0" smtClean="0"/>
              <a:t>I am assuming total means electricity consumption?</a:t>
            </a:r>
          </a:p>
          <a:p>
            <a:pPr algn="ctr"/>
            <a:r>
              <a:rPr lang="en-GB" dirty="0" smtClean="0"/>
              <a:t>Overall can these be labelled so the reader knows what they are looking at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33623" y="260555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GB" dirty="0" smtClean="0"/>
              <a:t>Energy </a:t>
            </a:r>
            <a:r>
              <a:rPr lang="en-GB" dirty="0" err="1" smtClean="0"/>
              <a:t>Wh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797697" y="4509120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Day of the week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365649" y="1812958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Total Average Energy Usage per day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8903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8" y="1584800"/>
            <a:ext cx="8193734" cy="368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06011" y="1412776"/>
            <a:ext cx="170445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 discussed this slide is not useful for the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4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7" y="1581752"/>
            <a:ext cx="9419136" cy="3694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06011" y="1412776"/>
            <a:ext cx="170445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Again not too sure if this is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8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89" y="3212976"/>
            <a:ext cx="6352583" cy="2200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0815" y="1268760"/>
            <a:ext cx="7779170" cy="2664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06011" y="1412776"/>
            <a:ext cx="170445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 have used this in the report but at the moment it looks quite basic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5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/>
          <p:cNvSpPr txBox="1"/>
          <p:nvPr/>
        </p:nvSpPr>
        <p:spPr>
          <a:xfrm>
            <a:off x="2933601" y="2420888"/>
            <a:ext cx="46085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 smtClean="0"/>
              <a:t>WATER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10998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3977" y="792251"/>
            <a:ext cx="17027604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3063" y="476672"/>
            <a:ext cx="14619475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7039" y="1412776"/>
            <a:ext cx="12894158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57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Baringa_Confidential"/>
</p:tagLst>
</file>

<file path=ppt/theme/theme1.xml><?xml version="1.0" encoding="utf-8"?>
<a:theme xmlns:a="http://schemas.openxmlformats.org/drawingml/2006/main" name="Philosophy - Baringa">
  <a:themeElements>
    <a:clrScheme name="Custom 4">
      <a:dk1>
        <a:sysClr val="windowText" lastClr="000000"/>
      </a:dk1>
      <a:lt1>
        <a:sysClr val="window" lastClr="FFFFFF"/>
      </a:lt1>
      <a:dk2>
        <a:srgbClr val="0086BF"/>
      </a:dk2>
      <a:lt2>
        <a:srgbClr val="00358E"/>
      </a:lt2>
      <a:accent1>
        <a:srgbClr val="0086BF"/>
      </a:accent1>
      <a:accent2>
        <a:srgbClr val="D0006F"/>
      </a:accent2>
      <a:accent3>
        <a:srgbClr val="97999B"/>
      </a:accent3>
      <a:accent4>
        <a:srgbClr val="8DC8E8"/>
      </a:accent4>
      <a:accent5>
        <a:srgbClr val="80276C"/>
      </a:accent5>
      <a:accent6>
        <a:srgbClr val="00358E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rm Yellow">
      <a:srgbClr val="F1C400"/>
    </a:custClr>
    <a:custClr name="Warm Orange">
      <a:srgbClr val="D86018"/>
    </a:custClr>
    <a:custClr name="Warm Red">
      <a:srgbClr val="A50034"/>
    </a:custClr>
    <a:custClr name="Rich Dark Purple">
      <a:srgbClr val="3C1053"/>
    </a:custClr>
    <a:custClr name="Rich Purple">
      <a:srgbClr val="5C068C"/>
    </a:custClr>
    <a:custClr name="Rich Pink">
      <a:srgbClr val="AD1AAC"/>
    </a:custClr>
    <a:custClr name="Cool Blue">
      <a:srgbClr val="7A99AC"/>
    </a:custClr>
    <a:custClr name="Cool Aqua">
      <a:srgbClr val="00C1D4"/>
    </a:custClr>
    <a:custClr name="Cool Turqoise">
      <a:srgbClr val="00778B"/>
    </a:custClr>
    <a:custClr name="Fresh Turqoise">
      <a:srgbClr val="6BBBAE"/>
    </a:custClr>
    <a:custClr name="Fresh Green">
      <a:srgbClr val="658D1B"/>
    </a:custClr>
    <a:custClr name="Fresh Dark Green">
      <a:srgbClr val="007A33"/>
    </a:custClr>
    <a:custClr name="Dark Light Grey">
      <a:srgbClr val="A2AAAD"/>
    </a:custClr>
    <a:custClr name="Dark Grey">
      <a:srgbClr val="5B6770"/>
    </a:custClr>
    <a:custClr name="Dark Dark Grey">
      <a:srgbClr val="333F48"/>
    </a:custClr>
    <a:custClr name="Natural Light Brown">
      <a:srgbClr val="C4BCB7"/>
    </a:custClr>
    <a:custClr name="Natural Brown">
      <a:srgbClr val="A39382"/>
    </a:custClr>
    <a:custClr name="Natural Dark Brown">
      <a:srgbClr val="746661"/>
    </a:custClr>
  </a:custClrLst>
  <a:extLst>
    <a:ext uri="{05A4C25C-085E-4340-85A3-A5531E510DB2}">
      <thm15:themeFamily xmlns:thm15="http://schemas.microsoft.com/office/thememl/2012/main" name="Blank" id="{63537186-07B1-46C9-A697-8DD0E1679192}" vid="{A309CAE5-1761-4680-A142-9EFDF255B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256</TotalTime>
  <Words>861</Words>
  <Application>Microsoft Office PowerPoint</Application>
  <PresentationFormat>Custom</PresentationFormat>
  <Paragraphs>724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Bauhaus 93</vt:lpstr>
      <vt:lpstr>Calibri</vt:lpstr>
      <vt:lpstr>Philosophy - Baringa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Baringa Partners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Dhuri</dc:creator>
  <cp:lastModifiedBy>Siddhesh Dhuri</cp:lastModifiedBy>
  <cp:revision>33</cp:revision>
  <dcterms:created xsi:type="dcterms:W3CDTF">2019-03-27T19:18:01Z</dcterms:created>
  <dcterms:modified xsi:type="dcterms:W3CDTF">2019-03-28T15:14:21Z</dcterms:modified>
</cp:coreProperties>
</file>