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73" r:id="rId2"/>
    <p:sldId id="275" r:id="rId3"/>
    <p:sldId id="278" r:id="rId4"/>
    <p:sldId id="338" r:id="rId5"/>
    <p:sldId id="339" r:id="rId6"/>
    <p:sldId id="340" r:id="rId7"/>
    <p:sldId id="276" r:id="rId8"/>
    <p:sldId id="257" r:id="rId9"/>
    <p:sldId id="258" r:id="rId10"/>
    <p:sldId id="259" r:id="rId11"/>
    <p:sldId id="268" r:id="rId12"/>
    <p:sldId id="269" r:id="rId13"/>
    <p:sldId id="283" r:id="rId14"/>
    <p:sldId id="285" r:id="rId15"/>
    <p:sldId id="287" r:id="rId16"/>
    <p:sldId id="279" r:id="rId17"/>
    <p:sldId id="280" r:id="rId18"/>
    <p:sldId id="288" r:id="rId19"/>
    <p:sldId id="289" r:id="rId20"/>
    <p:sldId id="290" r:id="rId21"/>
    <p:sldId id="291" r:id="rId22"/>
    <p:sldId id="292" r:id="rId23"/>
    <p:sldId id="293" r:id="rId24"/>
    <p:sldId id="294" r:id="rId25"/>
    <p:sldId id="342" r:id="rId26"/>
    <p:sldId id="295" r:id="rId27"/>
    <p:sldId id="296" r:id="rId28"/>
    <p:sldId id="297" r:id="rId29"/>
    <p:sldId id="298" r:id="rId30"/>
    <p:sldId id="299" r:id="rId31"/>
    <p:sldId id="300" r:id="rId32"/>
    <p:sldId id="303" r:id="rId33"/>
    <p:sldId id="310" r:id="rId34"/>
    <p:sldId id="301" r:id="rId35"/>
    <p:sldId id="302" r:id="rId36"/>
    <p:sldId id="304" r:id="rId37"/>
    <p:sldId id="305" r:id="rId38"/>
    <p:sldId id="306" r:id="rId39"/>
    <p:sldId id="307" r:id="rId40"/>
    <p:sldId id="308" r:id="rId41"/>
    <p:sldId id="309"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 id="323" r:id="rId55"/>
    <p:sldId id="343" r:id="rId56"/>
    <p:sldId id="265" r:id="rId57"/>
    <p:sldId id="324" r:id="rId58"/>
    <p:sldId id="325" r:id="rId59"/>
    <p:sldId id="344" r:id="rId60"/>
    <p:sldId id="326" r:id="rId61"/>
    <p:sldId id="327" r:id="rId62"/>
    <p:sldId id="345" r:id="rId63"/>
    <p:sldId id="328" r:id="rId64"/>
    <p:sldId id="329" r:id="rId65"/>
    <p:sldId id="330" r:id="rId66"/>
    <p:sldId id="331" r:id="rId67"/>
    <p:sldId id="332" r:id="rId68"/>
    <p:sldId id="333" r:id="rId69"/>
    <p:sldId id="334" r:id="rId70"/>
    <p:sldId id="335" r:id="rId71"/>
    <p:sldId id="336" r:id="rId72"/>
    <p:sldId id="337" r:id="rId73"/>
    <p:sldId id="281" r:id="rId74"/>
    <p:sldId id="282" r:id="rId75"/>
    <p:sldId id="264" r:id="rId76"/>
    <p:sldId id="266" r:id="rId77"/>
    <p:sldId id="267" r:id="rId7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60"/>
  </p:normalViewPr>
  <p:slideViewPr>
    <p:cSldViewPr>
      <p:cViewPr varScale="1">
        <p:scale>
          <a:sx n="66" d="100"/>
          <a:sy n="66" d="100"/>
        </p:scale>
        <p:origin x="1292"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ustomXml" Target="../customXml/item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85"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86"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DA3A6-3C2B-4F28-95E0-79663F1C33B9}" type="datetimeFigureOut">
              <a:rPr lang="en-IN" smtClean="0"/>
              <a:t>27-05-2023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DBED74-AC15-48D6-8BEF-27481AAB7CFF}" type="slidenum">
              <a:rPr lang="en-IN" smtClean="0"/>
              <a:t>‹#›</a:t>
            </a:fld>
            <a:endParaRPr lang="en-IN"/>
          </a:p>
        </p:txBody>
      </p:sp>
    </p:spTree>
    <p:extLst>
      <p:ext uri="{BB962C8B-B14F-4D97-AF65-F5344CB8AC3E}">
        <p14:creationId xmlns:p14="http://schemas.microsoft.com/office/powerpoint/2010/main" val="3887014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9DBED74-AC15-48D6-8BEF-27481AAB7CFF}" type="slidenum">
              <a:rPr lang="en-IN" smtClean="0"/>
              <a:t>77</a:t>
            </a:fld>
            <a:endParaRPr lang="en-IN"/>
          </a:p>
        </p:txBody>
      </p:sp>
    </p:spTree>
    <p:extLst>
      <p:ext uri="{BB962C8B-B14F-4D97-AF65-F5344CB8AC3E}">
        <p14:creationId xmlns:p14="http://schemas.microsoft.com/office/powerpoint/2010/main" val="2874741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2362200"/>
            <a:ext cx="6400800" cy="1752600"/>
          </a:xfrm>
        </p:spPr>
        <p:txBody>
          <a:bodyPr>
            <a:normAutofit/>
          </a:bodyPr>
          <a:lstStyle/>
          <a:p>
            <a:r>
              <a:rPr lang="en-US" sz="4000" b="1">
                <a:solidFill>
                  <a:schemeClr val="accent1"/>
                </a:solidFill>
              </a:rPr>
              <a:t>Introduction To </a:t>
            </a:r>
            <a:r>
              <a:rPr lang="en-US" sz="4000" b="1" dirty="0">
                <a:solidFill>
                  <a:schemeClr val="accent1"/>
                </a:solidFill>
              </a:rPr>
              <a:t>SQL</a:t>
            </a:r>
            <a:endParaRPr lang="en-IN" sz="4000" b="1" dirty="0">
              <a:solidFill>
                <a:schemeClr val="accent1"/>
              </a:solidFill>
            </a:endParaRPr>
          </a:p>
        </p:txBody>
      </p:sp>
    </p:spTree>
    <p:extLst>
      <p:ext uri="{BB962C8B-B14F-4D97-AF65-F5344CB8AC3E}">
        <p14:creationId xmlns:p14="http://schemas.microsoft.com/office/powerpoint/2010/main" val="2947921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a:t>WHERE clause uses some comparison operators</a:t>
            </a:r>
          </a:p>
          <a:p>
            <a:r>
              <a:rPr lang="en-US" dirty="0"/>
              <a:t>=equal</a:t>
            </a:r>
          </a:p>
          <a:p>
            <a:r>
              <a:rPr lang="en-US" dirty="0"/>
              <a:t>&gt;greater than</a:t>
            </a:r>
          </a:p>
          <a:p>
            <a:r>
              <a:rPr lang="en-US" dirty="0"/>
              <a:t>&lt;less than</a:t>
            </a:r>
          </a:p>
          <a:p>
            <a:r>
              <a:rPr lang="en-US" dirty="0"/>
              <a:t>&gt;=greater than or equal</a:t>
            </a:r>
          </a:p>
          <a:p>
            <a:r>
              <a:rPr lang="en-US" dirty="0"/>
              <a:t>&lt;=less than or equal</a:t>
            </a:r>
          </a:p>
          <a:p>
            <a:r>
              <a:rPr lang="en-US" dirty="0"/>
              <a:t>&lt; &gt;not equal to (or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C00000"/>
                </a:solidFill>
              </a:rPr>
              <a:t>Restricting Rows Using </a:t>
            </a:r>
            <a:r>
              <a:rPr lang="en-US" dirty="0" err="1">
                <a:solidFill>
                  <a:srgbClr val="C00000"/>
                </a:solidFill>
              </a:rPr>
              <a:t>Sql</a:t>
            </a:r>
            <a:r>
              <a:rPr lang="en-US" dirty="0">
                <a:solidFill>
                  <a:srgbClr val="C00000"/>
                </a:solidFill>
              </a:rPr>
              <a:t> Operators</a:t>
            </a:r>
            <a:endParaRPr lang="en-IN" dirty="0">
              <a:solidFill>
                <a:srgbClr val="C00000"/>
              </a:solidFill>
            </a:endParaRPr>
          </a:p>
        </p:txBody>
      </p:sp>
      <p:sp>
        <p:nvSpPr>
          <p:cNvPr id="3" name="Content Placeholder 2"/>
          <p:cNvSpPr>
            <a:spLocks noGrp="1"/>
          </p:cNvSpPr>
          <p:nvPr>
            <p:ph idx="1"/>
          </p:nvPr>
        </p:nvSpPr>
        <p:spPr>
          <a:xfrm>
            <a:off x="435591" y="1417638"/>
            <a:ext cx="8229600" cy="4525963"/>
          </a:xfrm>
        </p:spPr>
        <p:txBody>
          <a:bodyPr>
            <a:normAutofit fontScale="92500" lnSpcReduction="10000"/>
          </a:bodyPr>
          <a:lstStyle/>
          <a:p>
            <a:r>
              <a:rPr lang="en-US" dirty="0"/>
              <a:t>Using</a:t>
            </a:r>
            <a:r>
              <a:rPr lang="en-US" b="1" dirty="0"/>
              <a:t> Between….AND </a:t>
            </a:r>
            <a:r>
              <a:rPr lang="en-US" dirty="0"/>
              <a:t>Condition :</a:t>
            </a:r>
          </a:p>
          <a:p>
            <a:pPr marL="0" indent="0">
              <a:buNone/>
            </a:pPr>
            <a:r>
              <a:rPr lang="en-US" dirty="0"/>
              <a:t>   Displays rows that are between specified range of values</a:t>
            </a:r>
          </a:p>
          <a:p>
            <a:r>
              <a:rPr lang="en-US" b="1" dirty="0"/>
              <a:t>Syntax</a:t>
            </a:r>
            <a:endParaRPr lang="en-IN" b="1" dirty="0"/>
          </a:p>
          <a:p>
            <a:pPr marL="0" indent="0">
              <a:buNone/>
            </a:pPr>
            <a:r>
              <a:rPr lang="en-US" dirty="0"/>
              <a:t>        </a:t>
            </a:r>
            <a:r>
              <a:rPr lang="en-US" b="1" dirty="0"/>
              <a:t> SELECT </a:t>
            </a:r>
            <a:r>
              <a:rPr lang="en-US" dirty="0"/>
              <a:t>column </a:t>
            </a:r>
            <a:r>
              <a:rPr lang="en-US" b="1" dirty="0"/>
              <a:t>FROM</a:t>
            </a:r>
            <a:r>
              <a:rPr lang="en-US" dirty="0"/>
              <a:t> table </a:t>
            </a:r>
            <a:r>
              <a:rPr lang="en-US" b="1" dirty="0"/>
              <a:t>WHERE </a:t>
            </a:r>
            <a:r>
              <a:rPr lang="en-US" dirty="0"/>
              <a:t>condition </a:t>
            </a:r>
            <a:r>
              <a:rPr lang="en-US" b="1" dirty="0"/>
              <a:t>BETWEEN</a:t>
            </a:r>
            <a:r>
              <a:rPr lang="en-US" dirty="0"/>
              <a:t> condition;</a:t>
            </a:r>
          </a:p>
          <a:p>
            <a:pPr marL="0" indent="0">
              <a:buNone/>
            </a:pPr>
            <a:r>
              <a:rPr lang="en-US" b="1" dirty="0" err="1"/>
              <a:t>Eg</a:t>
            </a:r>
            <a:r>
              <a:rPr lang="en-US" b="1" dirty="0"/>
              <a:t> :</a:t>
            </a:r>
          </a:p>
          <a:p>
            <a:pPr marL="0" indent="0">
              <a:buNone/>
            </a:pPr>
            <a:r>
              <a:rPr lang="en-US" b="1" dirty="0"/>
              <a:t>SELECT </a:t>
            </a:r>
            <a:r>
              <a:rPr lang="en-US" dirty="0"/>
              <a:t>name, salary </a:t>
            </a:r>
            <a:r>
              <a:rPr lang="en-US" b="1" dirty="0"/>
              <a:t>FROM</a:t>
            </a:r>
            <a:r>
              <a:rPr lang="en-US" dirty="0"/>
              <a:t> employee </a:t>
            </a:r>
            <a:r>
              <a:rPr lang="en-US" b="1" dirty="0"/>
              <a:t>WHERE </a:t>
            </a:r>
            <a:r>
              <a:rPr lang="en-US" dirty="0"/>
              <a:t>salary </a:t>
            </a:r>
            <a:r>
              <a:rPr lang="en-US" b="1" dirty="0"/>
              <a:t>BETWEEN</a:t>
            </a:r>
            <a:r>
              <a:rPr lang="en-US" dirty="0"/>
              <a:t> 2000 </a:t>
            </a:r>
            <a:r>
              <a:rPr lang="en-US" b="1" dirty="0"/>
              <a:t>AND </a:t>
            </a:r>
            <a:r>
              <a:rPr lang="en-US" dirty="0"/>
              <a:t>3000;</a:t>
            </a:r>
          </a:p>
        </p:txBody>
      </p:sp>
    </p:spTree>
    <p:extLst>
      <p:ext uri="{BB962C8B-B14F-4D97-AF65-F5344CB8AC3E}">
        <p14:creationId xmlns:p14="http://schemas.microsoft.com/office/powerpoint/2010/main" val="483770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Autofit/>
          </a:bodyPr>
          <a:lstStyle/>
          <a:p>
            <a:r>
              <a:rPr lang="en-US" sz="2800" dirty="0">
                <a:solidFill>
                  <a:srgbClr val="C00000"/>
                </a:solidFill>
              </a:rPr>
              <a:t>Using</a:t>
            </a:r>
            <a:r>
              <a:rPr lang="en-US" sz="2800" b="1" dirty="0">
                <a:solidFill>
                  <a:srgbClr val="C00000"/>
                </a:solidFill>
              </a:rPr>
              <a:t> IN </a:t>
            </a:r>
            <a:r>
              <a:rPr lang="en-US" sz="2800" dirty="0">
                <a:solidFill>
                  <a:srgbClr val="C00000"/>
                </a:solidFill>
              </a:rPr>
              <a:t>Condition :</a:t>
            </a:r>
          </a:p>
          <a:p>
            <a:pPr marL="0" indent="0">
              <a:buNone/>
            </a:pPr>
            <a:r>
              <a:rPr lang="en-US" sz="2800" dirty="0"/>
              <a:t>  Displays the rows that are in matching in the list</a:t>
            </a:r>
          </a:p>
          <a:p>
            <a:r>
              <a:rPr lang="en-US" sz="2800" b="1" dirty="0"/>
              <a:t>Syntax</a:t>
            </a:r>
          </a:p>
          <a:p>
            <a:pPr marL="0" indent="0">
              <a:buNone/>
            </a:pPr>
            <a:r>
              <a:rPr lang="en-US" sz="2800" b="1" dirty="0"/>
              <a:t>SELECT</a:t>
            </a:r>
            <a:r>
              <a:rPr lang="en-US" sz="2800" dirty="0"/>
              <a:t> column </a:t>
            </a:r>
            <a:r>
              <a:rPr lang="en-US" sz="2800" b="1" dirty="0"/>
              <a:t>FROM</a:t>
            </a:r>
            <a:r>
              <a:rPr lang="en-US" sz="2800" dirty="0"/>
              <a:t> table </a:t>
            </a:r>
            <a:r>
              <a:rPr lang="en-US" sz="2800" b="1" dirty="0"/>
              <a:t>WHERE</a:t>
            </a:r>
            <a:r>
              <a:rPr lang="en-US" sz="2800" dirty="0"/>
              <a:t> condition </a:t>
            </a:r>
            <a:r>
              <a:rPr lang="en-US" sz="2800" b="1" dirty="0"/>
              <a:t>IN</a:t>
            </a:r>
            <a:r>
              <a:rPr lang="en-US" sz="2800" dirty="0"/>
              <a:t>(values);</a:t>
            </a:r>
          </a:p>
          <a:p>
            <a:pPr marL="0" indent="0">
              <a:buNone/>
            </a:pPr>
            <a:r>
              <a:rPr lang="en-US" sz="2800" b="1" dirty="0"/>
              <a:t>Example:</a:t>
            </a:r>
          </a:p>
          <a:p>
            <a:pPr marL="0" indent="0">
              <a:buNone/>
            </a:pPr>
            <a:r>
              <a:rPr lang="en-US" sz="2800" b="1" dirty="0"/>
              <a:t>SELECT</a:t>
            </a:r>
            <a:r>
              <a:rPr lang="en-US" sz="2800" dirty="0"/>
              <a:t> </a:t>
            </a:r>
            <a:r>
              <a:rPr lang="en-US" sz="2800" dirty="0" err="1"/>
              <a:t>ename</a:t>
            </a:r>
            <a:r>
              <a:rPr lang="en-US" sz="2800" dirty="0"/>
              <a:t>, salary </a:t>
            </a:r>
            <a:r>
              <a:rPr lang="en-US" sz="2800" b="1" dirty="0"/>
              <a:t>FROM</a:t>
            </a:r>
            <a:r>
              <a:rPr lang="en-US" sz="2800" dirty="0"/>
              <a:t> employee </a:t>
            </a:r>
            <a:r>
              <a:rPr lang="en-US" sz="2800" b="1" dirty="0"/>
              <a:t>WHERE</a:t>
            </a:r>
            <a:r>
              <a:rPr lang="en-US" sz="2800" dirty="0"/>
              <a:t> </a:t>
            </a:r>
            <a:r>
              <a:rPr lang="en-US" sz="2800" dirty="0" err="1"/>
              <a:t>dept_no</a:t>
            </a:r>
            <a:r>
              <a:rPr lang="en-US" sz="2800" dirty="0"/>
              <a:t> </a:t>
            </a:r>
            <a:r>
              <a:rPr lang="en-US" sz="2800" b="1" dirty="0"/>
              <a:t>IN</a:t>
            </a:r>
            <a:r>
              <a:rPr lang="en-US" sz="2800" dirty="0"/>
              <a:t>(90,30,60);</a:t>
            </a:r>
          </a:p>
          <a:p>
            <a:pPr marL="0" indent="0">
              <a:buNone/>
            </a:pPr>
            <a:endParaRPr lang="en-US" sz="2800" dirty="0"/>
          </a:p>
          <a:p>
            <a:pPr marL="0" indent="0">
              <a:buNone/>
            </a:pPr>
            <a:endParaRPr lang="en-US" sz="2800" dirty="0"/>
          </a:p>
          <a:p>
            <a:pPr marL="0" indent="0">
              <a:buNone/>
            </a:pPr>
            <a:r>
              <a:rPr lang="en-US" sz="2800" dirty="0"/>
              <a:t>   </a:t>
            </a:r>
            <a:endParaRPr lang="en-IN" sz="2800" dirty="0"/>
          </a:p>
        </p:txBody>
      </p:sp>
    </p:spTree>
    <p:extLst>
      <p:ext uri="{BB962C8B-B14F-4D97-AF65-F5344CB8AC3E}">
        <p14:creationId xmlns:p14="http://schemas.microsoft.com/office/powerpoint/2010/main" val="4196343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AND</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The SQL </a:t>
            </a:r>
            <a:r>
              <a:rPr lang="en-US" b="1" dirty="0"/>
              <a:t>AND</a:t>
            </a:r>
            <a:r>
              <a:rPr lang="en-US" dirty="0"/>
              <a:t> condition is used in SQL query to create two or more conditions to be met.</a:t>
            </a:r>
          </a:p>
          <a:p>
            <a:r>
              <a:rPr lang="en-US" dirty="0"/>
              <a:t>It is used in SQL </a:t>
            </a:r>
            <a:r>
              <a:rPr lang="en-US" b="1" dirty="0"/>
              <a:t>SELECT, INSERT, UPDATE</a:t>
            </a:r>
            <a:r>
              <a:rPr lang="en-US" dirty="0"/>
              <a:t> and </a:t>
            </a:r>
            <a:r>
              <a:rPr lang="en-US" b="1" dirty="0"/>
              <a:t>DELETE</a:t>
            </a:r>
          </a:p>
          <a:p>
            <a:r>
              <a:rPr lang="en-US" dirty="0"/>
              <a:t>Used to give more than one condition in where clause</a:t>
            </a:r>
          </a:p>
          <a:p>
            <a:pPr>
              <a:buNone/>
            </a:pPr>
            <a:r>
              <a:rPr lang="en-US" b="1" dirty="0">
                <a:solidFill>
                  <a:srgbClr val="C00000"/>
                </a:solidFill>
              </a:rPr>
              <a:t>Syntax for SQL AND:</a:t>
            </a:r>
          </a:p>
          <a:p>
            <a:r>
              <a:rPr lang="en-US" dirty="0"/>
              <a:t>SELECT columns FROM tables WHERE condition 1 AND condition 2;</a:t>
            </a:r>
          </a:p>
          <a:p>
            <a:pPr>
              <a:buNone/>
            </a:pPr>
            <a:r>
              <a:rPr lang="en-US" dirty="0"/>
              <a:t>  </a:t>
            </a:r>
            <a:r>
              <a:rPr lang="en-US" b="1" dirty="0"/>
              <a:t>SELECT</a:t>
            </a:r>
            <a:r>
              <a:rPr lang="en-US" dirty="0"/>
              <a:t> * </a:t>
            </a:r>
            <a:r>
              <a:rPr lang="en-US" b="1" dirty="0"/>
              <a:t>FROM</a:t>
            </a:r>
            <a:r>
              <a:rPr lang="en-US" dirty="0"/>
              <a:t> emp </a:t>
            </a:r>
            <a:r>
              <a:rPr lang="en-US" b="1" dirty="0"/>
              <a:t>WHERE</a:t>
            </a:r>
            <a:r>
              <a:rPr lang="en-US" dirty="0"/>
              <a:t> Department = ’IT’ AND Location = ’Chennai’;  </a:t>
            </a:r>
          </a:p>
        </p:txBody>
      </p:sp>
    </p:spTree>
    <p:extLst>
      <p:ext uri="{BB962C8B-B14F-4D97-AF65-F5344CB8AC3E}">
        <p14:creationId xmlns:p14="http://schemas.microsoft.com/office/powerpoint/2010/main" val="599446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OR</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The SQL </a:t>
            </a:r>
            <a:r>
              <a:rPr lang="en-US" b="1" dirty="0"/>
              <a:t>OR</a:t>
            </a:r>
            <a:r>
              <a:rPr lang="en-US" dirty="0"/>
              <a:t> condition is used in SQL query to create a SQL statement where records are returned when any one condition met. </a:t>
            </a:r>
          </a:p>
          <a:p>
            <a:r>
              <a:rPr lang="en-US" dirty="0"/>
              <a:t>It can be used in a </a:t>
            </a:r>
            <a:r>
              <a:rPr lang="en-US" b="1" dirty="0"/>
              <a:t>SELECT</a:t>
            </a:r>
            <a:r>
              <a:rPr lang="en-US" dirty="0"/>
              <a:t> statement , </a:t>
            </a:r>
            <a:r>
              <a:rPr lang="en-US" b="1" dirty="0"/>
              <a:t>INSERT</a:t>
            </a:r>
            <a:r>
              <a:rPr lang="en-US" dirty="0"/>
              <a:t> statement, </a:t>
            </a:r>
            <a:r>
              <a:rPr lang="en-US" b="1" dirty="0"/>
              <a:t>UPDATE</a:t>
            </a:r>
            <a:r>
              <a:rPr lang="en-US" dirty="0"/>
              <a:t> statement or </a:t>
            </a:r>
            <a:r>
              <a:rPr lang="en-US" b="1" dirty="0"/>
              <a:t>DELETE</a:t>
            </a:r>
            <a:r>
              <a:rPr lang="en-US" dirty="0"/>
              <a:t> statement.</a:t>
            </a:r>
          </a:p>
          <a:p>
            <a:pPr>
              <a:buNone/>
            </a:pPr>
            <a:r>
              <a:rPr lang="en-US" b="1" dirty="0"/>
              <a:t>  </a:t>
            </a:r>
            <a:r>
              <a:rPr lang="en-US" b="1" dirty="0">
                <a:solidFill>
                  <a:srgbClr val="C00000"/>
                </a:solidFill>
              </a:rPr>
              <a:t>Syntax : </a:t>
            </a:r>
            <a:r>
              <a:rPr lang="en-US" b="1" dirty="0"/>
              <a:t>SELECT</a:t>
            </a:r>
            <a:r>
              <a:rPr lang="en-US" dirty="0"/>
              <a:t> columns </a:t>
            </a:r>
            <a:r>
              <a:rPr lang="en-US" b="1" dirty="0"/>
              <a:t>FROM</a:t>
            </a:r>
            <a:r>
              <a:rPr lang="en-US" dirty="0"/>
              <a:t> tables </a:t>
            </a:r>
            <a:r>
              <a:rPr lang="en-US" b="1" dirty="0"/>
              <a:t>WHERE</a:t>
            </a:r>
            <a:r>
              <a:rPr lang="en-US" dirty="0"/>
              <a:t> condition1 OR condition 2;    </a:t>
            </a:r>
          </a:p>
          <a:p>
            <a:endParaRPr lang="en-US" dirty="0"/>
          </a:p>
        </p:txBody>
      </p:sp>
    </p:spTree>
    <p:extLst>
      <p:ext uri="{BB962C8B-B14F-4D97-AF65-F5344CB8AC3E}">
        <p14:creationId xmlns:p14="http://schemas.microsoft.com/office/powerpoint/2010/main" val="1844755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SQL NOT</a:t>
            </a:r>
          </a:p>
        </p:txBody>
      </p:sp>
      <p:sp>
        <p:nvSpPr>
          <p:cNvPr id="3" name="Content Placeholder 2"/>
          <p:cNvSpPr>
            <a:spLocks noGrp="1"/>
          </p:cNvSpPr>
          <p:nvPr>
            <p:ph idx="1"/>
          </p:nvPr>
        </p:nvSpPr>
        <p:spPr/>
        <p:txBody>
          <a:bodyPr/>
          <a:lstStyle/>
          <a:p>
            <a:r>
              <a:rPr lang="en-IN" dirty="0"/>
              <a:t>Used for negate condition</a:t>
            </a:r>
          </a:p>
          <a:p>
            <a:pPr marL="0" indent="0">
              <a:buNone/>
            </a:pPr>
            <a:r>
              <a:rPr lang="en-IN" dirty="0"/>
              <a:t>  </a:t>
            </a:r>
            <a:r>
              <a:rPr lang="en-IN" dirty="0" err="1"/>
              <a:t>Eg.</a:t>
            </a:r>
            <a:endParaRPr lang="en-IN" dirty="0"/>
          </a:p>
          <a:p>
            <a:pPr marL="0" indent="0">
              <a:buNone/>
            </a:pPr>
            <a:r>
              <a:rPr lang="en-IN" dirty="0"/>
              <a:t>Select </a:t>
            </a:r>
            <a:r>
              <a:rPr lang="en-IN" dirty="0" err="1"/>
              <a:t>last_name</a:t>
            </a:r>
            <a:r>
              <a:rPr lang="en-IN" dirty="0"/>
              <a:t>, </a:t>
            </a:r>
            <a:r>
              <a:rPr lang="en-IN" dirty="0" err="1"/>
              <a:t>job_id</a:t>
            </a:r>
            <a:r>
              <a:rPr lang="en-IN" dirty="0"/>
              <a:t>, salary from employees WHERE salary &gt; 10000 AND </a:t>
            </a:r>
            <a:r>
              <a:rPr lang="en-IN" dirty="0" err="1"/>
              <a:t>job_id</a:t>
            </a:r>
            <a:r>
              <a:rPr lang="en-IN" dirty="0"/>
              <a:t> NOT IN(‘SA_MAN’, ‘SA_REP’);</a:t>
            </a:r>
          </a:p>
          <a:p>
            <a:pPr marL="0" indent="0">
              <a:buNone/>
            </a:pPr>
            <a:endParaRPr lang="en-IN" dirty="0"/>
          </a:p>
        </p:txBody>
      </p:sp>
    </p:spTree>
    <p:extLst>
      <p:ext uri="{BB962C8B-B14F-4D97-AF65-F5344CB8AC3E}">
        <p14:creationId xmlns:p14="http://schemas.microsoft.com/office/powerpoint/2010/main" val="2181963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C00000"/>
                </a:solidFill>
              </a:rPr>
              <a:t>Restricting Rows Using LIKE operator :</a:t>
            </a:r>
          </a:p>
        </p:txBody>
      </p:sp>
      <p:sp>
        <p:nvSpPr>
          <p:cNvPr id="3" name="Content Placeholder 2"/>
          <p:cNvSpPr>
            <a:spLocks noGrp="1"/>
          </p:cNvSpPr>
          <p:nvPr>
            <p:ph idx="1"/>
          </p:nvPr>
        </p:nvSpPr>
        <p:spPr/>
        <p:txBody>
          <a:bodyPr>
            <a:normAutofit lnSpcReduction="10000"/>
          </a:bodyPr>
          <a:lstStyle/>
          <a:p>
            <a:r>
              <a:rPr lang="en-IN" dirty="0"/>
              <a:t>Used for inexact searches</a:t>
            </a:r>
          </a:p>
          <a:p>
            <a:r>
              <a:rPr lang="en-IN" dirty="0"/>
              <a:t>Use wildcard searches</a:t>
            </a:r>
          </a:p>
          <a:p>
            <a:pPr marL="0" indent="0">
              <a:buNone/>
            </a:pPr>
            <a:r>
              <a:rPr lang="en-IN" b="1" dirty="0"/>
              <a:t> %  : </a:t>
            </a:r>
            <a:r>
              <a:rPr lang="en-IN" dirty="0"/>
              <a:t>Match any number of character including 0    </a:t>
            </a:r>
          </a:p>
          <a:p>
            <a:pPr marL="0" indent="0">
              <a:buNone/>
            </a:pPr>
            <a:r>
              <a:rPr lang="en-IN" dirty="0"/>
              <a:t>          or more</a:t>
            </a:r>
          </a:p>
          <a:p>
            <a:pPr marL="0" indent="0">
              <a:buNone/>
            </a:pPr>
            <a:r>
              <a:rPr lang="en-IN" b="1" dirty="0"/>
              <a:t>_ </a:t>
            </a:r>
            <a:r>
              <a:rPr lang="en-IN" dirty="0"/>
              <a:t>   : Match exactly one character</a:t>
            </a:r>
          </a:p>
          <a:p>
            <a:pPr marL="0" indent="0">
              <a:buNone/>
            </a:pPr>
            <a:r>
              <a:rPr lang="en-IN" dirty="0">
                <a:solidFill>
                  <a:srgbClr val="C00000"/>
                </a:solidFill>
              </a:rPr>
              <a:t>Examples :</a:t>
            </a:r>
          </a:p>
          <a:p>
            <a:pPr marL="0" indent="0">
              <a:buNone/>
            </a:pPr>
            <a:r>
              <a:rPr lang="en-IN" dirty="0"/>
              <a:t> Select * from employees where </a:t>
            </a:r>
            <a:r>
              <a:rPr lang="en-IN" dirty="0" err="1"/>
              <a:t>first_name</a:t>
            </a:r>
            <a:r>
              <a:rPr lang="en-IN" dirty="0"/>
              <a:t> like ‘_r%’; </a:t>
            </a:r>
          </a:p>
        </p:txBody>
      </p:sp>
    </p:spTree>
    <p:extLst>
      <p:ext uri="{BB962C8B-B14F-4D97-AF65-F5344CB8AC3E}">
        <p14:creationId xmlns:p14="http://schemas.microsoft.com/office/powerpoint/2010/main" val="190761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IS NULL /IS NOT NULL</a:t>
            </a:r>
          </a:p>
        </p:txBody>
      </p:sp>
      <p:sp>
        <p:nvSpPr>
          <p:cNvPr id="3" name="Content Placeholder 2"/>
          <p:cNvSpPr>
            <a:spLocks noGrp="1"/>
          </p:cNvSpPr>
          <p:nvPr>
            <p:ph idx="1"/>
          </p:nvPr>
        </p:nvSpPr>
        <p:spPr/>
        <p:txBody>
          <a:bodyPr/>
          <a:lstStyle/>
          <a:p>
            <a:r>
              <a:rPr lang="en-IN" dirty="0"/>
              <a:t>Used to find null values in a table</a:t>
            </a:r>
          </a:p>
          <a:p>
            <a:pPr marL="0" indent="0">
              <a:buNone/>
            </a:pPr>
            <a:r>
              <a:rPr lang="en-IN" dirty="0"/>
              <a:t>  Examples:</a:t>
            </a:r>
          </a:p>
          <a:p>
            <a:pPr marL="514350" indent="-514350">
              <a:buFont typeface="+mj-lt"/>
              <a:buAutoNum type="arabicPeriod"/>
            </a:pPr>
            <a:r>
              <a:rPr lang="en-IN" dirty="0"/>
              <a:t> Select * from employees where </a:t>
            </a:r>
            <a:r>
              <a:rPr lang="en-IN" dirty="0" err="1"/>
              <a:t>manager_id</a:t>
            </a:r>
            <a:r>
              <a:rPr lang="en-IN" dirty="0"/>
              <a:t> IS NULL;</a:t>
            </a:r>
          </a:p>
          <a:p>
            <a:pPr marL="514350" indent="-514350">
              <a:buFont typeface="+mj-lt"/>
              <a:buAutoNum type="arabicPeriod"/>
            </a:pPr>
            <a:r>
              <a:rPr lang="en-IN" dirty="0"/>
              <a:t>Select * from employees where </a:t>
            </a:r>
            <a:r>
              <a:rPr lang="en-IN" dirty="0" err="1"/>
              <a:t>manager_id</a:t>
            </a:r>
            <a:r>
              <a:rPr lang="en-IN" dirty="0"/>
              <a:t> IS NOT NULL;</a:t>
            </a:r>
          </a:p>
          <a:p>
            <a:pPr marL="0" indent="0">
              <a:buNone/>
            </a:pPr>
            <a:endParaRPr lang="en-IN" dirty="0"/>
          </a:p>
        </p:txBody>
      </p:sp>
    </p:spTree>
    <p:extLst>
      <p:ext uri="{BB962C8B-B14F-4D97-AF65-F5344CB8AC3E}">
        <p14:creationId xmlns:p14="http://schemas.microsoft.com/office/powerpoint/2010/main" val="2567893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Order By Clause</a:t>
            </a:r>
          </a:p>
        </p:txBody>
      </p:sp>
      <p:sp>
        <p:nvSpPr>
          <p:cNvPr id="3" name="Content Placeholder 2"/>
          <p:cNvSpPr>
            <a:spLocks noGrp="1"/>
          </p:cNvSpPr>
          <p:nvPr>
            <p:ph idx="1"/>
          </p:nvPr>
        </p:nvSpPr>
        <p:spPr>
          <a:xfrm>
            <a:off x="457200" y="1417638"/>
            <a:ext cx="8229600" cy="4678362"/>
          </a:xfrm>
        </p:spPr>
        <p:txBody>
          <a:bodyPr>
            <a:normAutofit lnSpcReduction="10000"/>
          </a:bodyPr>
          <a:lstStyle/>
          <a:p>
            <a:r>
              <a:rPr lang="en-IN" dirty="0"/>
              <a:t>It changes returning rows order by any column or alias or numeric position of column in select list</a:t>
            </a:r>
          </a:p>
          <a:p>
            <a:endParaRPr lang="en-IN" dirty="0"/>
          </a:p>
          <a:p>
            <a:r>
              <a:rPr lang="en-IN" b="1" dirty="0"/>
              <a:t>SELECT </a:t>
            </a:r>
            <a:r>
              <a:rPr lang="en-IN" dirty="0"/>
              <a:t>column1,column2,…column n </a:t>
            </a:r>
            <a:r>
              <a:rPr lang="en-IN" b="1" dirty="0"/>
              <a:t>FROM </a:t>
            </a:r>
            <a:r>
              <a:rPr lang="en-IN" dirty="0" err="1"/>
              <a:t>table_name</a:t>
            </a:r>
            <a:r>
              <a:rPr lang="en-IN" dirty="0"/>
              <a:t> </a:t>
            </a:r>
            <a:r>
              <a:rPr lang="en-IN" b="1" dirty="0"/>
              <a:t>WHERE </a:t>
            </a:r>
            <a:r>
              <a:rPr lang="en-IN" dirty="0"/>
              <a:t>condition </a:t>
            </a:r>
            <a:r>
              <a:rPr lang="en-IN" b="1" dirty="0"/>
              <a:t>ORDER BY </a:t>
            </a:r>
            <a:r>
              <a:rPr lang="en-IN" dirty="0" err="1"/>
              <a:t>columnname</a:t>
            </a:r>
            <a:r>
              <a:rPr lang="en-IN" dirty="0"/>
              <a:t>,[</a:t>
            </a:r>
            <a:r>
              <a:rPr lang="en-IN" dirty="0" err="1"/>
              <a:t>columnname</a:t>
            </a:r>
            <a:r>
              <a:rPr lang="en-IN" dirty="0"/>
              <a:t>];</a:t>
            </a:r>
          </a:p>
          <a:p>
            <a:endParaRPr lang="en-IN" dirty="0"/>
          </a:p>
          <a:p>
            <a:r>
              <a:rPr lang="en-IN" dirty="0"/>
              <a:t>Order By Using Given Alias</a:t>
            </a:r>
          </a:p>
        </p:txBody>
      </p:sp>
    </p:spTree>
    <p:extLst>
      <p:ext uri="{BB962C8B-B14F-4D97-AF65-F5344CB8AC3E}">
        <p14:creationId xmlns:p14="http://schemas.microsoft.com/office/powerpoint/2010/main" val="3729291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Order by using column position in select list or column order in database</a:t>
            </a:r>
          </a:p>
          <a:p>
            <a:r>
              <a:rPr lang="en-IN" dirty="0"/>
              <a:t>Order multiple columns</a:t>
            </a:r>
          </a:p>
          <a:p>
            <a:r>
              <a:rPr lang="en-IN" dirty="0"/>
              <a:t>ASC ,DESC order</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92024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sp>
        <p:nvSpPr>
          <p:cNvPr id="3" name="Content Placeholder 2"/>
          <p:cNvSpPr>
            <a:spLocks noGrp="1"/>
          </p:cNvSpPr>
          <p:nvPr>
            <p:ph idx="1"/>
          </p:nvPr>
        </p:nvSpPr>
        <p:spPr/>
        <p:txBody>
          <a:bodyPr/>
          <a:lstStyle/>
          <a:p>
            <a:pPr marL="0" indent="0">
              <a:buNone/>
            </a:pPr>
            <a:r>
              <a:rPr lang="en-US" b="1" dirty="0"/>
              <a:t>SQL Statement Basics-</a:t>
            </a:r>
          </a:p>
          <a:p>
            <a:r>
              <a:rPr lang="en-US" dirty="0"/>
              <a:t>They are not case-sensitive</a:t>
            </a:r>
            <a:endParaRPr lang="en-IN" dirty="0"/>
          </a:p>
          <a:p>
            <a:r>
              <a:rPr lang="en-US" dirty="0"/>
              <a:t>SQL statements can be separated into multiple lines</a:t>
            </a:r>
          </a:p>
          <a:p>
            <a:r>
              <a:rPr lang="en-US" dirty="0"/>
              <a:t>Keywords cannot be abbreviated or split</a:t>
            </a:r>
          </a:p>
          <a:p>
            <a:r>
              <a:rPr lang="en-US" dirty="0"/>
              <a:t>SQL statements can be terminated by semicolon(;) or forward slash(/)sign</a:t>
            </a:r>
            <a:endParaRPr lang="en-IN" dirty="0"/>
          </a:p>
        </p:txBody>
      </p:sp>
    </p:spTree>
    <p:extLst>
      <p:ext uri="{BB962C8B-B14F-4D97-AF65-F5344CB8AC3E}">
        <p14:creationId xmlns:p14="http://schemas.microsoft.com/office/powerpoint/2010/main" val="4009531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ROWID</a:t>
            </a:r>
          </a:p>
        </p:txBody>
      </p:sp>
      <p:sp>
        <p:nvSpPr>
          <p:cNvPr id="3" name="Content Placeholder 2"/>
          <p:cNvSpPr>
            <a:spLocks noGrp="1"/>
          </p:cNvSpPr>
          <p:nvPr>
            <p:ph idx="1"/>
          </p:nvPr>
        </p:nvSpPr>
        <p:spPr/>
        <p:txBody>
          <a:bodyPr/>
          <a:lstStyle/>
          <a:p>
            <a:r>
              <a:rPr lang="en-IN" dirty="0"/>
              <a:t>Unique identifier that contains physical address of row.</a:t>
            </a:r>
          </a:p>
          <a:p>
            <a:r>
              <a:rPr lang="en-IN" dirty="0"/>
              <a:t>Automatically generated at the time of insertion of row</a:t>
            </a:r>
          </a:p>
          <a:p>
            <a:r>
              <a:rPr lang="en-IN" dirty="0"/>
              <a:t>Fastest way to </a:t>
            </a:r>
            <a:r>
              <a:rPr lang="en-IN" dirty="0" err="1"/>
              <a:t>acess</a:t>
            </a:r>
            <a:r>
              <a:rPr lang="en-IN" dirty="0"/>
              <a:t> single row using it’s ROWID</a:t>
            </a:r>
          </a:p>
          <a:p>
            <a:r>
              <a:rPr lang="en-IN" dirty="0"/>
              <a:t>It is permanent</a:t>
            </a:r>
          </a:p>
        </p:txBody>
      </p:sp>
    </p:spTree>
    <p:extLst>
      <p:ext uri="{BB962C8B-B14F-4D97-AF65-F5344CB8AC3E}">
        <p14:creationId xmlns:p14="http://schemas.microsoft.com/office/powerpoint/2010/main" val="3156655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ROWNUM</a:t>
            </a:r>
          </a:p>
        </p:txBody>
      </p:sp>
      <p:sp>
        <p:nvSpPr>
          <p:cNvPr id="3" name="Content Placeholder 2"/>
          <p:cNvSpPr>
            <a:spLocks noGrp="1"/>
          </p:cNvSpPr>
          <p:nvPr>
            <p:ph idx="1"/>
          </p:nvPr>
        </p:nvSpPr>
        <p:spPr/>
        <p:txBody>
          <a:bodyPr/>
          <a:lstStyle/>
          <a:p>
            <a:r>
              <a:rPr lang="en-IN" dirty="0"/>
              <a:t>It is consecutive logical sequence number given to row</a:t>
            </a:r>
          </a:p>
          <a:p>
            <a:r>
              <a:rPr lang="en-IN" dirty="0"/>
              <a:t>Fetched from table</a:t>
            </a:r>
          </a:p>
          <a:p>
            <a:r>
              <a:rPr lang="en-IN" dirty="0"/>
              <a:t>It’s temporary</a:t>
            </a:r>
          </a:p>
        </p:txBody>
      </p:sp>
    </p:spTree>
    <p:extLst>
      <p:ext uri="{BB962C8B-B14F-4D97-AF65-F5344CB8AC3E}">
        <p14:creationId xmlns:p14="http://schemas.microsoft.com/office/powerpoint/2010/main" val="1149477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Functions</a:t>
            </a:r>
          </a:p>
        </p:txBody>
      </p:sp>
      <p:sp>
        <p:nvSpPr>
          <p:cNvPr id="3" name="Content Placeholder 2"/>
          <p:cNvSpPr>
            <a:spLocks noGrp="1"/>
          </p:cNvSpPr>
          <p:nvPr>
            <p:ph idx="1"/>
          </p:nvPr>
        </p:nvSpPr>
        <p:spPr/>
        <p:txBody>
          <a:bodyPr/>
          <a:lstStyle/>
          <a:p>
            <a:r>
              <a:rPr lang="en-IN" dirty="0"/>
              <a:t>A function is a bunch of code created for reuse.</a:t>
            </a:r>
          </a:p>
          <a:p>
            <a:r>
              <a:rPr lang="en-IN" dirty="0"/>
              <a:t>In oracle database functions are classified into</a:t>
            </a:r>
          </a:p>
          <a:p>
            <a:pPr marL="0" indent="0">
              <a:buNone/>
            </a:pPr>
            <a:r>
              <a:rPr lang="en-IN" dirty="0"/>
              <a:t>     </a:t>
            </a:r>
            <a:r>
              <a:rPr lang="en-IN" b="1" dirty="0"/>
              <a:t>Single Row Function</a:t>
            </a:r>
          </a:p>
          <a:p>
            <a:pPr marL="0" indent="0">
              <a:buNone/>
            </a:pPr>
            <a:r>
              <a:rPr lang="en-IN" b="1" dirty="0"/>
              <a:t>     Multiple Row Function</a:t>
            </a:r>
          </a:p>
          <a:p>
            <a:pPr marL="0" indent="0">
              <a:buNone/>
            </a:pPr>
            <a:r>
              <a:rPr lang="en-IN" b="1" dirty="0"/>
              <a:t>Syntax</a:t>
            </a:r>
            <a:r>
              <a:rPr lang="en-IN" dirty="0"/>
              <a:t>: </a:t>
            </a:r>
          </a:p>
          <a:p>
            <a:pPr marL="0" indent="0">
              <a:buNone/>
            </a:pPr>
            <a:r>
              <a:rPr lang="en-IN" dirty="0" err="1"/>
              <a:t>Function_name</a:t>
            </a:r>
            <a:r>
              <a:rPr lang="en-IN" dirty="0"/>
              <a:t>(argument1, argument2)</a:t>
            </a:r>
          </a:p>
        </p:txBody>
      </p:sp>
    </p:spTree>
    <p:extLst>
      <p:ext uri="{BB962C8B-B14F-4D97-AF65-F5344CB8AC3E}">
        <p14:creationId xmlns:p14="http://schemas.microsoft.com/office/powerpoint/2010/main" val="2203320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Single Row Function/Scalar </a:t>
            </a:r>
            <a:r>
              <a:rPr lang="en-IN" b="1" dirty="0" err="1"/>
              <a:t>Funcion</a:t>
            </a:r>
            <a:endParaRPr lang="en-IN" b="1" dirty="0"/>
          </a:p>
        </p:txBody>
      </p:sp>
      <p:sp>
        <p:nvSpPr>
          <p:cNvPr id="3" name="Content Placeholder 2"/>
          <p:cNvSpPr>
            <a:spLocks noGrp="1"/>
          </p:cNvSpPr>
          <p:nvPr>
            <p:ph idx="1"/>
          </p:nvPr>
        </p:nvSpPr>
        <p:spPr/>
        <p:txBody>
          <a:bodyPr/>
          <a:lstStyle/>
          <a:p>
            <a:r>
              <a:rPr lang="en-IN" dirty="0"/>
              <a:t>Operates on one row and returns only one result per row of a queried table.</a:t>
            </a:r>
          </a:p>
          <a:p>
            <a:r>
              <a:rPr lang="en-IN" dirty="0"/>
              <a:t>Accept one or more arguments and return only one value</a:t>
            </a:r>
          </a:p>
          <a:p>
            <a:r>
              <a:rPr lang="en-IN" dirty="0"/>
              <a:t>A column or expression can be use as a argument</a:t>
            </a:r>
          </a:p>
          <a:p>
            <a:r>
              <a:rPr lang="en-IN" dirty="0"/>
              <a:t>Used with select, where, order by clause</a:t>
            </a:r>
          </a:p>
        </p:txBody>
      </p:sp>
    </p:spTree>
    <p:extLst>
      <p:ext uri="{BB962C8B-B14F-4D97-AF65-F5344CB8AC3E}">
        <p14:creationId xmlns:p14="http://schemas.microsoft.com/office/powerpoint/2010/main" val="3631550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Single Row Functions</a:t>
            </a:r>
          </a:p>
        </p:txBody>
      </p:sp>
      <p:sp>
        <p:nvSpPr>
          <p:cNvPr id="3" name="Content Placeholder 2"/>
          <p:cNvSpPr>
            <a:spLocks noGrp="1"/>
          </p:cNvSpPr>
          <p:nvPr>
            <p:ph idx="1"/>
          </p:nvPr>
        </p:nvSpPr>
        <p:spPr/>
        <p:txBody>
          <a:bodyPr/>
          <a:lstStyle/>
          <a:p>
            <a:r>
              <a:rPr lang="en-IN" dirty="0"/>
              <a:t>Character Function</a:t>
            </a:r>
          </a:p>
          <a:p>
            <a:r>
              <a:rPr lang="en-IN" dirty="0"/>
              <a:t>Number Function</a:t>
            </a:r>
          </a:p>
          <a:p>
            <a:r>
              <a:rPr lang="en-IN" dirty="0"/>
              <a:t>Date Function</a:t>
            </a:r>
          </a:p>
          <a:p>
            <a:r>
              <a:rPr lang="en-IN" dirty="0"/>
              <a:t>Conversion Function</a:t>
            </a:r>
          </a:p>
        </p:txBody>
      </p:sp>
    </p:spTree>
    <p:extLst>
      <p:ext uri="{BB962C8B-B14F-4D97-AF65-F5344CB8AC3E}">
        <p14:creationId xmlns:p14="http://schemas.microsoft.com/office/powerpoint/2010/main" val="2381626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D6870-CFB5-9C6C-7593-D0E7238B65C0}"/>
              </a:ext>
            </a:extLst>
          </p:cNvPr>
          <p:cNvSpPr>
            <a:spLocks noGrp="1"/>
          </p:cNvSpPr>
          <p:nvPr>
            <p:ph idx="1"/>
          </p:nvPr>
        </p:nvSpPr>
        <p:spPr>
          <a:xfrm>
            <a:off x="457200" y="762000"/>
            <a:ext cx="8229600" cy="5364163"/>
          </a:xfrm>
        </p:spPr>
        <p:txBody>
          <a:bodyPr>
            <a:normAutofit fontScale="85000" lnSpcReduction="10000"/>
          </a:bodyPr>
          <a:lstStyle/>
          <a:p>
            <a:r>
              <a:rPr lang="en-IN" b="1" dirty="0"/>
              <a:t>Dual Table :</a:t>
            </a:r>
          </a:p>
          <a:p>
            <a:pPr marL="0" indent="0">
              <a:buNone/>
            </a:pPr>
            <a:r>
              <a:rPr lang="en-IN" dirty="0"/>
              <a:t>    - It is sort of dummy table.</a:t>
            </a:r>
          </a:p>
          <a:p>
            <a:pPr marL="0" indent="0">
              <a:buNone/>
            </a:pPr>
            <a:r>
              <a:rPr lang="en-IN" dirty="0"/>
              <a:t>    - Its a real table but never gets updated.     </a:t>
            </a:r>
          </a:p>
          <a:p>
            <a:pPr marL="0" indent="0">
              <a:buNone/>
            </a:pPr>
            <a:r>
              <a:rPr lang="en-IN" dirty="0"/>
              <a:t>    - It exists in every oracle database.</a:t>
            </a:r>
          </a:p>
          <a:p>
            <a:pPr marL="0" indent="0">
              <a:buNone/>
            </a:pPr>
            <a:r>
              <a:rPr lang="en-IN" dirty="0"/>
              <a:t>    - useful for troubleshooting and development.</a:t>
            </a:r>
          </a:p>
          <a:p>
            <a:pPr marL="0" indent="0">
              <a:buNone/>
            </a:pPr>
            <a:r>
              <a:rPr lang="en-IN" dirty="0"/>
              <a:t>    query : select  * from dual;</a:t>
            </a:r>
          </a:p>
          <a:p>
            <a:pPr marL="0" indent="0">
              <a:buNone/>
            </a:pPr>
            <a:r>
              <a:rPr lang="en-IN" dirty="0"/>
              <a:t>    o/p:  D</a:t>
            </a:r>
          </a:p>
          <a:p>
            <a:pPr marL="0" indent="0">
              <a:buNone/>
            </a:pPr>
            <a:r>
              <a:rPr lang="en-IN" dirty="0"/>
              <a:t>              -</a:t>
            </a:r>
          </a:p>
          <a:p>
            <a:pPr marL="0" indent="0">
              <a:buNone/>
            </a:pPr>
            <a:r>
              <a:rPr lang="en-IN" dirty="0"/>
              <a:t>              X</a:t>
            </a:r>
          </a:p>
          <a:p>
            <a:pPr marL="0" indent="0">
              <a:buNone/>
            </a:pPr>
            <a:r>
              <a:rPr lang="en-IN" dirty="0"/>
              <a:t>It can be used by any user. As it contains one row only , used to return single result.</a:t>
            </a:r>
          </a:p>
          <a:p>
            <a:pPr marL="0" indent="0">
              <a:buNone/>
            </a:pPr>
            <a:r>
              <a:rPr lang="en-IN" dirty="0" err="1"/>
              <a:t>Eg.</a:t>
            </a:r>
            <a:r>
              <a:rPr lang="en-IN" dirty="0"/>
              <a:t> select </a:t>
            </a:r>
            <a:r>
              <a:rPr lang="en-IN" dirty="0" err="1"/>
              <a:t>sysdate</a:t>
            </a:r>
            <a:r>
              <a:rPr lang="en-IN" dirty="0"/>
              <a:t> from dual;</a:t>
            </a:r>
          </a:p>
        </p:txBody>
      </p:sp>
    </p:spTree>
    <p:extLst>
      <p:ext uri="{BB962C8B-B14F-4D97-AF65-F5344CB8AC3E}">
        <p14:creationId xmlns:p14="http://schemas.microsoft.com/office/powerpoint/2010/main" val="1048552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 Function</a:t>
            </a:r>
          </a:p>
        </p:txBody>
      </p:sp>
      <p:sp>
        <p:nvSpPr>
          <p:cNvPr id="3" name="Content Placeholder 2"/>
          <p:cNvSpPr>
            <a:spLocks noGrp="1"/>
          </p:cNvSpPr>
          <p:nvPr>
            <p:ph idx="1"/>
          </p:nvPr>
        </p:nvSpPr>
        <p:spPr>
          <a:xfrm>
            <a:off x="457200" y="1524000"/>
            <a:ext cx="8229600" cy="4602163"/>
          </a:xfrm>
        </p:spPr>
        <p:txBody>
          <a:bodyPr/>
          <a:lstStyle/>
          <a:p>
            <a:r>
              <a:rPr lang="en-IN" dirty="0"/>
              <a:t>It takes </a:t>
            </a:r>
            <a:r>
              <a:rPr lang="en-IN" dirty="0" err="1"/>
              <a:t>charachter</a:t>
            </a:r>
            <a:r>
              <a:rPr lang="en-IN" dirty="0"/>
              <a:t> as input and return character or numeric data as output</a:t>
            </a:r>
          </a:p>
          <a:p>
            <a:r>
              <a:rPr lang="en-IN" dirty="0"/>
              <a:t>Case Conversion Function</a:t>
            </a:r>
          </a:p>
          <a:p>
            <a:r>
              <a:rPr lang="en-IN" dirty="0"/>
              <a:t>Character manipulation Function</a:t>
            </a:r>
          </a:p>
          <a:p>
            <a:pPr marL="0" indent="0">
              <a:buNone/>
            </a:pPr>
            <a:r>
              <a:rPr lang="en-IN" b="1" dirty="0"/>
              <a:t>Case Conversion Function</a:t>
            </a:r>
          </a:p>
          <a:p>
            <a:pPr marL="0" indent="0">
              <a:buNone/>
            </a:pPr>
            <a:r>
              <a:rPr lang="en-IN" dirty="0"/>
              <a:t>  </a:t>
            </a:r>
            <a:r>
              <a:rPr lang="en-IN" b="1" dirty="0"/>
              <a:t>UPPER </a:t>
            </a:r>
            <a:r>
              <a:rPr lang="en-IN" dirty="0"/>
              <a:t>function</a:t>
            </a:r>
          </a:p>
          <a:p>
            <a:pPr marL="0" indent="0">
              <a:buNone/>
            </a:pPr>
            <a:r>
              <a:rPr lang="en-IN" dirty="0"/>
              <a:t>  </a:t>
            </a:r>
            <a:r>
              <a:rPr lang="en-IN" b="1" dirty="0"/>
              <a:t>LOWER</a:t>
            </a:r>
            <a:r>
              <a:rPr lang="en-IN" dirty="0"/>
              <a:t> Function</a:t>
            </a:r>
          </a:p>
          <a:p>
            <a:pPr marL="0" indent="0">
              <a:buNone/>
            </a:pPr>
            <a:r>
              <a:rPr lang="en-IN" dirty="0"/>
              <a:t>  </a:t>
            </a:r>
            <a:r>
              <a:rPr lang="en-IN" b="1" dirty="0"/>
              <a:t>INITCAP</a:t>
            </a:r>
            <a:r>
              <a:rPr lang="en-IN" dirty="0"/>
              <a:t> Function</a:t>
            </a:r>
          </a:p>
        </p:txBody>
      </p:sp>
    </p:spTree>
    <p:extLst>
      <p:ext uri="{BB962C8B-B14F-4D97-AF65-F5344CB8AC3E}">
        <p14:creationId xmlns:p14="http://schemas.microsoft.com/office/powerpoint/2010/main" val="1078217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Character Manipulation Function</a:t>
            </a:r>
            <a:br>
              <a:rPr lang="en-IN" dirty="0"/>
            </a:br>
            <a:endParaRPr lang="en-IN" dirty="0"/>
          </a:p>
        </p:txBody>
      </p:sp>
      <p:sp>
        <p:nvSpPr>
          <p:cNvPr id="3" name="Content Placeholder 2"/>
          <p:cNvSpPr>
            <a:spLocks noGrp="1"/>
          </p:cNvSpPr>
          <p:nvPr>
            <p:ph idx="1"/>
          </p:nvPr>
        </p:nvSpPr>
        <p:spPr/>
        <p:txBody>
          <a:bodyPr>
            <a:normAutofit fontScale="92500"/>
          </a:bodyPr>
          <a:lstStyle/>
          <a:p>
            <a:r>
              <a:rPr lang="en-IN" dirty="0"/>
              <a:t>Substring</a:t>
            </a:r>
          </a:p>
          <a:p>
            <a:pPr marL="0" indent="0">
              <a:buNone/>
            </a:pPr>
            <a:r>
              <a:rPr lang="en-IN" dirty="0"/>
              <a:t>       To Find substring of a column data</a:t>
            </a:r>
          </a:p>
          <a:p>
            <a:pPr marL="0" indent="0">
              <a:buNone/>
            </a:pPr>
            <a:r>
              <a:rPr lang="en-IN" dirty="0"/>
              <a:t>    Syntax</a:t>
            </a:r>
          </a:p>
          <a:p>
            <a:pPr marL="0" indent="0">
              <a:buNone/>
            </a:pPr>
            <a:r>
              <a:rPr lang="en-IN" dirty="0"/>
              <a:t>      </a:t>
            </a:r>
            <a:r>
              <a:rPr lang="en-IN" b="1" dirty="0"/>
              <a:t>SUBSTR</a:t>
            </a:r>
            <a:r>
              <a:rPr lang="en-IN" dirty="0"/>
              <a:t>(</a:t>
            </a:r>
            <a:r>
              <a:rPr lang="en-IN" dirty="0" err="1"/>
              <a:t>column_name</a:t>
            </a:r>
            <a:r>
              <a:rPr lang="en-IN" dirty="0"/>
              <a:t>, </a:t>
            </a:r>
            <a:r>
              <a:rPr lang="en-IN" dirty="0" err="1"/>
              <a:t>start_position</a:t>
            </a:r>
            <a:r>
              <a:rPr lang="en-IN" dirty="0"/>
              <a:t>, length)</a:t>
            </a:r>
          </a:p>
          <a:p>
            <a:r>
              <a:rPr lang="en-IN" dirty="0"/>
              <a:t>LENGTH</a:t>
            </a:r>
          </a:p>
          <a:p>
            <a:pPr marL="0" indent="0">
              <a:buNone/>
            </a:pPr>
            <a:r>
              <a:rPr lang="en-IN" dirty="0"/>
              <a:t>       To find a length of a string</a:t>
            </a:r>
          </a:p>
          <a:p>
            <a:pPr marL="0" indent="0">
              <a:buNone/>
            </a:pPr>
            <a:r>
              <a:rPr lang="en-IN" dirty="0"/>
              <a:t>     Syntax</a:t>
            </a:r>
          </a:p>
          <a:p>
            <a:pPr marL="0" indent="0">
              <a:buNone/>
            </a:pPr>
            <a:r>
              <a:rPr lang="en-IN" b="1" dirty="0"/>
              <a:t>      LENGTH</a:t>
            </a:r>
            <a:r>
              <a:rPr lang="en-IN" dirty="0"/>
              <a:t>(</a:t>
            </a:r>
            <a:r>
              <a:rPr lang="en-IN" dirty="0" err="1"/>
              <a:t>column_name</a:t>
            </a:r>
            <a:r>
              <a:rPr lang="en-IN" dirty="0"/>
              <a:t>)</a:t>
            </a:r>
          </a:p>
          <a:p>
            <a:pPr marL="0" indent="0">
              <a:buNone/>
            </a:pPr>
            <a:endParaRPr lang="en-IN" dirty="0"/>
          </a:p>
        </p:txBody>
      </p:sp>
    </p:spTree>
    <p:extLst>
      <p:ext uri="{BB962C8B-B14F-4D97-AF65-F5344CB8AC3E}">
        <p14:creationId xmlns:p14="http://schemas.microsoft.com/office/powerpoint/2010/main" val="1209766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609600" y="1417638"/>
            <a:ext cx="8229600" cy="4525963"/>
          </a:xfrm>
        </p:spPr>
        <p:txBody>
          <a:bodyPr/>
          <a:lstStyle/>
          <a:p>
            <a:r>
              <a:rPr lang="en-IN" b="1" dirty="0" err="1"/>
              <a:t>Concate</a:t>
            </a:r>
            <a:r>
              <a:rPr lang="en-IN" b="1" dirty="0"/>
              <a:t> function</a:t>
            </a:r>
          </a:p>
          <a:p>
            <a:pPr marL="0" indent="0">
              <a:buNone/>
            </a:pPr>
            <a:r>
              <a:rPr lang="en-IN" dirty="0"/>
              <a:t>     To merge two or more input string or to connect  two or more columns as a single column</a:t>
            </a:r>
          </a:p>
          <a:p>
            <a:pPr marL="0" indent="0">
              <a:buNone/>
            </a:pPr>
            <a:r>
              <a:rPr lang="en-IN" dirty="0"/>
              <a:t>  </a:t>
            </a:r>
            <a:r>
              <a:rPr lang="en-IN" b="1" dirty="0"/>
              <a:t>Syntax</a:t>
            </a:r>
          </a:p>
          <a:p>
            <a:pPr marL="0" indent="0">
              <a:buNone/>
            </a:pPr>
            <a:r>
              <a:rPr lang="en-IN" b="1" dirty="0"/>
              <a:t>CONCAT</a:t>
            </a:r>
            <a:r>
              <a:rPr lang="en-IN" dirty="0"/>
              <a:t>(string1,string2)</a:t>
            </a:r>
          </a:p>
          <a:p>
            <a:r>
              <a:rPr lang="en-IN" b="1" dirty="0"/>
              <a:t>INSTR Function</a:t>
            </a:r>
          </a:p>
          <a:p>
            <a:pPr marL="0" indent="0">
              <a:buNone/>
            </a:pPr>
            <a:r>
              <a:rPr lang="en-IN" b="1" dirty="0"/>
              <a:t>INSTR</a:t>
            </a:r>
            <a:r>
              <a:rPr lang="en-IN" dirty="0"/>
              <a:t>(</a:t>
            </a:r>
            <a:r>
              <a:rPr lang="en-IN" dirty="0" err="1"/>
              <a:t>string,substring</a:t>
            </a:r>
            <a:r>
              <a:rPr lang="en-IN" dirty="0"/>
              <a:t>[,</a:t>
            </a:r>
            <a:r>
              <a:rPr lang="en-IN" dirty="0" err="1"/>
              <a:t>position,occurrence</a:t>
            </a:r>
            <a:r>
              <a:rPr lang="en-IN" dirty="0"/>
              <a:t>])</a:t>
            </a:r>
          </a:p>
        </p:txBody>
      </p:sp>
    </p:spTree>
    <p:extLst>
      <p:ext uri="{BB962C8B-B14F-4D97-AF65-F5344CB8AC3E}">
        <p14:creationId xmlns:p14="http://schemas.microsoft.com/office/powerpoint/2010/main" val="2572937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Trim Function</a:t>
            </a:r>
          </a:p>
          <a:p>
            <a:r>
              <a:rPr lang="en-IN" dirty="0"/>
              <a:t>  To trim spaces or character from starting and ending point of string</a:t>
            </a:r>
          </a:p>
          <a:p>
            <a:r>
              <a:rPr lang="en-IN" b="1" dirty="0"/>
              <a:t>Syntax</a:t>
            </a:r>
          </a:p>
          <a:p>
            <a:pPr marL="0" indent="0">
              <a:buNone/>
            </a:pPr>
            <a:r>
              <a:rPr lang="en-IN" b="1" dirty="0"/>
              <a:t>    TRIM([[LEADING|TRAILING|BOTH] </a:t>
            </a:r>
            <a:r>
              <a:rPr lang="en-IN" b="1" dirty="0" err="1"/>
              <a:t>trim_character</a:t>
            </a:r>
            <a:r>
              <a:rPr lang="en-IN" b="1" dirty="0"/>
              <a:t> from] string);</a:t>
            </a:r>
          </a:p>
        </p:txBody>
      </p:sp>
    </p:spTree>
    <p:extLst>
      <p:ext uri="{BB962C8B-B14F-4D97-AF65-F5344CB8AC3E}">
        <p14:creationId xmlns:p14="http://schemas.microsoft.com/office/powerpoint/2010/main" val="3898774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IN" dirty="0"/>
              <a:t>Data Types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14578593"/>
              </p:ext>
            </p:extLst>
          </p:nvPr>
        </p:nvGraphicFramePr>
        <p:xfrm>
          <a:off x="457200" y="1142999"/>
          <a:ext cx="8229600" cy="5728858"/>
        </p:xfrm>
        <a:graphic>
          <a:graphicData uri="http://schemas.openxmlformats.org/drawingml/2006/table">
            <a:tbl>
              <a:tblPr firstRow="1" bandRow="1">
                <a:tableStyleId>{F5AB1C69-6EDB-4FF4-983F-18BD219EF322}</a:tableStyleId>
              </a:tblPr>
              <a:tblGrid>
                <a:gridCol w="2438400">
                  <a:extLst>
                    <a:ext uri="{9D8B030D-6E8A-4147-A177-3AD203B41FA5}">
                      <a16:colId xmlns:a16="http://schemas.microsoft.com/office/drawing/2014/main" val="3538554351"/>
                    </a:ext>
                  </a:extLst>
                </a:gridCol>
                <a:gridCol w="5791200">
                  <a:extLst>
                    <a:ext uri="{9D8B030D-6E8A-4147-A177-3AD203B41FA5}">
                      <a16:colId xmlns:a16="http://schemas.microsoft.com/office/drawing/2014/main" val="3493075849"/>
                    </a:ext>
                  </a:extLst>
                </a:gridCol>
              </a:tblGrid>
              <a:tr h="492170">
                <a:tc>
                  <a:txBody>
                    <a:bodyPr/>
                    <a:lstStyle/>
                    <a:p>
                      <a:r>
                        <a:rPr lang="en-IN" sz="2400" b="1" dirty="0">
                          <a:solidFill>
                            <a:sysClr val="windowText" lastClr="000000"/>
                          </a:solidFill>
                        </a:rPr>
                        <a:t>          </a:t>
                      </a:r>
                      <a:r>
                        <a:rPr lang="en-IN" sz="2400" b="1" dirty="0"/>
                        <a:t>DATA</a:t>
                      </a:r>
                      <a:r>
                        <a:rPr lang="en-IN" sz="2400" b="1" baseline="0" dirty="0"/>
                        <a:t> TYPE</a:t>
                      </a:r>
                      <a:endParaRPr lang="en-IN" sz="2400" b="1" dirty="0"/>
                    </a:p>
                  </a:txBody>
                  <a:tcPr/>
                </a:tc>
                <a:tc>
                  <a:txBody>
                    <a:bodyPr/>
                    <a:lstStyle/>
                    <a:p>
                      <a:pPr algn="ctr"/>
                      <a:r>
                        <a:rPr lang="en-IN" sz="2400" b="1" dirty="0"/>
                        <a:t>DESCRIPTION</a:t>
                      </a:r>
                    </a:p>
                  </a:txBody>
                  <a:tcPr/>
                </a:tc>
                <a:extLst>
                  <a:ext uri="{0D108BD9-81ED-4DB2-BD59-A6C34878D82A}">
                    <a16:rowId xmlns:a16="http://schemas.microsoft.com/office/drawing/2014/main" val="2464576323"/>
                  </a:ext>
                </a:extLst>
              </a:tr>
              <a:tr h="492170">
                <a:tc>
                  <a:txBody>
                    <a:bodyPr/>
                    <a:lstStyle/>
                    <a:p>
                      <a:r>
                        <a:rPr lang="en-IN" dirty="0"/>
                        <a:t>VARCHAR(size)</a:t>
                      </a:r>
                    </a:p>
                  </a:txBody>
                  <a:tcPr/>
                </a:tc>
                <a:tc>
                  <a:txBody>
                    <a:bodyPr/>
                    <a:lstStyle/>
                    <a:p>
                      <a:r>
                        <a:rPr lang="en-IN" dirty="0"/>
                        <a:t>Variable Length</a:t>
                      </a:r>
                      <a:r>
                        <a:rPr lang="en-IN" baseline="0" dirty="0"/>
                        <a:t> Character data</a:t>
                      </a:r>
                      <a:endParaRPr lang="en-IN" dirty="0"/>
                    </a:p>
                  </a:txBody>
                  <a:tcPr/>
                </a:tc>
                <a:extLst>
                  <a:ext uri="{0D108BD9-81ED-4DB2-BD59-A6C34878D82A}">
                    <a16:rowId xmlns:a16="http://schemas.microsoft.com/office/drawing/2014/main" val="3357361680"/>
                  </a:ext>
                </a:extLst>
              </a:tr>
              <a:tr h="492170">
                <a:tc>
                  <a:txBody>
                    <a:bodyPr/>
                    <a:lstStyle/>
                    <a:p>
                      <a:r>
                        <a:rPr lang="en-IN" dirty="0"/>
                        <a:t>CHAR(size)</a:t>
                      </a:r>
                    </a:p>
                  </a:txBody>
                  <a:tcPr/>
                </a:tc>
                <a:tc>
                  <a:txBody>
                    <a:bodyPr/>
                    <a:lstStyle/>
                    <a:p>
                      <a:r>
                        <a:rPr lang="en-IN" dirty="0"/>
                        <a:t>Fixed-Length</a:t>
                      </a:r>
                      <a:r>
                        <a:rPr lang="en-IN" baseline="0" dirty="0"/>
                        <a:t> Character data</a:t>
                      </a:r>
                      <a:endParaRPr lang="en-IN" dirty="0"/>
                    </a:p>
                  </a:txBody>
                  <a:tcPr/>
                </a:tc>
                <a:extLst>
                  <a:ext uri="{0D108BD9-81ED-4DB2-BD59-A6C34878D82A}">
                    <a16:rowId xmlns:a16="http://schemas.microsoft.com/office/drawing/2014/main" val="2546876739"/>
                  </a:ext>
                </a:extLst>
              </a:tr>
              <a:tr h="492170">
                <a:tc>
                  <a:txBody>
                    <a:bodyPr/>
                    <a:lstStyle/>
                    <a:p>
                      <a:r>
                        <a:rPr lang="en-IN" dirty="0"/>
                        <a:t>NUMBER(p, s)</a:t>
                      </a:r>
                    </a:p>
                  </a:txBody>
                  <a:tcPr/>
                </a:tc>
                <a:tc>
                  <a:txBody>
                    <a:bodyPr/>
                    <a:lstStyle/>
                    <a:p>
                      <a:r>
                        <a:rPr lang="en-IN" dirty="0"/>
                        <a:t>Variable Length</a:t>
                      </a:r>
                      <a:r>
                        <a:rPr lang="en-IN" baseline="0" dirty="0"/>
                        <a:t> Numeric Data</a:t>
                      </a:r>
                      <a:endParaRPr lang="en-IN" dirty="0"/>
                    </a:p>
                  </a:txBody>
                  <a:tcPr/>
                </a:tc>
                <a:extLst>
                  <a:ext uri="{0D108BD9-81ED-4DB2-BD59-A6C34878D82A}">
                    <a16:rowId xmlns:a16="http://schemas.microsoft.com/office/drawing/2014/main" val="1949010789"/>
                  </a:ext>
                </a:extLst>
              </a:tr>
              <a:tr h="492170">
                <a:tc>
                  <a:txBody>
                    <a:bodyPr/>
                    <a:lstStyle/>
                    <a:p>
                      <a:r>
                        <a:rPr lang="en-IN" dirty="0"/>
                        <a:t>DATE</a:t>
                      </a:r>
                    </a:p>
                  </a:txBody>
                  <a:tcPr/>
                </a:tc>
                <a:tc>
                  <a:txBody>
                    <a:bodyPr/>
                    <a:lstStyle/>
                    <a:p>
                      <a:r>
                        <a:rPr lang="en-IN" dirty="0"/>
                        <a:t>Date-Time</a:t>
                      </a:r>
                      <a:r>
                        <a:rPr lang="en-IN" baseline="0" dirty="0"/>
                        <a:t> Value. DD-MM-YYYY</a:t>
                      </a:r>
                      <a:endParaRPr lang="en-IN" dirty="0"/>
                    </a:p>
                  </a:txBody>
                  <a:tcPr/>
                </a:tc>
                <a:extLst>
                  <a:ext uri="{0D108BD9-81ED-4DB2-BD59-A6C34878D82A}">
                    <a16:rowId xmlns:a16="http://schemas.microsoft.com/office/drawing/2014/main" val="3099132191"/>
                  </a:ext>
                </a:extLst>
              </a:tr>
              <a:tr h="492170">
                <a:tc>
                  <a:txBody>
                    <a:bodyPr/>
                    <a:lstStyle/>
                    <a:p>
                      <a:r>
                        <a:rPr lang="en-IN" dirty="0"/>
                        <a:t>LONG</a:t>
                      </a:r>
                    </a:p>
                  </a:txBody>
                  <a:tcPr/>
                </a:tc>
                <a:tc>
                  <a:txBody>
                    <a:bodyPr/>
                    <a:lstStyle/>
                    <a:p>
                      <a:r>
                        <a:rPr lang="en-IN" dirty="0"/>
                        <a:t>Variable Length Character</a:t>
                      </a:r>
                      <a:r>
                        <a:rPr lang="en-IN" baseline="0" dirty="0"/>
                        <a:t> Data(</a:t>
                      </a:r>
                      <a:r>
                        <a:rPr lang="en-IN" baseline="0" dirty="0" err="1"/>
                        <a:t>Upto</a:t>
                      </a:r>
                      <a:r>
                        <a:rPr lang="en-IN" baseline="0" dirty="0"/>
                        <a:t> 2GB)</a:t>
                      </a:r>
                      <a:endParaRPr lang="en-IN" dirty="0"/>
                    </a:p>
                  </a:txBody>
                  <a:tcPr/>
                </a:tc>
                <a:extLst>
                  <a:ext uri="{0D108BD9-81ED-4DB2-BD59-A6C34878D82A}">
                    <a16:rowId xmlns:a16="http://schemas.microsoft.com/office/drawing/2014/main" val="1751906228"/>
                  </a:ext>
                </a:extLst>
              </a:tr>
              <a:tr h="492170">
                <a:tc>
                  <a:txBody>
                    <a:bodyPr/>
                    <a:lstStyle/>
                    <a:p>
                      <a:r>
                        <a:rPr lang="en-IN" dirty="0"/>
                        <a:t>RAW AND LONG RAW</a:t>
                      </a:r>
                    </a:p>
                  </a:txBody>
                  <a:tcPr/>
                </a:tc>
                <a:tc>
                  <a:txBody>
                    <a:bodyPr/>
                    <a:lstStyle/>
                    <a:p>
                      <a:r>
                        <a:rPr lang="en-IN" dirty="0"/>
                        <a:t>Raw</a:t>
                      </a:r>
                      <a:r>
                        <a:rPr lang="en-IN" baseline="0" dirty="0"/>
                        <a:t> Binary Data</a:t>
                      </a:r>
                      <a:endParaRPr lang="en-IN" dirty="0"/>
                    </a:p>
                  </a:txBody>
                  <a:tcPr/>
                </a:tc>
                <a:extLst>
                  <a:ext uri="{0D108BD9-81ED-4DB2-BD59-A6C34878D82A}">
                    <a16:rowId xmlns:a16="http://schemas.microsoft.com/office/drawing/2014/main" val="1139499650"/>
                  </a:ext>
                </a:extLst>
              </a:tr>
              <a:tr h="649664">
                <a:tc>
                  <a:txBody>
                    <a:bodyPr/>
                    <a:lstStyle/>
                    <a:p>
                      <a:r>
                        <a:rPr lang="en-IN" dirty="0"/>
                        <a:t>BLOB</a:t>
                      </a:r>
                    </a:p>
                  </a:txBody>
                  <a:tcPr/>
                </a:tc>
                <a:tc>
                  <a:txBody>
                    <a:bodyPr/>
                    <a:lstStyle/>
                    <a:p>
                      <a:r>
                        <a:rPr lang="en-IN" dirty="0"/>
                        <a:t>Maximum Size is(4 gigabytes-1)*(</a:t>
                      </a:r>
                      <a:r>
                        <a:rPr lang="en-IN" dirty="0" err="1"/>
                        <a:t>DB_Block_size</a:t>
                      </a:r>
                      <a:r>
                        <a:rPr lang="en-IN" dirty="0"/>
                        <a:t> initialization parameter(8TB</a:t>
                      </a:r>
                      <a:r>
                        <a:rPr lang="en-IN" baseline="0" dirty="0"/>
                        <a:t> to 128TB)</a:t>
                      </a:r>
                      <a:endParaRPr lang="en-IN" dirty="0"/>
                    </a:p>
                  </a:txBody>
                  <a:tcPr/>
                </a:tc>
                <a:extLst>
                  <a:ext uri="{0D108BD9-81ED-4DB2-BD59-A6C34878D82A}">
                    <a16:rowId xmlns:a16="http://schemas.microsoft.com/office/drawing/2014/main" val="3010295863"/>
                  </a:ext>
                </a:extLst>
              </a:tr>
              <a:tr h="492170">
                <a:tc>
                  <a:txBody>
                    <a:bodyPr/>
                    <a:lstStyle/>
                    <a:p>
                      <a:r>
                        <a:rPr lang="en-IN" dirty="0"/>
                        <a:t>CLOB</a:t>
                      </a:r>
                    </a:p>
                  </a:txBody>
                  <a:tcPr/>
                </a:tc>
                <a:tc>
                  <a:txBody>
                    <a:bodyPr/>
                    <a:lstStyle/>
                    <a:p>
                      <a:r>
                        <a:rPr lang="en-IN" dirty="0"/>
                        <a:t>Maximum</a:t>
                      </a:r>
                      <a:r>
                        <a:rPr lang="en-IN" baseline="0" dirty="0"/>
                        <a:t> size is(4gb-1)*(</a:t>
                      </a:r>
                      <a:r>
                        <a:rPr lang="en-IN" baseline="0" dirty="0" err="1"/>
                        <a:t>DB_Block_size</a:t>
                      </a:r>
                      <a:r>
                        <a:rPr lang="en-IN" baseline="0" dirty="0"/>
                        <a:t>)</a:t>
                      </a:r>
                      <a:endParaRPr lang="en-IN" dirty="0"/>
                    </a:p>
                  </a:txBody>
                  <a:tcPr/>
                </a:tc>
                <a:extLst>
                  <a:ext uri="{0D108BD9-81ED-4DB2-BD59-A6C34878D82A}">
                    <a16:rowId xmlns:a16="http://schemas.microsoft.com/office/drawing/2014/main" val="3771427538"/>
                  </a:ext>
                </a:extLst>
              </a:tr>
              <a:tr h="492170">
                <a:tc>
                  <a:txBody>
                    <a:bodyPr/>
                    <a:lstStyle/>
                    <a:p>
                      <a:r>
                        <a:rPr lang="en-IN" dirty="0"/>
                        <a:t>BFILE</a:t>
                      </a:r>
                    </a:p>
                  </a:txBody>
                  <a:tcPr/>
                </a:tc>
                <a:tc>
                  <a:txBody>
                    <a:bodyPr/>
                    <a:lstStyle/>
                    <a:p>
                      <a:r>
                        <a:rPr lang="en-IN" dirty="0"/>
                        <a:t>Binary</a:t>
                      </a:r>
                      <a:r>
                        <a:rPr lang="en-IN" baseline="0" dirty="0"/>
                        <a:t> data stored in an external file(</a:t>
                      </a:r>
                      <a:r>
                        <a:rPr lang="en-IN" baseline="0" dirty="0" err="1"/>
                        <a:t>upto</a:t>
                      </a:r>
                      <a:r>
                        <a:rPr lang="en-IN" baseline="0" dirty="0"/>
                        <a:t> 4GB)</a:t>
                      </a:r>
                      <a:endParaRPr lang="en-IN" dirty="0"/>
                    </a:p>
                  </a:txBody>
                  <a:tcPr/>
                </a:tc>
                <a:extLst>
                  <a:ext uri="{0D108BD9-81ED-4DB2-BD59-A6C34878D82A}">
                    <a16:rowId xmlns:a16="http://schemas.microsoft.com/office/drawing/2014/main" val="1391782887"/>
                  </a:ext>
                </a:extLst>
              </a:tr>
              <a:tr h="649664">
                <a:tc>
                  <a:txBody>
                    <a:bodyPr/>
                    <a:lstStyle/>
                    <a:p>
                      <a:r>
                        <a:rPr lang="en-IN" dirty="0"/>
                        <a:t>ROWID</a:t>
                      </a:r>
                    </a:p>
                  </a:txBody>
                  <a:tcPr/>
                </a:tc>
                <a:tc>
                  <a:txBody>
                    <a:bodyPr/>
                    <a:lstStyle/>
                    <a:p>
                      <a:r>
                        <a:rPr lang="en-IN" dirty="0"/>
                        <a:t>A base 64 number system representing the unique address of a row in its table.</a:t>
                      </a:r>
                    </a:p>
                  </a:txBody>
                  <a:tcPr/>
                </a:tc>
                <a:extLst>
                  <a:ext uri="{0D108BD9-81ED-4DB2-BD59-A6C34878D82A}">
                    <a16:rowId xmlns:a16="http://schemas.microsoft.com/office/drawing/2014/main" val="3078109278"/>
                  </a:ext>
                </a:extLst>
              </a:tr>
            </a:tbl>
          </a:graphicData>
        </a:graphic>
      </p:graphicFrame>
    </p:spTree>
    <p:extLst>
      <p:ext uri="{BB962C8B-B14F-4D97-AF65-F5344CB8AC3E}">
        <p14:creationId xmlns:p14="http://schemas.microsoft.com/office/powerpoint/2010/main" val="4211642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LTRIM</a:t>
            </a:r>
            <a:r>
              <a:rPr lang="en-IN" dirty="0"/>
              <a:t>(‘string’, ’string to trim’);</a:t>
            </a:r>
          </a:p>
          <a:p>
            <a:r>
              <a:rPr lang="en-IN" b="1" dirty="0"/>
              <a:t>RTRIM</a:t>
            </a:r>
            <a:r>
              <a:rPr lang="en-IN" dirty="0"/>
              <a:t> (‘string’, ’string to trim’);</a:t>
            </a:r>
          </a:p>
          <a:p>
            <a:r>
              <a:rPr lang="en-IN" b="1" dirty="0"/>
              <a:t>LPAD</a:t>
            </a:r>
            <a:r>
              <a:rPr lang="en-IN" dirty="0"/>
              <a:t>(‘string’, length, character to pad);</a:t>
            </a:r>
          </a:p>
          <a:p>
            <a:r>
              <a:rPr lang="en-IN" b="1" dirty="0"/>
              <a:t>RPAD</a:t>
            </a:r>
            <a:r>
              <a:rPr lang="en-IN" dirty="0"/>
              <a:t>(‘string’, length, character to pad);</a:t>
            </a:r>
          </a:p>
          <a:p>
            <a:r>
              <a:rPr lang="en-IN" b="1" dirty="0"/>
              <a:t>REPLACE</a:t>
            </a:r>
            <a:r>
              <a:rPr lang="en-IN" dirty="0"/>
              <a:t>(string, </a:t>
            </a:r>
            <a:r>
              <a:rPr lang="en-IN" dirty="0" err="1"/>
              <a:t>string_to_replace</a:t>
            </a:r>
            <a:r>
              <a:rPr lang="en-IN" dirty="0"/>
              <a:t>, </a:t>
            </a:r>
            <a:r>
              <a:rPr lang="en-IN" dirty="0" err="1"/>
              <a:t>replacement_string</a:t>
            </a:r>
            <a:r>
              <a:rPr lang="en-IN" dirty="0"/>
              <a:t>);</a:t>
            </a:r>
          </a:p>
          <a:p>
            <a:r>
              <a:rPr lang="en-IN" b="1" dirty="0"/>
              <a:t>REVERSE</a:t>
            </a:r>
            <a:r>
              <a:rPr lang="en-IN" dirty="0"/>
              <a:t>(‘string’);</a:t>
            </a:r>
          </a:p>
          <a:p>
            <a:endParaRPr lang="en-IN" dirty="0"/>
          </a:p>
        </p:txBody>
      </p:sp>
    </p:spTree>
    <p:extLst>
      <p:ext uri="{BB962C8B-B14F-4D97-AF65-F5344CB8AC3E}">
        <p14:creationId xmlns:p14="http://schemas.microsoft.com/office/powerpoint/2010/main" val="1904991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t>Numeric Function:</a:t>
            </a:r>
          </a:p>
        </p:txBody>
      </p:sp>
      <p:sp>
        <p:nvSpPr>
          <p:cNvPr id="3" name="Content Placeholder 2"/>
          <p:cNvSpPr>
            <a:spLocks noGrp="1"/>
          </p:cNvSpPr>
          <p:nvPr>
            <p:ph idx="1"/>
          </p:nvPr>
        </p:nvSpPr>
        <p:spPr/>
        <p:txBody>
          <a:bodyPr>
            <a:normAutofit/>
          </a:bodyPr>
          <a:lstStyle/>
          <a:p>
            <a:r>
              <a:rPr lang="en-IN" sz="2600" b="1" dirty="0">
                <a:solidFill>
                  <a:srgbClr val="C00000"/>
                </a:solidFill>
              </a:rPr>
              <a:t>ROUND():  </a:t>
            </a:r>
            <a:r>
              <a:rPr lang="en-IN" sz="2600" dirty="0"/>
              <a:t>T</a:t>
            </a:r>
            <a:r>
              <a:rPr lang="en-US" sz="2600" b="0" i="0" dirty="0">
                <a:solidFill>
                  <a:srgbClr val="2D2D2D"/>
                </a:solidFill>
                <a:effectLst/>
              </a:rPr>
              <a:t>o round a given number to the nearest integer or to a certain decimal place. </a:t>
            </a:r>
            <a:endParaRPr lang="en-IN" sz="2600" dirty="0"/>
          </a:p>
          <a:p>
            <a:pPr marL="0" indent="0">
              <a:buNone/>
            </a:pPr>
            <a:r>
              <a:rPr lang="en-IN" sz="2600" b="1" dirty="0"/>
              <a:t>    syntax : ROUND</a:t>
            </a:r>
            <a:r>
              <a:rPr lang="en-IN" sz="2600" dirty="0"/>
              <a:t>(number , decimal)</a:t>
            </a:r>
          </a:p>
          <a:p>
            <a:pPr marL="0" indent="0">
              <a:buNone/>
            </a:pPr>
            <a:r>
              <a:rPr lang="en-IN" sz="2600" b="1" dirty="0"/>
              <a:t>    </a:t>
            </a:r>
            <a:r>
              <a:rPr lang="en-IN" sz="2600" b="1" dirty="0" err="1"/>
              <a:t>eg</a:t>
            </a:r>
            <a:r>
              <a:rPr lang="en-IN" sz="2600" b="1" dirty="0"/>
              <a:t> : </a:t>
            </a:r>
            <a:r>
              <a:rPr lang="en-IN" sz="2600" dirty="0"/>
              <a:t>round(23.458798,2)   </a:t>
            </a:r>
            <a:r>
              <a:rPr lang="en-IN" sz="2600" dirty="0">
                <a:sym typeface="Wingdings" panose="05000000000000000000" pitchFamily="2" charset="2"/>
              </a:rPr>
              <a:t>                23.46</a:t>
            </a:r>
            <a:r>
              <a:rPr lang="en-IN" sz="2600" b="1" dirty="0"/>
              <a:t>       </a:t>
            </a:r>
          </a:p>
          <a:p>
            <a:endParaRPr lang="en-IN" sz="2600" b="1" dirty="0">
              <a:solidFill>
                <a:srgbClr val="C00000"/>
              </a:solidFill>
            </a:endParaRPr>
          </a:p>
          <a:p>
            <a:r>
              <a:rPr lang="en-IN" sz="2600" b="1" dirty="0">
                <a:solidFill>
                  <a:srgbClr val="C00000"/>
                </a:solidFill>
              </a:rPr>
              <a:t>TRUNC() : </a:t>
            </a:r>
            <a:r>
              <a:rPr lang="en-IN" sz="2600" dirty="0"/>
              <a:t>Truncates values to the specified number of decimal places.</a:t>
            </a:r>
          </a:p>
          <a:p>
            <a:pPr marL="0" indent="0">
              <a:buNone/>
            </a:pPr>
            <a:r>
              <a:rPr lang="en-IN" sz="2600" b="1" dirty="0"/>
              <a:t>    syntax : TRUNC</a:t>
            </a:r>
            <a:r>
              <a:rPr lang="en-IN" sz="2600" dirty="0"/>
              <a:t>(number , decimal)</a:t>
            </a:r>
          </a:p>
          <a:p>
            <a:pPr marL="0" indent="0">
              <a:buNone/>
            </a:pPr>
            <a:r>
              <a:rPr lang="en-IN" sz="2600" dirty="0"/>
              <a:t>    </a:t>
            </a:r>
            <a:r>
              <a:rPr lang="en-IN" sz="2600" dirty="0" err="1"/>
              <a:t>eg.</a:t>
            </a:r>
            <a:r>
              <a:rPr lang="en-IN" sz="2600" dirty="0"/>
              <a:t> </a:t>
            </a:r>
            <a:r>
              <a:rPr lang="en-IN" sz="2600" dirty="0" err="1"/>
              <a:t>trunc</a:t>
            </a:r>
            <a:r>
              <a:rPr lang="en-IN" sz="2600" dirty="0"/>
              <a:t>(23.458798,2)                      23.45</a:t>
            </a:r>
          </a:p>
          <a:p>
            <a:pPr marL="0" indent="0">
              <a:buNone/>
            </a:pPr>
            <a:endParaRPr lang="en-IN" dirty="0"/>
          </a:p>
        </p:txBody>
      </p:sp>
    </p:spTree>
    <p:extLst>
      <p:ext uri="{BB962C8B-B14F-4D97-AF65-F5344CB8AC3E}">
        <p14:creationId xmlns:p14="http://schemas.microsoft.com/office/powerpoint/2010/main" val="1307743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sz="2800" b="1" dirty="0">
                <a:solidFill>
                  <a:srgbClr val="C00000"/>
                </a:solidFill>
              </a:rPr>
              <a:t>MOD() : </a:t>
            </a:r>
            <a:r>
              <a:rPr lang="en-IN" sz="2800" dirty="0"/>
              <a:t>Returns remainder of division</a:t>
            </a:r>
          </a:p>
          <a:p>
            <a:pPr marL="0" indent="0">
              <a:buNone/>
            </a:pPr>
            <a:r>
              <a:rPr lang="en-IN" sz="2800" b="1" dirty="0"/>
              <a:t>      syntax : MOD</a:t>
            </a:r>
            <a:r>
              <a:rPr lang="en-IN" sz="2800" dirty="0"/>
              <a:t>(</a:t>
            </a:r>
            <a:r>
              <a:rPr lang="en-IN" sz="2800" dirty="0" err="1"/>
              <a:t>m,n</a:t>
            </a:r>
            <a:r>
              <a:rPr lang="en-IN" sz="2800" dirty="0"/>
              <a:t>)            eg.mod(1700,500)               200</a:t>
            </a:r>
          </a:p>
          <a:p>
            <a:endParaRPr lang="en-IN" sz="3000" b="1" dirty="0"/>
          </a:p>
          <a:p>
            <a:r>
              <a:rPr lang="en-IN" sz="2800" b="1" dirty="0">
                <a:solidFill>
                  <a:srgbClr val="C00000"/>
                </a:solidFill>
              </a:rPr>
              <a:t>CEIL() : </a:t>
            </a:r>
            <a:r>
              <a:rPr lang="en-IN" sz="2800" dirty="0"/>
              <a:t>Returns highest integer number greater than or equal to a specified number.</a:t>
            </a:r>
          </a:p>
          <a:p>
            <a:pPr marL="0" indent="0">
              <a:buNone/>
            </a:pPr>
            <a:r>
              <a:rPr lang="en-IN" sz="2800" dirty="0"/>
              <a:t>     </a:t>
            </a:r>
            <a:r>
              <a:rPr lang="en-IN" sz="2800" b="1" dirty="0"/>
              <a:t>syntax:</a:t>
            </a:r>
            <a:r>
              <a:rPr lang="en-IN" sz="2800" dirty="0"/>
              <a:t> CEIL(number)  </a:t>
            </a:r>
            <a:r>
              <a:rPr lang="en-IN" sz="2800" dirty="0" err="1"/>
              <a:t>eg.</a:t>
            </a:r>
            <a:r>
              <a:rPr lang="en-IN" sz="2800" dirty="0"/>
              <a:t> CEIL(69.5678)                        70</a:t>
            </a:r>
            <a:br>
              <a:rPr lang="en-IN" sz="2800" dirty="0"/>
            </a:br>
            <a:endParaRPr lang="en-IN" sz="2800" dirty="0"/>
          </a:p>
          <a:p>
            <a:r>
              <a:rPr lang="en-IN" sz="2800" b="1" dirty="0">
                <a:solidFill>
                  <a:srgbClr val="C00000"/>
                </a:solidFill>
              </a:rPr>
              <a:t>FLOOR() : </a:t>
            </a:r>
            <a:r>
              <a:rPr lang="en-IN" sz="2800" dirty="0"/>
              <a:t>Returns lowest integer number less than or equal to a specified number.</a:t>
            </a:r>
          </a:p>
          <a:p>
            <a:pPr marL="0" indent="0">
              <a:buNone/>
            </a:pPr>
            <a:r>
              <a:rPr lang="en-IN" sz="2800" dirty="0"/>
              <a:t>    Syntax : FLOOR(number)             </a:t>
            </a:r>
            <a:r>
              <a:rPr lang="en-IN" sz="2800" dirty="0" err="1"/>
              <a:t>eg.</a:t>
            </a:r>
            <a:r>
              <a:rPr lang="en-IN" sz="2800" dirty="0"/>
              <a:t> Floor(234.678)       234</a:t>
            </a:r>
          </a:p>
          <a:p>
            <a:endParaRPr lang="en-IN" dirty="0"/>
          </a:p>
        </p:txBody>
      </p:sp>
    </p:spTree>
    <p:extLst>
      <p:ext uri="{BB962C8B-B14F-4D97-AF65-F5344CB8AC3E}">
        <p14:creationId xmlns:p14="http://schemas.microsoft.com/office/powerpoint/2010/main" val="1700413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600" dirty="0">
                <a:solidFill>
                  <a:srgbClr val="C00000"/>
                </a:solidFill>
              </a:rPr>
              <a:t>POWER:</a:t>
            </a:r>
            <a:r>
              <a:rPr lang="en-IN" sz="2600" dirty="0"/>
              <a:t> Finds out nth power of the number</a:t>
            </a:r>
            <a:endParaRPr lang="en-IN" sz="2600" dirty="0">
              <a:solidFill>
                <a:srgbClr val="C00000"/>
              </a:solidFill>
            </a:endParaRPr>
          </a:p>
          <a:p>
            <a:r>
              <a:rPr lang="en-IN" sz="2600" dirty="0"/>
              <a:t>Syntax : power(number , n)         </a:t>
            </a:r>
            <a:r>
              <a:rPr lang="en-IN" sz="2600" dirty="0" err="1"/>
              <a:t>eg.</a:t>
            </a:r>
            <a:r>
              <a:rPr lang="en-IN" sz="2600" dirty="0"/>
              <a:t> Power(3,3)              27</a:t>
            </a:r>
          </a:p>
          <a:p>
            <a:pPr marL="0" indent="0">
              <a:buNone/>
            </a:pPr>
            <a:r>
              <a:rPr lang="en-IN" sz="2600" dirty="0"/>
              <a:t>     </a:t>
            </a:r>
          </a:p>
          <a:p>
            <a:r>
              <a:rPr lang="en-IN" sz="2600" dirty="0">
                <a:solidFill>
                  <a:srgbClr val="C00000"/>
                </a:solidFill>
              </a:rPr>
              <a:t>SQRT : </a:t>
            </a:r>
            <a:r>
              <a:rPr lang="en-IN" sz="2600" dirty="0"/>
              <a:t>Finds  square root of number.</a:t>
            </a:r>
            <a:endParaRPr lang="en-IN" sz="2600" dirty="0">
              <a:solidFill>
                <a:srgbClr val="C00000"/>
              </a:solidFill>
            </a:endParaRPr>
          </a:p>
          <a:p>
            <a:pPr marL="0" indent="0">
              <a:buNone/>
            </a:pPr>
            <a:r>
              <a:rPr lang="en-IN" sz="2600" dirty="0">
                <a:solidFill>
                  <a:srgbClr val="C00000"/>
                </a:solidFill>
              </a:rPr>
              <a:t>     </a:t>
            </a:r>
            <a:r>
              <a:rPr lang="en-IN" sz="2600" dirty="0"/>
              <a:t>syntax : sqrt(number)                   </a:t>
            </a:r>
            <a:r>
              <a:rPr lang="en-IN" sz="2600" dirty="0" err="1"/>
              <a:t>eg</a:t>
            </a:r>
            <a:r>
              <a:rPr lang="en-IN" sz="2600" dirty="0"/>
              <a:t> . sqrt(64)                    8</a:t>
            </a:r>
          </a:p>
        </p:txBody>
      </p:sp>
    </p:spTree>
    <p:extLst>
      <p:ext uri="{BB962C8B-B14F-4D97-AF65-F5344CB8AC3E}">
        <p14:creationId xmlns:p14="http://schemas.microsoft.com/office/powerpoint/2010/main" val="2801844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b="1" dirty="0"/>
              <a:t>Oracle Date Functions :</a:t>
            </a:r>
          </a:p>
        </p:txBody>
      </p:sp>
      <p:sp>
        <p:nvSpPr>
          <p:cNvPr id="3" name="Content Placeholder 2"/>
          <p:cNvSpPr>
            <a:spLocks noGrp="1"/>
          </p:cNvSpPr>
          <p:nvPr>
            <p:ph idx="1"/>
          </p:nvPr>
        </p:nvSpPr>
        <p:spPr>
          <a:xfrm>
            <a:off x="762000" y="1600200"/>
            <a:ext cx="8229600" cy="4525963"/>
          </a:xfrm>
        </p:spPr>
        <p:txBody>
          <a:bodyPr>
            <a:normAutofit/>
          </a:bodyPr>
          <a:lstStyle/>
          <a:p>
            <a:r>
              <a:rPr lang="en-IN" sz="2600" b="1" dirty="0">
                <a:solidFill>
                  <a:srgbClr val="C00000"/>
                </a:solidFill>
              </a:rPr>
              <a:t>SYSDATE </a:t>
            </a:r>
            <a:r>
              <a:rPr lang="en-IN" sz="2600" dirty="0">
                <a:solidFill>
                  <a:srgbClr val="C00000"/>
                </a:solidFill>
              </a:rPr>
              <a:t>: </a:t>
            </a:r>
            <a:r>
              <a:rPr lang="en-IN" sz="2600" dirty="0"/>
              <a:t>Returns the current date of the OS where oracle database is installed.</a:t>
            </a:r>
          </a:p>
          <a:p>
            <a:r>
              <a:rPr lang="en-IN" sz="2600" b="1" dirty="0">
                <a:solidFill>
                  <a:srgbClr val="C00000"/>
                </a:solidFill>
              </a:rPr>
              <a:t>CURRENT_DATE</a:t>
            </a:r>
            <a:r>
              <a:rPr lang="en-IN" sz="2600" dirty="0">
                <a:solidFill>
                  <a:srgbClr val="C00000"/>
                </a:solidFill>
              </a:rPr>
              <a:t>: </a:t>
            </a:r>
            <a:r>
              <a:rPr lang="en-IN" sz="2600" dirty="0"/>
              <a:t>Returns the current date of the place where the user’s session is logged in from.</a:t>
            </a:r>
          </a:p>
          <a:p>
            <a:r>
              <a:rPr lang="en-IN" sz="2600" b="1" dirty="0">
                <a:solidFill>
                  <a:srgbClr val="C00000"/>
                </a:solidFill>
              </a:rPr>
              <a:t>SESSIONTIMEZONE</a:t>
            </a:r>
            <a:r>
              <a:rPr lang="en-IN" sz="2600" dirty="0">
                <a:solidFill>
                  <a:srgbClr val="C00000"/>
                </a:solidFill>
              </a:rPr>
              <a:t> :</a:t>
            </a:r>
            <a:r>
              <a:rPr lang="en-IN" sz="2600" dirty="0"/>
              <a:t> Returns time zone of the user’s session.</a:t>
            </a:r>
          </a:p>
          <a:p>
            <a:r>
              <a:rPr lang="en-IN" sz="2600" b="1" dirty="0">
                <a:solidFill>
                  <a:srgbClr val="C00000"/>
                </a:solidFill>
              </a:rPr>
              <a:t>SYSTIMESTAMP</a:t>
            </a:r>
            <a:r>
              <a:rPr lang="en-IN" sz="2600" dirty="0">
                <a:solidFill>
                  <a:srgbClr val="C00000"/>
                </a:solidFill>
              </a:rPr>
              <a:t> :</a:t>
            </a:r>
            <a:r>
              <a:rPr lang="en-IN" sz="2600" dirty="0"/>
              <a:t> Returns the date and time of the database.</a:t>
            </a:r>
          </a:p>
          <a:p>
            <a:r>
              <a:rPr lang="en-IN" sz="2600" b="1" dirty="0">
                <a:solidFill>
                  <a:srgbClr val="C00000"/>
                </a:solidFill>
              </a:rPr>
              <a:t>CURRENT_TIMESTAMP</a:t>
            </a:r>
            <a:r>
              <a:rPr lang="en-IN" sz="2600" dirty="0">
                <a:solidFill>
                  <a:srgbClr val="C00000"/>
                </a:solidFill>
              </a:rPr>
              <a:t> : </a:t>
            </a:r>
            <a:r>
              <a:rPr lang="en-IN" sz="2600" dirty="0"/>
              <a:t>Returns current date and time from user’s session.</a:t>
            </a:r>
          </a:p>
        </p:txBody>
      </p:sp>
    </p:spTree>
    <p:extLst>
      <p:ext uri="{BB962C8B-B14F-4D97-AF65-F5344CB8AC3E}">
        <p14:creationId xmlns:p14="http://schemas.microsoft.com/office/powerpoint/2010/main" val="3885464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4000" b="1" dirty="0"/>
              <a:t>Date Manipulation Function :</a:t>
            </a:r>
          </a:p>
        </p:txBody>
      </p:sp>
      <p:sp>
        <p:nvSpPr>
          <p:cNvPr id="3" name="Content Placeholder 2"/>
          <p:cNvSpPr>
            <a:spLocks noGrp="1"/>
          </p:cNvSpPr>
          <p:nvPr>
            <p:ph idx="1"/>
          </p:nvPr>
        </p:nvSpPr>
        <p:spPr/>
        <p:txBody>
          <a:bodyPr>
            <a:normAutofit lnSpcReduction="10000"/>
          </a:bodyPr>
          <a:lstStyle/>
          <a:p>
            <a:r>
              <a:rPr lang="en-IN" b="1" dirty="0"/>
              <a:t>ADD_MONTHS</a:t>
            </a:r>
            <a:r>
              <a:rPr lang="en-IN" dirty="0"/>
              <a:t>(</a:t>
            </a:r>
            <a:r>
              <a:rPr lang="en-IN" dirty="0" err="1"/>
              <a:t>date,n</a:t>
            </a:r>
            <a:r>
              <a:rPr lang="en-IN" dirty="0"/>
              <a:t>)</a:t>
            </a:r>
          </a:p>
          <a:p>
            <a:pPr marL="0" indent="0">
              <a:buNone/>
            </a:pPr>
            <a:r>
              <a:rPr lang="en-IN" dirty="0"/>
              <a:t>                Adds months to a date</a:t>
            </a:r>
          </a:p>
          <a:p>
            <a:r>
              <a:rPr lang="en-IN" b="1" dirty="0"/>
              <a:t>MONTHS_BETWEEN(</a:t>
            </a:r>
            <a:r>
              <a:rPr lang="en-IN" dirty="0"/>
              <a:t>DATE1,DATE2)</a:t>
            </a:r>
          </a:p>
          <a:p>
            <a:r>
              <a:rPr lang="en-IN" b="1" dirty="0"/>
              <a:t>ROUND</a:t>
            </a:r>
            <a:r>
              <a:rPr lang="en-IN" dirty="0"/>
              <a:t>(</a:t>
            </a:r>
            <a:r>
              <a:rPr lang="en-IN" dirty="0" err="1"/>
              <a:t>date,format</a:t>
            </a:r>
            <a:r>
              <a:rPr lang="en-IN" dirty="0"/>
              <a:t>)</a:t>
            </a:r>
          </a:p>
          <a:p>
            <a:r>
              <a:rPr lang="en-IN" b="1" dirty="0"/>
              <a:t>EXTRACT</a:t>
            </a:r>
            <a:r>
              <a:rPr lang="en-IN" dirty="0"/>
              <a:t>(</a:t>
            </a:r>
            <a:r>
              <a:rPr lang="en-IN" dirty="0" err="1"/>
              <a:t>date_component</a:t>
            </a:r>
            <a:r>
              <a:rPr lang="en-IN" dirty="0"/>
              <a:t> from date)</a:t>
            </a:r>
          </a:p>
          <a:p>
            <a:r>
              <a:rPr lang="en-IN" b="1" dirty="0"/>
              <a:t>TRUNC</a:t>
            </a:r>
            <a:r>
              <a:rPr lang="en-IN" dirty="0"/>
              <a:t>(</a:t>
            </a:r>
            <a:r>
              <a:rPr lang="en-IN" dirty="0" err="1"/>
              <a:t>date,format</a:t>
            </a:r>
            <a:r>
              <a:rPr lang="en-IN" dirty="0"/>
              <a:t>)</a:t>
            </a:r>
          </a:p>
          <a:p>
            <a:r>
              <a:rPr lang="en-IN" b="1" dirty="0"/>
              <a:t>NEXT_DAY</a:t>
            </a:r>
            <a:r>
              <a:rPr lang="en-IN" dirty="0"/>
              <a:t>(</a:t>
            </a:r>
            <a:r>
              <a:rPr lang="en-IN" dirty="0" err="1"/>
              <a:t>date,day</a:t>
            </a:r>
            <a:r>
              <a:rPr lang="en-IN" dirty="0"/>
              <a:t> of week)</a:t>
            </a:r>
          </a:p>
          <a:p>
            <a:r>
              <a:rPr lang="en-IN" b="1" dirty="0"/>
              <a:t>LAST_DAY</a:t>
            </a:r>
            <a:r>
              <a:rPr lang="en-IN" dirty="0"/>
              <a:t>(date)</a:t>
            </a:r>
          </a:p>
        </p:txBody>
      </p:sp>
    </p:spTree>
    <p:extLst>
      <p:ext uri="{BB962C8B-B14F-4D97-AF65-F5344CB8AC3E}">
        <p14:creationId xmlns:p14="http://schemas.microsoft.com/office/powerpoint/2010/main" val="12656799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Conversion Functions</a:t>
            </a:r>
          </a:p>
        </p:txBody>
      </p:sp>
      <p:sp>
        <p:nvSpPr>
          <p:cNvPr id="3" name="Content Placeholder 2"/>
          <p:cNvSpPr>
            <a:spLocks noGrp="1"/>
          </p:cNvSpPr>
          <p:nvPr>
            <p:ph idx="1"/>
          </p:nvPr>
        </p:nvSpPr>
        <p:spPr/>
        <p:txBody>
          <a:bodyPr/>
          <a:lstStyle/>
          <a:p>
            <a:r>
              <a:rPr lang="en-IN" sz="2800" dirty="0"/>
              <a:t>Used to convert one data type into another</a:t>
            </a:r>
          </a:p>
          <a:p>
            <a:r>
              <a:rPr lang="en-IN" sz="2800" b="1" dirty="0"/>
              <a:t>Implicit Data Type Conversion</a:t>
            </a:r>
          </a:p>
          <a:p>
            <a:pPr marL="0" indent="0">
              <a:buNone/>
            </a:pPr>
            <a:r>
              <a:rPr lang="en-IN" sz="2800" dirty="0"/>
              <a:t>   Oracle server automatically converts some data type to the required one.</a:t>
            </a:r>
          </a:p>
          <a:p>
            <a:r>
              <a:rPr lang="en-IN" sz="2800" b="1" dirty="0"/>
              <a:t>Implicit Conversion</a:t>
            </a:r>
          </a:p>
          <a:p>
            <a:pPr marL="0" indent="0">
              <a:buNone/>
            </a:pPr>
            <a:r>
              <a:rPr lang="en-IN" dirty="0"/>
              <a:t>             </a:t>
            </a:r>
          </a:p>
        </p:txBody>
      </p:sp>
      <p:graphicFrame>
        <p:nvGraphicFramePr>
          <p:cNvPr id="4" name="Table 3"/>
          <p:cNvGraphicFramePr>
            <a:graphicFrameLocks noGrp="1"/>
          </p:cNvGraphicFramePr>
          <p:nvPr>
            <p:extLst>
              <p:ext uri="{D42A27DB-BD31-4B8C-83A1-F6EECF244321}">
                <p14:modId xmlns:p14="http://schemas.microsoft.com/office/powerpoint/2010/main" val="3043950683"/>
              </p:ext>
            </p:extLst>
          </p:nvPr>
        </p:nvGraphicFramePr>
        <p:xfrm>
          <a:off x="1600200" y="4271963"/>
          <a:ext cx="6019800" cy="1854200"/>
        </p:xfrm>
        <a:graphic>
          <a:graphicData uri="http://schemas.openxmlformats.org/drawingml/2006/table">
            <a:tbl>
              <a:tblPr firstRow="1" bandRow="1">
                <a:tableStyleId>{5C22544A-7EE6-4342-B048-85BDC9FD1C3A}</a:tableStyleId>
              </a:tblPr>
              <a:tblGrid>
                <a:gridCol w="2628363">
                  <a:extLst>
                    <a:ext uri="{9D8B030D-6E8A-4147-A177-3AD203B41FA5}">
                      <a16:colId xmlns:a16="http://schemas.microsoft.com/office/drawing/2014/main" val="1356905263"/>
                    </a:ext>
                  </a:extLst>
                </a:gridCol>
                <a:gridCol w="3391437">
                  <a:extLst>
                    <a:ext uri="{9D8B030D-6E8A-4147-A177-3AD203B41FA5}">
                      <a16:colId xmlns:a16="http://schemas.microsoft.com/office/drawing/2014/main" val="3453446666"/>
                    </a:ext>
                  </a:extLst>
                </a:gridCol>
              </a:tblGrid>
              <a:tr h="370840">
                <a:tc>
                  <a:txBody>
                    <a:bodyPr/>
                    <a:lstStyle/>
                    <a:p>
                      <a:pPr algn="ctr"/>
                      <a:r>
                        <a:rPr lang="en-IN" dirty="0"/>
                        <a:t>FROM</a:t>
                      </a:r>
                    </a:p>
                  </a:txBody>
                  <a:tcPr/>
                </a:tc>
                <a:tc>
                  <a:txBody>
                    <a:bodyPr/>
                    <a:lstStyle/>
                    <a:p>
                      <a:pPr algn="ctr"/>
                      <a:r>
                        <a:rPr lang="en-IN" dirty="0"/>
                        <a:t>TO</a:t>
                      </a:r>
                    </a:p>
                  </a:txBody>
                  <a:tcPr/>
                </a:tc>
                <a:extLst>
                  <a:ext uri="{0D108BD9-81ED-4DB2-BD59-A6C34878D82A}">
                    <a16:rowId xmlns:a16="http://schemas.microsoft.com/office/drawing/2014/main" val="430111526"/>
                  </a:ext>
                </a:extLst>
              </a:tr>
              <a:tr h="370840">
                <a:tc>
                  <a:txBody>
                    <a:bodyPr/>
                    <a:lstStyle/>
                    <a:p>
                      <a:r>
                        <a:rPr lang="en-IN" dirty="0"/>
                        <a:t>VARCHAR OR CHAR</a:t>
                      </a:r>
                    </a:p>
                  </a:txBody>
                  <a:tcPr/>
                </a:tc>
                <a:tc>
                  <a:txBody>
                    <a:bodyPr/>
                    <a:lstStyle/>
                    <a:p>
                      <a:r>
                        <a:rPr lang="en-IN" dirty="0"/>
                        <a:t>NUMBER</a:t>
                      </a:r>
                    </a:p>
                  </a:txBody>
                  <a:tcPr/>
                </a:tc>
                <a:extLst>
                  <a:ext uri="{0D108BD9-81ED-4DB2-BD59-A6C34878D82A}">
                    <a16:rowId xmlns:a16="http://schemas.microsoft.com/office/drawing/2014/main" val="2573151570"/>
                  </a:ext>
                </a:extLst>
              </a:tr>
              <a:tr h="370840">
                <a:tc>
                  <a:txBody>
                    <a:bodyPr/>
                    <a:lstStyle/>
                    <a:p>
                      <a:r>
                        <a:rPr lang="en-IN" dirty="0"/>
                        <a:t>VARCHAR OR CHAR</a:t>
                      </a:r>
                    </a:p>
                  </a:txBody>
                  <a:tcPr/>
                </a:tc>
                <a:tc>
                  <a:txBody>
                    <a:bodyPr/>
                    <a:lstStyle/>
                    <a:p>
                      <a:r>
                        <a:rPr lang="en-IN" dirty="0"/>
                        <a:t>DATE</a:t>
                      </a:r>
                    </a:p>
                  </a:txBody>
                  <a:tcPr/>
                </a:tc>
                <a:extLst>
                  <a:ext uri="{0D108BD9-81ED-4DB2-BD59-A6C34878D82A}">
                    <a16:rowId xmlns:a16="http://schemas.microsoft.com/office/drawing/2014/main" val="3205815578"/>
                  </a:ext>
                </a:extLst>
              </a:tr>
              <a:tr h="370840">
                <a:tc>
                  <a:txBody>
                    <a:bodyPr/>
                    <a:lstStyle/>
                    <a:p>
                      <a:r>
                        <a:rPr lang="en-IN" dirty="0"/>
                        <a:t>NUMBER</a:t>
                      </a:r>
                    </a:p>
                  </a:txBody>
                  <a:tcPr/>
                </a:tc>
                <a:tc>
                  <a:txBody>
                    <a:bodyPr/>
                    <a:lstStyle/>
                    <a:p>
                      <a:r>
                        <a:rPr lang="en-IN" dirty="0"/>
                        <a:t>VARCAHR</a:t>
                      </a:r>
                    </a:p>
                  </a:txBody>
                  <a:tcPr/>
                </a:tc>
                <a:extLst>
                  <a:ext uri="{0D108BD9-81ED-4DB2-BD59-A6C34878D82A}">
                    <a16:rowId xmlns:a16="http://schemas.microsoft.com/office/drawing/2014/main" val="529992287"/>
                  </a:ext>
                </a:extLst>
              </a:tr>
              <a:tr h="370840">
                <a:tc>
                  <a:txBody>
                    <a:bodyPr/>
                    <a:lstStyle/>
                    <a:p>
                      <a:r>
                        <a:rPr lang="en-IN" dirty="0"/>
                        <a:t>DATE</a:t>
                      </a:r>
                    </a:p>
                  </a:txBody>
                  <a:tcPr/>
                </a:tc>
                <a:tc>
                  <a:txBody>
                    <a:bodyPr/>
                    <a:lstStyle/>
                    <a:p>
                      <a:r>
                        <a:rPr lang="en-IN" dirty="0"/>
                        <a:t>VARCAHR</a:t>
                      </a:r>
                    </a:p>
                  </a:txBody>
                  <a:tcPr/>
                </a:tc>
                <a:extLst>
                  <a:ext uri="{0D108BD9-81ED-4DB2-BD59-A6C34878D82A}">
                    <a16:rowId xmlns:a16="http://schemas.microsoft.com/office/drawing/2014/main" val="3747734530"/>
                  </a:ext>
                </a:extLst>
              </a:tr>
            </a:tbl>
          </a:graphicData>
        </a:graphic>
      </p:graphicFrame>
    </p:spTree>
    <p:extLst>
      <p:ext uri="{BB962C8B-B14F-4D97-AF65-F5344CB8AC3E}">
        <p14:creationId xmlns:p14="http://schemas.microsoft.com/office/powerpoint/2010/main" val="32273311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Explicit Data Type Conversion</a:t>
            </a:r>
          </a:p>
          <a:p>
            <a:pPr marL="0" indent="0">
              <a:buNone/>
            </a:pPr>
            <a:r>
              <a:rPr lang="en-IN" dirty="0"/>
              <a:t>  Explicit conversions are done using the conversion functions explicitly.</a:t>
            </a:r>
          </a:p>
          <a:p>
            <a:pPr marL="0" indent="0">
              <a:buNone/>
            </a:pPr>
            <a:r>
              <a:rPr lang="en-IN" dirty="0"/>
              <a:t>Explicit conversion function</a:t>
            </a:r>
          </a:p>
          <a:p>
            <a:pPr marL="514350" indent="-514350">
              <a:buFont typeface="+mj-lt"/>
              <a:buAutoNum type="arabicPeriod"/>
            </a:pPr>
            <a:r>
              <a:rPr lang="en-IN" b="1" dirty="0"/>
              <a:t>TO_CHAR( )</a:t>
            </a:r>
          </a:p>
          <a:p>
            <a:pPr marL="514350" indent="-514350">
              <a:buFont typeface="+mj-lt"/>
              <a:buAutoNum type="arabicPeriod"/>
            </a:pPr>
            <a:r>
              <a:rPr lang="en-IN" b="1" dirty="0"/>
              <a:t>TO_NUMBER( )</a:t>
            </a:r>
          </a:p>
          <a:p>
            <a:pPr marL="514350" indent="-514350">
              <a:buFont typeface="+mj-lt"/>
              <a:buAutoNum type="arabicPeriod"/>
            </a:pPr>
            <a:r>
              <a:rPr lang="en-IN" b="1" dirty="0"/>
              <a:t>TO_DATE( )</a:t>
            </a:r>
          </a:p>
          <a:p>
            <a:endParaRPr lang="en-IN" dirty="0"/>
          </a:p>
        </p:txBody>
      </p:sp>
    </p:spTree>
    <p:extLst>
      <p:ext uri="{BB962C8B-B14F-4D97-AF65-F5344CB8AC3E}">
        <p14:creationId xmlns:p14="http://schemas.microsoft.com/office/powerpoint/2010/main" val="4210705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r>
              <a:rPr lang="en-IN" sz="2600" b="1" dirty="0">
                <a:solidFill>
                  <a:srgbClr val="C00000"/>
                </a:solidFill>
              </a:rPr>
              <a:t>TO_CHAR( ): </a:t>
            </a:r>
            <a:r>
              <a:rPr lang="en-IN" sz="2600" dirty="0"/>
              <a:t>Converts number or date to varchar datatype in a specified format model.</a:t>
            </a:r>
          </a:p>
          <a:p>
            <a:pPr marL="0" indent="0">
              <a:buNone/>
            </a:pPr>
            <a:r>
              <a:rPr lang="en-IN" sz="2600" b="1" dirty="0"/>
              <a:t>     Syntax : </a:t>
            </a:r>
            <a:r>
              <a:rPr lang="en-IN" sz="2600" dirty="0"/>
              <a:t>TO_CHAR(</a:t>
            </a:r>
            <a:r>
              <a:rPr lang="en-IN" sz="2600" dirty="0" err="1"/>
              <a:t>date|number</a:t>
            </a:r>
            <a:r>
              <a:rPr lang="en-IN" sz="2600" dirty="0"/>
              <a:t>, </a:t>
            </a:r>
            <a:r>
              <a:rPr lang="en-IN" sz="2600" dirty="0" err="1"/>
              <a:t>format_model</a:t>
            </a:r>
            <a:r>
              <a:rPr lang="en-IN" sz="2600" dirty="0"/>
              <a:t>, </a:t>
            </a:r>
            <a:r>
              <a:rPr lang="en-IN" sz="2600" dirty="0" err="1"/>
              <a:t>nls_parameter</a:t>
            </a:r>
            <a:r>
              <a:rPr lang="en-IN" sz="2600" dirty="0"/>
              <a:t>)</a:t>
            </a:r>
          </a:p>
        </p:txBody>
      </p:sp>
    </p:spTree>
    <p:extLst>
      <p:ext uri="{BB962C8B-B14F-4D97-AF65-F5344CB8AC3E}">
        <p14:creationId xmlns:p14="http://schemas.microsoft.com/office/powerpoint/2010/main" val="72610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Date Format Models</a:t>
            </a:r>
          </a:p>
          <a:p>
            <a:pPr marL="0" indent="0">
              <a:buNone/>
            </a:pP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976760241"/>
              </p:ext>
            </p:extLst>
          </p:nvPr>
        </p:nvGraphicFramePr>
        <p:xfrm>
          <a:off x="304800" y="2667000"/>
          <a:ext cx="8610596" cy="1752600"/>
        </p:xfrm>
        <a:graphic>
          <a:graphicData uri="http://schemas.openxmlformats.org/drawingml/2006/table">
            <a:tbl>
              <a:tblPr firstRow="1" bandRow="1">
                <a:tableStyleId>{5C22544A-7EE6-4342-B048-85BDC9FD1C3A}</a:tableStyleId>
              </a:tblPr>
              <a:tblGrid>
                <a:gridCol w="956732">
                  <a:extLst>
                    <a:ext uri="{9D8B030D-6E8A-4147-A177-3AD203B41FA5}">
                      <a16:colId xmlns:a16="http://schemas.microsoft.com/office/drawing/2014/main" val="2105347196"/>
                    </a:ext>
                  </a:extLst>
                </a:gridCol>
                <a:gridCol w="956733">
                  <a:extLst>
                    <a:ext uri="{9D8B030D-6E8A-4147-A177-3AD203B41FA5}">
                      <a16:colId xmlns:a16="http://schemas.microsoft.com/office/drawing/2014/main" val="1143963105"/>
                    </a:ext>
                  </a:extLst>
                </a:gridCol>
                <a:gridCol w="956733">
                  <a:extLst>
                    <a:ext uri="{9D8B030D-6E8A-4147-A177-3AD203B41FA5}">
                      <a16:colId xmlns:a16="http://schemas.microsoft.com/office/drawing/2014/main" val="1197269067"/>
                    </a:ext>
                  </a:extLst>
                </a:gridCol>
                <a:gridCol w="956733">
                  <a:extLst>
                    <a:ext uri="{9D8B030D-6E8A-4147-A177-3AD203B41FA5}">
                      <a16:colId xmlns:a16="http://schemas.microsoft.com/office/drawing/2014/main" val="1876898046"/>
                    </a:ext>
                  </a:extLst>
                </a:gridCol>
                <a:gridCol w="956733">
                  <a:extLst>
                    <a:ext uri="{9D8B030D-6E8A-4147-A177-3AD203B41FA5}">
                      <a16:colId xmlns:a16="http://schemas.microsoft.com/office/drawing/2014/main" val="3968845062"/>
                    </a:ext>
                  </a:extLst>
                </a:gridCol>
                <a:gridCol w="956733">
                  <a:extLst>
                    <a:ext uri="{9D8B030D-6E8A-4147-A177-3AD203B41FA5}">
                      <a16:colId xmlns:a16="http://schemas.microsoft.com/office/drawing/2014/main" val="2283041345"/>
                    </a:ext>
                  </a:extLst>
                </a:gridCol>
                <a:gridCol w="956733">
                  <a:extLst>
                    <a:ext uri="{9D8B030D-6E8A-4147-A177-3AD203B41FA5}">
                      <a16:colId xmlns:a16="http://schemas.microsoft.com/office/drawing/2014/main" val="2913255570"/>
                    </a:ext>
                  </a:extLst>
                </a:gridCol>
                <a:gridCol w="956733">
                  <a:extLst>
                    <a:ext uri="{9D8B030D-6E8A-4147-A177-3AD203B41FA5}">
                      <a16:colId xmlns:a16="http://schemas.microsoft.com/office/drawing/2014/main" val="250043208"/>
                    </a:ext>
                  </a:extLst>
                </a:gridCol>
                <a:gridCol w="956733">
                  <a:extLst>
                    <a:ext uri="{9D8B030D-6E8A-4147-A177-3AD203B41FA5}">
                      <a16:colId xmlns:a16="http://schemas.microsoft.com/office/drawing/2014/main" val="1777633346"/>
                    </a:ext>
                  </a:extLst>
                </a:gridCol>
              </a:tblGrid>
              <a:tr h="876300">
                <a:tc>
                  <a:txBody>
                    <a:bodyPr/>
                    <a:lstStyle/>
                    <a:p>
                      <a:r>
                        <a:rPr lang="en-IN" b="1" dirty="0">
                          <a:solidFill>
                            <a:schemeClr val="tx1"/>
                          </a:solidFill>
                        </a:rPr>
                        <a:t>YYYY</a:t>
                      </a:r>
                    </a:p>
                  </a:txBody>
                  <a:tcPr>
                    <a:solidFill>
                      <a:schemeClr val="tx2">
                        <a:lumMod val="20000"/>
                        <a:lumOff val="80000"/>
                      </a:schemeClr>
                    </a:solidFill>
                  </a:tcPr>
                </a:tc>
                <a:tc>
                  <a:txBody>
                    <a:bodyPr/>
                    <a:lstStyle/>
                    <a:p>
                      <a:r>
                        <a:rPr lang="en-IN" b="1" dirty="0">
                          <a:solidFill>
                            <a:schemeClr val="tx1"/>
                          </a:solidFill>
                        </a:rPr>
                        <a:t>YY</a:t>
                      </a:r>
                    </a:p>
                  </a:txBody>
                  <a:tcPr>
                    <a:solidFill>
                      <a:schemeClr val="tx2">
                        <a:lumMod val="20000"/>
                        <a:lumOff val="80000"/>
                      </a:schemeClr>
                    </a:solidFill>
                  </a:tcPr>
                </a:tc>
                <a:tc>
                  <a:txBody>
                    <a:bodyPr/>
                    <a:lstStyle/>
                    <a:p>
                      <a:r>
                        <a:rPr lang="en-IN" b="1" dirty="0">
                          <a:solidFill>
                            <a:schemeClr val="tx1"/>
                          </a:solidFill>
                        </a:rPr>
                        <a:t>YEAR</a:t>
                      </a:r>
                    </a:p>
                  </a:txBody>
                  <a:tcPr>
                    <a:solidFill>
                      <a:schemeClr val="tx2">
                        <a:lumMod val="20000"/>
                        <a:lumOff val="80000"/>
                      </a:schemeClr>
                    </a:solidFill>
                  </a:tcPr>
                </a:tc>
                <a:tc>
                  <a:txBody>
                    <a:bodyPr/>
                    <a:lstStyle/>
                    <a:p>
                      <a:r>
                        <a:rPr lang="en-IN" b="1" dirty="0">
                          <a:solidFill>
                            <a:schemeClr val="tx1"/>
                          </a:solidFill>
                        </a:rPr>
                        <a:t>MM</a:t>
                      </a:r>
                    </a:p>
                  </a:txBody>
                  <a:tcPr>
                    <a:solidFill>
                      <a:schemeClr val="tx2">
                        <a:lumMod val="20000"/>
                        <a:lumOff val="80000"/>
                      </a:schemeClr>
                    </a:solidFill>
                  </a:tcPr>
                </a:tc>
                <a:tc>
                  <a:txBody>
                    <a:bodyPr/>
                    <a:lstStyle/>
                    <a:p>
                      <a:r>
                        <a:rPr lang="en-IN" b="1" dirty="0">
                          <a:solidFill>
                            <a:schemeClr val="tx1"/>
                          </a:solidFill>
                        </a:rPr>
                        <a:t>MON</a:t>
                      </a:r>
                    </a:p>
                  </a:txBody>
                  <a:tcPr>
                    <a:solidFill>
                      <a:schemeClr val="tx2">
                        <a:lumMod val="20000"/>
                        <a:lumOff val="80000"/>
                      </a:schemeClr>
                    </a:solidFill>
                  </a:tcPr>
                </a:tc>
                <a:tc>
                  <a:txBody>
                    <a:bodyPr/>
                    <a:lstStyle/>
                    <a:p>
                      <a:r>
                        <a:rPr lang="en-IN" b="1" dirty="0">
                          <a:solidFill>
                            <a:schemeClr val="tx1"/>
                          </a:solidFill>
                        </a:rPr>
                        <a:t>MONTH</a:t>
                      </a:r>
                    </a:p>
                  </a:txBody>
                  <a:tcPr>
                    <a:solidFill>
                      <a:schemeClr val="tx2">
                        <a:lumMod val="20000"/>
                        <a:lumOff val="80000"/>
                      </a:schemeClr>
                    </a:solidFill>
                  </a:tcPr>
                </a:tc>
                <a:tc>
                  <a:txBody>
                    <a:bodyPr/>
                    <a:lstStyle/>
                    <a:p>
                      <a:r>
                        <a:rPr lang="en-IN" b="1" dirty="0">
                          <a:solidFill>
                            <a:schemeClr val="tx1"/>
                          </a:solidFill>
                        </a:rPr>
                        <a:t>DD</a:t>
                      </a:r>
                    </a:p>
                  </a:txBody>
                  <a:tcPr>
                    <a:solidFill>
                      <a:schemeClr val="tx2">
                        <a:lumMod val="20000"/>
                        <a:lumOff val="80000"/>
                      </a:schemeClr>
                    </a:solidFill>
                  </a:tcPr>
                </a:tc>
                <a:tc>
                  <a:txBody>
                    <a:bodyPr/>
                    <a:lstStyle/>
                    <a:p>
                      <a:r>
                        <a:rPr lang="en-IN" b="1" dirty="0">
                          <a:solidFill>
                            <a:schemeClr val="tx1"/>
                          </a:solidFill>
                        </a:rPr>
                        <a:t>DAY</a:t>
                      </a:r>
                    </a:p>
                  </a:txBody>
                  <a:tcPr>
                    <a:solidFill>
                      <a:schemeClr val="tx2">
                        <a:lumMod val="20000"/>
                        <a:lumOff val="80000"/>
                      </a:schemeClr>
                    </a:solidFill>
                  </a:tcPr>
                </a:tc>
                <a:tc>
                  <a:txBody>
                    <a:bodyPr/>
                    <a:lstStyle/>
                    <a:p>
                      <a:r>
                        <a:rPr lang="en-IN" b="1" dirty="0">
                          <a:solidFill>
                            <a:schemeClr val="tx1"/>
                          </a:solidFill>
                        </a:rPr>
                        <a:t>DY</a:t>
                      </a:r>
                    </a:p>
                  </a:txBody>
                  <a:tcPr>
                    <a:solidFill>
                      <a:schemeClr val="tx2">
                        <a:lumMod val="20000"/>
                        <a:lumOff val="80000"/>
                      </a:schemeClr>
                    </a:solidFill>
                  </a:tcPr>
                </a:tc>
                <a:extLst>
                  <a:ext uri="{0D108BD9-81ED-4DB2-BD59-A6C34878D82A}">
                    <a16:rowId xmlns:a16="http://schemas.microsoft.com/office/drawing/2014/main" val="606743178"/>
                  </a:ext>
                </a:extLst>
              </a:tr>
              <a:tr h="876300">
                <a:tc>
                  <a:txBody>
                    <a:bodyPr/>
                    <a:lstStyle/>
                    <a:p>
                      <a:r>
                        <a:rPr lang="en-IN" b="1" dirty="0"/>
                        <a:t>HH</a:t>
                      </a:r>
                    </a:p>
                  </a:txBody>
                  <a:tcPr>
                    <a:solidFill>
                      <a:schemeClr val="tx2">
                        <a:lumMod val="20000"/>
                        <a:lumOff val="80000"/>
                      </a:schemeClr>
                    </a:solidFill>
                  </a:tcPr>
                </a:tc>
                <a:tc>
                  <a:txBody>
                    <a:bodyPr/>
                    <a:lstStyle/>
                    <a:p>
                      <a:r>
                        <a:rPr lang="en-IN" b="1" dirty="0"/>
                        <a:t>MI</a:t>
                      </a:r>
                    </a:p>
                  </a:txBody>
                  <a:tcPr>
                    <a:solidFill>
                      <a:schemeClr val="tx2">
                        <a:lumMod val="20000"/>
                        <a:lumOff val="80000"/>
                      </a:schemeClr>
                    </a:solidFill>
                  </a:tcPr>
                </a:tc>
                <a:tc>
                  <a:txBody>
                    <a:bodyPr/>
                    <a:lstStyle/>
                    <a:p>
                      <a:r>
                        <a:rPr lang="en-IN" b="1" dirty="0"/>
                        <a:t>SS</a:t>
                      </a:r>
                    </a:p>
                  </a:txBody>
                  <a:tcPr>
                    <a:solidFill>
                      <a:schemeClr val="tx2">
                        <a:lumMod val="20000"/>
                        <a:lumOff val="80000"/>
                      </a:schemeClr>
                    </a:solidFill>
                  </a:tcPr>
                </a:tc>
                <a:tc>
                  <a:txBody>
                    <a:bodyPr/>
                    <a:lstStyle/>
                    <a:p>
                      <a:r>
                        <a:rPr lang="en-IN" b="1" dirty="0"/>
                        <a:t>DD</a:t>
                      </a:r>
                    </a:p>
                  </a:txBody>
                  <a:tcPr>
                    <a:solidFill>
                      <a:schemeClr val="tx2">
                        <a:lumMod val="20000"/>
                        <a:lumOff val="80000"/>
                      </a:schemeClr>
                    </a:solidFill>
                  </a:tcPr>
                </a:tc>
                <a:tc>
                  <a:txBody>
                    <a:bodyPr/>
                    <a:lstStyle/>
                    <a:p>
                      <a:r>
                        <a:rPr lang="en-IN" b="1" dirty="0"/>
                        <a:t>DDTH</a:t>
                      </a:r>
                    </a:p>
                  </a:txBody>
                  <a:tcPr>
                    <a:solidFill>
                      <a:schemeClr val="tx2">
                        <a:lumMod val="20000"/>
                        <a:lumOff val="80000"/>
                      </a:schemeClr>
                    </a:solidFill>
                  </a:tcPr>
                </a:tc>
                <a:tc>
                  <a:txBody>
                    <a:bodyPr/>
                    <a:lstStyle/>
                    <a:p>
                      <a:r>
                        <a:rPr lang="en-IN" b="1" dirty="0"/>
                        <a:t>DDSPTH</a:t>
                      </a:r>
                    </a:p>
                  </a:txBody>
                  <a:tcPr>
                    <a:solidFill>
                      <a:schemeClr val="tx2">
                        <a:lumMod val="20000"/>
                        <a:lumOff val="80000"/>
                      </a:schemeClr>
                    </a:solidFill>
                  </a:tcPr>
                </a:tc>
                <a:tc>
                  <a:txBody>
                    <a:bodyPr/>
                    <a:lstStyle/>
                    <a:p>
                      <a:r>
                        <a:rPr lang="en-IN" b="1" dirty="0"/>
                        <a:t>MMTH</a:t>
                      </a:r>
                    </a:p>
                  </a:txBody>
                  <a:tcPr>
                    <a:solidFill>
                      <a:schemeClr val="tx2">
                        <a:lumMod val="20000"/>
                        <a:lumOff val="80000"/>
                      </a:schemeClr>
                    </a:solidFill>
                  </a:tcPr>
                </a:tc>
                <a:tc>
                  <a:txBody>
                    <a:bodyPr/>
                    <a:lstStyle/>
                    <a:p>
                      <a:r>
                        <a:rPr lang="en-IN" b="1" dirty="0"/>
                        <a:t>MMSPTH</a:t>
                      </a:r>
                    </a:p>
                  </a:txBody>
                  <a:tcPr>
                    <a:solidFill>
                      <a:schemeClr val="tx2">
                        <a:lumMod val="20000"/>
                        <a:lumOff val="80000"/>
                      </a:schemeClr>
                    </a:solidFill>
                  </a:tcPr>
                </a:tc>
                <a:tc>
                  <a:txBody>
                    <a:bodyPr/>
                    <a:lstStyle/>
                    <a:p>
                      <a:endParaRPr lang="en-IN" b="1" dirty="0"/>
                    </a:p>
                  </a:txBody>
                  <a:tcPr>
                    <a:solidFill>
                      <a:schemeClr val="tx2">
                        <a:lumMod val="20000"/>
                        <a:lumOff val="80000"/>
                      </a:schemeClr>
                    </a:solidFill>
                  </a:tcPr>
                </a:tc>
                <a:extLst>
                  <a:ext uri="{0D108BD9-81ED-4DB2-BD59-A6C34878D82A}">
                    <a16:rowId xmlns:a16="http://schemas.microsoft.com/office/drawing/2014/main" val="1356196549"/>
                  </a:ext>
                </a:extLst>
              </a:tr>
            </a:tbl>
          </a:graphicData>
        </a:graphic>
      </p:graphicFrame>
    </p:spTree>
    <p:extLst>
      <p:ext uri="{BB962C8B-B14F-4D97-AF65-F5344CB8AC3E}">
        <p14:creationId xmlns:p14="http://schemas.microsoft.com/office/powerpoint/2010/main" val="446092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284C3-C3F2-4AF6-C590-DCAFCAF1D347}"/>
              </a:ext>
            </a:extLst>
          </p:cNvPr>
          <p:cNvSpPr>
            <a:spLocks noGrp="1"/>
          </p:cNvSpPr>
          <p:nvPr>
            <p:ph type="title"/>
          </p:nvPr>
        </p:nvSpPr>
        <p:spPr/>
        <p:txBody>
          <a:bodyPr>
            <a:normAutofit/>
          </a:bodyPr>
          <a:lstStyle/>
          <a:p>
            <a:pPr algn="l"/>
            <a:r>
              <a:rPr lang="en-IN" sz="4000" dirty="0">
                <a:solidFill>
                  <a:srgbClr val="C00000"/>
                </a:solidFill>
              </a:rPr>
              <a:t>Basic query statements :</a:t>
            </a:r>
          </a:p>
        </p:txBody>
      </p:sp>
      <p:sp>
        <p:nvSpPr>
          <p:cNvPr id="3" name="Content Placeholder 2">
            <a:extLst>
              <a:ext uri="{FF2B5EF4-FFF2-40B4-BE49-F238E27FC236}">
                <a16:creationId xmlns:a16="http://schemas.microsoft.com/office/drawing/2014/main" id="{723D8564-EF28-B19D-4298-7E989A922D8C}"/>
              </a:ext>
            </a:extLst>
          </p:cNvPr>
          <p:cNvSpPr>
            <a:spLocks noGrp="1"/>
          </p:cNvSpPr>
          <p:nvPr>
            <p:ph idx="1"/>
          </p:nvPr>
        </p:nvSpPr>
        <p:spPr/>
        <p:txBody>
          <a:bodyPr>
            <a:normAutofit lnSpcReduction="10000"/>
          </a:bodyPr>
          <a:lstStyle/>
          <a:p>
            <a:r>
              <a:rPr lang="en-IN" sz="3000" b="1" dirty="0"/>
              <a:t>Syntax to retrieve all attributes from table :</a:t>
            </a:r>
          </a:p>
          <a:p>
            <a:pPr marL="0" indent="0">
              <a:buNone/>
            </a:pPr>
            <a:r>
              <a:rPr lang="en-IN" sz="3000" b="1" dirty="0"/>
              <a:t>    </a:t>
            </a:r>
            <a:r>
              <a:rPr lang="en-IN" sz="3000" dirty="0"/>
              <a:t>select * from </a:t>
            </a:r>
            <a:r>
              <a:rPr lang="en-IN" sz="3000" dirty="0" err="1"/>
              <a:t>table_name</a:t>
            </a:r>
            <a:r>
              <a:rPr lang="en-IN" sz="3000" dirty="0"/>
              <a:t>;</a:t>
            </a:r>
          </a:p>
          <a:p>
            <a:pPr marL="0" indent="0">
              <a:buNone/>
            </a:pPr>
            <a:r>
              <a:rPr lang="en-IN" sz="3000" dirty="0"/>
              <a:t>    </a:t>
            </a:r>
            <a:r>
              <a:rPr lang="en-IN" sz="3000" dirty="0" err="1"/>
              <a:t>eg.</a:t>
            </a:r>
            <a:r>
              <a:rPr lang="en-US" sz="3000" dirty="0"/>
              <a:t> SELECT * from </a:t>
            </a:r>
            <a:r>
              <a:rPr lang="en-US" sz="3000" dirty="0" err="1"/>
              <a:t>student_details</a:t>
            </a:r>
            <a:r>
              <a:rPr lang="en-US" sz="3000" dirty="0"/>
              <a:t>;</a:t>
            </a:r>
          </a:p>
          <a:p>
            <a:pPr marL="0" indent="0">
              <a:buNone/>
            </a:pPr>
            <a:endParaRPr lang="en-IN" sz="3000" dirty="0"/>
          </a:p>
          <a:p>
            <a:r>
              <a:rPr lang="en-IN" sz="3000" b="1" dirty="0"/>
              <a:t>Syntax to retrieve specific attributes from table :</a:t>
            </a:r>
          </a:p>
          <a:p>
            <a:pPr marL="0" indent="0">
              <a:buNone/>
            </a:pPr>
            <a:r>
              <a:rPr lang="en-IN" sz="3000" b="1" dirty="0"/>
              <a:t>    </a:t>
            </a:r>
            <a:r>
              <a:rPr lang="en-IN" sz="3000" dirty="0"/>
              <a:t>select column_name1,column_name2, … </a:t>
            </a:r>
            <a:r>
              <a:rPr lang="en-IN" sz="3000" dirty="0" err="1"/>
              <a:t>column_name</a:t>
            </a:r>
            <a:r>
              <a:rPr lang="en-IN" sz="3000" dirty="0"/>
              <a:t>  from </a:t>
            </a:r>
            <a:r>
              <a:rPr lang="en-IN" sz="3000" dirty="0" err="1"/>
              <a:t>table_name</a:t>
            </a:r>
            <a:r>
              <a:rPr lang="en-IN" sz="3000" dirty="0"/>
              <a:t>;</a:t>
            </a:r>
          </a:p>
          <a:p>
            <a:pPr marL="0" indent="0">
              <a:buNone/>
            </a:pPr>
            <a:r>
              <a:rPr lang="en-IN" sz="3000" dirty="0" err="1"/>
              <a:t>Eg.</a:t>
            </a:r>
            <a:r>
              <a:rPr lang="en-IN" sz="3000" dirty="0"/>
              <a:t> </a:t>
            </a:r>
            <a:r>
              <a:rPr lang="en-US" sz="3000" b="1" dirty="0"/>
              <a:t>SELECT</a:t>
            </a:r>
            <a:r>
              <a:rPr lang="en-US" sz="3000" dirty="0"/>
              <a:t> </a:t>
            </a:r>
            <a:r>
              <a:rPr lang="en-US" sz="3000" dirty="0" err="1"/>
              <a:t>first_name</a:t>
            </a:r>
            <a:r>
              <a:rPr lang="en-US" sz="3000" dirty="0"/>
              <a:t>, </a:t>
            </a:r>
            <a:r>
              <a:rPr lang="en-US" sz="3000" dirty="0" err="1"/>
              <a:t>last_name</a:t>
            </a:r>
            <a:r>
              <a:rPr lang="en-US" sz="3000" dirty="0"/>
              <a:t> </a:t>
            </a:r>
          </a:p>
          <a:p>
            <a:pPr marL="0" indent="0">
              <a:buNone/>
            </a:pPr>
            <a:r>
              <a:rPr lang="en-US" sz="3000" b="1" dirty="0"/>
              <a:t>     FROM</a:t>
            </a:r>
            <a:r>
              <a:rPr lang="en-US" sz="3000" dirty="0"/>
              <a:t> </a:t>
            </a:r>
            <a:r>
              <a:rPr lang="en-US" sz="3000" dirty="0" err="1"/>
              <a:t>student_details</a:t>
            </a:r>
            <a:r>
              <a:rPr lang="en-US" sz="3000" dirty="0"/>
              <a:t>; </a:t>
            </a:r>
            <a:endParaRPr lang="en-IN" sz="3000" dirty="0"/>
          </a:p>
        </p:txBody>
      </p:sp>
    </p:spTree>
    <p:extLst>
      <p:ext uri="{BB962C8B-B14F-4D97-AF65-F5344CB8AC3E}">
        <p14:creationId xmlns:p14="http://schemas.microsoft.com/office/powerpoint/2010/main" val="39417943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Number Format Models</a:t>
            </a:r>
          </a:p>
          <a:p>
            <a:pPr marL="0" indent="0">
              <a:buNone/>
            </a:pPr>
            <a:r>
              <a:rPr lang="en-IN" b="1" dirty="0"/>
              <a:t>  9   </a:t>
            </a:r>
            <a:r>
              <a:rPr lang="en-IN" dirty="0"/>
              <a:t>Specifies number of digits</a:t>
            </a:r>
          </a:p>
          <a:p>
            <a:pPr marL="0" indent="0">
              <a:buNone/>
            </a:pPr>
            <a:r>
              <a:rPr lang="en-IN" dirty="0"/>
              <a:t>  </a:t>
            </a:r>
            <a:r>
              <a:rPr lang="en-IN" b="1" dirty="0"/>
              <a:t>0</a:t>
            </a:r>
            <a:r>
              <a:rPr lang="en-IN" dirty="0"/>
              <a:t>   Specifies leading and trailing zero</a:t>
            </a:r>
          </a:p>
          <a:p>
            <a:pPr marL="0" indent="0">
              <a:buNone/>
            </a:pPr>
            <a:r>
              <a:rPr lang="en-IN" dirty="0"/>
              <a:t>  </a:t>
            </a:r>
            <a:r>
              <a:rPr lang="en-IN" b="1" dirty="0"/>
              <a:t>$</a:t>
            </a:r>
            <a:r>
              <a:rPr lang="en-IN" dirty="0"/>
              <a:t>   Adds dollar sign</a:t>
            </a:r>
          </a:p>
          <a:p>
            <a:pPr marL="0" indent="0">
              <a:buNone/>
            </a:pPr>
            <a:r>
              <a:rPr lang="en-IN" dirty="0"/>
              <a:t>  </a:t>
            </a:r>
            <a:r>
              <a:rPr lang="en-IN" b="1" dirty="0"/>
              <a:t>L</a:t>
            </a:r>
            <a:r>
              <a:rPr lang="en-IN" dirty="0"/>
              <a:t>   Display local currency symbol</a:t>
            </a:r>
          </a:p>
          <a:p>
            <a:pPr marL="0" indent="0">
              <a:buNone/>
            </a:pPr>
            <a:r>
              <a:rPr lang="en-IN" b="1" dirty="0"/>
              <a:t>  .    </a:t>
            </a:r>
            <a:r>
              <a:rPr lang="en-IN" dirty="0"/>
              <a:t>Display </a:t>
            </a:r>
            <a:r>
              <a:rPr lang="en-IN"/>
              <a:t>decimal point (period)</a:t>
            </a:r>
            <a:endParaRPr lang="en-IN" dirty="0"/>
          </a:p>
          <a:p>
            <a:pPr marL="0" indent="0">
              <a:buNone/>
            </a:pPr>
            <a:r>
              <a:rPr lang="en-IN" b="1" dirty="0"/>
              <a:t>  ,    </a:t>
            </a:r>
            <a:r>
              <a:rPr lang="en-IN" dirty="0"/>
              <a:t>Display comma as indicator</a:t>
            </a:r>
          </a:p>
        </p:txBody>
      </p:sp>
    </p:spTree>
    <p:extLst>
      <p:ext uri="{BB962C8B-B14F-4D97-AF65-F5344CB8AC3E}">
        <p14:creationId xmlns:p14="http://schemas.microsoft.com/office/powerpoint/2010/main" val="1104403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600" b="1" dirty="0">
                <a:solidFill>
                  <a:srgbClr val="C00000"/>
                </a:solidFill>
              </a:rPr>
              <a:t>TO_NUMBER( ) : </a:t>
            </a:r>
            <a:r>
              <a:rPr lang="en-IN" sz="2600" dirty="0"/>
              <a:t>Convert character data to number data type.</a:t>
            </a:r>
          </a:p>
          <a:p>
            <a:pPr marL="0" indent="0">
              <a:buNone/>
            </a:pPr>
            <a:r>
              <a:rPr lang="en-IN" sz="2600" dirty="0"/>
              <a:t>     </a:t>
            </a:r>
            <a:r>
              <a:rPr lang="en-IN" sz="2600" b="1" dirty="0"/>
              <a:t>Syntax : </a:t>
            </a:r>
            <a:r>
              <a:rPr lang="en-IN" sz="2600" dirty="0"/>
              <a:t>TO_NUMBER(character, </a:t>
            </a:r>
            <a:r>
              <a:rPr lang="en-IN" sz="2600" dirty="0" err="1"/>
              <a:t>format_model</a:t>
            </a:r>
            <a:r>
              <a:rPr lang="en-IN" sz="2600" dirty="0"/>
              <a:t>)</a:t>
            </a:r>
          </a:p>
          <a:p>
            <a:endParaRPr lang="en-IN" sz="2600" b="1" dirty="0">
              <a:solidFill>
                <a:srgbClr val="C00000"/>
              </a:solidFill>
            </a:endParaRPr>
          </a:p>
          <a:p>
            <a:r>
              <a:rPr lang="en-IN" sz="2600" b="1" dirty="0">
                <a:solidFill>
                  <a:srgbClr val="C00000"/>
                </a:solidFill>
              </a:rPr>
              <a:t>TO_DATE( ) :</a:t>
            </a:r>
            <a:r>
              <a:rPr lang="en-IN" sz="2600" dirty="0"/>
              <a:t> Convert character data to date data type.</a:t>
            </a:r>
          </a:p>
          <a:p>
            <a:pPr marL="0" indent="0">
              <a:buNone/>
            </a:pPr>
            <a:r>
              <a:rPr lang="en-IN" sz="2600" b="1" dirty="0"/>
              <a:t>     Syntax : </a:t>
            </a:r>
            <a:r>
              <a:rPr lang="en-IN" sz="2600" dirty="0"/>
              <a:t>TO_DATE(Character, </a:t>
            </a:r>
            <a:r>
              <a:rPr lang="en-IN" sz="2600" dirty="0" err="1"/>
              <a:t>format_model</a:t>
            </a:r>
            <a:r>
              <a:rPr lang="en-IN" sz="2600" dirty="0"/>
              <a:t>)</a:t>
            </a:r>
          </a:p>
          <a:p>
            <a:pPr marL="0" indent="0">
              <a:buNone/>
            </a:pPr>
            <a:endParaRPr lang="en-IN" dirty="0"/>
          </a:p>
        </p:txBody>
      </p:sp>
    </p:spTree>
    <p:extLst>
      <p:ext uri="{BB962C8B-B14F-4D97-AF65-F5344CB8AC3E}">
        <p14:creationId xmlns:p14="http://schemas.microsoft.com/office/powerpoint/2010/main" val="34881784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NULL Related functions</a:t>
            </a:r>
          </a:p>
        </p:txBody>
      </p:sp>
      <p:sp>
        <p:nvSpPr>
          <p:cNvPr id="3" name="Content Placeholder 2"/>
          <p:cNvSpPr>
            <a:spLocks noGrp="1"/>
          </p:cNvSpPr>
          <p:nvPr>
            <p:ph idx="1"/>
          </p:nvPr>
        </p:nvSpPr>
        <p:spPr/>
        <p:txBody>
          <a:bodyPr>
            <a:normAutofit fontScale="92500" lnSpcReduction="10000"/>
          </a:bodyPr>
          <a:lstStyle/>
          <a:p>
            <a:pPr marL="0" indent="0">
              <a:buNone/>
            </a:pPr>
            <a:r>
              <a:rPr lang="en-IN" b="1" dirty="0"/>
              <a:t>NVL</a:t>
            </a:r>
          </a:p>
          <a:p>
            <a:r>
              <a:rPr lang="en-IN" dirty="0"/>
              <a:t>Performing some operation with null results in null. To handle these situation NVL function is used.</a:t>
            </a:r>
          </a:p>
          <a:p>
            <a:pPr marL="0" indent="0">
              <a:buNone/>
            </a:pPr>
            <a:r>
              <a:rPr lang="en-IN" b="1" dirty="0"/>
              <a:t>    syntax : </a:t>
            </a:r>
            <a:r>
              <a:rPr lang="en-IN" dirty="0"/>
              <a:t>NVL(Expression 1, Expression 2)</a:t>
            </a:r>
          </a:p>
          <a:p>
            <a:r>
              <a:rPr lang="en-IN" dirty="0"/>
              <a:t>If expression 1 null then NVL function return expression 2 else return expression 1.</a:t>
            </a:r>
          </a:p>
          <a:p>
            <a:r>
              <a:rPr lang="en-IN" dirty="0"/>
              <a:t>Useful in arithmetic operation to avoid calculation errors.</a:t>
            </a:r>
          </a:p>
        </p:txBody>
      </p:sp>
    </p:spTree>
    <p:extLst>
      <p:ext uri="{BB962C8B-B14F-4D97-AF65-F5344CB8AC3E}">
        <p14:creationId xmlns:p14="http://schemas.microsoft.com/office/powerpoint/2010/main" val="34427918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IN" b="1" dirty="0"/>
              <a:t>NVL2 Function </a:t>
            </a:r>
          </a:p>
          <a:p>
            <a:r>
              <a:rPr lang="en-IN" dirty="0"/>
              <a:t>The NVL2 allows us replace a value when a NULL value is encountered as well as when NON-NULL value is encountered.</a:t>
            </a:r>
          </a:p>
          <a:p>
            <a:pPr marL="0" indent="0">
              <a:buNone/>
            </a:pPr>
            <a:r>
              <a:rPr lang="en-IN" b="1" dirty="0"/>
              <a:t>NVL2(Expression 1, Expression 2, Expression 3)</a:t>
            </a:r>
          </a:p>
          <a:p>
            <a:r>
              <a:rPr lang="en-IN" dirty="0"/>
              <a:t>If expression 1 is NOT NULL then return expression 2.</a:t>
            </a:r>
          </a:p>
          <a:p>
            <a:r>
              <a:rPr lang="en-IN" dirty="0"/>
              <a:t>If expression 1 is NULL then return expression 3</a:t>
            </a:r>
          </a:p>
        </p:txBody>
      </p:sp>
    </p:spTree>
    <p:extLst>
      <p:ext uri="{BB962C8B-B14F-4D97-AF65-F5344CB8AC3E}">
        <p14:creationId xmlns:p14="http://schemas.microsoft.com/office/powerpoint/2010/main" val="36322589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NULLIF Function</a:t>
            </a:r>
          </a:p>
          <a:p>
            <a:r>
              <a:rPr lang="en-IN" dirty="0"/>
              <a:t>Compares expression 1 and expression 2 if they are same  return NULL. But if they are not equal returns expression 1</a:t>
            </a:r>
          </a:p>
          <a:p>
            <a:r>
              <a:rPr lang="en-IN" dirty="0"/>
              <a:t>Expression 1 and expression 2 must be in same data type.</a:t>
            </a:r>
          </a:p>
          <a:p>
            <a:pPr marL="0" indent="0">
              <a:buNone/>
            </a:pPr>
            <a:endParaRPr lang="en-IN" dirty="0"/>
          </a:p>
        </p:txBody>
      </p:sp>
    </p:spTree>
    <p:extLst>
      <p:ext uri="{BB962C8B-B14F-4D97-AF65-F5344CB8AC3E}">
        <p14:creationId xmlns:p14="http://schemas.microsoft.com/office/powerpoint/2010/main" val="36111764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COALESCE Function</a:t>
            </a:r>
          </a:p>
          <a:p>
            <a:r>
              <a:rPr lang="en-IN" dirty="0"/>
              <a:t>It accepts list of arguments and returns the first one that evaluates to a NON-NULL value.</a:t>
            </a:r>
          </a:p>
          <a:p>
            <a:r>
              <a:rPr lang="en-IN" b="1" dirty="0"/>
              <a:t>COALESCE( Expression 1, Expression 2,…..Expression N)</a:t>
            </a:r>
          </a:p>
          <a:p>
            <a:r>
              <a:rPr lang="en-IN" dirty="0"/>
              <a:t>All of expressions must be in same datatype.</a:t>
            </a:r>
          </a:p>
          <a:p>
            <a:endParaRPr lang="en-IN" dirty="0"/>
          </a:p>
          <a:p>
            <a:pPr marL="0" indent="0">
              <a:buNone/>
            </a:pPr>
            <a:endParaRPr lang="en-IN" dirty="0"/>
          </a:p>
        </p:txBody>
      </p:sp>
    </p:spTree>
    <p:extLst>
      <p:ext uri="{BB962C8B-B14F-4D97-AF65-F5344CB8AC3E}">
        <p14:creationId xmlns:p14="http://schemas.microsoft.com/office/powerpoint/2010/main" val="21901575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 Expression</a:t>
            </a:r>
            <a:endParaRPr lang="en-IN" dirty="0"/>
          </a:p>
        </p:txBody>
      </p:sp>
      <p:sp>
        <p:nvSpPr>
          <p:cNvPr id="3" name="Content Placeholder 2"/>
          <p:cNvSpPr>
            <a:spLocks noGrp="1"/>
          </p:cNvSpPr>
          <p:nvPr>
            <p:ph idx="1"/>
          </p:nvPr>
        </p:nvSpPr>
        <p:spPr/>
        <p:txBody>
          <a:bodyPr/>
          <a:lstStyle/>
          <a:p>
            <a:pPr marL="0" indent="0">
              <a:buNone/>
            </a:pPr>
            <a:r>
              <a:rPr lang="en-US" b="1" dirty="0"/>
              <a:t>DECODE FUNCTION</a:t>
            </a:r>
          </a:p>
          <a:p>
            <a:r>
              <a:rPr lang="en-US" dirty="0"/>
              <a:t>Specific to oracle</a:t>
            </a:r>
          </a:p>
          <a:p>
            <a:r>
              <a:rPr lang="en-US" dirty="0"/>
              <a:t>It is used to provide IF-THEN_ELSE logic in SQL.</a:t>
            </a:r>
          </a:p>
          <a:p>
            <a:pPr marL="0" indent="0">
              <a:buNone/>
            </a:pPr>
            <a:r>
              <a:rPr lang="en-US" b="1" dirty="0"/>
              <a:t>Syntax :</a:t>
            </a:r>
          </a:p>
          <a:p>
            <a:pPr marL="0" indent="0">
              <a:buNone/>
            </a:pPr>
            <a:r>
              <a:rPr lang="en-US" b="1" dirty="0"/>
              <a:t>DECODE</a:t>
            </a:r>
            <a:r>
              <a:rPr lang="en-US" dirty="0"/>
              <a:t>(column/expression,search1,result1,search2,result 2,default)</a:t>
            </a:r>
          </a:p>
          <a:p>
            <a:pPr marL="0" indent="0">
              <a:buNone/>
            </a:pPr>
            <a:endParaRPr lang="en-IN" dirty="0"/>
          </a:p>
        </p:txBody>
      </p:sp>
    </p:spTree>
    <p:extLst>
      <p:ext uri="{BB962C8B-B14F-4D97-AF65-F5344CB8AC3E}">
        <p14:creationId xmlns:p14="http://schemas.microsoft.com/office/powerpoint/2010/main" val="39896775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Multiple Row Functions/</a:t>
            </a:r>
            <a:r>
              <a:rPr lang="en-US"/>
              <a:t>Aggregate functions : </a:t>
            </a:r>
            <a:endParaRPr lang="en-IN" dirty="0"/>
          </a:p>
        </p:txBody>
      </p:sp>
      <p:sp>
        <p:nvSpPr>
          <p:cNvPr id="3" name="Content Placeholder 2"/>
          <p:cNvSpPr>
            <a:spLocks noGrp="1"/>
          </p:cNvSpPr>
          <p:nvPr>
            <p:ph idx="1"/>
          </p:nvPr>
        </p:nvSpPr>
        <p:spPr/>
        <p:txBody>
          <a:bodyPr/>
          <a:lstStyle/>
          <a:p>
            <a:r>
              <a:rPr lang="en-US" dirty="0"/>
              <a:t>Group Function</a:t>
            </a:r>
          </a:p>
          <a:p>
            <a:r>
              <a:rPr lang="en-US" dirty="0"/>
              <a:t>It process on multiple values and give one output</a:t>
            </a:r>
          </a:p>
          <a:p>
            <a:r>
              <a:rPr lang="en-US" dirty="0"/>
              <a:t>Used after select keyword</a:t>
            </a:r>
          </a:p>
          <a:p>
            <a:r>
              <a:rPr lang="en-US" dirty="0"/>
              <a:t>Group functions ignore null values</a:t>
            </a:r>
          </a:p>
          <a:p>
            <a:r>
              <a:rPr lang="en-US" dirty="0"/>
              <a:t>DISTINCT and ALL keyword used with group function</a:t>
            </a:r>
            <a:endParaRPr lang="en-IN" dirty="0"/>
          </a:p>
        </p:txBody>
      </p:sp>
    </p:spTree>
    <p:extLst>
      <p:ext uri="{BB962C8B-B14F-4D97-AF65-F5344CB8AC3E}">
        <p14:creationId xmlns:p14="http://schemas.microsoft.com/office/powerpoint/2010/main" val="12261576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a:t>Average Function</a:t>
            </a:r>
          </a:p>
          <a:p>
            <a:r>
              <a:rPr lang="en-US" dirty="0"/>
              <a:t>Used to getting average value of column or expression</a:t>
            </a:r>
          </a:p>
          <a:p>
            <a:r>
              <a:rPr lang="en-US" dirty="0"/>
              <a:t>Used with numeric data</a:t>
            </a:r>
          </a:p>
          <a:p>
            <a:pPr marL="0" indent="0">
              <a:buNone/>
            </a:pPr>
            <a:r>
              <a:rPr lang="en-US" b="1" dirty="0"/>
              <a:t>Syntax</a:t>
            </a:r>
          </a:p>
          <a:p>
            <a:pPr marL="0" indent="0">
              <a:buNone/>
            </a:pPr>
            <a:r>
              <a:rPr lang="en-US" b="1" dirty="0"/>
              <a:t>AVG</a:t>
            </a:r>
            <a:r>
              <a:rPr lang="en-US" dirty="0"/>
              <a:t>(expression\column name)</a:t>
            </a:r>
          </a:p>
          <a:p>
            <a:pPr marL="0" indent="0">
              <a:buNone/>
            </a:pPr>
            <a:endParaRPr lang="en-IN" dirty="0"/>
          </a:p>
        </p:txBody>
      </p:sp>
    </p:spTree>
    <p:extLst>
      <p:ext uri="{BB962C8B-B14F-4D97-AF65-F5344CB8AC3E}">
        <p14:creationId xmlns:p14="http://schemas.microsoft.com/office/powerpoint/2010/main" val="36810825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marL="0" indent="0">
              <a:buNone/>
            </a:pPr>
            <a:r>
              <a:rPr lang="en-US" b="1" dirty="0">
                <a:solidFill>
                  <a:srgbClr val="C00000"/>
                </a:solidFill>
              </a:rPr>
              <a:t>COUNT Function</a:t>
            </a:r>
          </a:p>
          <a:p>
            <a:pPr marL="0" indent="0">
              <a:buNone/>
            </a:pPr>
            <a:r>
              <a:rPr lang="en-US" dirty="0"/>
              <a:t>  Count the number of returning rows</a:t>
            </a:r>
          </a:p>
          <a:p>
            <a:pPr marL="0" indent="0">
              <a:buNone/>
            </a:pPr>
            <a:r>
              <a:rPr lang="en-US" b="1" dirty="0"/>
              <a:t>Syntax :</a:t>
            </a:r>
          </a:p>
          <a:p>
            <a:pPr marL="0" indent="0">
              <a:buNone/>
            </a:pPr>
            <a:r>
              <a:rPr lang="en-US" b="1" dirty="0"/>
              <a:t>          COUNT</a:t>
            </a:r>
            <a:r>
              <a:rPr lang="en-US" dirty="0"/>
              <a:t>(column name)</a:t>
            </a:r>
          </a:p>
          <a:p>
            <a:pPr marL="0" indent="0">
              <a:buNone/>
            </a:pPr>
            <a:r>
              <a:rPr lang="en-US" b="1" dirty="0">
                <a:solidFill>
                  <a:srgbClr val="C00000"/>
                </a:solidFill>
              </a:rPr>
              <a:t>MAX Function</a:t>
            </a:r>
          </a:p>
          <a:p>
            <a:pPr marL="0" indent="0">
              <a:buNone/>
            </a:pPr>
            <a:r>
              <a:rPr lang="en-US" dirty="0"/>
              <a:t>Returns maximum value of an expression or column </a:t>
            </a:r>
          </a:p>
          <a:p>
            <a:pPr marL="0" indent="0">
              <a:buNone/>
            </a:pPr>
            <a:r>
              <a:rPr lang="en-US" b="1" dirty="0"/>
              <a:t>Syntax:</a:t>
            </a:r>
          </a:p>
          <a:p>
            <a:pPr marL="0" indent="0">
              <a:buNone/>
            </a:pPr>
            <a:r>
              <a:rPr lang="en-US" b="1" dirty="0"/>
              <a:t>         MAX</a:t>
            </a:r>
            <a:r>
              <a:rPr lang="en-US" dirty="0"/>
              <a:t>(column\Expression)</a:t>
            </a:r>
            <a:endParaRPr lang="en-IN" dirty="0"/>
          </a:p>
        </p:txBody>
      </p:sp>
    </p:spTree>
    <p:extLst>
      <p:ext uri="{BB962C8B-B14F-4D97-AF65-F5344CB8AC3E}">
        <p14:creationId xmlns:p14="http://schemas.microsoft.com/office/powerpoint/2010/main" val="4042857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28E318-9A8C-0FF0-72C3-1C9B8E5BC3A3}"/>
              </a:ext>
            </a:extLst>
          </p:cNvPr>
          <p:cNvSpPr>
            <a:spLocks noGrp="1"/>
          </p:cNvSpPr>
          <p:nvPr>
            <p:ph idx="1"/>
          </p:nvPr>
        </p:nvSpPr>
        <p:spPr>
          <a:xfrm>
            <a:off x="457200" y="609600"/>
            <a:ext cx="8229600" cy="5516563"/>
          </a:xfrm>
        </p:spPr>
        <p:txBody>
          <a:bodyPr>
            <a:normAutofit lnSpcReduction="10000"/>
          </a:bodyPr>
          <a:lstStyle/>
          <a:p>
            <a:r>
              <a:rPr lang="en-IN" dirty="0">
                <a:solidFill>
                  <a:srgbClr val="C00000"/>
                </a:solidFill>
              </a:rPr>
              <a:t>Syntax to list only those records from table which satisfy the given predicate(condition) :</a:t>
            </a:r>
          </a:p>
          <a:p>
            <a:pPr marL="0" indent="0">
              <a:buNone/>
            </a:pPr>
            <a:r>
              <a:rPr lang="en-IN" dirty="0"/>
              <a:t>        </a:t>
            </a:r>
            <a:r>
              <a:rPr lang="en-IN" b="1" dirty="0"/>
              <a:t>select </a:t>
            </a:r>
            <a:r>
              <a:rPr lang="en-IN" dirty="0"/>
              <a:t>columnname1,columnname2 </a:t>
            </a:r>
          </a:p>
          <a:p>
            <a:pPr marL="0" indent="0">
              <a:buNone/>
            </a:pPr>
            <a:r>
              <a:rPr lang="en-IN" dirty="0"/>
              <a:t>        </a:t>
            </a:r>
            <a:r>
              <a:rPr lang="en-IN" b="1" dirty="0"/>
              <a:t>from</a:t>
            </a:r>
            <a:r>
              <a:rPr lang="en-IN" dirty="0"/>
              <a:t> </a:t>
            </a:r>
            <a:r>
              <a:rPr lang="en-IN" dirty="0" err="1"/>
              <a:t>tablename</a:t>
            </a:r>
            <a:r>
              <a:rPr lang="en-IN" dirty="0"/>
              <a:t> </a:t>
            </a:r>
          </a:p>
          <a:p>
            <a:pPr marL="0" indent="0">
              <a:buNone/>
            </a:pPr>
            <a:r>
              <a:rPr lang="en-IN" dirty="0"/>
              <a:t>        </a:t>
            </a:r>
            <a:r>
              <a:rPr lang="en-IN" b="1" dirty="0"/>
              <a:t>where</a:t>
            </a:r>
            <a:r>
              <a:rPr lang="en-IN" dirty="0"/>
              <a:t> search condition;</a:t>
            </a:r>
          </a:p>
          <a:p>
            <a:pPr marL="0" indent="0">
              <a:buNone/>
            </a:pPr>
            <a:r>
              <a:rPr lang="en-IN" dirty="0"/>
              <a:t>        </a:t>
            </a:r>
            <a:r>
              <a:rPr lang="en-IN" dirty="0" err="1"/>
              <a:t>eg.</a:t>
            </a:r>
            <a:r>
              <a:rPr lang="en-IN" dirty="0"/>
              <a:t> Select </a:t>
            </a:r>
            <a:r>
              <a:rPr lang="en-IN" dirty="0" err="1"/>
              <a:t>first_name,last_name,job_id</a:t>
            </a:r>
            <a:r>
              <a:rPr lang="en-IN" dirty="0"/>
              <a:t> </a:t>
            </a:r>
          </a:p>
          <a:p>
            <a:pPr marL="0" indent="0">
              <a:buNone/>
            </a:pPr>
            <a:r>
              <a:rPr lang="en-IN" dirty="0"/>
              <a:t>              from employees </a:t>
            </a:r>
          </a:p>
          <a:p>
            <a:pPr marL="0" indent="0">
              <a:buNone/>
            </a:pPr>
            <a:r>
              <a:rPr lang="en-IN" dirty="0"/>
              <a:t>              where </a:t>
            </a:r>
            <a:r>
              <a:rPr lang="en-IN" dirty="0" err="1"/>
              <a:t>job_id</a:t>
            </a:r>
            <a:r>
              <a:rPr lang="en-IN" dirty="0"/>
              <a:t>=‘IT_PROG’ ;</a:t>
            </a:r>
          </a:p>
          <a:p>
            <a:pPr marL="0" indent="0">
              <a:buNone/>
            </a:pPr>
            <a:endParaRPr lang="en-IN" dirty="0"/>
          </a:p>
          <a:p>
            <a:pPr marL="0" indent="0">
              <a:buNone/>
            </a:pPr>
            <a:r>
              <a:rPr lang="en-IN" dirty="0"/>
              <a:t>          </a:t>
            </a:r>
          </a:p>
        </p:txBody>
      </p:sp>
    </p:spTree>
    <p:extLst>
      <p:ext uri="{BB962C8B-B14F-4D97-AF65-F5344CB8AC3E}">
        <p14:creationId xmlns:p14="http://schemas.microsoft.com/office/powerpoint/2010/main" val="25835245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a:solidFill>
                  <a:srgbClr val="C00000"/>
                </a:solidFill>
              </a:rPr>
              <a:t>MIN Function</a:t>
            </a:r>
          </a:p>
          <a:p>
            <a:r>
              <a:rPr lang="en-US" dirty="0"/>
              <a:t>Returns minimum values of column or expression</a:t>
            </a:r>
          </a:p>
          <a:p>
            <a:r>
              <a:rPr lang="en-US" dirty="0"/>
              <a:t>Used with numeric, character, date datatype</a:t>
            </a:r>
          </a:p>
          <a:p>
            <a:pPr marL="0" indent="0">
              <a:buNone/>
            </a:pPr>
            <a:r>
              <a:rPr lang="en-US" b="1" dirty="0"/>
              <a:t>Syntax :</a:t>
            </a:r>
          </a:p>
          <a:p>
            <a:pPr marL="0" indent="0">
              <a:buNone/>
            </a:pPr>
            <a:r>
              <a:rPr lang="en-US" b="1" dirty="0"/>
              <a:t>       MIN</a:t>
            </a:r>
            <a:r>
              <a:rPr lang="en-US" dirty="0"/>
              <a:t>(Expression)</a:t>
            </a:r>
          </a:p>
          <a:p>
            <a:endParaRPr lang="en-IN" dirty="0"/>
          </a:p>
        </p:txBody>
      </p:sp>
    </p:spTree>
    <p:extLst>
      <p:ext uri="{BB962C8B-B14F-4D97-AF65-F5344CB8AC3E}">
        <p14:creationId xmlns:p14="http://schemas.microsoft.com/office/powerpoint/2010/main" val="10221663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solidFill>
                  <a:srgbClr val="C00000"/>
                </a:solidFill>
              </a:rPr>
              <a:t>SUM Function</a:t>
            </a:r>
          </a:p>
          <a:p>
            <a:r>
              <a:rPr lang="en-IN" dirty="0"/>
              <a:t>Used for getting sum of the column or expression you provide with it.</a:t>
            </a:r>
          </a:p>
          <a:p>
            <a:pPr marL="0" indent="0">
              <a:buNone/>
            </a:pPr>
            <a:r>
              <a:rPr lang="en-IN" b="1" dirty="0"/>
              <a:t>Syntax:</a:t>
            </a:r>
          </a:p>
          <a:p>
            <a:pPr marL="0" indent="0">
              <a:buNone/>
            </a:pPr>
            <a:r>
              <a:rPr lang="en-IN" dirty="0"/>
              <a:t>         </a:t>
            </a:r>
            <a:r>
              <a:rPr lang="en-IN" b="1" dirty="0"/>
              <a:t>SUM</a:t>
            </a:r>
            <a:r>
              <a:rPr lang="en-IN" dirty="0"/>
              <a:t>(all/distinct expression)</a:t>
            </a:r>
          </a:p>
          <a:p>
            <a:r>
              <a:rPr lang="en-IN" dirty="0"/>
              <a:t>Used with numeric data</a:t>
            </a:r>
          </a:p>
          <a:p>
            <a:pPr marL="0" indent="0">
              <a:buNone/>
            </a:pPr>
            <a:endParaRPr lang="en-IN" dirty="0"/>
          </a:p>
        </p:txBody>
      </p:sp>
    </p:spTree>
    <p:extLst>
      <p:ext uri="{BB962C8B-B14F-4D97-AF65-F5344CB8AC3E}">
        <p14:creationId xmlns:p14="http://schemas.microsoft.com/office/powerpoint/2010/main" val="11014258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IN" b="1" dirty="0">
                <a:solidFill>
                  <a:srgbClr val="C00000"/>
                </a:solidFill>
              </a:rPr>
              <a:t>LISTAGG Function</a:t>
            </a:r>
          </a:p>
          <a:p>
            <a:r>
              <a:rPr lang="en-IN" dirty="0"/>
              <a:t>Used to aggregate strings from data in column in a database table</a:t>
            </a:r>
          </a:p>
          <a:p>
            <a:r>
              <a:rPr lang="en-IN" dirty="0" err="1"/>
              <a:t>Concates</a:t>
            </a:r>
            <a:r>
              <a:rPr lang="en-IN" dirty="0"/>
              <a:t>  values from separate rows into single value</a:t>
            </a:r>
          </a:p>
          <a:p>
            <a:r>
              <a:rPr lang="en-IN" dirty="0"/>
              <a:t>Transforms data from multiple rows into a single list of values separated by specified delimiter.</a:t>
            </a:r>
          </a:p>
          <a:p>
            <a:r>
              <a:rPr lang="en-IN" b="1" dirty="0"/>
              <a:t>Syntax :</a:t>
            </a:r>
          </a:p>
          <a:p>
            <a:pPr marL="0" indent="0">
              <a:buNone/>
            </a:pPr>
            <a:r>
              <a:rPr lang="en-IN" b="1" dirty="0"/>
              <a:t>  LISTAGG</a:t>
            </a:r>
            <a:r>
              <a:rPr lang="en-IN" dirty="0"/>
              <a:t>(column name[,</a:t>
            </a:r>
            <a:r>
              <a:rPr lang="en-IN" dirty="0" err="1"/>
              <a:t>delimeter</a:t>
            </a:r>
            <a:r>
              <a:rPr lang="en-IN" dirty="0"/>
              <a:t>] </a:t>
            </a:r>
            <a:r>
              <a:rPr lang="en-IN" b="1" dirty="0"/>
              <a:t>within group order by </a:t>
            </a:r>
            <a:r>
              <a:rPr lang="en-IN" dirty="0"/>
              <a:t>[sort-expression])</a:t>
            </a:r>
          </a:p>
          <a:p>
            <a:pPr marL="0" indent="0">
              <a:buNone/>
            </a:pPr>
            <a:endParaRPr lang="en-IN" dirty="0"/>
          </a:p>
          <a:p>
            <a:endParaRPr lang="en-IN" dirty="0"/>
          </a:p>
        </p:txBody>
      </p:sp>
    </p:spTree>
    <p:extLst>
      <p:ext uri="{BB962C8B-B14F-4D97-AF65-F5344CB8AC3E}">
        <p14:creationId xmlns:p14="http://schemas.microsoft.com/office/powerpoint/2010/main" val="16628060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a:t>GROUP BY CLAUSE :</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a:t>Creates groups of values using group function.</a:t>
            </a:r>
          </a:p>
          <a:p>
            <a:r>
              <a:rPr lang="en-IN" b="1" dirty="0"/>
              <a:t>Syntax :</a:t>
            </a:r>
          </a:p>
          <a:p>
            <a:pPr marL="0" indent="0">
              <a:buNone/>
            </a:pPr>
            <a:r>
              <a:rPr lang="en-IN" b="1" dirty="0"/>
              <a:t>SELECT </a:t>
            </a:r>
            <a:r>
              <a:rPr lang="en-IN" dirty="0"/>
              <a:t>exp1,exp2,…..,</a:t>
            </a:r>
            <a:r>
              <a:rPr lang="en-IN" dirty="0" err="1"/>
              <a:t>expN</a:t>
            </a:r>
            <a:endParaRPr lang="en-IN" dirty="0"/>
          </a:p>
          <a:p>
            <a:pPr marL="0" indent="0">
              <a:buNone/>
            </a:pPr>
            <a:r>
              <a:rPr lang="en-IN" dirty="0"/>
              <a:t>Aggregate function(aggregate expression)</a:t>
            </a:r>
          </a:p>
          <a:p>
            <a:pPr marL="0" indent="0">
              <a:buNone/>
            </a:pPr>
            <a:r>
              <a:rPr lang="en-IN" b="1" dirty="0"/>
              <a:t>FROM</a:t>
            </a:r>
            <a:r>
              <a:rPr lang="en-IN" dirty="0"/>
              <a:t> table</a:t>
            </a:r>
          </a:p>
          <a:p>
            <a:pPr marL="0" indent="0">
              <a:buNone/>
            </a:pPr>
            <a:r>
              <a:rPr lang="en-IN" b="1" dirty="0"/>
              <a:t>WHERE</a:t>
            </a:r>
            <a:r>
              <a:rPr lang="en-IN" dirty="0"/>
              <a:t> condition</a:t>
            </a:r>
          </a:p>
          <a:p>
            <a:pPr marL="0" indent="0">
              <a:buNone/>
            </a:pPr>
            <a:r>
              <a:rPr lang="en-IN" b="1" dirty="0"/>
              <a:t>GROUP BY</a:t>
            </a:r>
            <a:r>
              <a:rPr lang="en-IN" dirty="0"/>
              <a:t>exp1, exp2,….</a:t>
            </a:r>
            <a:r>
              <a:rPr lang="en-IN" dirty="0" err="1"/>
              <a:t>expN</a:t>
            </a:r>
            <a:endParaRPr lang="en-IN" dirty="0"/>
          </a:p>
          <a:p>
            <a:pPr marL="0" indent="0">
              <a:buNone/>
            </a:pPr>
            <a:r>
              <a:rPr lang="en-IN" b="1" dirty="0"/>
              <a:t>ORDER BY </a:t>
            </a:r>
            <a:r>
              <a:rPr lang="en-IN" dirty="0"/>
              <a:t>order-expression;</a:t>
            </a:r>
          </a:p>
        </p:txBody>
      </p:sp>
    </p:spTree>
    <p:extLst>
      <p:ext uri="{BB962C8B-B14F-4D97-AF65-F5344CB8AC3E}">
        <p14:creationId xmlns:p14="http://schemas.microsoft.com/office/powerpoint/2010/main" val="21105182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Having Clause</a:t>
            </a:r>
          </a:p>
        </p:txBody>
      </p:sp>
      <p:sp>
        <p:nvSpPr>
          <p:cNvPr id="3" name="Content Placeholder 2"/>
          <p:cNvSpPr>
            <a:spLocks noGrp="1"/>
          </p:cNvSpPr>
          <p:nvPr>
            <p:ph idx="1"/>
          </p:nvPr>
        </p:nvSpPr>
        <p:spPr/>
        <p:txBody>
          <a:bodyPr>
            <a:normAutofit fontScale="77500" lnSpcReduction="20000"/>
          </a:bodyPr>
          <a:lstStyle/>
          <a:p>
            <a:r>
              <a:rPr lang="en-IN" dirty="0"/>
              <a:t>The group function cannot be used in where clause</a:t>
            </a:r>
          </a:p>
          <a:p>
            <a:r>
              <a:rPr lang="en-IN" dirty="0"/>
              <a:t>We can use having clause to filter data after it has been grouped</a:t>
            </a:r>
          </a:p>
          <a:p>
            <a:r>
              <a:rPr lang="en-IN" dirty="0"/>
              <a:t>The where clause filters the rows whereas having clause filters grouped data</a:t>
            </a:r>
          </a:p>
          <a:p>
            <a:r>
              <a:rPr lang="en-IN" dirty="0"/>
              <a:t>Syntax</a:t>
            </a:r>
          </a:p>
          <a:p>
            <a:pPr marL="0" indent="0">
              <a:buNone/>
            </a:pPr>
            <a:r>
              <a:rPr lang="en-IN" dirty="0"/>
              <a:t>SELECT column name, group function</a:t>
            </a:r>
          </a:p>
          <a:p>
            <a:pPr marL="0" indent="0">
              <a:buNone/>
            </a:pPr>
            <a:r>
              <a:rPr lang="en-IN" b="1" dirty="0"/>
              <a:t>FROM</a:t>
            </a:r>
            <a:r>
              <a:rPr lang="en-IN" dirty="0"/>
              <a:t> table </a:t>
            </a:r>
          </a:p>
          <a:p>
            <a:pPr marL="0" indent="0">
              <a:buNone/>
            </a:pPr>
            <a:r>
              <a:rPr lang="en-IN" b="1" dirty="0"/>
              <a:t>WHERE</a:t>
            </a:r>
            <a:r>
              <a:rPr lang="en-IN" dirty="0"/>
              <a:t> condition</a:t>
            </a:r>
          </a:p>
          <a:p>
            <a:pPr marL="0" indent="0">
              <a:buNone/>
            </a:pPr>
            <a:r>
              <a:rPr lang="en-IN" b="1" dirty="0"/>
              <a:t>GROUP BY </a:t>
            </a:r>
            <a:r>
              <a:rPr lang="en-IN" dirty="0"/>
              <a:t>group by expression</a:t>
            </a:r>
          </a:p>
          <a:p>
            <a:pPr marL="0" indent="0">
              <a:buNone/>
            </a:pPr>
            <a:r>
              <a:rPr lang="en-IN" b="1" dirty="0"/>
              <a:t>HAVING</a:t>
            </a:r>
            <a:r>
              <a:rPr lang="en-IN" dirty="0"/>
              <a:t> group condition</a:t>
            </a:r>
          </a:p>
          <a:p>
            <a:pPr marL="0" indent="0">
              <a:buNone/>
            </a:pPr>
            <a:r>
              <a:rPr lang="en-IN" b="1" dirty="0"/>
              <a:t>ORDER BY </a:t>
            </a:r>
            <a:r>
              <a:rPr lang="en-IN" dirty="0"/>
              <a:t>column;</a:t>
            </a:r>
          </a:p>
        </p:txBody>
      </p:sp>
    </p:spTree>
    <p:extLst>
      <p:ext uri="{BB962C8B-B14F-4D97-AF65-F5344CB8AC3E}">
        <p14:creationId xmlns:p14="http://schemas.microsoft.com/office/powerpoint/2010/main" val="4820992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62FB-AF12-A06C-1909-F9274565B4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147696-10F0-58DC-8416-5BAB4203A412}"/>
              </a:ext>
            </a:extLst>
          </p:cNvPr>
          <p:cNvSpPr>
            <a:spLocks noGrp="1"/>
          </p:cNvSpPr>
          <p:nvPr>
            <p:ph idx="1"/>
          </p:nvPr>
        </p:nvSpPr>
        <p:spPr>
          <a:xfrm>
            <a:off x="457200" y="1600200"/>
            <a:ext cx="8458200" cy="4525963"/>
          </a:xfrm>
        </p:spPr>
        <p:txBody>
          <a:bodyPr>
            <a:normAutofit fontScale="92500" lnSpcReduction="20000"/>
          </a:bodyPr>
          <a:lstStyle/>
          <a:p>
            <a:r>
              <a:rPr lang="en-IN" dirty="0"/>
              <a:t>While writing we have to maintain the sequence</a:t>
            </a:r>
          </a:p>
          <a:p>
            <a:pPr marL="0" indent="0">
              <a:buNone/>
            </a:pPr>
            <a:r>
              <a:rPr lang="en-IN" dirty="0"/>
              <a:t>    as :</a:t>
            </a:r>
          </a:p>
          <a:p>
            <a:pPr marL="0" indent="0">
              <a:buNone/>
            </a:pPr>
            <a:r>
              <a:rPr lang="en-IN" dirty="0">
                <a:solidFill>
                  <a:srgbClr val="C00000"/>
                </a:solidFill>
              </a:rPr>
              <a:t>From--&gt;where --&gt; group by </a:t>
            </a:r>
            <a:r>
              <a:rPr lang="en-IN" dirty="0">
                <a:solidFill>
                  <a:srgbClr val="C00000"/>
                </a:solidFill>
                <a:sym typeface="Wingdings" panose="05000000000000000000" pitchFamily="2" charset="2"/>
              </a:rPr>
              <a:t> --&gt; having --&gt; order </a:t>
            </a:r>
            <a:r>
              <a:rPr lang="en-IN">
                <a:solidFill>
                  <a:srgbClr val="C00000"/>
                </a:solidFill>
                <a:sym typeface="Wingdings" panose="05000000000000000000" pitchFamily="2" charset="2"/>
              </a:rPr>
              <a:t>by--&gt;</a:t>
            </a:r>
            <a:endParaRPr lang="en-IN" dirty="0">
              <a:sym typeface="Wingdings" panose="05000000000000000000" pitchFamily="2" charset="2"/>
            </a:endParaRPr>
          </a:p>
          <a:p>
            <a:r>
              <a:rPr lang="en-IN" dirty="0">
                <a:sym typeface="Wingdings" panose="05000000000000000000" pitchFamily="2" charset="2"/>
              </a:rPr>
              <a:t>Execution occurs :</a:t>
            </a:r>
          </a:p>
          <a:p>
            <a:pPr marL="0" indent="0">
              <a:buNone/>
            </a:pPr>
            <a:r>
              <a:rPr lang="en-IN" dirty="0">
                <a:solidFill>
                  <a:srgbClr val="C00000"/>
                </a:solidFill>
                <a:sym typeface="Wingdings" panose="05000000000000000000" pitchFamily="2" charset="2"/>
              </a:rPr>
              <a:t>From-&gt;where-&gt;group by-&gt;having-&gt;select-&gt;distinct-&gt;order by-&gt;limit</a:t>
            </a:r>
          </a:p>
          <a:p>
            <a:pPr marL="0" indent="0">
              <a:buNone/>
            </a:pPr>
            <a:endParaRPr lang="en-IN" dirty="0">
              <a:sym typeface="Wingdings" panose="05000000000000000000" pitchFamily="2" charset="2"/>
            </a:endParaRPr>
          </a:p>
          <a:p>
            <a:pPr marL="0" indent="0">
              <a:buNone/>
            </a:pPr>
            <a:endParaRPr lang="en-IN" dirty="0">
              <a:solidFill>
                <a:srgbClr val="C00000"/>
              </a:solidFill>
              <a:sym typeface="Wingdings" panose="05000000000000000000" pitchFamily="2" charset="2"/>
            </a:endParaRPr>
          </a:p>
          <a:p>
            <a:pPr marL="0" indent="0">
              <a:buNone/>
            </a:pPr>
            <a:r>
              <a:rPr lang="en-IN" dirty="0">
                <a:solidFill>
                  <a:srgbClr val="C00000"/>
                </a:solidFill>
                <a:sym typeface="Wingdings" panose="05000000000000000000" pitchFamily="2" charset="2"/>
              </a:rPr>
              <a:t>                                                                  </a:t>
            </a:r>
          </a:p>
          <a:p>
            <a:pPr marL="0" indent="0">
              <a:buNone/>
            </a:pPr>
            <a:r>
              <a:rPr lang="en-IN" dirty="0">
                <a:solidFill>
                  <a:srgbClr val="C00000"/>
                </a:solidFill>
                <a:sym typeface="Wingdings" panose="05000000000000000000" pitchFamily="2" charset="2"/>
              </a:rPr>
              <a:t>                                                              </a:t>
            </a:r>
            <a:endParaRPr lang="en-IN" dirty="0">
              <a:solidFill>
                <a:srgbClr val="C00000"/>
              </a:solidFill>
            </a:endParaRPr>
          </a:p>
        </p:txBody>
      </p:sp>
    </p:spTree>
    <p:extLst>
      <p:ext uri="{BB962C8B-B14F-4D97-AF65-F5344CB8AC3E}">
        <p14:creationId xmlns:p14="http://schemas.microsoft.com/office/powerpoint/2010/main" val="38374452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Difference between HAVING and WHERE Clause</a:t>
            </a:r>
            <a:br>
              <a:rPr lang="en-US" dirty="0"/>
            </a:br>
            <a:endParaRPr lang="en-US" dirty="0"/>
          </a:p>
        </p:txBody>
      </p:sp>
      <p:pic>
        <p:nvPicPr>
          <p:cNvPr id="4" name="Content Placeholder 3" descr="difference-between-between-where-and-having.png"/>
          <p:cNvPicPr>
            <a:picLocks noGrp="1" noChangeAspect="1"/>
          </p:cNvPicPr>
          <p:nvPr>
            <p:ph idx="1"/>
          </p:nvPr>
        </p:nvPicPr>
        <p:blipFill>
          <a:blip r:embed="rId2"/>
          <a:stretch>
            <a:fillRect/>
          </a:stretch>
        </p:blipFill>
        <p:spPr>
          <a:xfrm>
            <a:off x="838200" y="1066800"/>
            <a:ext cx="7157332" cy="5059363"/>
          </a:xfr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solidFill>
                  <a:srgbClr val="C00000"/>
                </a:solidFill>
              </a:rPr>
              <a:t>Join :</a:t>
            </a:r>
          </a:p>
        </p:txBody>
      </p:sp>
      <p:sp>
        <p:nvSpPr>
          <p:cNvPr id="3" name="Content Placeholder 2"/>
          <p:cNvSpPr>
            <a:spLocks noGrp="1"/>
          </p:cNvSpPr>
          <p:nvPr>
            <p:ph idx="1"/>
          </p:nvPr>
        </p:nvSpPr>
        <p:spPr/>
        <p:txBody>
          <a:bodyPr>
            <a:normAutofit fontScale="70000" lnSpcReduction="20000"/>
          </a:bodyPr>
          <a:lstStyle/>
          <a:p>
            <a:r>
              <a:rPr lang="en-IN" dirty="0"/>
              <a:t>A join is a concept allows us to retrieve data from two or more tables in a single query.</a:t>
            </a:r>
          </a:p>
          <a:p>
            <a:pPr marL="0" indent="0">
              <a:buNone/>
            </a:pPr>
            <a:endParaRPr lang="en-IN" dirty="0"/>
          </a:p>
          <a:p>
            <a:r>
              <a:rPr lang="en-IN" dirty="0"/>
              <a:t>In SQL, we often need to write queries to get data from two or  more tables .To get data from multiple tables we need to use the joins.</a:t>
            </a:r>
          </a:p>
          <a:p>
            <a:r>
              <a:rPr lang="en-US" b="0" i="0" dirty="0">
                <a:solidFill>
                  <a:srgbClr val="25265E"/>
                </a:solidFill>
                <a:effectLst/>
                <a:latin typeface="euclid_circular_a"/>
              </a:rPr>
              <a:t>Join: joins two tables based on a common column, and selects records that have matching values in these columns.</a:t>
            </a:r>
            <a:endParaRPr lang="en-IN" dirty="0"/>
          </a:p>
          <a:p>
            <a:r>
              <a:rPr lang="en-IN" dirty="0"/>
              <a:t>Join has different types :</a:t>
            </a:r>
          </a:p>
          <a:p>
            <a:pPr marL="0" indent="0">
              <a:buNone/>
            </a:pPr>
            <a:r>
              <a:rPr lang="en-IN" dirty="0"/>
              <a:t>          Natural Join</a:t>
            </a:r>
          </a:p>
          <a:p>
            <a:pPr marL="0" indent="0">
              <a:buNone/>
            </a:pPr>
            <a:r>
              <a:rPr lang="en-IN" dirty="0"/>
              <a:t>          Inner Join</a:t>
            </a:r>
          </a:p>
          <a:p>
            <a:pPr marL="0" indent="0">
              <a:buNone/>
            </a:pPr>
            <a:r>
              <a:rPr lang="en-IN" dirty="0"/>
              <a:t>          Outer Join</a:t>
            </a:r>
          </a:p>
          <a:p>
            <a:pPr marL="0" indent="0">
              <a:buNone/>
            </a:pPr>
            <a:r>
              <a:rPr lang="en-IN" dirty="0"/>
              <a:t>          </a:t>
            </a:r>
            <a:r>
              <a:rPr lang="en-IN" dirty="0" err="1"/>
              <a:t>EquiJoin</a:t>
            </a:r>
            <a:endParaRPr lang="en-IN" dirty="0"/>
          </a:p>
          <a:p>
            <a:pPr marL="0" indent="0">
              <a:buNone/>
            </a:pPr>
            <a:r>
              <a:rPr lang="en-IN" dirty="0"/>
              <a:t>          Self Join </a:t>
            </a:r>
          </a:p>
          <a:p>
            <a:pPr marL="0" indent="0">
              <a:buNone/>
            </a:pPr>
            <a:endParaRPr lang="en-IN" dirty="0"/>
          </a:p>
        </p:txBody>
      </p:sp>
    </p:spTree>
    <p:extLst>
      <p:ext uri="{BB962C8B-B14F-4D97-AF65-F5344CB8AC3E}">
        <p14:creationId xmlns:p14="http://schemas.microsoft.com/office/powerpoint/2010/main" val="1813627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dirty="0"/>
              <a:t>General syntax of join is:</a:t>
            </a:r>
          </a:p>
          <a:p>
            <a:pPr marL="0" indent="0">
              <a:buNone/>
            </a:pPr>
            <a:r>
              <a:rPr lang="en-IN" dirty="0"/>
              <a:t> SELECT columns FROM table1 JOIN table2 ON table1.column_name=table2.column_name</a:t>
            </a:r>
          </a:p>
          <a:p>
            <a:pPr marL="0" indent="0">
              <a:buNone/>
            </a:pPr>
            <a:endParaRPr lang="en-IN" dirty="0"/>
          </a:p>
          <a:p>
            <a:pPr marL="0" indent="0">
              <a:buNone/>
            </a:pPr>
            <a:r>
              <a:rPr lang="en-IN" dirty="0"/>
              <a:t>Ex: </a:t>
            </a:r>
            <a:r>
              <a:rPr lang="en-US" dirty="0"/>
              <a:t>SELECT </a:t>
            </a:r>
            <a:r>
              <a:rPr lang="en-US" dirty="0" err="1"/>
              <a:t>Customers.customer_id</a:t>
            </a:r>
            <a:r>
              <a:rPr lang="en-US" dirty="0"/>
              <a:t>, </a:t>
            </a:r>
            <a:r>
              <a:rPr lang="en-US" dirty="0" err="1"/>
              <a:t>Customers.first_name</a:t>
            </a:r>
            <a:r>
              <a:rPr lang="en-US" dirty="0"/>
              <a:t>, </a:t>
            </a:r>
            <a:r>
              <a:rPr lang="en-US" dirty="0" err="1"/>
              <a:t>Orders.amount</a:t>
            </a:r>
            <a:endParaRPr lang="en-US" dirty="0"/>
          </a:p>
          <a:p>
            <a:pPr marL="0" indent="0">
              <a:buNone/>
            </a:pPr>
            <a:r>
              <a:rPr lang="en-US" dirty="0"/>
              <a:t>FROM Customers JOIN Orders ON </a:t>
            </a:r>
            <a:r>
              <a:rPr lang="en-US" dirty="0" err="1"/>
              <a:t>Customers.customer_id</a:t>
            </a:r>
            <a:r>
              <a:rPr lang="en-US" dirty="0"/>
              <a:t> = </a:t>
            </a:r>
            <a:r>
              <a:rPr lang="en-US" dirty="0" err="1"/>
              <a:t>Orders.customer</a:t>
            </a:r>
            <a:r>
              <a:rPr lang="en-US" dirty="0"/>
              <a:t>;</a:t>
            </a:r>
            <a:endParaRPr lang="en-IN" dirty="0"/>
          </a:p>
        </p:txBody>
      </p:sp>
    </p:spTree>
    <p:extLst>
      <p:ext uri="{BB962C8B-B14F-4D97-AF65-F5344CB8AC3E}">
        <p14:creationId xmlns:p14="http://schemas.microsoft.com/office/powerpoint/2010/main" val="3786372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086CF-F729-8D8C-D950-FB57BADB3E6B}"/>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12284B86-DCFF-C31E-15C9-AC7D5B55551D}"/>
              </a:ext>
            </a:extLst>
          </p:cNvPr>
          <p:cNvPicPr>
            <a:picLocks noGrp="1" noChangeAspect="1"/>
          </p:cNvPicPr>
          <p:nvPr>
            <p:ph idx="1"/>
          </p:nvPr>
        </p:nvPicPr>
        <p:blipFill>
          <a:blip r:embed="rId2"/>
          <a:stretch>
            <a:fillRect/>
          </a:stretch>
        </p:blipFill>
        <p:spPr>
          <a:xfrm>
            <a:off x="1676400" y="1417638"/>
            <a:ext cx="5867400" cy="5329556"/>
          </a:xfrm>
          <a:prstGeom prst="rect">
            <a:avLst/>
          </a:prstGeom>
        </p:spPr>
      </p:pic>
    </p:spTree>
    <p:extLst>
      <p:ext uri="{BB962C8B-B14F-4D97-AF65-F5344CB8AC3E}">
        <p14:creationId xmlns:p14="http://schemas.microsoft.com/office/powerpoint/2010/main" val="2414395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9A2DC-1BBC-420E-D4A6-CB77D51EF4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2E1753-976B-FB68-24D9-BEB35924338F}"/>
              </a:ext>
            </a:extLst>
          </p:cNvPr>
          <p:cNvSpPr>
            <a:spLocks noGrp="1"/>
          </p:cNvSpPr>
          <p:nvPr>
            <p:ph idx="1"/>
          </p:nvPr>
        </p:nvSpPr>
        <p:spPr/>
        <p:txBody>
          <a:bodyPr>
            <a:normAutofit fontScale="92500" lnSpcReduction="10000"/>
          </a:bodyPr>
          <a:lstStyle/>
          <a:p>
            <a:r>
              <a:rPr lang="en-IN" dirty="0">
                <a:solidFill>
                  <a:srgbClr val="C00000"/>
                </a:solidFill>
              </a:rPr>
              <a:t>Syntax to list distinct values in the column :</a:t>
            </a:r>
          </a:p>
          <a:p>
            <a:r>
              <a:rPr lang="en-IN" dirty="0"/>
              <a:t>It eliminates duplicate rows</a:t>
            </a:r>
          </a:p>
          <a:p>
            <a:pPr marL="0" indent="0">
              <a:buNone/>
            </a:pPr>
            <a:r>
              <a:rPr lang="en-IN" dirty="0">
                <a:solidFill>
                  <a:srgbClr val="C00000"/>
                </a:solidFill>
              </a:rPr>
              <a:t>      </a:t>
            </a:r>
            <a:r>
              <a:rPr lang="en-IN" b="1" dirty="0"/>
              <a:t>select  </a:t>
            </a:r>
            <a:r>
              <a:rPr lang="en-IN" dirty="0"/>
              <a:t> </a:t>
            </a:r>
            <a:r>
              <a:rPr lang="en-IN" b="1" dirty="0"/>
              <a:t>distinct</a:t>
            </a:r>
            <a:r>
              <a:rPr lang="en-IN" dirty="0"/>
              <a:t> attribute name</a:t>
            </a:r>
          </a:p>
          <a:p>
            <a:pPr marL="0" indent="0">
              <a:buNone/>
            </a:pPr>
            <a:r>
              <a:rPr lang="en-IN" dirty="0"/>
              <a:t>      </a:t>
            </a:r>
            <a:r>
              <a:rPr lang="en-IN" b="1" dirty="0"/>
              <a:t>from</a:t>
            </a:r>
            <a:r>
              <a:rPr lang="en-IN" dirty="0"/>
              <a:t> </a:t>
            </a:r>
            <a:r>
              <a:rPr lang="en-IN" dirty="0" err="1"/>
              <a:t>tablename</a:t>
            </a:r>
            <a:r>
              <a:rPr lang="en-IN" dirty="0"/>
              <a:t>;</a:t>
            </a:r>
          </a:p>
          <a:p>
            <a:pPr marL="0" indent="0">
              <a:buNone/>
            </a:pPr>
            <a:r>
              <a:rPr lang="en-IN" dirty="0"/>
              <a:t>      </a:t>
            </a:r>
            <a:r>
              <a:rPr lang="en-IN" dirty="0" err="1"/>
              <a:t>eg.</a:t>
            </a:r>
            <a:r>
              <a:rPr lang="en-IN" dirty="0"/>
              <a:t> </a:t>
            </a:r>
            <a:r>
              <a:rPr lang="en-IN" b="1" dirty="0"/>
              <a:t>Select distinct </a:t>
            </a:r>
            <a:r>
              <a:rPr lang="en-IN" dirty="0" err="1"/>
              <a:t>job_id</a:t>
            </a:r>
            <a:r>
              <a:rPr lang="en-IN" dirty="0"/>
              <a:t> </a:t>
            </a:r>
            <a:r>
              <a:rPr lang="en-IN" b="1" dirty="0"/>
              <a:t>from</a:t>
            </a:r>
            <a:r>
              <a:rPr lang="en-IN" dirty="0"/>
              <a:t> employees;</a:t>
            </a:r>
          </a:p>
          <a:p>
            <a:pPr marL="0" indent="0">
              <a:buNone/>
            </a:pPr>
            <a:r>
              <a:rPr lang="en-IN" dirty="0"/>
              <a:t>            </a:t>
            </a:r>
            <a:r>
              <a:rPr lang="en-IN" b="1" dirty="0"/>
              <a:t>select distinct</a:t>
            </a:r>
            <a:r>
              <a:rPr lang="en-IN" dirty="0"/>
              <a:t> </a:t>
            </a:r>
            <a:r>
              <a:rPr lang="en-IN" dirty="0" err="1"/>
              <a:t>job_id,department_id</a:t>
            </a:r>
            <a:r>
              <a:rPr lang="en-IN" dirty="0"/>
              <a:t> </a:t>
            </a:r>
            <a:r>
              <a:rPr lang="en-IN" b="1" dirty="0"/>
              <a:t>from</a:t>
            </a:r>
            <a:r>
              <a:rPr lang="en-IN" dirty="0"/>
              <a:t> employees;</a:t>
            </a:r>
          </a:p>
          <a:p>
            <a:r>
              <a:rPr lang="en-IN" dirty="0"/>
              <a:t>Here, it will work for distinct combination of </a:t>
            </a:r>
            <a:r>
              <a:rPr lang="en-IN" dirty="0" err="1"/>
              <a:t>job_id</a:t>
            </a:r>
            <a:r>
              <a:rPr lang="en-IN" dirty="0"/>
              <a:t> and </a:t>
            </a:r>
            <a:r>
              <a:rPr lang="en-IN" dirty="0" err="1"/>
              <a:t>department_id</a:t>
            </a:r>
            <a:endParaRPr lang="en-IN" dirty="0"/>
          </a:p>
        </p:txBody>
      </p:sp>
    </p:spTree>
    <p:extLst>
      <p:ext uri="{BB962C8B-B14F-4D97-AF65-F5344CB8AC3E}">
        <p14:creationId xmlns:p14="http://schemas.microsoft.com/office/powerpoint/2010/main" val="22163292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solidFill>
                  <a:srgbClr val="C00000"/>
                </a:solidFill>
              </a:rPr>
              <a:t>Natural Join :</a:t>
            </a:r>
          </a:p>
          <a:p>
            <a:r>
              <a:rPr lang="en-IN" dirty="0"/>
              <a:t>Implicitly joins two tables based on common columns that have same name and same datatype.</a:t>
            </a:r>
          </a:p>
          <a:p>
            <a:r>
              <a:rPr lang="en-IN" dirty="0"/>
              <a:t>Syntax</a:t>
            </a:r>
          </a:p>
          <a:p>
            <a:pPr marL="0" indent="0">
              <a:buNone/>
            </a:pPr>
            <a:r>
              <a:rPr lang="en-IN" dirty="0"/>
              <a:t>  SELECT column FROM  table1 NATURAL JOIN table2; </a:t>
            </a:r>
          </a:p>
        </p:txBody>
      </p:sp>
    </p:spTree>
    <p:extLst>
      <p:ext uri="{BB962C8B-B14F-4D97-AF65-F5344CB8AC3E}">
        <p14:creationId xmlns:p14="http://schemas.microsoft.com/office/powerpoint/2010/main" val="16417574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IN" dirty="0">
                <a:solidFill>
                  <a:srgbClr val="C00000"/>
                </a:solidFill>
              </a:rPr>
              <a:t>EQUIJOIN :</a:t>
            </a:r>
          </a:p>
          <a:p>
            <a:r>
              <a:rPr lang="en-IN" sz="3000" dirty="0"/>
              <a:t>When joining two </a:t>
            </a:r>
            <a:r>
              <a:rPr lang="en-IN" sz="3000" dirty="0" err="1"/>
              <a:t>tables,if</a:t>
            </a:r>
            <a:r>
              <a:rPr lang="en-IN" sz="3000" dirty="0"/>
              <a:t> there are more than one common column that have same </a:t>
            </a:r>
            <a:r>
              <a:rPr lang="en-IN" sz="3000" dirty="0" err="1"/>
              <a:t>names,we</a:t>
            </a:r>
            <a:r>
              <a:rPr lang="en-IN" sz="3000" dirty="0"/>
              <a:t> can use the using clause to specify which columns needs to be selected as join column in join operation.</a:t>
            </a:r>
          </a:p>
          <a:p>
            <a:r>
              <a:rPr lang="en-IN" sz="3000" dirty="0"/>
              <a:t>The using clause is used for </a:t>
            </a:r>
            <a:r>
              <a:rPr lang="en-IN" sz="3000" dirty="0" err="1"/>
              <a:t>mathching</a:t>
            </a:r>
            <a:r>
              <a:rPr lang="en-IN" sz="3000" dirty="0"/>
              <a:t> a specific column when joining two tables.</a:t>
            </a:r>
          </a:p>
          <a:p>
            <a:r>
              <a:rPr lang="en-IN" sz="3000" b="1" dirty="0"/>
              <a:t>Syntax :</a:t>
            </a:r>
          </a:p>
          <a:p>
            <a:pPr marL="0" indent="0">
              <a:buNone/>
            </a:pPr>
            <a:r>
              <a:rPr lang="en-IN" sz="3000" dirty="0"/>
              <a:t> SELECT column from table1 JOIN table 2 USING (</a:t>
            </a:r>
            <a:r>
              <a:rPr lang="en-IN" sz="3000" dirty="0" err="1"/>
              <a:t>column_name</a:t>
            </a:r>
            <a:r>
              <a:rPr lang="en-IN" sz="3000" dirty="0"/>
              <a:t>);</a:t>
            </a:r>
          </a:p>
        </p:txBody>
      </p:sp>
    </p:spTree>
    <p:extLst>
      <p:ext uri="{BB962C8B-B14F-4D97-AF65-F5344CB8AC3E}">
        <p14:creationId xmlns:p14="http://schemas.microsoft.com/office/powerpoint/2010/main" val="8522890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5FDD5-99C9-28C3-1D86-A345C154B0A4}"/>
              </a:ext>
            </a:extLst>
          </p:cNvPr>
          <p:cNvSpPr>
            <a:spLocks noGrp="1"/>
          </p:cNvSpPr>
          <p:nvPr>
            <p:ph type="title"/>
          </p:nvPr>
        </p:nvSpPr>
        <p:spPr>
          <a:xfrm>
            <a:off x="480461" y="579437"/>
            <a:ext cx="8229600" cy="1173162"/>
          </a:xfrm>
        </p:spPr>
        <p:txBody>
          <a:bodyPr>
            <a:normAutofit fontScale="90000"/>
          </a:bodyPr>
          <a:lstStyle/>
          <a:p>
            <a:pPr algn="l"/>
            <a:r>
              <a:rPr lang="en-IN" sz="3600" dirty="0">
                <a:solidFill>
                  <a:srgbClr val="C00000"/>
                </a:solidFill>
              </a:rPr>
              <a:t>NON-EQUIJOIN :</a:t>
            </a:r>
            <a:br>
              <a:rPr lang="en-IN" dirty="0">
                <a:solidFill>
                  <a:srgbClr val="C00000"/>
                </a:solidFill>
              </a:rPr>
            </a:br>
            <a:endParaRPr lang="en-IN" dirty="0"/>
          </a:p>
        </p:txBody>
      </p:sp>
      <p:sp>
        <p:nvSpPr>
          <p:cNvPr id="3" name="Content Placeholder 2">
            <a:extLst>
              <a:ext uri="{FF2B5EF4-FFF2-40B4-BE49-F238E27FC236}">
                <a16:creationId xmlns:a16="http://schemas.microsoft.com/office/drawing/2014/main" id="{7FC37478-A63D-ABC1-94D6-BF2E5CC2062E}"/>
              </a:ext>
            </a:extLst>
          </p:cNvPr>
          <p:cNvSpPr>
            <a:spLocks noGrp="1"/>
          </p:cNvSpPr>
          <p:nvPr>
            <p:ph idx="1"/>
          </p:nvPr>
        </p:nvSpPr>
        <p:spPr>
          <a:xfrm>
            <a:off x="480461" y="1166018"/>
            <a:ext cx="8229600" cy="4525963"/>
          </a:xfrm>
        </p:spPr>
        <p:txBody>
          <a:bodyPr/>
          <a:lstStyle/>
          <a:p>
            <a:r>
              <a:rPr lang="en-US" dirty="0"/>
              <a:t>SELECT </a:t>
            </a:r>
            <a:r>
              <a:rPr lang="en-US" dirty="0" err="1"/>
              <a:t>Customers.customer_id</a:t>
            </a:r>
            <a:r>
              <a:rPr lang="en-US" dirty="0"/>
              <a:t>, </a:t>
            </a:r>
            <a:r>
              <a:rPr lang="en-US" dirty="0" err="1"/>
              <a:t>Customers.first_name</a:t>
            </a:r>
            <a:r>
              <a:rPr lang="en-US" dirty="0"/>
              <a:t>, </a:t>
            </a:r>
            <a:r>
              <a:rPr lang="en-US" dirty="0" err="1"/>
              <a:t>Orders.amount</a:t>
            </a:r>
            <a:endParaRPr lang="en-US" dirty="0"/>
          </a:p>
          <a:p>
            <a:r>
              <a:rPr lang="en-US" dirty="0"/>
              <a:t>FROM Customers</a:t>
            </a:r>
          </a:p>
          <a:p>
            <a:r>
              <a:rPr lang="en-US" dirty="0"/>
              <a:t>INNER JOIN Orders</a:t>
            </a:r>
          </a:p>
          <a:p>
            <a:r>
              <a:rPr lang="en-US" dirty="0"/>
              <a:t>ON </a:t>
            </a:r>
            <a:r>
              <a:rPr lang="en-US" dirty="0" err="1"/>
              <a:t>Customers.customer_id</a:t>
            </a:r>
            <a:r>
              <a:rPr lang="en-US" dirty="0"/>
              <a:t> = </a:t>
            </a:r>
            <a:r>
              <a:rPr lang="en-US" dirty="0" err="1"/>
              <a:t>Orders.customer</a:t>
            </a:r>
            <a:endParaRPr lang="en-US" dirty="0"/>
          </a:p>
          <a:p>
            <a:r>
              <a:rPr lang="en-US" dirty="0"/>
              <a:t>WHERE </a:t>
            </a:r>
            <a:r>
              <a:rPr lang="en-US" dirty="0" err="1"/>
              <a:t>Orders.amount</a:t>
            </a:r>
            <a:r>
              <a:rPr lang="en-US" dirty="0"/>
              <a:t> &gt;= 500;</a:t>
            </a:r>
            <a:endParaRPr lang="en-IN" dirty="0"/>
          </a:p>
        </p:txBody>
      </p:sp>
    </p:spTree>
    <p:extLst>
      <p:ext uri="{BB962C8B-B14F-4D97-AF65-F5344CB8AC3E}">
        <p14:creationId xmlns:p14="http://schemas.microsoft.com/office/powerpoint/2010/main" val="5539351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dirty="0">
                <a:solidFill>
                  <a:srgbClr val="C00000"/>
                </a:solidFill>
              </a:rPr>
              <a:t>INNER JOIN :</a:t>
            </a:r>
          </a:p>
          <a:p>
            <a:r>
              <a:rPr lang="en-IN" sz="2800" dirty="0"/>
              <a:t>Returns all rows from both the participating tables that satisfy join condition or expression of the ON /USING clause</a:t>
            </a:r>
          </a:p>
          <a:p>
            <a:r>
              <a:rPr lang="en-IN" sz="2800" dirty="0" err="1"/>
              <a:t>Unmatch</a:t>
            </a:r>
            <a:r>
              <a:rPr lang="en-IN" sz="2800" dirty="0"/>
              <a:t> rows are not return</a:t>
            </a:r>
          </a:p>
          <a:p>
            <a:pPr marL="0" indent="0">
              <a:buNone/>
            </a:pPr>
            <a:r>
              <a:rPr lang="en-IN" sz="2800" dirty="0"/>
              <a:t>Syntax :</a:t>
            </a:r>
          </a:p>
          <a:p>
            <a:pPr marL="0" indent="0">
              <a:buNone/>
            </a:pPr>
            <a:r>
              <a:rPr lang="en-IN" sz="2800" dirty="0"/>
              <a:t>SELECT column FROM table1 INNER JOIN table2 ON(join condition)/USING (column name);</a:t>
            </a:r>
          </a:p>
          <a:p>
            <a:pPr marL="0" indent="0">
              <a:buNone/>
            </a:pPr>
            <a:endParaRPr lang="en-IN" dirty="0"/>
          </a:p>
          <a:p>
            <a:endParaRPr lang="en-IN" dirty="0"/>
          </a:p>
        </p:txBody>
      </p:sp>
    </p:spTree>
    <p:extLst>
      <p:ext uri="{BB962C8B-B14F-4D97-AF65-F5344CB8AC3E}">
        <p14:creationId xmlns:p14="http://schemas.microsoft.com/office/powerpoint/2010/main" val="10121116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solidFill>
                  <a:srgbClr val="C00000"/>
                </a:solidFill>
              </a:rPr>
              <a:t>SELF JOIN :</a:t>
            </a:r>
          </a:p>
          <a:p>
            <a:r>
              <a:rPr lang="en-IN" dirty="0"/>
              <a:t>Joining table with itself</a:t>
            </a:r>
          </a:p>
          <a:p>
            <a:r>
              <a:rPr lang="en-IN" dirty="0"/>
              <a:t>A self join is used for </a:t>
            </a:r>
            <a:r>
              <a:rPr lang="en-IN" dirty="0" err="1"/>
              <a:t>compairing</a:t>
            </a:r>
            <a:r>
              <a:rPr lang="en-IN" dirty="0"/>
              <a:t> rows in the same table or querying hierarchical table.</a:t>
            </a:r>
          </a:p>
        </p:txBody>
      </p:sp>
    </p:spTree>
    <p:extLst>
      <p:ext uri="{BB962C8B-B14F-4D97-AF65-F5344CB8AC3E}">
        <p14:creationId xmlns:p14="http://schemas.microsoft.com/office/powerpoint/2010/main" val="1371101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a:solidFill>
                  <a:srgbClr val="C00000"/>
                </a:solidFill>
              </a:rPr>
              <a:t>OUTER JOIN :</a:t>
            </a:r>
          </a:p>
          <a:p>
            <a:pPr marL="0" indent="0">
              <a:buNone/>
            </a:pPr>
            <a:r>
              <a:rPr lang="en-IN" dirty="0"/>
              <a:t>Outer joins returns </a:t>
            </a:r>
            <a:r>
              <a:rPr lang="en-IN" dirty="0" err="1"/>
              <a:t>thematching</a:t>
            </a:r>
            <a:r>
              <a:rPr lang="en-IN" dirty="0"/>
              <a:t> rows from joined tables plus unmatched rows from one or both tables.</a:t>
            </a:r>
          </a:p>
          <a:p>
            <a:pPr marL="0" indent="0">
              <a:buNone/>
            </a:pPr>
            <a:r>
              <a:rPr lang="en-IN" dirty="0"/>
              <a:t>It has three types</a:t>
            </a:r>
          </a:p>
          <a:p>
            <a:r>
              <a:rPr lang="en-IN" dirty="0"/>
              <a:t>LEFT OUTER JOIN</a:t>
            </a:r>
          </a:p>
          <a:p>
            <a:r>
              <a:rPr lang="en-IN" dirty="0"/>
              <a:t>RIGHT OUTER JOIN</a:t>
            </a:r>
          </a:p>
          <a:p>
            <a:r>
              <a:rPr lang="en-IN" dirty="0"/>
              <a:t>FULL OUTER JOIN</a:t>
            </a:r>
          </a:p>
        </p:txBody>
      </p:sp>
    </p:spTree>
    <p:extLst>
      <p:ext uri="{BB962C8B-B14F-4D97-AF65-F5344CB8AC3E}">
        <p14:creationId xmlns:p14="http://schemas.microsoft.com/office/powerpoint/2010/main" val="15527283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IN" dirty="0">
                <a:solidFill>
                  <a:srgbClr val="C00000"/>
                </a:solidFill>
              </a:rPr>
              <a:t>LEFT OUTER JOIN :</a:t>
            </a:r>
            <a:br>
              <a:rPr lang="en-IN" dirty="0"/>
            </a:br>
            <a:r>
              <a:rPr lang="en-IN" dirty="0"/>
              <a:t>Left outer join returns all matching rows of both tables and the unmatched rows of left table for unmatched </a:t>
            </a:r>
            <a:r>
              <a:rPr lang="en-IN" dirty="0" err="1"/>
              <a:t>rows,the</a:t>
            </a:r>
            <a:r>
              <a:rPr lang="en-IN" dirty="0"/>
              <a:t> column values of other table are shown as null.</a:t>
            </a:r>
          </a:p>
          <a:p>
            <a:pPr marL="0" indent="0">
              <a:buNone/>
            </a:pPr>
            <a:r>
              <a:rPr lang="en-IN" dirty="0"/>
              <a:t>Syntax</a:t>
            </a:r>
          </a:p>
          <a:p>
            <a:pPr marL="0" indent="0">
              <a:buNone/>
            </a:pPr>
            <a:r>
              <a:rPr lang="en-IN" dirty="0"/>
              <a:t>SELECT column FROM table1 LEFT OUTER JOIN table2 ON(join condition)/USING (column name);</a:t>
            </a:r>
          </a:p>
          <a:p>
            <a:pPr marL="0" indent="0">
              <a:buNone/>
            </a:pPr>
            <a:endParaRPr lang="en-IN" dirty="0"/>
          </a:p>
        </p:txBody>
      </p:sp>
    </p:spTree>
    <p:extLst>
      <p:ext uri="{BB962C8B-B14F-4D97-AF65-F5344CB8AC3E}">
        <p14:creationId xmlns:p14="http://schemas.microsoft.com/office/powerpoint/2010/main" val="26810203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a:solidFill>
                  <a:srgbClr val="C00000"/>
                </a:solidFill>
              </a:rPr>
              <a:t>RIGHT OUTER JOIN :</a:t>
            </a:r>
            <a:br>
              <a:rPr lang="en-IN" dirty="0"/>
            </a:br>
            <a:r>
              <a:rPr lang="en-IN" sz="2800" dirty="0"/>
              <a:t>Right outer join returns all the matching rows of both tables and the unmatched rows of right table. For unmatched </a:t>
            </a:r>
            <a:r>
              <a:rPr lang="en-IN" sz="2800" dirty="0" err="1"/>
              <a:t>rows,the</a:t>
            </a:r>
            <a:r>
              <a:rPr lang="en-IN" sz="2800" dirty="0"/>
              <a:t> column values of the other table are shown as null.</a:t>
            </a:r>
          </a:p>
          <a:p>
            <a:pPr marL="0" indent="0">
              <a:buNone/>
            </a:pPr>
            <a:r>
              <a:rPr lang="en-IN" sz="2800" b="1" dirty="0"/>
              <a:t>Syntax :</a:t>
            </a:r>
          </a:p>
          <a:p>
            <a:pPr marL="0" indent="0">
              <a:buNone/>
            </a:pPr>
            <a:r>
              <a:rPr lang="en-IN" sz="2800" dirty="0"/>
              <a:t>SELECT column FROM table1 RIGHT OUTER JOIN table2 ON(join condition)/USING (column name);</a:t>
            </a:r>
          </a:p>
          <a:p>
            <a:pPr marL="0" indent="0">
              <a:buNone/>
            </a:pPr>
            <a:endParaRPr lang="en-IN" dirty="0"/>
          </a:p>
        </p:txBody>
      </p:sp>
    </p:spTree>
    <p:extLst>
      <p:ext uri="{BB962C8B-B14F-4D97-AF65-F5344CB8AC3E}">
        <p14:creationId xmlns:p14="http://schemas.microsoft.com/office/powerpoint/2010/main" val="36739256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solidFill>
                  <a:srgbClr val="C00000"/>
                </a:solidFill>
              </a:rPr>
              <a:t>FULL OUTER JOIN:</a:t>
            </a:r>
            <a:br>
              <a:rPr lang="en-IN" dirty="0"/>
            </a:br>
            <a:r>
              <a:rPr lang="en-IN" sz="2800" dirty="0"/>
              <a:t>Retrieves all of the rows from both tables if match is found, then it displays the matching rows if not, it displays null values.</a:t>
            </a:r>
          </a:p>
          <a:p>
            <a:r>
              <a:rPr lang="en-IN" sz="2800" b="1" dirty="0"/>
              <a:t>Syntax :</a:t>
            </a:r>
          </a:p>
          <a:p>
            <a:pPr marL="0" indent="0">
              <a:buNone/>
            </a:pPr>
            <a:r>
              <a:rPr lang="en-IN" sz="2800" dirty="0"/>
              <a:t>SELECT column FROM table1 FULL OUTER JOIN table2 ON(join condition)/USING (column name);</a:t>
            </a:r>
          </a:p>
          <a:p>
            <a:pPr marL="0" indent="0">
              <a:buNone/>
            </a:pPr>
            <a:endParaRPr lang="en-IN" dirty="0"/>
          </a:p>
        </p:txBody>
      </p:sp>
    </p:spTree>
    <p:extLst>
      <p:ext uri="{BB962C8B-B14F-4D97-AF65-F5344CB8AC3E}">
        <p14:creationId xmlns:p14="http://schemas.microsoft.com/office/powerpoint/2010/main" val="11460303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Constraints</a:t>
            </a:r>
          </a:p>
        </p:txBody>
      </p:sp>
      <p:sp>
        <p:nvSpPr>
          <p:cNvPr id="3" name="Content Placeholder 2"/>
          <p:cNvSpPr>
            <a:spLocks noGrp="1"/>
          </p:cNvSpPr>
          <p:nvPr>
            <p:ph idx="1"/>
          </p:nvPr>
        </p:nvSpPr>
        <p:spPr/>
        <p:txBody>
          <a:bodyPr>
            <a:normAutofit fontScale="77500" lnSpcReduction="20000"/>
          </a:bodyPr>
          <a:lstStyle/>
          <a:p>
            <a:r>
              <a:rPr lang="en-IN" dirty="0"/>
              <a:t>Constraints restrict data entry (insert, update, delete) and prevent invalid entries</a:t>
            </a:r>
          </a:p>
          <a:p>
            <a:r>
              <a:rPr lang="en-IN" dirty="0"/>
              <a:t>Constraints prevent dropping dependent tables</a:t>
            </a:r>
          </a:p>
          <a:p>
            <a:r>
              <a:rPr lang="en-IN" dirty="0"/>
              <a:t>Constraints ensure data consistency and data integrity in database.</a:t>
            </a:r>
          </a:p>
          <a:p>
            <a:r>
              <a:rPr lang="en-IN" dirty="0"/>
              <a:t>Constraints increase control of the user over data</a:t>
            </a:r>
          </a:p>
          <a:p>
            <a:r>
              <a:rPr lang="en-IN" dirty="0"/>
              <a:t>It has different types</a:t>
            </a:r>
          </a:p>
          <a:p>
            <a:pPr marL="514350" indent="-514350">
              <a:buFont typeface="+mj-lt"/>
              <a:buAutoNum type="arabicPeriod"/>
            </a:pPr>
            <a:r>
              <a:rPr lang="en-IN" dirty="0"/>
              <a:t>NOT NULL Constraint</a:t>
            </a:r>
          </a:p>
          <a:p>
            <a:pPr marL="514350" indent="-514350">
              <a:buFont typeface="+mj-lt"/>
              <a:buAutoNum type="arabicPeriod"/>
            </a:pPr>
            <a:r>
              <a:rPr lang="en-IN" dirty="0"/>
              <a:t>UNIQUE Constraint</a:t>
            </a:r>
          </a:p>
          <a:p>
            <a:pPr marL="514350" indent="-514350">
              <a:buFont typeface="+mj-lt"/>
              <a:buAutoNum type="arabicPeriod"/>
            </a:pPr>
            <a:r>
              <a:rPr lang="en-IN" dirty="0"/>
              <a:t>Primary Key</a:t>
            </a:r>
          </a:p>
          <a:p>
            <a:pPr marL="514350" indent="-514350">
              <a:buFont typeface="+mj-lt"/>
              <a:buAutoNum type="arabicPeriod"/>
            </a:pPr>
            <a:r>
              <a:rPr lang="en-IN" dirty="0"/>
              <a:t>Foreign Key</a:t>
            </a:r>
          </a:p>
          <a:p>
            <a:pPr marL="514350" indent="-514350">
              <a:buFont typeface="+mj-lt"/>
              <a:buAutoNum type="arabicPeriod"/>
            </a:pPr>
            <a:r>
              <a:rPr lang="en-IN" dirty="0"/>
              <a:t>Check Constraint</a:t>
            </a:r>
          </a:p>
          <a:p>
            <a:endParaRPr lang="en-IN" dirty="0"/>
          </a:p>
          <a:p>
            <a:endParaRPr lang="en-IN" dirty="0"/>
          </a:p>
        </p:txBody>
      </p:sp>
    </p:spTree>
    <p:extLst>
      <p:ext uri="{BB962C8B-B14F-4D97-AF65-F5344CB8AC3E}">
        <p14:creationId xmlns:p14="http://schemas.microsoft.com/office/powerpoint/2010/main" val="312583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a:bodyPr>
          <a:lstStyle/>
          <a:p>
            <a:endParaRPr lang="en-US" dirty="0"/>
          </a:p>
          <a:p>
            <a:r>
              <a:rPr lang="en-US" dirty="0"/>
              <a:t>View Table Definition- </a:t>
            </a:r>
            <a:r>
              <a:rPr lang="en-US" b="1" dirty="0"/>
              <a:t>DESCRIBE/DESC</a:t>
            </a:r>
          </a:p>
          <a:p>
            <a:r>
              <a:rPr lang="en-US" dirty="0"/>
              <a:t>Count Number Of Rows- </a:t>
            </a:r>
            <a:r>
              <a:rPr lang="en-US" b="1" dirty="0"/>
              <a:t>*</a:t>
            </a:r>
          </a:p>
          <a:p>
            <a:r>
              <a:rPr lang="en-US" dirty="0"/>
              <a:t>NULL Value- </a:t>
            </a:r>
            <a:r>
              <a:rPr lang="en-US" b="1" dirty="0"/>
              <a:t>NULL</a:t>
            </a:r>
          </a:p>
          <a:p>
            <a:pPr marL="0" indent="0">
              <a:buNone/>
            </a:pPr>
            <a:endParaRPr lang="en-IN" dirty="0"/>
          </a:p>
        </p:txBody>
      </p:sp>
    </p:spTree>
    <p:extLst>
      <p:ext uri="{BB962C8B-B14F-4D97-AF65-F5344CB8AC3E}">
        <p14:creationId xmlns:p14="http://schemas.microsoft.com/office/powerpoint/2010/main" val="7097770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We can add constraints while creating table or we can add them later on.</a:t>
            </a:r>
          </a:p>
          <a:p>
            <a:r>
              <a:rPr lang="en-IN" dirty="0"/>
              <a:t>Constraints can be at column level or table level</a:t>
            </a:r>
          </a:p>
          <a:p>
            <a:r>
              <a:rPr lang="en-IN" dirty="0"/>
              <a:t>The function of the table and column level constraints is same</a:t>
            </a:r>
          </a:p>
          <a:p>
            <a:pPr marL="0" indent="0">
              <a:buNone/>
            </a:pPr>
            <a:endParaRPr lang="en-IN" dirty="0"/>
          </a:p>
        </p:txBody>
      </p:sp>
    </p:spTree>
    <p:extLst>
      <p:ext uri="{BB962C8B-B14F-4D97-AF65-F5344CB8AC3E}">
        <p14:creationId xmlns:p14="http://schemas.microsoft.com/office/powerpoint/2010/main" val="1358854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NOT NULL Constraints</a:t>
            </a:r>
          </a:p>
        </p:txBody>
      </p:sp>
      <p:sp>
        <p:nvSpPr>
          <p:cNvPr id="3" name="Content Placeholder 2"/>
          <p:cNvSpPr>
            <a:spLocks noGrp="1"/>
          </p:cNvSpPr>
          <p:nvPr>
            <p:ph idx="1"/>
          </p:nvPr>
        </p:nvSpPr>
        <p:spPr/>
        <p:txBody>
          <a:bodyPr>
            <a:normAutofit fontScale="92500" lnSpcReduction="20000"/>
          </a:bodyPr>
          <a:lstStyle/>
          <a:p>
            <a:r>
              <a:rPr lang="en-IN" dirty="0"/>
              <a:t>NOT NULL constraints prevent the insertion of NULL values into column</a:t>
            </a:r>
          </a:p>
          <a:p>
            <a:r>
              <a:rPr lang="en-IN" dirty="0"/>
              <a:t>NOT NULL constraints can only be created at column level</a:t>
            </a:r>
          </a:p>
          <a:p>
            <a:r>
              <a:rPr lang="en-IN" dirty="0"/>
              <a:t>Example</a:t>
            </a:r>
          </a:p>
          <a:p>
            <a:pPr marL="0" indent="0">
              <a:buNone/>
            </a:pPr>
            <a:r>
              <a:rPr lang="en-IN" sz="2600" dirty="0"/>
              <a:t>CREATE table manager</a:t>
            </a:r>
          </a:p>
          <a:p>
            <a:pPr marL="0" indent="0">
              <a:buNone/>
            </a:pPr>
            <a:r>
              <a:rPr lang="en-IN" sz="2600" dirty="0"/>
              <a:t>(</a:t>
            </a:r>
            <a:r>
              <a:rPr lang="en-IN" sz="2600" dirty="0" err="1"/>
              <a:t>manager_id</a:t>
            </a:r>
            <a:r>
              <a:rPr lang="en-IN" sz="2600" dirty="0"/>
              <a:t> number  NOT NULL,</a:t>
            </a:r>
          </a:p>
          <a:p>
            <a:pPr marL="0" indent="0">
              <a:buNone/>
            </a:pPr>
            <a:r>
              <a:rPr lang="en-IN" sz="2600" dirty="0"/>
              <a:t> </a:t>
            </a:r>
            <a:r>
              <a:rPr lang="en-IN" sz="2600" dirty="0" err="1"/>
              <a:t>first_name</a:t>
            </a:r>
            <a:r>
              <a:rPr lang="en-IN" sz="2600" dirty="0"/>
              <a:t> varchar(20),</a:t>
            </a:r>
          </a:p>
          <a:p>
            <a:pPr marL="0" indent="0">
              <a:buNone/>
            </a:pPr>
            <a:r>
              <a:rPr lang="en-IN" sz="2600" dirty="0" err="1"/>
              <a:t>Last_name</a:t>
            </a:r>
            <a:r>
              <a:rPr lang="en-IN" sz="2600" dirty="0"/>
              <a:t> varchar(20) constraint </a:t>
            </a:r>
            <a:r>
              <a:rPr lang="en-IN" sz="2600" dirty="0" err="1"/>
              <a:t>lname_not_null</a:t>
            </a:r>
            <a:r>
              <a:rPr lang="en-IN" sz="2600" dirty="0"/>
              <a:t> NOT NULL,</a:t>
            </a:r>
          </a:p>
          <a:p>
            <a:pPr marL="0" indent="0">
              <a:buNone/>
            </a:pPr>
            <a:r>
              <a:rPr lang="en-IN" sz="2600" dirty="0" err="1"/>
              <a:t>Dept_id</a:t>
            </a:r>
            <a:r>
              <a:rPr lang="en-IN" sz="2600" dirty="0"/>
              <a:t> number NOT NULL</a:t>
            </a:r>
          </a:p>
          <a:p>
            <a:pPr marL="0" indent="0">
              <a:buNone/>
            </a:pPr>
            <a:r>
              <a:rPr lang="en-IN" sz="2600" dirty="0"/>
              <a:t>);</a:t>
            </a:r>
          </a:p>
          <a:p>
            <a:pPr marL="0" indent="0">
              <a:buNone/>
            </a:pPr>
            <a:endParaRPr lang="en-IN" dirty="0"/>
          </a:p>
        </p:txBody>
      </p:sp>
    </p:spTree>
    <p:extLst>
      <p:ext uri="{BB962C8B-B14F-4D97-AF65-F5344CB8AC3E}">
        <p14:creationId xmlns:p14="http://schemas.microsoft.com/office/powerpoint/2010/main" val="223035308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UNIQUE Constraint</a:t>
            </a:r>
          </a:p>
        </p:txBody>
      </p:sp>
      <p:sp>
        <p:nvSpPr>
          <p:cNvPr id="3" name="Content Placeholder 2"/>
          <p:cNvSpPr>
            <a:spLocks noGrp="1"/>
          </p:cNvSpPr>
          <p:nvPr>
            <p:ph idx="1"/>
          </p:nvPr>
        </p:nvSpPr>
        <p:spPr/>
        <p:txBody>
          <a:bodyPr>
            <a:normAutofit fontScale="70000" lnSpcReduction="20000"/>
          </a:bodyPr>
          <a:lstStyle/>
          <a:p>
            <a:r>
              <a:rPr lang="en-IN" dirty="0"/>
              <a:t>Unique constraint ensures the uniqueness of column or set of columns which means no duplicate values will be inserted.</a:t>
            </a:r>
          </a:p>
          <a:p>
            <a:r>
              <a:rPr lang="en-IN" dirty="0"/>
              <a:t>Unique constraint can be created on multiple columns called composite unique constraints.</a:t>
            </a:r>
          </a:p>
          <a:p>
            <a:pPr marL="0" indent="0">
              <a:buNone/>
            </a:pPr>
            <a:r>
              <a:rPr lang="en-IN" b="1" dirty="0"/>
              <a:t>Example</a:t>
            </a:r>
          </a:p>
          <a:p>
            <a:pPr marL="0" indent="0">
              <a:buNone/>
            </a:pPr>
            <a:r>
              <a:rPr lang="en-IN" sz="2900" dirty="0"/>
              <a:t>CREATE table manager</a:t>
            </a:r>
          </a:p>
          <a:p>
            <a:pPr marL="0" indent="0">
              <a:buNone/>
            </a:pPr>
            <a:r>
              <a:rPr lang="en-IN" sz="2900" dirty="0"/>
              <a:t>(</a:t>
            </a:r>
            <a:r>
              <a:rPr lang="en-IN" sz="2900" dirty="0" err="1"/>
              <a:t>employee_id</a:t>
            </a:r>
            <a:r>
              <a:rPr lang="en-IN" sz="2900" dirty="0"/>
              <a:t> number,</a:t>
            </a:r>
          </a:p>
          <a:p>
            <a:pPr marL="0" indent="0">
              <a:buNone/>
            </a:pPr>
            <a:r>
              <a:rPr lang="en-IN" sz="2900" dirty="0"/>
              <a:t> </a:t>
            </a:r>
            <a:r>
              <a:rPr lang="en-IN" sz="2900" dirty="0" err="1"/>
              <a:t>first_name</a:t>
            </a:r>
            <a:r>
              <a:rPr lang="en-IN" sz="2900" dirty="0"/>
              <a:t> varchar(50) UNIQUE,</a:t>
            </a:r>
          </a:p>
          <a:p>
            <a:pPr marL="0" indent="0">
              <a:buNone/>
            </a:pPr>
            <a:r>
              <a:rPr lang="en-IN" sz="2900" dirty="0"/>
              <a:t> </a:t>
            </a:r>
            <a:r>
              <a:rPr lang="en-IN" sz="2900" dirty="0" err="1"/>
              <a:t>last_name</a:t>
            </a:r>
            <a:r>
              <a:rPr lang="en-IN" sz="2900" dirty="0"/>
              <a:t> varchar(50) constraint </a:t>
            </a:r>
            <a:r>
              <a:rPr lang="en-IN" sz="2900" dirty="0" err="1"/>
              <a:t>lname_uk</a:t>
            </a:r>
            <a:r>
              <a:rPr lang="en-IN" sz="2900" dirty="0"/>
              <a:t> UNIQUE,</a:t>
            </a:r>
          </a:p>
          <a:p>
            <a:pPr marL="0" indent="0">
              <a:buNone/>
            </a:pPr>
            <a:r>
              <a:rPr lang="en-IN" sz="2900" dirty="0" err="1"/>
              <a:t>Department_id</a:t>
            </a:r>
            <a:r>
              <a:rPr lang="en-IN" sz="2900" dirty="0"/>
              <a:t> number not null,</a:t>
            </a:r>
          </a:p>
          <a:p>
            <a:pPr marL="0" indent="0">
              <a:buNone/>
            </a:pPr>
            <a:r>
              <a:rPr lang="en-IN" sz="2900" dirty="0" err="1"/>
              <a:t>Phone_number</a:t>
            </a:r>
            <a:r>
              <a:rPr lang="en-IN" sz="2900" dirty="0"/>
              <a:t> varchar(20)</a:t>
            </a:r>
          </a:p>
          <a:p>
            <a:pPr marL="0" indent="0">
              <a:buNone/>
            </a:pPr>
            <a:r>
              <a:rPr lang="en-IN" sz="2900" dirty="0"/>
              <a:t>CONSTRAINT </a:t>
            </a:r>
            <a:r>
              <a:rPr lang="en-IN" sz="2900" dirty="0" err="1"/>
              <a:t>dept_uk</a:t>
            </a:r>
            <a:r>
              <a:rPr lang="en-IN" sz="2900" dirty="0"/>
              <a:t> UNIQUE(</a:t>
            </a:r>
            <a:r>
              <a:rPr lang="en-IN" sz="2900" dirty="0" err="1"/>
              <a:t>department_id</a:t>
            </a:r>
            <a:r>
              <a:rPr lang="en-IN" sz="2900" dirty="0"/>
              <a:t>)</a:t>
            </a:r>
          </a:p>
          <a:p>
            <a:pPr marL="0" indent="0">
              <a:buNone/>
            </a:pPr>
            <a:r>
              <a:rPr lang="en-IN" sz="2900" dirty="0"/>
              <a:t>CONSTRAINT </a:t>
            </a:r>
            <a:r>
              <a:rPr lang="en-IN" sz="2900" dirty="0" err="1"/>
              <a:t>composite_uk</a:t>
            </a:r>
            <a:r>
              <a:rPr lang="en-IN" sz="2900" dirty="0"/>
              <a:t> UNIQUE(</a:t>
            </a:r>
            <a:r>
              <a:rPr lang="en-IN" sz="2900" dirty="0" err="1"/>
              <a:t>employee_id,first_name,last_name</a:t>
            </a:r>
            <a:r>
              <a:rPr lang="en-IN" sz="2900" dirty="0"/>
              <a:t>)</a:t>
            </a:r>
          </a:p>
          <a:p>
            <a:pPr marL="0" indent="0">
              <a:buNone/>
            </a:pPr>
            <a:r>
              <a:rPr lang="en-IN" sz="2900" dirty="0"/>
              <a:t>); </a:t>
            </a:r>
          </a:p>
          <a:p>
            <a:pPr marL="0" indent="0">
              <a:buNone/>
            </a:pPr>
            <a:endParaRPr lang="en-IN" sz="2900" dirty="0"/>
          </a:p>
        </p:txBody>
      </p:sp>
    </p:spTree>
    <p:extLst>
      <p:ext uri="{BB962C8B-B14F-4D97-AF65-F5344CB8AC3E}">
        <p14:creationId xmlns:p14="http://schemas.microsoft.com/office/powerpoint/2010/main" val="7408840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b="1" dirty="0"/>
              <a:t>UPDATE Records</a:t>
            </a:r>
          </a:p>
          <a:p>
            <a:pPr marL="0" indent="0">
              <a:buNone/>
            </a:pPr>
            <a:r>
              <a:rPr lang="en-US" dirty="0"/>
              <a:t>    Use when we want to modify existing records in a table.</a:t>
            </a:r>
          </a:p>
          <a:p>
            <a:pPr marL="0" indent="0">
              <a:buNone/>
            </a:pPr>
            <a:r>
              <a:rPr lang="en-US" b="1" dirty="0"/>
              <a:t>Syntax:</a:t>
            </a:r>
          </a:p>
          <a:p>
            <a:pPr marL="0" indent="0">
              <a:buNone/>
            </a:pPr>
            <a:r>
              <a:rPr lang="en-US" b="1" dirty="0"/>
              <a:t>UPDATE</a:t>
            </a:r>
            <a:r>
              <a:rPr lang="en-US" dirty="0"/>
              <a:t> </a:t>
            </a:r>
            <a:r>
              <a:rPr lang="en-US" dirty="0" err="1"/>
              <a:t>table_name</a:t>
            </a:r>
            <a:r>
              <a:rPr lang="en-US" dirty="0"/>
              <a:t> </a:t>
            </a:r>
            <a:r>
              <a:rPr lang="en-US" b="1" dirty="0"/>
              <a:t>SET</a:t>
            </a:r>
            <a:r>
              <a:rPr lang="en-US" dirty="0"/>
              <a:t> column1=value1, column2=value2 where condition;</a:t>
            </a:r>
            <a:endParaRPr lang="en-IN" dirty="0"/>
          </a:p>
        </p:txBody>
      </p:sp>
    </p:spTree>
    <p:extLst>
      <p:ext uri="{BB962C8B-B14F-4D97-AF65-F5344CB8AC3E}">
        <p14:creationId xmlns:p14="http://schemas.microsoft.com/office/powerpoint/2010/main" val="1787396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b="1" dirty="0"/>
              <a:t>Delete Records</a:t>
            </a:r>
          </a:p>
          <a:p>
            <a:pPr marL="0" indent="0">
              <a:buNone/>
            </a:pPr>
            <a:r>
              <a:rPr lang="en-US" dirty="0"/>
              <a:t>    Delete row in table</a:t>
            </a:r>
          </a:p>
          <a:p>
            <a:pPr marL="0" indent="0">
              <a:buNone/>
            </a:pPr>
            <a:r>
              <a:rPr lang="en-US" b="1" dirty="0"/>
              <a:t>Syntax-</a:t>
            </a:r>
          </a:p>
          <a:p>
            <a:pPr marL="0" indent="0">
              <a:buNone/>
            </a:pPr>
            <a:r>
              <a:rPr lang="en-US" b="1" dirty="0"/>
              <a:t> DELETE FROM </a:t>
            </a:r>
            <a:r>
              <a:rPr lang="en-US" dirty="0" err="1"/>
              <a:t>table_name</a:t>
            </a:r>
            <a:r>
              <a:rPr lang="en-US" dirty="0"/>
              <a:t> where condition;</a:t>
            </a:r>
            <a:endParaRPr lang="en-IN" dirty="0"/>
          </a:p>
        </p:txBody>
      </p:sp>
    </p:spTree>
    <p:extLst>
      <p:ext uri="{BB962C8B-B14F-4D97-AF65-F5344CB8AC3E}">
        <p14:creationId xmlns:p14="http://schemas.microsoft.com/office/powerpoint/2010/main" val="13481373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Having clause</a:t>
            </a:r>
          </a:p>
        </p:txBody>
      </p:sp>
      <p:sp>
        <p:nvSpPr>
          <p:cNvPr id="3" name="Content Placeholder 2"/>
          <p:cNvSpPr>
            <a:spLocks noGrp="1"/>
          </p:cNvSpPr>
          <p:nvPr>
            <p:ph idx="1"/>
          </p:nvPr>
        </p:nvSpPr>
        <p:spPr/>
        <p:txBody>
          <a:bodyPr/>
          <a:lstStyle/>
          <a:p>
            <a:r>
              <a:rPr lang="en-US" dirty="0"/>
              <a:t>The HAVING clause places the condition in the groups defined by the GROUP BY clause in the SELECT statement.</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Syntax</a:t>
            </a:r>
          </a:p>
          <a:p>
            <a:r>
              <a:rPr lang="en-US" b="1" dirty="0"/>
              <a:t>SELECT</a:t>
            </a:r>
            <a:r>
              <a:rPr lang="en-US" dirty="0"/>
              <a:t> column_Name1, column_Name2, ....., </a:t>
            </a:r>
            <a:r>
              <a:rPr lang="en-US" dirty="0" err="1"/>
              <a:t>column_NameN</a:t>
            </a:r>
            <a:r>
              <a:rPr lang="en-US" dirty="0"/>
              <a:t> </a:t>
            </a:r>
            <a:r>
              <a:rPr lang="en-US" dirty="0" err="1"/>
              <a:t>aggregate_function_name</a:t>
            </a:r>
            <a:r>
              <a:rPr lang="en-US" dirty="0"/>
              <a:t>(</a:t>
            </a:r>
            <a:r>
              <a:rPr lang="en-US" dirty="0" err="1"/>
              <a:t>column_Name</a:t>
            </a:r>
            <a:r>
              <a:rPr lang="en-US" dirty="0"/>
              <a:t>) </a:t>
            </a:r>
            <a:r>
              <a:rPr lang="en-US" b="1" dirty="0"/>
              <a:t>FROM</a:t>
            </a:r>
            <a:r>
              <a:rPr lang="en-US" dirty="0"/>
              <a:t> </a:t>
            </a:r>
            <a:r>
              <a:rPr lang="en-US" dirty="0" err="1"/>
              <a:t>table_name</a:t>
            </a:r>
            <a:r>
              <a:rPr lang="en-US" dirty="0"/>
              <a:t> </a:t>
            </a:r>
            <a:r>
              <a:rPr lang="en-US" b="1" dirty="0"/>
              <a:t>GROUP</a:t>
            </a:r>
            <a:r>
              <a:rPr lang="en-US" dirty="0"/>
              <a:t> </a:t>
            </a:r>
            <a:r>
              <a:rPr lang="en-US" b="1" dirty="0"/>
              <a:t>BY</a:t>
            </a:r>
            <a:r>
              <a:rPr lang="en-US" dirty="0"/>
              <a:t> column_Name1 </a:t>
            </a:r>
            <a:r>
              <a:rPr lang="en-US" b="1" dirty="0"/>
              <a:t>HAVING</a:t>
            </a:r>
            <a:r>
              <a:rPr lang="en-US" dirty="0"/>
              <a:t> condition;  </a:t>
            </a:r>
          </a:p>
          <a:p>
            <a:r>
              <a:rPr lang="en-US" dirty="0"/>
              <a:t> suppose that you want to show those cities whose total salary of employees is more than 5000. For this case, you have to type the following query with the HAVING clause in SQL:</a:t>
            </a:r>
          </a:p>
          <a:p>
            <a:r>
              <a:rPr lang="en-US" b="1" dirty="0"/>
              <a:t>SELECT</a:t>
            </a:r>
            <a:r>
              <a:rPr lang="en-US" dirty="0"/>
              <a:t> SUM(</a:t>
            </a:r>
            <a:r>
              <a:rPr lang="en-US" dirty="0" err="1"/>
              <a:t>Emp_Salary</a:t>
            </a:r>
            <a:r>
              <a:rPr lang="en-US" dirty="0"/>
              <a:t>), </a:t>
            </a:r>
            <a:r>
              <a:rPr lang="en-US" dirty="0" err="1"/>
              <a:t>Emp_City</a:t>
            </a:r>
            <a:r>
              <a:rPr lang="en-US" dirty="0"/>
              <a:t> </a:t>
            </a:r>
            <a:r>
              <a:rPr lang="en-US" b="1" dirty="0"/>
              <a:t>FROM</a:t>
            </a:r>
            <a:r>
              <a:rPr lang="en-US" dirty="0"/>
              <a:t> Employee </a:t>
            </a:r>
            <a:r>
              <a:rPr lang="en-US" b="1" dirty="0"/>
              <a:t>GROUP</a:t>
            </a:r>
            <a:r>
              <a:rPr lang="en-US" dirty="0"/>
              <a:t> </a:t>
            </a:r>
            <a:r>
              <a:rPr lang="en-US" b="1" dirty="0"/>
              <a:t>BY</a:t>
            </a:r>
            <a:r>
              <a:rPr lang="en-US" dirty="0"/>
              <a:t> </a:t>
            </a:r>
            <a:r>
              <a:rPr lang="en-US" dirty="0" err="1"/>
              <a:t>Emp_City</a:t>
            </a:r>
            <a:r>
              <a:rPr lang="en-US" dirty="0"/>
              <a:t> </a:t>
            </a:r>
            <a:r>
              <a:rPr lang="en-US" b="1" dirty="0"/>
              <a:t>HAVING</a:t>
            </a:r>
            <a:r>
              <a:rPr lang="en-US" dirty="0"/>
              <a:t> SUM(</a:t>
            </a:r>
            <a:r>
              <a:rPr lang="en-US" dirty="0" err="1"/>
              <a:t>Emp_Salary</a:t>
            </a:r>
            <a:r>
              <a:rPr lang="en-US" dirty="0"/>
              <a:t>)</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ORDER BY Clause</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Using the ORDER BY clause, we can sort the records in ascending or descending order as per our requirement. The records will be sorted in ascending order whenever the </a:t>
            </a:r>
            <a:r>
              <a:rPr lang="en-US" b="1" dirty="0"/>
              <a:t>ASC keyword</a:t>
            </a:r>
            <a:r>
              <a:rPr lang="en-US" dirty="0"/>
              <a:t> is used with ORDER by clause. </a:t>
            </a:r>
            <a:r>
              <a:rPr lang="en-US" b="1" dirty="0"/>
              <a:t>DESC keyword</a:t>
            </a:r>
            <a:r>
              <a:rPr lang="en-US" dirty="0"/>
              <a:t> will sort the records in descending order.</a:t>
            </a:r>
          </a:p>
          <a:p>
            <a:pPr>
              <a:buNone/>
            </a:pPr>
            <a:r>
              <a:rPr lang="en-US" b="1" dirty="0"/>
              <a:t>     Syntax</a:t>
            </a:r>
          </a:p>
          <a:p>
            <a:r>
              <a:rPr lang="en-US" b="1" dirty="0"/>
              <a:t>SELECT</a:t>
            </a:r>
            <a:r>
              <a:rPr lang="en-US" dirty="0"/>
              <a:t> ColumnName1,...,</a:t>
            </a:r>
            <a:r>
              <a:rPr lang="en-US" dirty="0" err="1"/>
              <a:t>ColumnNameN</a:t>
            </a:r>
            <a:r>
              <a:rPr lang="en-US" dirty="0"/>
              <a:t> </a:t>
            </a:r>
            <a:r>
              <a:rPr lang="en-US" b="1" dirty="0"/>
              <a:t>FROM</a:t>
            </a:r>
            <a:r>
              <a:rPr lang="en-US" dirty="0"/>
              <a:t> </a:t>
            </a:r>
            <a:r>
              <a:rPr lang="en-US" dirty="0" err="1"/>
              <a:t>TableName</a:t>
            </a:r>
            <a:r>
              <a:rPr lang="en-US" dirty="0"/>
              <a:t>  </a:t>
            </a:r>
            <a:r>
              <a:rPr lang="en-US" b="1" dirty="0"/>
              <a:t>ORDER</a:t>
            </a:r>
            <a:r>
              <a:rPr lang="en-US" dirty="0"/>
              <a:t> </a:t>
            </a:r>
            <a:r>
              <a:rPr lang="en-US" b="1" dirty="0"/>
              <a:t>BY</a:t>
            </a:r>
            <a:r>
              <a:rPr lang="en-US" dirty="0"/>
              <a:t> </a:t>
            </a:r>
            <a:r>
              <a:rPr lang="en-US" dirty="0" err="1"/>
              <a:t>ColumnName</a:t>
            </a:r>
            <a:r>
              <a:rPr lang="en-US" dirty="0"/>
              <a:t> </a:t>
            </a:r>
            <a:r>
              <a:rPr lang="en-US" b="1" dirty="0"/>
              <a:t>ASC</a:t>
            </a:r>
            <a:r>
              <a:rPr lang="en-US" dirty="0"/>
              <a:t>;    </a:t>
            </a:r>
          </a:p>
          <a:p>
            <a:r>
              <a:rPr lang="en-US" b="1" dirty="0"/>
              <a:t>SELECT</a:t>
            </a:r>
            <a:r>
              <a:rPr lang="en-US" dirty="0"/>
              <a:t> ColumnName1,...,</a:t>
            </a:r>
            <a:r>
              <a:rPr lang="en-US" dirty="0" err="1"/>
              <a:t>ColumnNameN</a:t>
            </a:r>
            <a:r>
              <a:rPr lang="en-US" dirty="0"/>
              <a:t> </a:t>
            </a:r>
            <a:r>
              <a:rPr lang="en-US" b="1" dirty="0"/>
              <a:t>FROM</a:t>
            </a:r>
            <a:r>
              <a:rPr lang="en-US" dirty="0"/>
              <a:t> </a:t>
            </a:r>
            <a:r>
              <a:rPr lang="en-US" dirty="0" err="1"/>
              <a:t>TableName</a:t>
            </a:r>
            <a:r>
              <a:rPr lang="en-US" dirty="0"/>
              <a:t>  </a:t>
            </a:r>
            <a:r>
              <a:rPr lang="en-US" b="1" dirty="0"/>
              <a:t>ORDER</a:t>
            </a:r>
            <a:r>
              <a:rPr lang="en-US" dirty="0"/>
              <a:t> </a:t>
            </a:r>
            <a:r>
              <a:rPr lang="en-US" b="1" dirty="0"/>
              <a:t>BY</a:t>
            </a:r>
            <a:r>
              <a:rPr lang="en-US" dirty="0"/>
              <a:t> </a:t>
            </a:r>
            <a:r>
              <a:rPr lang="en-US" dirty="0" err="1"/>
              <a:t>ColumnName</a:t>
            </a:r>
            <a:r>
              <a:rPr lang="en-US" dirty="0"/>
              <a:t> </a:t>
            </a:r>
            <a:r>
              <a:rPr lang="en-US" b="1" dirty="0"/>
              <a:t>DESC</a:t>
            </a:r>
            <a:r>
              <a:rPr lang="en-US"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Row Restriction</a:t>
            </a:r>
            <a:br>
              <a:rPr lang="en-US" b="1" dirty="0"/>
            </a:br>
            <a:endParaRPr lang="en-US" dirty="0"/>
          </a:p>
        </p:txBody>
      </p:sp>
      <p:sp>
        <p:nvSpPr>
          <p:cNvPr id="3" name="Content Placeholder 2"/>
          <p:cNvSpPr>
            <a:spLocks noGrp="1"/>
          </p:cNvSpPr>
          <p:nvPr>
            <p:ph idx="1"/>
          </p:nvPr>
        </p:nvSpPr>
        <p:spPr/>
        <p:txBody>
          <a:bodyPr>
            <a:normAutofit lnSpcReduction="10000"/>
          </a:bodyPr>
          <a:lstStyle/>
          <a:p>
            <a:pPr marL="514350" indent="-514350">
              <a:buAutoNum type="arabicParenR"/>
            </a:pPr>
            <a:r>
              <a:rPr lang="en-US" b="1" dirty="0"/>
              <a:t>Restricting Rows Using WHERE Clause</a:t>
            </a:r>
          </a:p>
          <a:p>
            <a:pPr marL="514350" indent="-514350">
              <a:buAutoNum type="arabicParenR"/>
            </a:pPr>
            <a:r>
              <a:rPr lang="en-US" b="1" dirty="0"/>
              <a:t>Restricting Rows Using Comparison Operators</a:t>
            </a:r>
          </a:p>
          <a:p>
            <a:pPr marL="514350" indent="-514350">
              <a:buFont typeface="Wingdings 2"/>
              <a:buAutoNum type="arabicParenR"/>
            </a:pPr>
            <a:r>
              <a:rPr lang="en-US" b="1" dirty="0"/>
              <a:t>Restricting Rows Using SQL Operators</a:t>
            </a:r>
          </a:p>
          <a:p>
            <a:pPr marL="514350" indent="-514350">
              <a:buFont typeface="Wingdings 2"/>
              <a:buAutoNum type="arabicParenR"/>
            </a:pPr>
            <a:r>
              <a:rPr lang="en-US" b="1" dirty="0"/>
              <a:t>Restricting Rows Using Logical Operators</a:t>
            </a:r>
          </a:p>
          <a:p>
            <a:pPr marL="514350" indent="-514350">
              <a:buAutoNum type="arabicParenR"/>
            </a:pPr>
            <a:r>
              <a:rPr lang="en-US" b="1" dirty="0"/>
              <a:t>LIKE Operator</a:t>
            </a:r>
          </a:p>
          <a:p>
            <a:pPr marL="514350" indent="-514350">
              <a:buAutoNum type="arabicParenR"/>
            </a:pPr>
            <a:r>
              <a:rPr lang="en-US" b="1" dirty="0"/>
              <a:t>Working with NULL data</a:t>
            </a:r>
          </a:p>
          <a:p>
            <a:pPr marL="514350" indent="-514350">
              <a:buFont typeface="+mj-lt"/>
              <a:buAutoNum type="arabicParenR"/>
            </a:pPr>
            <a:r>
              <a:rPr lang="en-US" b="1" dirty="0"/>
              <a:t>Sorting Data</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3600" b="1" dirty="0">
                <a:solidFill>
                  <a:srgbClr val="C00000"/>
                </a:solidFill>
              </a:rPr>
              <a:t>Restricting Rows Using WHERE Clause</a:t>
            </a:r>
            <a:br>
              <a:rPr lang="en-US" sz="3600" b="1" dirty="0">
                <a:solidFill>
                  <a:srgbClr val="C00000"/>
                </a:solidFill>
              </a:rPr>
            </a:br>
            <a:r>
              <a:rPr lang="en-US" sz="3600" b="1" dirty="0">
                <a:solidFill>
                  <a:srgbClr val="C00000"/>
                </a:solidFill>
              </a:rPr>
              <a:t>SQL clauses :</a:t>
            </a:r>
            <a:endParaRPr lang="en-US" sz="3600" dirty="0">
              <a:solidFill>
                <a:srgbClr val="C00000"/>
              </a:solidFill>
            </a:endParaRPr>
          </a:p>
        </p:txBody>
      </p:sp>
      <p:sp>
        <p:nvSpPr>
          <p:cNvPr id="3" name="Content Placeholder 2"/>
          <p:cNvSpPr>
            <a:spLocks noGrp="1"/>
          </p:cNvSpPr>
          <p:nvPr>
            <p:ph idx="1"/>
          </p:nvPr>
        </p:nvSpPr>
        <p:spPr/>
        <p:txBody>
          <a:bodyPr/>
          <a:lstStyle/>
          <a:p>
            <a:r>
              <a:rPr lang="en-US" dirty="0"/>
              <a:t>It filters the records. It returns only those queries which fulfill the specific conditions.</a:t>
            </a:r>
          </a:p>
          <a:p>
            <a:r>
              <a:rPr lang="en-US" dirty="0"/>
              <a:t>WHERE clause is used in SELECT, UPDATE, DELETE statement etc.</a:t>
            </a:r>
          </a:p>
          <a:p>
            <a:r>
              <a:rPr lang="en-US" b="1" dirty="0"/>
              <a:t>Syntax</a:t>
            </a:r>
          </a:p>
          <a:p>
            <a:r>
              <a:rPr lang="en-US" b="1" dirty="0"/>
              <a:t>SELECT</a:t>
            </a:r>
            <a:r>
              <a:rPr lang="en-US" dirty="0"/>
              <a:t> column1, </a:t>
            </a:r>
            <a:r>
              <a:rPr lang="en-US" b="1" dirty="0"/>
              <a:t>column</a:t>
            </a:r>
            <a:r>
              <a:rPr lang="en-US" dirty="0"/>
              <a:t> 2, ... </a:t>
            </a:r>
            <a:r>
              <a:rPr lang="en-US" b="1" dirty="0"/>
              <a:t>column</a:t>
            </a:r>
            <a:r>
              <a:rPr lang="en-US" dirty="0"/>
              <a:t> n  </a:t>
            </a:r>
          </a:p>
          <a:p>
            <a:pPr>
              <a:buNone/>
            </a:pPr>
            <a:r>
              <a:rPr lang="en-US" b="1" dirty="0"/>
              <a:t>FROM</a:t>
            </a:r>
            <a:r>
              <a:rPr lang="en-US" dirty="0"/>
              <a:t>    </a:t>
            </a:r>
            <a:r>
              <a:rPr lang="en-US" dirty="0" err="1"/>
              <a:t>table_name</a:t>
            </a:r>
            <a:r>
              <a:rPr lang="en-US" dirty="0"/>
              <a:t>  </a:t>
            </a:r>
          </a:p>
          <a:p>
            <a:pPr>
              <a:buNone/>
            </a:pPr>
            <a:r>
              <a:rPr lang="en-US" b="1" dirty="0"/>
              <a:t>WHERE</a:t>
            </a:r>
            <a:r>
              <a:rPr lang="en-US" dirty="0"/>
              <a:t> [conditions]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1F71ACFEF9604F9C8041AEA925DB26" ma:contentTypeVersion="7" ma:contentTypeDescription="Create a new document." ma:contentTypeScope="" ma:versionID="84822f877cf3e80dfe3d0faa9c2e217b">
  <xsd:schema xmlns:xsd="http://www.w3.org/2001/XMLSchema" xmlns:xs="http://www.w3.org/2001/XMLSchema" xmlns:p="http://schemas.microsoft.com/office/2006/metadata/properties" xmlns:ns2="d80a0cf4-a3b9-4c95-beb4-47eb28ed1be8" targetNamespace="http://schemas.microsoft.com/office/2006/metadata/properties" ma:root="true" ma:fieldsID="94bf0979558a3719fb1fe2938106d028" ns2:_="">
    <xsd:import namespace="d80a0cf4-a3b9-4c95-beb4-47eb28ed1be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LengthInSecond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0a0cf4-a3b9-4c95-beb4-47eb28ed1b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F87E272-41A3-4CBE-AC1A-0BD584CA916A}"/>
</file>

<file path=customXml/itemProps2.xml><?xml version="1.0" encoding="utf-8"?>
<ds:datastoreItem xmlns:ds="http://schemas.openxmlformats.org/officeDocument/2006/customXml" ds:itemID="{E37F40AB-11E8-49BE-92C7-D5A220010B26}"/>
</file>

<file path=customXml/itemProps3.xml><?xml version="1.0" encoding="utf-8"?>
<ds:datastoreItem xmlns:ds="http://schemas.openxmlformats.org/officeDocument/2006/customXml" ds:itemID="{31D2D401-BAAA-4E05-A5C5-F91C50BD6535}"/>
</file>

<file path=docProps/app.xml><?xml version="1.0" encoding="utf-8"?>
<Properties xmlns="http://schemas.openxmlformats.org/officeDocument/2006/extended-properties" xmlns:vt="http://schemas.openxmlformats.org/officeDocument/2006/docPropsVTypes">
  <TotalTime>9895</TotalTime>
  <Words>3563</Words>
  <Application>Microsoft Office PowerPoint</Application>
  <PresentationFormat>On-screen Show (4:3)</PresentationFormat>
  <Paragraphs>493</Paragraphs>
  <Slides>77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euclid_circular_a</vt:lpstr>
      <vt:lpstr>Wingdings 2</vt:lpstr>
      <vt:lpstr>Office Theme</vt:lpstr>
      <vt:lpstr>PowerPoint Presentation</vt:lpstr>
      <vt:lpstr> </vt:lpstr>
      <vt:lpstr>Data Types</vt:lpstr>
      <vt:lpstr>Basic query statements :</vt:lpstr>
      <vt:lpstr>PowerPoint Presentation</vt:lpstr>
      <vt:lpstr>PowerPoint Presentation</vt:lpstr>
      <vt:lpstr>PowerPoint Presentation</vt:lpstr>
      <vt:lpstr>Row Restriction </vt:lpstr>
      <vt:lpstr>Restricting Rows Using WHERE Clause SQL clauses :</vt:lpstr>
      <vt:lpstr>PowerPoint Presentation</vt:lpstr>
      <vt:lpstr>Restricting Rows Using Sql Operators</vt:lpstr>
      <vt:lpstr>PowerPoint Presentation</vt:lpstr>
      <vt:lpstr>SQL AND </vt:lpstr>
      <vt:lpstr>SQL OR </vt:lpstr>
      <vt:lpstr>SQL NOT</vt:lpstr>
      <vt:lpstr>Restricting Rows Using LIKE operator :</vt:lpstr>
      <vt:lpstr>IS NULL /IS NOT NULL</vt:lpstr>
      <vt:lpstr>Order By Clause</vt:lpstr>
      <vt:lpstr>PowerPoint Presentation</vt:lpstr>
      <vt:lpstr>ROWID</vt:lpstr>
      <vt:lpstr>ROWNUM</vt:lpstr>
      <vt:lpstr>Functions</vt:lpstr>
      <vt:lpstr>Single Row Function/Scalar Funcion</vt:lpstr>
      <vt:lpstr>Types of Single Row Functions</vt:lpstr>
      <vt:lpstr>PowerPoint Presentation</vt:lpstr>
      <vt:lpstr>Character Function</vt:lpstr>
      <vt:lpstr> Character Manipulation Function </vt:lpstr>
      <vt:lpstr>PowerPoint Presentation</vt:lpstr>
      <vt:lpstr>PowerPoint Presentation</vt:lpstr>
      <vt:lpstr>PowerPoint Presentation</vt:lpstr>
      <vt:lpstr>Numeric Function:</vt:lpstr>
      <vt:lpstr>PowerPoint Presentation</vt:lpstr>
      <vt:lpstr>PowerPoint Presentation</vt:lpstr>
      <vt:lpstr>Oracle Date Functions :</vt:lpstr>
      <vt:lpstr>Date Manipulation Function :</vt:lpstr>
      <vt:lpstr>Conversion Functions</vt:lpstr>
      <vt:lpstr>PowerPoint Presentation</vt:lpstr>
      <vt:lpstr>PowerPoint Presentation</vt:lpstr>
      <vt:lpstr>PowerPoint Presentation</vt:lpstr>
      <vt:lpstr>PowerPoint Presentation</vt:lpstr>
      <vt:lpstr>PowerPoint Presentation</vt:lpstr>
      <vt:lpstr>NULL Related functions</vt:lpstr>
      <vt:lpstr>PowerPoint Presentation</vt:lpstr>
      <vt:lpstr>PowerPoint Presentation</vt:lpstr>
      <vt:lpstr>PowerPoint Presentation</vt:lpstr>
      <vt:lpstr>Condition Expression</vt:lpstr>
      <vt:lpstr>Multiple Row Functions/Aggregate functions : </vt:lpstr>
      <vt:lpstr>PowerPoint Presentation</vt:lpstr>
      <vt:lpstr>PowerPoint Presentation</vt:lpstr>
      <vt:lpstr>PowerPoint Presentation</vt:lpstr>
      <vt:lpstr>PowerPoint Presentation</vt:lpstr>
      <vt:lpstr>PowerPoint Presentation</vt:lpstr>
      <vt:lpstr>GROUP BY CLAUSE : </vt:lpstr>
      <vt:lpstr>Having Clause</vt:lpstr>
      <vt:lpstr>PowerPoint Presentation</vt:lpstr>
      <vt:lpstr>Difference between HAVING and WHERE Clause </vt:lpstr>
      <vt:lpstr>Join :</vt:lpstr>
      <vt:lpstr>PowerPoint Presentation</vt:lpstr>
      <vt:lpstr>PowerPoint Presentation</vt:lpstr>
      <vt:lpstr>PowerPoint Presentation</vt:lpstr>
      <vt:lpstr>PowerPoint Presentation</vt:lpstr>
      <vt:lpstr>NON-EQUIJOIN : </vt:lpstr>
      <vt:lpstr>PowerPoint Presentation</vt:lpstr>
      <vt:lpstr>PowerPoint Presentation</vt:lpstr>
      <vt:lpstr>PowerPoint Presentation</vt:lpstr>
      <vt:lpstr>PowerPoint Presentation</vt:lpstr>
      <vt:lpstr>PowerPoint Presentation</vt:lpstr>
      <vt:lpstr>PowerPoint Presentation</vt:lpstr>
      <vt:lpstr>Constraints</vt:lpstr>
      <vt:lpstr>PowerPoint Presentation</vt:lpstr>
      <vt:lpstr>NOT NULL Constraints</vt:lpstr>
      <vt:lpstr>UNIQUE Constraint</vt:lpstr>
      <vt:lpstr>PowerPoint Presentation</vt:lpstr>
      <vt:lpstr>PowerPoint Presentation</vt:lpstr>
      <vt:lpstr>Having clause</vt:lpstr>
      <vt:lpstr>PowerPoint Presentation</vt:lpstr>
      <vt:lpstr>SQL ORDER BY Clause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 Statement</dc:title>
  <dc:creator>sandeep</dc:creator>
  <cp:lastModifiedBy>amitsinh parmar</cp:lastModifiedBy>
  <cp:revision>191</cp:revision>
  <dcterms:created xsi:type="dcterms:W3CDTF">2006-08-16T00:00:00Z</dcterms:created>
  <dcterms:modified xsi:type="dcterms:W3CDTF">2023-05-27T07:15:05Z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0x010100D41F71ACFEF9604F9C8041AEA925DB26</vt:lpwstr>
  </property>
</Properties>
</file>