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407" r:id="rId4"/>
    <p:sldId id="406" r:id="rId5"/>
    <p:sldId id="257" r:id="rId6"/>
    <p:sldId id="258" r:id="rId7"/>
    <p:sldId id="262" r:id="rId8"/>
    <p:sldId id="263" r:id="rId9"/>
    <p:sldId id="267" r:id="rId10"/>
    <p:sldId id="268" r:id="rId11"/>
    <p:sldId id="259" r:id="rId12"/>
    <p:sldId id="260" r:id="rId13"/>
    <p:sldId id="261" r:id="rId14"/>
    <p:sldId id="273" r:id="rId15"/>
    <p:sldId id="274" r:id="rId16"/>
    <p:sldId id="264" r:id="rId17"/>
    <p:sldId id="265" r:id="rId18"/>
    <p:sldId id="266" r:id="rId19"/>
    <p:sldId id="403" r:id="rId20"/>
    <p:sldId id="269" r:id="rId21"/>
    <p:sldId id="270" r:id="rId22"/>
    <p:sldId id="271" r:id="rId23"/>
    <p:sldId id="272" r:id="rId24"/>
    <p:sldId id="277" r:id="rId25"/>
    <p:sldId id="280" r:id="rId26"/>
    <p:sldId id="278" r:id="rId27"/>
    <p:sldId id="279" r:id="rId28"/>
    <p:sldId id="281" r:id="rId29"/>
    <p:sldId id="282" r:id="rId30"/>
    <p:sldId id="283" r:id="rId31"/>
    <p:sldId id="275" r:id="rId32"/>
    <p:sldId id="276" r:id="rId33"/>
    <p:sldId id="285" r:id="rId34"/>
    <p:sldId id="286" r:id="rId35"/>
    <p:sldId id="287" r:id="rId36"/>
    <p:sldId id="288" r:id="rId37"/>
    <p:sldId id="289" r:id="rId38"/>
    <p:sldId id="290" r:id="rId39"/>
    <p:sldId id="293" r:id="rId40"/>
    <p:sldId id="294" r:id="rId41"/>
    <p:sldId id="295" r:id="rId42"/>
    <p:sldId id="296" r:id="rId43"/>
    <p:sldId id="297" r:id="rId44"/>
    <p:sldId id="298" r:id="rId45"/>
    <p:sldId id="291" r:id="rId46"/>
    <p:sldId id="299" r:id="rId47"/>
    <p:sldId id="315" r:id="rId48"/>
    <p:sldId id="316" r:id="rId49"/>
    <p:sldId id="317" r:id="rId50"/>
    <p:sldId id="321" r:id="rId51"/>
    <p:sldId id="322" r:id="rId52"/>
    <p:sldId id="318" r:id="rId53"/>
    <p:sldId id="319" r:id="rId54"/>
    <p:sldId id="320" r:id="rId55"/>
    <p:sldId id="302" r:id="rId56"/>
    <p:sldId id="292" r:id="rId57"/>
    <p:sldId id="301" r:id="rId58"/>
    <p:sldId id="300" r:id="rId59"/>
    <p:sldId id="303" r:id="rId60"/>
    <p:sldId id="304" r:id="rId61"/>
    <p:sldId id="305" r:id="rId62"/>
    <p:sldId id="306" r:id="rId63"/>
    <p:sldId id="308" r:id="rId64"/>
    <p:sldId id="307" r:id="rId65"/>
    <p:sldId id="309" r:id="rId66"/>
    <p:sldId id="323" r:id="rId67"/>
    <p:sldId id="324" r:id="rId68"/>
    <p:sldId id="325" r:id="rId69"/>
    <p:sldId id="326" r:id="rId70"/>
    <p:sldId id="327" r:id="rId71"/>
    <p:sldId id="332" r:id="rId72"/>
    <p:sldId id="333" r:id="rId73"/>
    <p:sldId id="328" r:id="rId74"/>
    <p:sldId id="329" r:id="rId75"/>
    <p:sldId id="330" r:id="rId76"/>
    <p:sldId id="331" r:id="rId77"/>
    <p:sldId id="335" r:id="rId78"/>
    <p:sldId id="334" r:id="rId79"/>
    <p:sldId id="336" r:id="rId80"/>
    <p:sldId id="337" r:id="rId81"/>
    <p:sldId id="338" r:id="rId82"/>
    <p:sldId id="339" r:id="rId83"/>
    <p:sldId id="340" r:id="rId84"/>
    <p:sldId id="341" r:id="rId85"/>
    <p:sldId id="342" r:id="rId86"/>
    <p:sldId id="346" r:id="rId87"/>
    <p:sldId id="360" r:id="rId88"/>
    <p:sldId id="361" r:id="rId89"/>
    <p:sldId id="347" r:id="rId90"/>
    <p:sldId id="343" r:id="rId91"/>
    <p:sldId id="344" r:id="rId92"/>
    <p:sldId id="345" r:id="rId93"/>
    <p:sldId id="348" r:id="rId94"/>
    <p:sldId id="349" r:id="rId95"/>
    <p:sldId id="350" r:id="rId96"/>
    <p:sldId id="351" r:id="rId97"/>
    <p:sldId id="352" r:id="rId98"/>
    <p:sldId id="358" r:id="rId99"/>
    <p:sldId id="359" r:id="rId100"/>
    <p:sldId id="362" r:id="rId101"/>
    <p:sldId id="363" r:id="rId102"/>
    <p:sldId id="353" r:id="rId103"/>
    <p:sldId id="354" r:id="rId104"/>
    <p:sldId id="355" r:id="rId105"/>
    <p:sldId id="356" r:id="rId106"/>
    <p:sldId id="357" r:id="rId107"/>
    <p:sldId id="387" r:id="rId108"/>
    <p:sldId id="388" r:id="rId109"/>
    <p:sldId id="389" r:id="rId110"/>
    <p:sldId id="390" r:id="rId111"/>
    <p:sldId id="391" r:id="rId112"/>
    <p:sldId id="393" r:id="rId113"/>
    <p:sldId id="386" r:id="rId114"/>
    <p:sldId id="404" r:id="rId115"/>
    <p:sldId id="394" r:id="rId116"/>
    <p:sldId id="395" r:id="rId117"/>
    <p:sldId id="396" r:id="rId118"/>
    <p:sldId id="397" r:id="rId119"/>
    <p:sldId id="398" r:id="rId120"/>
    <p:sldId id="399" r:id="rId121"/>
    <p:sldId id="400" r:id="rId122"/>
    <p:sldId id="365" r:id="rId123"/>
    <p:sldId id="366" r:id="rId124"/>
    <p:sldId id="367" r:id="rId125"/>
    <p:sldId id="368" r:id="rId126"/>
    <p:sldId id="370" r:id="rId127"/>
    <p:sldId id="371" r:id="rId128"/>
    <p:sldId id="372" r:id="rId129"/>
    <p:sldId id="369" r:id="rId130"/>
    <p:sldId id="373" r:id="rId131"/>
    <p:sldId id="375" r:id="rId132"/>
    <p:sldId id="376" r:id="rId133"/>
    <p:sldId id="377" r:id="rId134"/>
    <p:sldId id="379" r:id="rId135"/>
    <p:sldId id="378" r:id="rId136"/>
    <p:sldId id="380" r:id="rId137"/>
    <p:sldId id="381" r:id="rId138"/>
    <p:sldId id="384" r:id="rId139"/>
    <p:sldId id="382" r:id="rId140"/>
    <p:sldId id="383" r:id="rId141"/>
    <p:sldId id="402" r:id="rId142"/>
    <p:sldId id="311" r:id="rId143"/>
    <p:sldId id="312" r:id="rId144"/>
    <p:sldId id="313" r:id="rId145"/>
    <p:sldId id="314" r:id="rId146"/>
    <p:sldId id="374" r:id="rId147"/>
    <p:sldId id="401" r:id="rId148"/>
    <p:sldId id="385" r:id="rId1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6D1491-E62D-4B8E-B771-A0AF855676C9}" v="2" dt="2023-07-15T05:42:22.2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515" autoAdjust="0"/>
    <p:restoredTop sz="94660"/>
  </p:normalViewPr>
  <p:slideViewPr>
    <p:cSldViewPr>
      <p:cViewPr varScale="1">
        <p:scale>
          <a:sx n="63" d="100"/>
          <a:sy n="63" d="100"/>
        </p:scale>
        <p:origin x="157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slide" Target="slides/slide136.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53" Type="http://schemas.openxmlformats.org/officeDocument/2006/relationships/slide" Target="slides/slide51.xml"/><Relationship Id="rId74" Type="http://schemas.openxmlformats.org/officeDocument/2006/relationships/slide" Target="slides/slide72.xml"/><Relationship Id="rId128" Type="http://schemas.openxmlformats.org/officeDocument/2006/relationships/slide" Target="slides/slide126.xml"/><Relationship Id="rId149" Type="http://schemas.openxmlformats.org/officeDocument/2006/relationships/slide" Target="slides/slide147.xml"/><Relationship Id="rId5" Type="http://schemas.openxmlformats.org/officeDocument/2006/relationships/slide" Target="slides/slide3.xml"/><Relationship Id="rId95" Type="http://schemas.openxmlformats.org/officeDocument/2006/relationships/slide" Target="slides/slide93.xml"/><Relationship Id="rId22" Type="http://schemas.openxmlformats.org/officeDocument/2006/relationships/slide" Target="slides/slide20.xml"/><Relationship Id="rId43" Type="http://schemas.openxmlformats.org/officeDocument/2006/relationships/slide" Target="slides/slide41.xml"/><Relationship Id="rId64" Type="http://schemas.openxmlformats.org/officeDocument/2006/relationships/slide" Target="slides/slide62.xml"/><Relationship Id="rId118" Type="http://schemas.openxmlformats.org/officeDocument/2006/relationships/slide" Target="slides/slide116.xml"/><Relationship Id="rId139" Type="http://schemas.openxmlformats.org/officeDocument/2006/relationships/slide" Target="slides/slide137.xml"/><Relationship Id="rId80" Type="http://schemas.openxmlformats.org/officeDocument/2006/relationships/slide" Target="slides/slide78.xml"/><Relationship Id="rId85" Type="http://schemas.openxmlformats.org/officeDocument/2006/relationships/slide" Target="slides/slide83.xml"/><Relationship Id="rId150" Type="http://schemas.openxmlformats.org/officeDocument/2006/relationships/presProps" Target="presProps.xml"/><Relationship Id="rId155" Type="http://schemas.microsoft.com/office/2015/10/relationships/revisionInfo" Target="revisionInfo.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slide" Target="slides/slide138.xml"/><Relationship Id="rId145" Type="http://schemas.openxmlformats.org/officeDocument/2006/relationships/slide" Target="slides/slide143.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51" Type="http://schemas.openxmlformats.org/officeDocument/2006/relationships/viewProps" Target="viewProps.xml"/><Relationship Id="rId156" Type="http://schemas.openxmlformats.org/officeDocument/2006/relationships/customXml" Target="../customXml/item1.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slide" Target="slides/slide139.xml"/><Relationship Id="rId146" Type="http://schemas.openxmlformats.org/officeDocument/2006/relationships/slide" Target="slides/slide144.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157" Type="http://schemas.openxmlformats.org/officeDocument/2006/relationships/customXml" Target="../customXml/item2.xml"/><Relationship Id="rId61" Type="http://schemas.openxmlformats.org/officeDocument/2006/relationships/slide" Target="slides/slide59.xml"/><Relationship Id="rId82" Type="http://schemas.openxmlformats.org/officeDocument/2006/relationships/slide" Target="slides/slide80.xml"/><Relationship Id="rId152" Type="http://schemas.openxmlformats.org/officeDocument/2006/relationships/theme" Target="theme/theme1.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147" Type="http://schemas.openxmlformats.org/officeDocument/2006/relationships/slide" Target="slides/slide14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slide" Target="slides/slide140.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3" Type="http://schemas.openxmlformats.org/officeDocument/2006/relationships/tableStyles" Target="tableStyles.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slide" Target="slides/slide141.xml"/><Relationship Id="rId148" Type="http://schemas.openxmlformats.org/officeDocument/2006/relationships/slide" Target="slides/slide146.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54" Type="http://schemas.microsoft.com/office/2016/11/relationships/changesInfo" Target="changesInfos/changesInfo1.xml"/><Relationship Id="rId16" Type="http://schemas.openxmlformats.org/officeDocument/2006/relationships/slide" Target="slides/slide14.xml"/><Relationship Id="rId37" Type="http://schemas.openxmlformats.org/officeDocument/2006/relationships/slide" Target="slides/slide35.xml"/><Relationship Id="rId58" Type="http://schemas.openxmlformats.org/officeDocument/2006/relationships/slide" Target="slides/slide56.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44" Type="http://schemas.openxmlformats.org/officeDocument/2006/relationships/slide" Target="slides/slide142.xml"/><Relationship Id="rId90" Type="http://schemas.openxmlformats.org/officeDocument/2006/relationships/slide" Target="slides/slide88.xml"/><Relationship Id="rId27" Type="http://schemas.openxmlformats.org/officeDocument/2006/relationships/slide" Target="slides/slide25.xml"/><Relationship Id="rId48" Type="http://schemas.openxmlformats.org/officeDocument/2006/relationships/slide" Target="slides/slide46.xml"/><Relationship Id="rId69" Type="http://schemas.openxmlformats.org/officeDocument/2006/relationships/slide" Target="slides/slide67.xml"/><Relationship Id="rId113" Type="http://schemas.openxmlformats.org/officeDocument/2006/relationships/slide" Target="slides/slide111.xml"/><Relationship Id="rId134" Type="http://schemas.openxmlformats.org/officeDocument/2006/relationships/slide" Target="slides/slide13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BORATE" userId="2526bc2ede1dba31" providerId="LiveId" clId="{C66D1491-E62D-4B8E-B771-A0AF855676C9}"/>
    <pc:docChg chg="undo custSel addSld delSld modSld">
      <pc:chgData name="NIKHIL BORATE" userId="2526bc2ede1dba31" providerId="LiveId" clId="{C66D1491-E62D-4B8E-B771-A0AF855676C9}" dt="2023-10-12T04:46:03.500" v="763" actId="2696"/>
      <pc:docMkLst>
        <pc:docMk/>
      </pc:docMkLst>
      <pc:sldChg chg="modSp mod">
        <pc:chgData name="NIKHIL BORATE" userId="2526bc2ede1dba31" providerId="LiveId" clId="{C66D1491-E62D-4B8E-B771-A0AF855676C9}" dt="2023-08-01T09:59:48.118" v="749" actId="27636"/>
        <pc:sldMkLst>
          <pc:docMk/>
          <pc:sldMk cId="2272984100" sldId="262"/>
        </pc:sldMkLst>
        <pc:spChg chg="mod">
          <ac:chgData name="NIKHIL BORATE" userId="2526bc2ede1dba31" providerId="LiveId" clId="{C66D1491-E62D-4B8E-B771-A0AF855676C9}" dt="2023-08-01T09:59:48.118" v="749" actId="27636"/>
          <ac:spMkLst>
            <pc:docMk/>
            <pc:sldMk cId="2272984100" sldId="262"/>
            <ac:spMk id="3" creationId="{00000000-0000-0000-0000-000000000000}"/>
          </ac:spMkLst>
        </pc:spChg>
      </pc:sldChg>
      <pc:sldChg chg="modSp mod">
        <pc:chgData name="NIKHIL BORATE" userId="2526bc2ede1dba31" providerId="LiveId" clId="{C66D1491-E62D-4B8E-B771-A0AF855676C9}" dt="2023-05-03T08:27:09.375" v="7" actId="20577"/>
        <pc:sldMkLst>
          <pc:docMk/>
          <pc:sldMk cId="808863098" sldId="293"/>
        </pc:sldMkLst>
        <pc:spChg chg="mod">
          <ac:chgData name="NIKHIL BORATE" userId="2526bc2ede1dba31" providerId="LiveId" clId="{C66D1491-E62D-4B8E-B771-A0AF855676C9}" dt="2023-05-03T08:27:09.375" v="7" actId="20577"/>
          <ac:spMkLst>
            <pc:docMk/>
            <pc:sldMk cId="808863098" sldId="293"/>
            <ac:spMk id="3" creationId="{00000000-0000-0000-0000-000000000000}"/>
          </ac:spMkLst>
        </pc:spChg>
      </pc:sldChg>
      <pc:sldChg chg="modSp mod">
        <pc:chgData name="NIKHIL BORATE" userId="2526bc2ede1dba31" providerId="LiveId" clId="{C66D1491-E62D-4B8E-B771-A0AF855676C9}" dt="2023-06-08T05:52:17.939" v="520" actId="20577"/>
        <pc:sldMkLst>
          <pc:docMk/>
          <pc:sldMk cId="2404865678" sldId="332"/>
        </pc:sldMkLst>
        <pc:spChg chg="mod">
          <ac:chgData name="NIKHIL BORATE" userId="2526bc2ede1dba31" providerId="LiveId" clId="{C66D1491-E62D-4B8E-B771-A0AF855676C9}" dt="2023-06-08T05:52:17.939" v="520" actId="20577"/>
          <ac:spMkLst>
            <pc:docMk/>
            <pc:sldMk cId="2404865678" sldId="332"/>
            <ac:spMk id="3" creationId="{00000000-0000-0000-0000-000000000000}"/>
          </ac:spMkLst>
        </pc:spChg>
      </pc:sldChg>
      <pc:sldChg chg="modSp mod">
        <pc:chgData name="NIKHIL BORATE" userId="2526bc2ede1dba31" providerId="LiveId" clId="{C66D1491-E62D-4B8E-B771-A0AF855676C9}" dt="2023-07-08T08:20:33.070" v="722" actId="1076"/>
        <pc:sldMkLst>
          <pc:docMk/>
          <pc:sldMk cId="1081581784" sldId="345"/>
        </pc:sldMkLst>
        <pc:spChg chg="mod">
          <ac:chgData name="NIKHIL BORATE" userId="2526bc2ede1dba31" providerId="LiveId" clId="{C66D1491-E62D-4B8E-B771-A0AF855676C9}" dt="2023-07-08T08:20:33.070" v="722" actId="1076"/>
          <ac:spMkLst>
            <pc:docMk/>
            <pc:sldMk cId="1081581784" sldId="345"/>
            <ac:spMk id="2" creationId="{00000000-0000-0000-0000-000000000000}"/>
          </ac:spMkLst>
        </pc:spChg>
      </pc:sldChg>
      <pc:sldChg chg="modSp mod">
        <pc:chgData name="NIKHIL BORATE" userId="2526bc2ede1dba31" providerId="LiveId" clId="{C66D1491-E62D-4B8E-B771-A0AF855676C9}" dt="2023-08-08T03:56:15.711" v="750" actId="115"/>
        <pc:sldMkLst>
          <pc:docMk/>
          <pc:sldMk cId="349494568" sldId="351"/>
        </pc:sldMkLst>
        <pc:spChg chg="mod">
          <ac:chgData name="NIKHIL BORATE" userId="2526bc2ede1dba31" providerId="LiveId" clId="{C66D1491-E62D-4B8E-B771-A0AF855676C9}" dt="2023-08-08T03:56:15.711" v="750" actId="115"/>
          <ac:spMkLst>
            <pc:docMk/>
            <pc:sldMk cId="349494568" sldId="351"/>
            <ac:spMk id="3" creationId="{00000000-0000-0000-0000-000000000000}"/>
          </ac:spMkLst>
        </pc:spChg>
      </pc:sldChg>
      <pc:sldChg chg="modSp mod">
        <pc:chgData name="NIKHIL BORATE" userId="2526bc2ede1dba31" providerId="LiveId" clId="{C66D1491-E62D-4B8E-B771-A0AF855676C9}" dt="2023-08-09T04:39:48.950" v="753"/>
        <pc:sldMkLst>
          <pc:docMk/>
          <pc:sldMk cId="1059363934" sldId="363"/>
        </pc:sldMkLst>
        <pc:spChg chg="mod">
          <ac:chgData name="NIKHIL BORATE" userId="2526bc2ede1dba31" providerId="LiveId" clId="{C66D1491-E62D-4B8E-B771-A0AF855676C9}" dt="2023-08-09T04:39:48.950" v="753"/>
          <ac:spMkLst>
            <pc:docMk/>
            <pc:sldMk cId="1059363934" sldId="363"/>
            <ac:spMk id="3" creationId="{00000000-0000-0000-0000-000000000000}"/>
          </ac:spMkLst>
        </pc:spChg>
      </pc:sldChg>
      <pc:sldChg chg="modSp">
        <pc:chgData name="NIKHIL BORATE" userId="2526bc2ede1dba31" providerId="LiveId" clId="{C66D1491-E62D-4B8E-B771-A0AF855676C9}" dt="2023-07-15T05:42:19.859" v="723" actId="20578"/>
        <pc:sldMkLst>
          <pc:docMk/>
          <pc:sldMk cId="3625332234" sldId="365"/>
        </pc:sldMkLst>
        <pc:spChg chg="mod">
          <ac:chgData name="NIKHIL BORATE" userId="2526bc2ede1dba31" providerId="LiveId" clId="{C66D1491-E62D-4B8E-B771-A0AF855676C9}" dt="2023-07-15T05:42:19.859" v="723" actId="20578"/>
          <ac:spMkLst>
            <pc:docMk/>
            <pc:sldMk cId="3625332234" sldId="365"/>
            <ac:spMk id="3" creationId="{00000000-0000-0000-0000-000000000000}"/>
          </ac:spMkLst>
        </pc:spChg>
      </pc:sldChg>
      <pc:sldChg chg="modSp mod">
        <pc:chgData name="NIKHIL BORATE" userId="2526bc2ede1dba31" providerId="LiveId" clId="{C66D1491-E62D-4B8E-B771-A0AF855676C9}" dt="2023-05-23T06:34:47.751" v="220" actId="20577"/>
        <pc:sldMkLst>
          <pc:docMk/>
          <pc:sldMk cId="1807960302" sldId="384"/>
        </pc:sldMkLst>
        <pc:spChg chg="mod">
          <ac:chgData name="NIKHIL BORATE" userId="2526bc2ede1dba31" providerId="LiveId" clId="{C66D1491-E62D-4B8E-B771-A0AF855676C9}" dt="2023-05-23T06:34:47.751" v="220" actId="20577"/>
          <ac:spMkLst>
            <pc:docMk/>
            <pc:sldMk cId="1807960302" sldId="384"/>
            <ac:spMk id="3" creationId="{00000000-0000-0000-0000-000000000000}"/>
          </ac:spMkLst>
        </pc:spChg>
      </pc:sldChg>
      <pc:sldChg chg="modSp mod">
        <pc:chgData name="NIKHIL BORATE" userId="2526bc2ede1dba31" providerId="LiveId" clId="{C66D1491-E62D-4B8E-B771-A0AF855676C9}" dt="2023-06-30T06:37:24.091" v="590" actId="20577"/>
        <pc:sldMkLst>
          <pc:docMk/>
          <pc:sldMk cId="4189441856" sldId="387"/>
        </pc:sldMkLst>
        <pc:spChg chg="mod">
          <ac:chgData name="NIKHIL BORATE" userId="2526bc2ede1dba31" providerId="LiveId" clId="{C66D1491-E62D-4B8E-B771-A0AF855676C9}" dt="2023-06-30T06:37:24.091" v="590" actId="20577"/>
          <ac:spMkLst>
            <pc:docMk/>
            <pc:sldMk cId="4189441856" sldId="387"/>
            <ac:spMk id="3" creationId="{00000000-0000-0000-0000-000000000000}"/>
          </ac:spMkLst>
        </pc:spChg>
      </pc:sldChg>
      <pc:sldChg chg="modSp new mod">
        <pc:chgData name="NIKHIL BORATE" userId="2526bc2ede1dba31" providerId="LiveId" clId="{C66D1491-E62D-4B8E-B771-A0AF855676C9}" dt="2023-05-23T05:53:57.646" v="166" actId="20577"/>
        <pc:sldMkLst>
          <pc:docMk/>
          <pc:sldMk cId="2155760839" sldId="402"/>
        </pc:sldMkLst>
        <pc:spChg chg="mod">
          <ac:chgData name="NIKHIL BORATE" userId="2526bc2ede1dba31" providerId="LiveId" clId="{C66D1491-E62D-4B8E-B771-A0AF855676C9}" dt="2023-05-22T06:40:54.841" v="27" actId="20577"/>
          <ac:spMkLst>
            <pc:docMk/>
            <pc:sldMk cId="2155760839" sldId="402"/>
            <ac:spMk id="2" creationId="{76CE97A7-3579-D04B-92A4-5BC142DF798D}"/>
          </ac:spMkLst>
        </pc:spChg>
        <pc:spChg chg="mod">
          <ac:chgData name="NIKHIL BORATE" userId="2526bc2ede1dba31" providerId="LiveId" clId="{C66D1491-E62D-4B8E-B771-A0AF855676C9}" dt="2023-05-23T05:53:57.646" v="166" actId="20577"/>
          <ac:spMkLst>
            <pc:docMk/>
            <pc:sldMk cId="2155760839" sldId="402"/>
            <ac:spMk id="3" creationId="{543ABA1B-6A76-B9F5-2E66-AA21D34D92D1}"/>
          </ac:spMkLst>
        </pc:spChg>
      </pc:sldChg>
      <pc:sldChg chg="modSp new mod">
        <pc:chgData name="NIKHIL BORATE" userId="2526bc2ede1dba31" providerId="LiveId" clId="{C66D1491-E62D-4B8E-B771-A0AF855676C9}" dt="2023-05-31T04:57:22.693" v="516" actId="20577"/>
        <pc:sldMkLst>
          <pc:docMk/>
          <pc:sldMk cId="2740701951" sldId="403"/>
        </pc:sldMkLst>
        <pc:spChg chg="mod">
          <ac:chgData name="NIKHIL BORATE" userId="2526bc2ede1dba31" providerId="LiveId" clId="{C66D1491-E62D-4B8E-B771-A0AF855676C9}" dt="2023-05-31T04:51:14.443" v="231" actId="20577"/>
          <ac:spMkLst>
            <pc:docMk/>
            <pc:sldMk cId="2740701951" sldId="403"/>
            <ac:spMk id="2" creationId="{94DDF34C-E40D-DAD3-BFEC-B2CA0E83F7E5}"/>
          </ac:spMkLst>
        </pc:spChg>
        <pc:spChg chg="mod">
          <ac:chgData name="NIKHIL BORATE" userId="2526bc2ede1dba31" providerId="LiveId" clId="{C66D1491-E62D-4B8E-B771-A0AF855676C9}" dt="2023-05-31T04:57:22.693" v="516" actId="20577"/>
          <ac:spMkLst>
            <pc:docMk/>
            <pc:sldMk cId="2740701951" sldId="403"/>
            <ac:spMk id="3" creationId="{3AA7B409-6D9D-AC14-A60B-D13C226F8A12}"/>
          </ac:spMkLst>
        </pc:spChg>
      </pc:sldChg>
      <pc:sldChg chg="modSp new mod">
        <pc:chgData name="NIKHIL BORATE" userId="2526bc2ede1dba31" providerId="LiveId" clId="{C66D1491-E62D-4B8E-B771-A0AF855676C9}" dt="2023-07-01T08:34:43.764" v="721" actId="20577"/>
        <pc:sldMkLst>
          <pc:docMk/>
          <pc:sldMk cId="1660507221" sldId="404"/>
        </pc:sldMkLst>
        <pc:spChg chg="mod">
          <ac:chgData name="NIKHIL BORATE" userId="2526bc2ede1dba31" providerId="LiveId" clId="{C66D1491-E62D-4B8E-B771-A0AF855676C9}" dt="2023-07-01T08:33:12.167" v="604" actId="20577"/>
          <ac:spMkLst>
            <pc:docMk/>
            <pc:sldMk cId="1660507221" sldId="404"/>
            <ac:spMk id="2" creationId="{33F53528-FA31-886C-ED89-87CC2A732675}"/>
          </ac:spMkLst>
        </pc:spChg>
        <pc:spChg chg="mod">
          <ac:chgData name="NIKHIL BORATE" userId="2526bc2ede1dba31" providerId="LiveId" clId="{C66D1491-E62D-4B8E-B771-A0AF855676C9}" dt="2023-07-01T08:34:43.764" v="721" actId="20577"/>
          <ac:spMkLst>
            <pc:docMk/>
            <pc:sldMk cId="1660507221" sldId="404"/>
            <ac:spMk id="3" creationId="{85624BE1-91BD-B8DB-67E1-61A696643EE7}"/>
          </ac:spMkLst>
        </pc:spChg>
      </pc:sldChg>
      <pc:sldChg chg="new del">
        <pc:chgData name="NIKHIL BORATE" userId="2526bc2ede1dba31" providerId="LiveId" clId="{C66D1491-E62D-4B8E-B771-A0AF855676C9}" dt="2023-10-12T04:46:03.500" v="763" actId="2696"/>
        <pc:sldMkLst>
          <pc:docMk/>
          <pc:sldMk cId="2577837625" sldId="405"/>
        </pc:sldMkLst>
      </pc:sldChg>
      <pc:sldChg chg="addSp delSp modSp new mod">
        <pc:chgData name="NIKHIL BORATE" userId="2526bc2ede1dba31" providerId="LiveId" clId="{C66D1491-E62D-4B8E-B771-A0AF855676C9}" dt="2023-10-12T04:40:34.552" v="762" actId="14100"/>
        <pc:sldMkLst>
          <pc:docMk/>
          <pc:sldMk cId="950968530" sldId="406"/>
        </pc:sldMkLst>
        <pc:spChg chg="del">
          <ac:chgData name="NIKHIL BORATE" userId="2526bc2ede1dba31" providerId="LiveId" clId="{C66D1491-E62D-4B8E-B771-A0AF855676C9}" dt="2023-10-12T04:36:38.273" v="756" actId="22"/>
          <ac:spMkLst>
            <pc:docMk/>
            <pc:sldMk cId="950968530" sldId="406"/>
            <ac:spMk id="3" creationId="{85F38D17-B08B-1B3A-43C7-E4F2CED359DC}"/>
          </ac:spMkLst>
        </pc:spChg>
        <pc:picChg chg="add mod ord">
          <ac:chgData name="NIKHIL BORATE" userId="2526bc2ede1dba31" providerId="LiveId" clId="{C66D1491-E62D-4B8E-B771-A0AF855676C9}" dt="2023-10-12T04:40:34.552" v="762" actId="14100"/>
          <ac:picMkLst>
            <pc:docMk/>
            <pc:sldMk cId="950968530" sldId="406"/>
            <ac:picMk id="5" creationId="{362268FE-EC60-F4C0-8D76-5E845B397B75}"/>
          </ac:picMkLst>
        </pc:picChg>
      </pc:sldChg>
    </pc:docChg>
  </pc:docChgLst>
  <pc:docChgLst>
    <pc:chgData name="NIKHIL BORATE" userId="2526bc2ede1dba31" providerId="LiveId" clId="{48551662-F98A-4073-A53E-93526B47EB4A}"/>
    <pc:docChg chg="undo custSel modSld">
      <pc:chgData name="NIKHIL BORATE" userId="2526bc2ede1dba31" providerId="LiveId" clId="{48551662-F98A-4073-A53E-93526B47EB4A}" dt="2022-11-19T16:20:12.373" v="104" actId="20577"/>
      <pc:docMkLst>
        <pc:docMk/>
      </pc:docMkLst>
      <pc:sldChg chg="modSp mod">
        <pc:chgData name="NIKHIL BORATE" userId="2526bc2ede1dba31" providerId="LiveId" clId="{48551662-F98A-4073-A53E-93526B47EB4A}" dt="2022-11-19T16:20:12.373" v="104" actId="20577"/>
        <pc:sldMkLst>
          <pc:docMk/>
          <pc:sldMk cId="2272984100" sldId="262"/>
        </pc:sldMkLst>
        <pc:spChg chg="mod">
          <ac:chgData name="NIKHIL BORATE" userId="2526bc2ede1dba31" providerId="LiveId" clId="{48551662-F98A-4073-A53E-93526B47EB4A}" dt="2022-11-19T16:20:12.373" v="104" actId="20577"/>
          <ac:spMkLst>
            <pc:docMk/>
            <pc:sldMk cId="2272984100" sldId="262"/>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143000" y="1122363"/>
            <a:ext cx="6858000" cy="2387601"/>
          </a:xfrm>
          <a:prstGeom prst="rect">
            <a:avLst/>
          </a:prstGeom>
        </p:spPr>
        <p:txBody>
          <a:bodyPr anchor="b"/>
          <a:lstStyle>
            <a:lvl1pPr algn="ctr">
              <a:defRPr sz="4500"/>
            </a:lvl1pPr>
          </a:lstStyle>
          <a:p>
            <a:r>
              <a:t>Title Text</a:t>
            </a:r>
          </a:p>
        </p:txBody>
      </p:sp>
      <p:sp>
        <p:nvSpPr>
          <p:cNvPr id="12" name="Body Level One…"/>
          <p:cNvSpPr txBox="1">
            <a:spLocks noGrp="1"/>
          </p:cNvSpPr>
          <p:nvPr>
            <p:ph type="body" sz="quarter" idx="1"/>
          </p:nvPr>
        </p:nvSpPr>
        <p:spPr>
          <a:xfrm>
            <a:off x="1143000" y="3602038"/>
            <a:ext cx="6858000" cy="1655763"/>
          </a:xfrm>
          <a:prstGeom prst="rect">
            <a:avLst/>
          </a:prstGeom>
        </p:spPr>
        <p:txBody>
          <a:bodyPr/>
          <a:lstStyle>
            <a:lvl1pPr marL="0" indent="0" algn="ctr">
              <a:buSzTx/>
              <a:buFontTx/>
              <a:buNone/>
              <a:defRPr sz="1800"/>
            </a:lvl1pPr>
            <a:lvl2pPr marL="0" indent="342900" algn="ctr">
              <a:buSzTx/>
              <a:buFontTx/>
              <a:buNone/>
              <a:defRPr sz="1800"/>
            </a:lvl2pPr>
            <a:lvl3pPr marL="0" indent="685800" algn="ctr">
              <a:buSzTx/>
              <a:buFontTx/>
              <a:buNone/>
              <a:defRPr sz="1800"/>
            </a:lvl3pPr>
            <a:lvl4pPr marL="0" indent="1028700" algn="ctr">
              <a:buSzTx/>
              <a:buFontTx/>
              <a:buNone/>
              <a:defRPr sz="1800"/>
            </a:lvl4pPr>
            <a:lvl5pPr marL="0" indent="1371600" algn="ctr">
              <a:buSzTx/>
              <a:buFontTx/>
              <a:buNone/>
              <a:defRPr sz="1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296774889"/>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3065590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623888" y="1709739"/>
            <a:ext cx="7886700" cy="2852737"/>
          </a:xfrm>
          <a:prstGeom prst="rect">
            <a:avLst/>
          </a:prstGeom>
        </p:spPr>
        <p:txBody>
          <a:bodyPr anchor="b"/>
          <a:lstStyle>
            <a:lvl1pPr>
              <a:defRPr sz="4500"/>
            </a:lvl1pPr>
          </a:lstStyle>
          <a:p>
            <a:r>
              <a:t>Title Text</a:t>
            </a:r>
          </a:p>
        </p:txBody>
      </p:sp>
      <p:sp>
        <p:nvSpPr>
          <p:cNvPr id="30" name="Body Level One…"/>
          <p:cNvSpPr txBox="1">
            <a:spLocks noGrp="1"/>
          </p:cNvSpPr>
          <p:nvPr>
            <p:ph type="body" sz="quarter" idx="1"/>
          </p:nvPr>
        </p:nvSpPr>
        <p:spPr>
          <a:xfrm>
            <a:off x="623888" y="4589462"/>
            <a:ext cx="7886700" cy="1500188"/>
          </a:xfrm>
          <a:prstGeom prst="rect">
            <a:avLst/>
          </a:prstGeom>
        </p:spPr>
        <p:txBody>
          <a:bodyPr/>
          <a:lstStyle>
            <a:lvl1pPr marL="0" indent="0">
              <a:buSzTx/>
              <a:buFontTx/>
              <a:buNone/>
              <a:defRPr sz="1800">
                <a:solidFill>
                  <a:srgbClr val="888888"/>
                </a:solidFill>
              </a:defRPr>
            </a:lvl1pPr>
            <a:lvl2pPr marL="0" indent="342900">
              <a:buSzTx/>
              <a:buFontTx/>
              <a:buNone/>
              <a:defRPr sz="1800">
                <a:solidFill>
                  <a:srgbClr val="888888"/>
                </a:solidFill>
              </a:defRPr>
            </a:lvl2pPr>
            <a:lvl3pPr marL="0" indent="685800">
              <a:buSzTx/>
              <a:buFontTx/>
              <a:buNone/>
              <a:defRPr sz="1800">
                <a:solidFill>
                  <a:srgbClr val="888888"/>
                </a:solidFill>
              </a:defRPr>
            </a:lvl3pPr>
            <a:lvl4pPr marL="0" indent="1028700">
              <a:buSzTx/>
              <a:buFontTx/>
              <a:buNone/>
              <a:defRPr sz="1800">
                <a:solidFill>
                  <a:srgbClr val="888888"/>
                </a:solidFill>
              </a:defRPr>
            </a:lvl4pPr>
            <a:lvl5pPr marL="0" indent="1371600">
              <a:buSzTx/>
              <a:buFontTx/>
              <a:buNone/>
              <a:defRPr sz="18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512800214"/>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628650" y="1825625"/>
            <a:ext cx="38862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817505916"/>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629841" y="365126"/>
            <a:ext cx="7886701" cy="1325563"/>
          </a:xfrm>
          <a:prstGeom prst="rect">
            <a:avLst/>
          </a:prstGeom>
        </p:spPr>
        <p:txBody>
          <a:bodyPr/>
          <a:lstStyle/>
          <a:p>
            <a:r>
              <a:t>Title Text</a:t>
            </a:r>
          </a:p>
        </p:txBody>
      </p:sp>
      <p:sp>
        <p:nvSpPr>
          <p:cNvPr id="48" name="Body Level One…"/>
          <p:cNvSpPr txBox="1">
            <a:spLocks noGrp="1"/>
          </p:cNvSpPr>
          <p:nvPr>
            <p:ph type="body" sz="quarter" idx="1"/>
          </p:nvPr>
        </p:nvSpPr>
        <p:spPr>
          <a:xfrm>
            <a:off x="629841" y="1681164"/>
            <a:ext cx="3868342" cy="823913"/>
          </a:xfrm>
          <a:prstGeom prst="rect">
            <a:avLst/>
          </a:prstGeom>
        </p:spPr>
        <p:txBody>
          <a:bodyPr anchor="b"/>
          <a:lstStyle>
            <a:lvl1pPr marL="0" indent="0">
              <a:buSzTx/>
              <a:buFontTx/>
              <a:buNone/>
              <a:defRPr sz="1800" b="1"/>
            </a:lvl1pPr>
            <a:lvl2pPr marL="0" indent="342900">
              <a:buSzTx/>
              <a:buFontTx/>
              <a:buNone/>
              <a:defRPr sz="1800" b="1"/>
            </a:lvl2pPr>
            <a:lvl3pPr marL="0" indent="685800">
              <a:buSzTx/>
              <a:buFontTx/>
              <a:buNone/>
              <a:defRPr sz="1800" b="1"/>
            </a:lvl3pPr>
            <a:lvl4pPr marL="0" indent="1028700">
              <a:buSzTx/>
              <a:buFontTx/>
              <a:buNone/>
              <a:defRPr sz="1800" b="1"/>
            </a:lvl4pPr>
            <a:lvl5pPr marL="0" indent="1371600">
              <a:buSzTx/>
              <a:buFontTx/>
              <a:buNone/>
              <a:defRPr sz="18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4629150" y="1681164"/>
            <a:ext cx="3887391" cy="823913"/>
          </a:xfrm>
          <a:prstGeom prst="rect">
            <a:avLst/>
          </a:prstGeom>
        </p:spPr>
        <p:txBody>
          <a:bodyPr anchor="b"/>
          <a:lstStyle>
            <a:lvl1pPr marL="0" indent="0">
              <a:buSzTx/>
              <a:buFontTx/>
              <a:buNone/>
              <a:defRPr sz="2400" b="1"/>
            </a:lvl1pPr>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03484221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981870814"/>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128735101"/>
      </p:ext>
    </p:extLst>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73" name="Body Level One…"/>
          <p:cNvSpPr txBox="1">
            <a:spLocks noGrp="1"/>
          </p:cNvSpPr>
          <p:nvPr>
            <p:ph type="body" sz="half" idx="1"/>
          </p:nvPr>
        </p:nvSpPr>
        <p:spPr>
          <a:xfrm>
            <a:off x="3887390" y="987426"/>
            <a:ext cx="4629151" cy="4873625"/>
          </a:xfrm>
          <a:prstGeom prst="rect">
            <a:avLst/>
          </a:prstGeom>
        </p:spPr>
        <p:txBody>
          <a:bodyPr/>
          <a:lstStyle>
            <a:lvl1pPr>
              <a:defRPr sz="2400"/>
            </a:lvl1pPr>
            <a:lvl2pPr marL="538843" indent="-195943">
              <a:defRPr sz="2400"/>
            </a:lvl2pPr>
            <a:lvl3pPr marL="914400" indent="-228600">
              <a:defRPr sz="2400"/>
            </a:lvl3pPr>
            <a:lvl4pPr marL="1303020" indent="-274320">
              <a:defRPr sz="2400"/>
            </a:lvl4pPr>
            <a:lvl5pPr marL="1645920" indent="-274320">
              <a:defRPr sz="24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629840" y="2057400"/>
            <a:ext cx="2949179" cy="3811588"/>
          </a:xfrm>
          <a:prstGeom prst="rect">
            <a:avLst/>
          </a:prstGeom>
        </p:spPr>
        <p:txBody>
          <a:bodyPr/>
          <a:lstStyle>
            <a:lvl1pPr marL="0" indent="0">
              <a:buSzTx/>
              <a:buFontTx/>
              <a:buNone/>
              <a:defRPr sz="1600"/>
            </a:lvl1p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40681329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629841" y="457200"/>
            <a:ext cx="2949179" cy="1600200"/>
          </a:xfrm>
          <a:prstGeom prst="rect">
            <a:avLst/>
          </a:prstGeom>
        </p:spPr>
        <p:txBody>
          <a:bodyPr anchor="b"/>
          <a:lstStyle>
            <a:lvl1pPr>
              <a:defRPr sz="2400"/>
            </a:lvl1pPr>
          </a:lstStyle>
          <a:p>
            <a:r>
              <a:t>Title Text</a:t>
            </a:r>
          </a:p>
        </p:txBody>
      </p:sp>
      <p:sp>
        <p:nvSpPr>
          <p:cNvPr id="83" name="Picture Placeholder 2"/>
          <p:cNvSpPr>
            <a:spLocks noGrp="1"/>
          </p:cNvSpPr>
          <p:nvPr>
            <p:ph type="pic" sz="half" idx="21"/>
          </p:nvPr>
        </p:nvSpPr>
        <p:spPr>
          <a:xfrm>
            <a:off x="3887390" y="987426"/>
            <a:ext cx="462915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629841" y="2057400"/>
            <a:ext cx="2949179" cy="3811588"/>
          </a:xfrm>
          <a:prstGeom prst="rect">
            <a:avLst/>
          </a:prstGeom>
        </p:spPr>
        <p:txBody>
          <a:bodyPr/>
          <a:lstStyle>
            <a:lvl1pPr marL="0" indent="0">
              <a:buSzTx/>
              <a:buFontTx/>
              <a:buNone/>
              <a:defRPr sz="1200"/>
            </a:lvl1pPr>
            <a:lvl2pPr marL="0" indent="342900">
              <a:buSzTx/>
              <a:buFontTx/>
              <a:buNone/>
              <a:defRPr sz="1200"/>
            </a:lvl2pPr>
            <a:lvl3pPr marL="0" indent="685800">
              <a:buSzTx/>
              <a:buFontTx/>
              <a:buNone/>
              <a:defRPr sz="1200"/>
            </a:lvl3pPr>
            <a:lvl4pPr marL="0" indent="1028700">
              <a:buSzTx/>
              <a:buFontTx/>
              <a:buNone/>
              <a:defRPr sz="1200"/>
            </a:lvl4pPr>
            <a:lvl5pPr marL="0" indent="1371600">
              <a:buSzTx/>
              <a:buFontTx/>
              <a:buNone/>
              <a:defRPr sz="12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65054479"/>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10/13/2023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628650" y="365126"/>
            <a:ext cx="78867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628650" y="1825625"/>
            <a:ext cx="78867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288367" y="6423497"/>
            <a:ext cx="226983" cy="230832"/>
          </a:xfrm>
          <a:prstGeom prst="rect">
            <a:avLst/>
          </a:prstGeom>
          <a:ln w="12700">
            <a:miter lim="400000"/>
          </a:ln>
        </p:spPr>
        <p:txBody>
          <a:bodyPr wrap="none" lIns="45719" rIns="45719" anchor="ctr">
            <a:spAutoFit/>
          </a:bodyPr>
          <a:lstStyle>
            <a:lvl1pPr algn="r">
              <a:defRPr sz="9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5483424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ransition spd="med"/>
  <p:txStyles>
    <p:titleStyle>
      <a:lvl1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1pPr>
      <a:lvl2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2pPr>
      <a:lvl3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3pPr>
      <a:lvl4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4pPr>
      <a:lvl5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5pPr>
      <a:lvl6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6pPr>
      <a:lvl7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7pPr>
      <a:lvl8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8pPr>
      <a:lvl9pPr marL="0" marR="0" indent="0" algn="l" defTabSz="685800" rtl="0" latinLnBrk="0">
        <a:lnSpc>
          <a:spcPct val="90000"/>
        </a:lnSpc>
        <a:spcBef>
          <a:spcPts val="0"/>
        </a:spcBef>
        <a:spcAft>
          <a:spcPts val="0"/>
        </a:spcAft>
        <a:buClrTx/>
        <a:buSzTx/>
        <a:buFontTx/>
        <a:buNone/>
        <a:tabLst/>
        <a:defRPr sz="3300" b="0" i="0" u="none" strike="noStrike" cap="none" spc="0" baseline="0">
          <a:solidFill>
            <a:srgbClr val="000000"/>
          </a:solidFill>
          <a:uFillTx/>
          <a:latin typeface="Calibri Light"/>
          <a:ea typeface="Calibri Light"/>
          <a:cs typeface="Calibri Light"/>
          <a:sym typeface="Calibri Light"/>
        </a:defRPr>
      </a:lvl9pPr>
    </p:titleStyle>
    <p:bodyStyle>
      <a:lvl1pPr marL="171450" marR="0" indent="-171450" algn="l" defTabSz="685800" rtl="0" latinLnBrk="0">
        <a:lnSpc>
          <a:spcPct val="90000"/>
        </a:lnSpc>
        <a:spcBef>
          <a:spcPts val="75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1pPr>
      <a:lvl2pPr marL="542925" marR="0" indent="-200025" algn="l" defTabSz="685800" rtl="0" latinLnBrk="0">
        <a:lnSpc>
          <a:spcPct val="90000"/>
        </a:lnSpc>
        <a:spcBef>
          <a:spcPts val="75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2pPr>
      <a:lvl3pPr marL="925829" marR="0" indent="-240029" algn="l" defTabSz="685800" rtl="0" latinLnBrk="0">
        <a:lnSpc>
          <a:spcPct val="90000"/>
        </a:lnSpc>
        <a:spcBef>
          <a:spcPts val="75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3pPr>
      <a:lvl4pPr marL="12954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4pPr>
      <a:lvl5pPr marL="16383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5pPr>
      <a:lvl6pPr marL="19812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6pPr>
      <a:lvl7pPr marL="23241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7pPr>
      <a:lvl8pPr marL="26670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8pPr>
      <a:lvl9pPr marL="3009900" marR="0" indent="-266700" algn="l" defTabSz="685800" rtl="0" latinLnBrk="0">
        <a:lnSpc>
          <a:spcPct val="90000"/>
        </a:lnSpc>
        <a:spcBef>
          <a:spcPts val="750"/>
        </a:spcBef>
        <a:spcAft>
          <a:spcPts val="0"/>
        </a:spcAft>
        <a:buClrTx/>
        <a:buSzPct val="100000"/>
        <a:buFont typeface="Arial"/>
        <a:buChar char="•"/>
        <a:tabLst/>
        <a:defRPr sz="2100" b="0" i="0" u="none" strike="noStrike" cap="none" spc="0" baseline="0">
          <a:solidFill>
            <a:srgbClr val="000000"/>
          </a:solidFill>
          <a:uFillTx/>
          <a:latin typeface="+mn-lt"/>
          <a:ea typeface="+mn-ea"/>
          <a:cs typeface="+mn-cs"/>
          <a:sym typeface="Calibri"/>
        </a:defRPr>
      </a:lvl9pPr>
    </p:bodyStyle>
    <p:otherStyle>
      <a:lvl1pPr marL="0" marR="0" indent="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1pPr>
      <a:lvl2pPr marL="0" marR="0" indent="34290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2pPr>
      <a:lvl3pPr marL="0" marR="0" indent="68580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3pPr>
      <a:lvl4pPr marL="0" marR="0" indent="102870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4pPr>
      <a:lvl5pPr marL="0" marR="0" indent="137160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5pPr>
      <a:lvl6pPr marL="0" marR="0" indent="171450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6pPr>
      <a:lvl7pPr marL="0" marR="0" indent="205740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7pPr>
      <a:lvl8pPr marL="0" marR="0" indent="240030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8pPr>
      <a:lvl9pPr marL="0" marR="0" indent="2743200" algn="r" defTabSz="685800" rtl="0" latinLnBrk="0">
        <a:lnSpc>
          <a:spcPct val="100000"/>
        </a:lnSpc>
        <a:spcBef>
          <a:spcPts val="0"/>
        </a:spcBef>
        <a:spcAft>
          <a:spcPts val="0"/>
        </a:spcAft>
        <a:buClrTx/>
        <a:buSzTx/>
        <a:buFontTx/>
        <a:buNone/>
        <a:tabLst/>
        <a:defRPr sz="9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a:t>
            </a:r>
          </a:p>
        </p:txBody>
      </p:sp>
      <p:sp>
        <p:nvSpPr>
          <p:cNvPr id="3" name="Content Placeholder 2"/>
          <p:cNvSpPr>
            <a:spLocks noGrp="1"/>
          </p:cNvSpPr>
          <p:nvPr>
            <p:ph idx="1"/>
          </p:nvPr>
        </p:nvSpPr>
        <p:spPr/>
        <p:txBody>
          <a:bodyPr>
            <a:normAutofit/>
          </a:bodyPr>
          <a:lstStyle/>
          <a:p>
            <a:pPr>
              <a:buNone/>
            </a:pPr>
            <a:r>
              <a:rPr lang="en-US" dirty="0"/>
              <a:t>Webpage-A webpage is a simple document displayable by a browser such documents are written in the HTML language.</a:t>
            </a:r>
          </a:p>
          <a:p>
            <a:pPr>
              <a:buNone/>
            </a:pPr>
            <a:endParaRPr lang="en-US" dirty="0"/>
          </a:p>
          <a:p>
            <a:pPr>
              <a:buNone/>
            </a:pPr>
            <a:r>
              <a:rPr lang="en-US" dirty="0"/>
              <a:t>Website-A website is a collection of linked web pages that share a unique domain name.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CSS and Java Script</a:t>
            </a:r>
          </a:p>
        </p:txBody>
      </p:sp>
      <p:sp>
        <p:nvSpPr>
          <p:cNvPr id="3" name="Content Placeholder 2"/>
          <p:cNvSpPr>
            <a:spLocks noGrp="1"/>
          </p:cNvSpPr>
          <p:nvPr>
            <p:ph idx="1"/>
          </p:nvPr>
        </p:nvSpPr>
        <p:spPr/>
        <p:txBody>
          <a:bodyPr>
            <a:normAutofit fontScale="85000" lnSpcReduction="20000"/>
          </a:bodyPr>
          <a:lstStyle/>
          <a:p>
            <a:r>
              <a:rPr lang="en-US" dirty="0"/>
              <a:t>HTML-Hyper text Mark up Language-to create web pages.</a:t>
            </a:r>
          </a:p>
          <a:p>
            <a:endParaRPr lang="en-US" dirty="0"/>
          </a:p>
          <a:p>
            <a:r>
              <a:rPr lang="en-US" dirty="0"/>
              <a:t>CSS-CSS stands for </a:t>
            </a:r>
            <a:r>
              <a:rPr lang="en-US" b="1" dirty="0"/>
              <a:t>Cascading Style Sheets</a:t>
            </a:r>
            <a:r>
              <a:rPr lang="en-US" dirty="0"/>
              <a:t>. It is the language for describing the presentation of Web pages, including colours, layout, and fonts, thus making our web pages presentable to the users.</a:t>
            </a:r>
          </a:p>
          <a:p>
            <a:endParaRPr lang="en-US" dirty="0"/>
          </a:p>
          <a:p>
            <a:r>
              <a:rPr lang="en-US" dirty="0"/>
              <a:t>JavaScript-JavaScript is commonly used for creating web pages. It allows us to add dynamic behavior to the webpage and add special effects to the webpage. On websites, it is mainly used for validation purposes.</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err="1"/>
              <a:t>Contextmenu</a:t>
            </a:r>
            <a:r>
              <a:rPr lang="en-IN" b="1" dirty="0"/>
              <a:t> event</a:t>
            </a:r>
          </a:p>
          <a:p>
            <a:pPr marL="0" indent="0">
              <a:buNone/>
            </a:pPr>
            <a:r>
              <a:rPr lang="en-IN" dirty="0"/>
              <a:t>  - Executes when the user right clicks on the element.</a:t>
            </a:r>
          </a:p>
          <a:p>
            <a:pPr marL="0" indent="0">
              <a:buNone/>
            </a:pPr>
            <a:r>
              <a:rPr lang="en-IN" dirty="0"/>
              <a:t>Cut, copy, paste event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05936393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Data types in </a:t>
            </a:r>
            <a:r>
              <a:rPr lang="en-IN" dirty="0" err="1"/>
              <a:t>javascript</a:t>
            </a:r>
            <a:endParaRPr lang="en-IN" dirty="0"/>
          </a:p>
        </p:txBody>
      </p:sp>
      <p:sp>
        <p:nvSpPr>
          <p:cNvPr id="3" name="Content Placeholder 2"/>
          <p:cNvSpPr>
            <a:spLocks noGrp="1"/>
          </p:cNvSpPr>
          <p:nvPr>
            <p:ph idx="1"/>
          </p:nvPr>
        </p:nvSpPr>
        <p:spPr/>
        <p:txBody>
          <a:bodyPr>
            <a:normAutofit fontScale="92500" lnSpcReduction="20000"/>
          </a:bodyPr>
          <a:lstStyle/>
          <a:p>
            <a:r>
              <a:rPr lang="en-IN" dirty="0" err="1"/>
              <a:t>Typeof</a:t>
            </a:r>
            <a:endParaRPr lang="en-IN" dirty="0"/>
          </a:p>
          <a:p>
            <a:r>
              <a:rPr lang="en-IN" dirty="0"/>
              <a:t>== and ===</a:t>
            </a:r>
          </a:p>
          <a:p>
            <a:r>
              <a:rPr lang="en-IN" dirty="0"/>
              <a:t>==</a:t>
            </a:r>
          </a:p>
          <a:p>
            <a:pPr marL="0" indent="0">
              <a:buNone/>
            </a:pPr>
            <a:r>
              <a:rPr lang="en-IN" dirty="0"/>
              <a:t>   Compares only value</a:t>
            </a:r>
          </a:p>
          <a:p>
            <a:r>
              <a:rPr lang="en-IN" dirty="0"/>
              <a:t> ===</a:t>
            </a:r>
          </a:p>
          <a:p>
            <a:pPr marL="0" indent="0">
              <a:buNone/>
            </a:pPr>
            <a:r>
              <a:rPr lang="en-IN" dirty="0"/>
              <a:t>    compares value and data type of operands.</a:t>
            </a:r>
          </a:p>
          <a:p>
            <a:pPr marL="0" indent="0">
              <a:buNone/>
            </a:pPr>
            <a:r>
              <a:rPr lang="en-IN" dirty="0"/>
              <a:t>String() function</a:t>
            </a:r>
          </a:p>
          <a:p>
            <a:pPr marL="0" indent="0">
              <a:buNone/>
            </a:pPr>
            <a:r>
              <a:rPr lang="en-IN" dirty="0"/>
              <a:t>Used to convert any value into string datatype</a:t>
            </a:r>
          </a:p>
          <a:p>
            <a:pPr marL="0" indent="0">
              <a:buNone/>
            </a:pPr>
            <a:r>
              <a:rPr lang="en-IN" dirty="0"/>
              <a:t>Global Function</a:t>
            </a:r>
          </a:p>
          <a:p>
            <a:pPr marL="0" indent="0">
              <a:buNone/>
            </a:pPr>
            <a:endParaRPr lang="en-IN" dirty="0"/>
          </a:p>
          <a:p>
            <a:endParaRPr lang="en-IN" dirty="0"/>
          </a:p>
        </p:txBody>
      </p:sp>
    </p:spTree>
    <p:extLst>
      <p:ext uri="{BB962C8B-B14F-4D97-AF65-F5344CB8AC3E}">
        <p14:creationId xmlns:p14="http://schemas.microsoft.com/office/powerpoint/2010/main" val="27280521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b="1" dirty="0" err="1"/>
              <a:t>toString</a:t>
            </a:r>
            <a:r>
              <a:rPr lang="en-IN" b="1" dirty="0"/>
              <a:t>() function</a:t>
            </a:r>
          </a:p>
          <a:p>
            <a:pPr marL="0" indent="0">
              <a:buNone/>
            </a:pPr>
            <a:r>
              <a:rPr lang="en-IN" dirty="0"/>
              <a:t>Used to convert any value into string datatype.</a:t>
            </a:r>
          </a:p>
          <a:p>
            <a:pPr marL="0" indent="0">
              <a:buNone/>
            </a:pPr>
            <a:r>
              <a:rPr lang="en-IN" dirty="0"/>
              <a:t>Method of number data type</a:t>
            </a:r>
          </a:p>
          <a:p>
            <a:pPr marL="0" indent="0">
              <a:buNone/>
            </a:pPr>
            <a:r>
              <a:rPr lang="en-IN" dirty="0"/>
              <a:t>Value must be in numbers</a:t>
            </a:r>
          </a:p>
          <a:p>
            <a:pPr marL="0" indent="0">
              <a:buNone/>
            </a:pPr>
            <a:r>
              <a:rPr lang="en-IN" b="1" dirty="0"/>
              <a:t>Syntax:</a:t>
            </a:r>
          </a:p>
          <a:p>
            <a:pPr marL="0" indent="0">
              <a:buNone/>
            </a:pPr>
            <a:r>
              <a:rPr lang="en-IN" dirty="0"/>
              <a:t>  </a:t>
            </a:r>
            <a:r>
              <a:rPr lang="en-IN" dirty="0" err="1"/>
              <a:t>value.toString</a:t>
            </a:r>
            <a:r>
              <a:rPr lang="en-IN" dirty="0"/>
              <a:t>()</a:t>
            </a:r>
          </a:p>
          <a:p>
            <a:r>
              <a:rPr lang="en-IN" dirty="0"/>
              <a:t>Number() Function</a:t>
            </a:r>
          </a:p>
          <a:p>
            <a:pPr marL="0" indent="0">
              <a:buNone/>
            </a:pPr>
            <a:r>
              <a:rPr lang="en-IN" dirty="0"/>
              <a:t>Used to convert string(alpha-numerical / alphabetic) into “number” data type.</a:t>
            </a:r>
          </a:p>
          <a:p>
            <a:pPr marL="0" indent="0">
              <a:buNone/>
            </a:pPr>
            <a:r>
              <a:rPr lang="en-IN" dirty="0"/>
              <a:t>I/p: alpha-numerical/alphabetic  o/p </a:t>
            </a:r>
            <a:r>
              <a:rPr lang="en-IN" dirty="0" err="1"/>
              <a:t>NaN</a:t>
            </a:r>
            <a:endParaRPr lang="en-IN" dirty="0"/>
          </a:p>
          <a:p>
            <a:pPr marL="0" indent="0">
              <a:buNone/>
            </a:pPr>
            <a:r>
              <a:rPr lang="en-IN" dirty="0"/>
              <a:t>Empty/space     output 0</a:t>
            </a:r>
          </a:p>
        </p:txBody>
      </p:sp>
    </p:spTree>
    <p:extLst>
      <p:ext uri="{BB962C8B-B14F-4D97-AF65-F5344CB8AC3E}">
        <p14:creationId xmlns:p14="http://schemas.microsoft.com/office/powerpoint/2010/main" val="1019841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b="1" dirty="0" err="1"/>
              <a:t>parseInt</a:t>
            </a:r>
            <a:r>
              <a:rPr lang="en-IN" b="1" dirty="0"/>
              <a:t>()</a:t>
            </a:r>
          </a:p>
          <a:p>
            <a:pPr marL="0" indent="0">
              <a:buNone/>
            </a:pPr>
            <a:r>
              <a:rPr lang="en-IN" dirty="0"/>
              <a:t>To convert string to number</a:t>
            </a:r>
          </a:p>
          <a:p>
            <a:pPr marL="0" indent="0">
              <a:buNone/>
            </a:pPr>
            <a:r>
              <a:rPr lang="en-IN" dirty="0"/>
              <a:t>Doesn’t support decimal places</a:t>
            </a:r>
          </a:p>
          <a:p>
            <a:r>
              <a:rPr lang="en-IN" b="1" dirty="0" err="1"/>
              <a:t>parseFloat</a:t>
            </a:r>
            <a:r>
              <a:rPr lang="en-IN" b="1" dirty="0"/>
              <a:t>()</a:t>
            </a:r>
          </a:p>
          <a:p>
            <a:r>
              <a:rPr lang="en-IN" dirty="0"/>
              <a:t>Support decimal places</a:t>
            </a:r>
          </a:p>
        </p:txBody>
      </p:sp>
    </p:spTree>
    <p:extLst>
      <p:ext uri="{BB962C8B-B14F-4D97-AF65-F5344CB8AC3E}">
        <p14:creationId xmlns:p14="http://schemas.microsoft.com/office/powerpoint/2010/main" val="369704030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functions</a:t>
            </a:r>
          </a:p>
        </p:txBody>
      </p:sp>
      <p:sp>
        <p:nvSpPr>
          <p:cNvPr id="3" name="Content Placeholder 2"/>
          <p:cNvSpPr>
            <a:spLocks noGrp="1"/>
          </p:cNvSpPr>
          <p:nvPr>
            <p:ph idx="1"/>
          </p:nvPr>
        </p:nvSpPr>
        <p:spPr/>
        <p:txBody>
          <a:bodyPr/>
          <a:lstStyle/>
          <a:p>
            <a:r>
              <a:rPr lang="en-IN" dirty="0" err="1"/>
              <a:t>toUpperCase</a:t>
            </a:r>
            <a:r>
              <a:rPr lang="en-IN" dirty="0"/>
              <a:t>()</a:t>
            </a:r>
          </a:p>
          <a:p>
            <a:r>
              <a:rPr lang="en-IN" dirty="0" err="1"/>
              <a:t>toLowerCase</a:t>
            </a:r>
            <a:r>
              <a:rPr lang="en-IN" dirty="0"/>
              <a:t>()</a:t>
            </a:r>
          </a:p>
          <a:p>
            <a:r>
              <a:rPr lang="en-IN" dirty="0"/>
              <a:t>Length</a:t>
            </a:r>
          </a:p>
          <a:p>
            <a:r>
              <a:rPr lang="en-IN" dirty="0" err="1"/>
              <a:t>charAt</a:t>
            </a:r>
            <a:r>
              <a:rPr lang="en-IN" dirty="0"/>
              <a:t>()</a:t>
            </a:r>
          </a:p>
          <a:p>
            <a:pPr marL="0" indent="0">
              <a:buNone/>
            </a:pPr>
            <a:r>
              <a:rPr lang="en-IN" dirty="0"/>
              <a:t>    - Returns the char of given index.</a:t>
            </a:r>
          </a:p>
          <a:p>
            <a:r>
              <a:rPr lang="en-IN" dirty="0" err="1"/>
              <a:t>charCodeAt</a:t>
            </a:r>
            <a:r>
              <a:rPr lang="en-IN" dirty="0"/>
              <a:t>()</a:t>
            </a:r>
          </a:p>
          <a:p>
            <a:pPr marL="0" indent="0">
              <a:buNone/>
            </a:pPr>
            <a:r>
              <a:rPr lang="en-IN" dirty="0"/>
              <a:t> Returns the ASCII value of char of given index.</a:t>
            </a:r>
          </a:p>
        </p:txBody>
      </p:sp>
    </p:spTree>
    <p:extLst>
      <p:ext uri="{BB962C8B-B14F-4D97-AF65-F5344CB8AC3E}">
        <p14:creationId xmlns:p14="http://schemas.microsoft.com/office/powerpoint/2010/main" val="122539255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676400"/>
            <a:ext cx="8229600" cy="4525963"/>
          </a:xfrm>
        </p:spPr>
        <p:txBody>
          <a:bodyPr>
            <a:normAutofit fontScale="70000" lnSpcReduction="20000"/>
          </a:bodyPr>
          <a:lstStyle/>
          <a:p>
            <a:r>
              <a:rPr lang="en-IN" dirty="0" err="1"/>
              <a:t>Substr</a:t>
            </a:r>
            <a:r>
              <a:rPr lang="en-IN" dirty="0"/>
              <a:t>()</a:t>
            </a:r>
          </a:p>
          <a:p>
            <a:pPr marL="0" indent="0">
              <a:buNone/>
            </a:pPr>
            <a:r>
              <a:rPr lang="en-IN" dirty="0"/>
              <a:t>Returns the “part of the string”, starting from the “start index” , up to specified length of the string.</a:t>
            </a:r>
          </a:p>
          <a:p>
            <a:r>
              <a:rPr lang="en-IN" dirty="0" err="1"/>
              <a:t>indexOf</a:t>
            </a:r>
            <a:r>
              <a:rPr lang="en-IN" dirty="0"/>
              <a:t>()</a:t>
            </a:r>
          </a:p>
          <a:p>
            <a:pPr marL="0" indent="0">
              <a:buNone/>
            </a:pPr>
            <a:r>
              <a:rPr lang="en-IN" dirty="0"/>
              <a:t>It is used to search the character / string in the actual string.</a:t>
            </a:r>
          </a:p>
          <a:p>
            <a:r>
              <a:rPr lang="en-IN" dirty="0" err="1"/>
              <a:t>lastIndexOf</a:t>
            </a:r>
            <a:r>
              <a:rPr lang="en-IN" dirty="0"/>
              <a:t>()</a:t>
            </a:r>
          </a:p>
          <a:p>
            <a:r>
              <a:rPr lang="en-IN" dirty="0"/>
              <a:t>Replace()</a:t>
            </a:r>
          </a:p>
          <a:p>
            <a:r>
              <a:rPr lang="en-IN" dirty="0"/>
              <a:t>Slice(</a:t>
            </a:r>
            <a:r>
              <a:rPr lang="en-IN" dirty="0" err="1"/>
              <a:t>startindex</a:t>
            </a:r>
            <a:r>
              <a:rPr lang="en-IN" dirty="0"/>
              <a:t>, end index)</a:t>
            </a:r>
          </a:p>
          <a:p>
            <a:pPr marL="0" indent="0">
              <a:buNone/>
            </a:pPr>
            <a:r>
              <a:rPr lang="en-IN" dirty="0"/>
              <a:t>     </a:t>
            </a:r>
            <a:r>
              <a:rPr lang="en-IN" dirty="0" err="1"/>
              <a:t>endindex-stratindex</a:t>
            </a:r>
            <a:r>
              <a:rPr lang="en-IN" dirty="0"/>
              <a:t>=no. of characters</a:t>
            </a:r>
          </a:p>
          <a:p>
            <a:r>
              <a:rPr lang="en-IN" dirty="0"/>
              <a:t>Split()</a:t>
            </a:r>
          </a:p>
          <a:p>
            <a:pPr marL="0" indent="0">
              <a:buNone/>
            </a:pPr>
            <a:r>
              <a:rPr lang="en-IN" dirty="0"/>
              <a:t>It is used split the string into an array of strings, based on separator character.</a:t>
            </a:r>
          </a:p>
          <a:p>
            <a:r>
              <a:rPr lang="en-IN" dirty="0"/>
              <a:t>Trim()</a:t>
            </a:r>
          </a:p>
          <a:p>
            <a:pPr marL="0" indent="0">
              <a:buNone/>
            </a:pPr>
            <a:endParaRPr lang="en-IN" dirty="0"/>
          </a:p>
        </p:txBody>
      </p:sp>
    </p:spTree>
    <p:extLst>
      <p:ext uri="{BB962C8B-B14F-4D97-AF65-F5344CB8AC3E}">
        <p14:creationId xmlns:p14="http://schemas.microsoft.com/office/powerpoint/2010/main" val="366239572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Objects</a:t>
            </a:r>
          </a:p>
        </p:txBody>
      </p:sp>
      <p:sp>
        <p:nvSpPr>
          <p:cNvPr id="3" name="Content Placeholder 2"/>
          <p:cNvSpPr>
            <a:spLocks noGrp="1"/>
          </p:cNvSpPr>
          <p:nvPr>
            <p:ph idx="1"/>
          </p:nvPr>
        </p:nvSpPr>
        <p:spPr/>
        <p:txBody>
          <a:bodyPr>
            <a:normAutofit fontScale="92500"/>
          </a:bodyPr>
          <a:lstStyle/>
          <a:p>
            <a:r>
              <a:rPr lang="en-IN" dirty="0"/>
              <a:t>Grouping related data or helps in </a:t>
            </a:r>
            <a:r>
              <a:rPr lang="en-IN"/>
              <a:t>organizing data.</a:t>
            </a:r>
          </a:p>
          <a:p>
            <a:r>
              <a:rPr lang="en-IN" dirty="0"/>
              <a:t>Object is a memory unit, which represents a physical item ( a person or a thing).</a:t>
            </a:r>
          </a:p>
          <a:p>
            <a:r>
              <a:rPr lang="en-IN" dirty="0"/>
              <a:t>Object is a collection of properties and methods.</a:t>
            </a:r>
          </a:p>
          <a:p>
            <a:r>
              <a:rPr lang="en-IN" dirty="0"/>
              <a:t>Property is a variable, which is stored inside the object.</a:t>
            </a:r>
          </a:p>
          <a:p>
            <a:r>
              <a:rPr lang="en-IN" dirty="0"/>
              <a:t>Method is a function, which is stored inside the object.</a:t>
            </a:r>
          </a:p>
        </p:txBody>
      </p:sp>
    </p:spTree>
    <p:extLst>
      <p:ext uri="{BB962C8B-B14F-4D97-AF65-F5344CB8AC3E}">
        <p14:creationId xmlns:p14="http://schemas.microsoft.com/office/powerpoint/2010/main" val="418944185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Object Literals</a:t>
            </a:r>
          </a:p>
        </p:txBody>
      </p:sp>
      <p:sp>
        <p:nvSpPr>
          <p:cNvPr id="3" name="Content Placeholder 2"/>
          <p:cNvSpPr>
            <a:spLocks noGrp="1"/>
          </p:cNvSpPr>
          <p:nvPr>
            <p:ph idx="1"/>
          </p:nvPr>
        </p:nvSpPr>
        <p:spPr/>
        <p:txBody>
          <a:bodyPr>
            <a:normAutofit lnSpcReduction="10000"/>
          </a:bodyPr>
          <a:lstStyle/>
          <a:p>
            <a:pPr marL="0" indent="0">
              <a:buNone/>
            </a:pPr>
            <a:r>
              <a:rPr lang="en-IN" dirty="0"/>
              <a:t> </a:t>
            </a:r>
            <a:r>
              <a:rPr lang="en-IN" b="1" dirty="0" err="1"/>
              <a:t>var</a:t>
            </a:r>
            <a:r>
              <a:rPr lang="en-IN" b="1" dirty="0"/>
              <a:t> variable = {</a:t>
            </a:r>
          </a:p>
          <a:p>
            <a:pPr marL="0" indent="0">
              <a:buNone/>
            </a:pPr>
            <a:r>
              <a:rPr lang="en-IN" b="1" dirty="0"/>
              <a:t>                  property: value,</a:t>
            </a:r>
          </a:p>
          <a:p>
            <a:pPr marL="0" indent="0">
              <a:buNone/>
            </a:pPr>
            <a:r>
              <a:rPr lang="en-IN" b="1" dirty="0"/>
              <a:t>                  method: function() { code here },</a:t>
            </a:r>
          </a:p>
          <a:p>
            <a:pPr marL="0" indent="0">
              <a:buNone/>
            </a:pPr>
            <a:r>
              <a:rPr lang="en-IN" b="1" dirty="0"/>
              <a:t>         };</a:t>
            </a:r>
          </a:p>
          <a:p>
            <a:pPr marL="0" indent="0">
              <a:buNone/>
            </a:pPr>
            <a:r>
              <a:rPr lang="en-IN" b="1" dirty="0"/>
              <a:t>Read or write value of property</a:t>
            </a:r>
          </a:p>
          <a:p>
            <a:pPr marL="0" indent="0">
              <a:buNone/>
            </a:pPr>
            <a:r>
              <a:rPr lang="en-IN" dirty="0"/>
              <a:t>variable. property;  </a:t>
            </a:r>
          </a:p>
          <a:p>
            <a:pPr marL="0" indent="0">
              <a:buNone/>
            </a:pPr>
            <a:r>
              <a:rPr lang="en-IN" b="1" dirty="0"/>
              <a:t>Call the method</a:t>
            </a:r>
          </a:p>
          <a:p>
            <a:pPr marL="0" indent="0">
              <a:buNone/>
            </a:pPr>
            <a:r>
              <a:rPr lang="en-IN" dirty="0"/>
              <a:t>variable. method();</a:t>
            </a:r>
          </a:p>
          <a:p>
            <a:pPr marL="0" indent="0">
              <a:buNone/>
            </a:pPr>
            <a:endParaRPr lang="en-IN" dirty="0"/>
          </a:p>
          <a:p>
            <a:endParaRPr lang="en-IN" dirty="0"/>
          </a:p>
        </p:txBody>
      </p:sp>
    </p:spTree>
    <p:extLst>
      <p:ext uri="{BB962C8B-B14F-4D97-AF65-F5344CB8AC3E}">
        <p14:creationId xmlns:p14="http://schemas.microsoft.com/office/powerpoint/2010/main" val="247771436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This keyword inside a method represents the current object, in which the method is present.</a:t>
            </a:r>
          </a:p>
          <a:p>
            <a:r>
              <a:rPr lang="en-IN" dirty="0"/>
              <a:t>Adding properties and methods from  outside the object</a:t>
            </a:r>
          </a:p>
          <a:p>
            <a:pPr marL="0" indent="0">
              <a:buNone/>
            </a:pPr>
            <a:r>
              <a:rPr lang="en-IN" dirty="0"/>
              <a:t> </a:t>
            </a:r>
            <a:r>
              <a:rPr lang="en-IN" dirty="0" err="1"/>
              <a:t>var</a:t>
            </a:r>
            <a:r>
              <a:rPr lang="en-IN" dirty="0"/>
              <a:t> </a:t>
            </a:r>
            <a:r>
              <a:rPr lang="en-IN" dirty="0" err="1"/>
              <a:t>variablename</a:t>
            </a:r>
            <a:r>
              <a:rPr lang="en-IN" dirty="0"/>
              <a:t>={}; //empty object</a:t>
            </a:r>
          </a:p>
          <a:p>
            <a:pPr marL="0" indent="0">
              <a:buNone/>
            </a:pPr>
            <a:r>
              <a:rPr lang="en-IN" dirty="0" err="1"/>
              <a:t>Variablename.Propertyname</a:t>
            </a:r>
            <a:r>
              <a:rPr lang="en-IN" dirty="0"/>
              <a:t>=value;</a:t>
            </a:r>
          </a:p>
          <a:p>
            <a:pPr marL="0" indent="0">
              <a:buNone/>
            </a:pPr>
            <a:r>
              <a:rPr lang="en-IN" dirty="0" err="1"/>
              <a:t>Variablename.Methodname</a:t>
            </a:r>
            <a:r>
              <a:rPr lang="en-IN" dirty="0"/>
              <a:t>=function(){ code here};</a:t>
            </a:r>
          </a:p>
        </p:txBody>
      </p:sp>
    </p:spTree>
    <p:extLst>
      <p:ext uri="{BB962C8B-B14F-4D97-AF65-F5344CB8AC3E}">
        <p14:creationId xmlns:p14="http://schemas.microsoft.com/office/powerpoint/2010/main" val="173109680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Accessing Properties of Objects</a:t>
            </a:r>
          </a:p>
        </p:txBody>
      </p:sp>
      <p:sp>
        <p:nvSpPr>
          <p:cNvPr id="3" name="Content Placeholder 2"/>
          <p:cNvSpPr>
            <a:spLocks noGrp="1"/>
          </p:cNvSpPr>
          <p:nvPr>
            <p:ph idx="1"/>
          </p:nvPr>
        </p:nvSpPr>
        <p:spPr/>
        <p:txBody>
          <a:bodyPr/>
          <a:lstStyle/>
          <a:p>
            <a:r>
              <a:rPr lang="en-IN" dirty="0" err="1"/>
              <a:t>Variable.property</a:t>
            </a:r>
            <a:r>
              <a:rPr lang="en-IN" dirty="0"/>
              <a:t>    //dot(.) notation</a:t>
            </a:r>
          </a:p>
          <a:p>
            <a:r>
              <a:rPr lang="en-IN" dirty="0"/>
              <a:t>variable[property]    //bracket notation</a:t>
            </a:r>
          </a:p>
          <a:p>
            <a:r>
              <a:rPr lang="en-IN" dirty="0"/>
              <a:t>Both notations can be used to set / get values of the properties.</a:t>
            </a:r>
          </a:p>
        </p:txBody>
      </p:sp>
    </p:spTree>
    <p:extLst>
      <p:ext uri="{BB962C8B-B14F-4D97-AF65-F5344CB8AC3E}">
        <p14:creationId xmlns:p14="http://schemas.microsoft.com/office/powerpoint/2010/main" val="4258521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HTML page structure</a:t>
            </a:r>
          </a:p>
        </p:txBody>
      </p:sp>
      <p:sp>
        <p:nvSpPr>
          <p:cNvPr id="3" name="Content Placeholder 2"/>
          <p:cNvSpPr>
            <a:spLocks noGrp="1"/>
          </p:cNvSpPr>
          <p:nvPr>
            <p:ph idx="1"/>
          </p:nvPr>
        </p:nvSpPr>
        <p:spPr>
          <a:xfrm>
            <a:off x="428978" y="1600200"/>
            <a:ext cx="8229600" cy="4525963"/>
          </a:xfrm>
        </p:spPr>
        <p:txBody>
          <a:bodyPr>
            <a:normAutofit fontScale="77500" lnSpcReduction="20000"/>
          </a:bodyPr>
          <a:lstStyle/>
          <a:p>
            <a:pPr>
              <a:buNone/>
            </a:pPr>
            <a:r>
              <a:rPr lang="en-US" dirty="0"/>
              <a:t>&lt;HTML&gt;</a:t>
            </a:r>
          </a:p>
          <a:p>
            <a:pPr>
              <a:buNone/>
            </a:pPr>
            <a:r>
              <a:rPr lang="en-US" dirty="0"/>
              <a:t>&lt;HEAD&gt;</a:t>
            </a:r>
          </a:p>
          <a:p>
            <a:pPr>
              <a:buNone/>
            </a:pPr>
            <a:r>
              <a:rPr lang="en-US" dirty="0"/>
              <a:t>&lt;TITLE&gt;</a:t>
            </a:r>
          </a:p>
          <a:p>
            <a:pPr>
              <a:buNone/>
            </a:pPr>
            <a:r>
              <a:rPr lang="en-US" dirty="0"/>
              <a:t>Title of the web page</a:t>
            </a:r>
          </a:p>
          <a:p>
            <a:pPr>
              <a:buNone/>
            </a:pPr>
            <a:r>
              <a:rPr lang="en-US" dirty="0"/>
              <a:t>&lt;/TITLE&gt;</a:t>
            </a:r>
          </a:p>
          <a:p>
            <a:pPr>
              <a:buNone/>
            </a:pPr>
            <a:r>
              <a:rPr lang="en-US" dirty="0"/>
              <a:t>&lt;/HEAD&gt;</a:t>
            </a:r>
          </a:p>
          <a:p>
            <a:pPr>
              <a:buNone/>
            </a:pPr>
            <a:r>
              <a:rPr lang="en-US" dirty="0"/>
              <a:t>&lt;BODY&gt;</a:t>
            </a:r>
          </a:p>
          <a:p>
            <a:pPr>
              <a:buNone/>
            </a:pPr>
            <a:r>
              <a:rPr lang="en-US" dirty="0"/>
              <a:t>This part is displayed</a:t>
            </a:r>
          </a:p>
          <a:p>
            <a:pPr>
              <a:buNone/>
            </a:pPr>
            <a:endParaRPr lang="en-US" dirty="0"/>
          </a:p>
          <a:p>
            <a:pPr>
              <a:buNone/>
            </a:pPr>
            <a:r>
              <a:rPr lang="en-US" dirty="0"/>
              <a:t>&lt;/BODY&gt;</a:t>
            </a:r>
          </a:p>
          <a:p>
            <a:pPr>
              <a:buNone/>
            </a:pPr>
            <a:r>
              <a:rPr lang="en-US" dirty="0"/>
              <a:t>&lt;/HTML&gt;</a:t>
            </a:r>
          </a:p>
          <a:p>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Function-Call</a:t>
            </a:r>
          </a:p>
        </p:txBody>
      </p:sp>
      <p:sp>
        <p:nvSpPr>
          <p:cNvPr id="3" name="Content Placeholder 2"/>
          <p:cNvSpPr>
            <a:spLocks noGrp="1"/>
          </p:cNvSpPr>
          <p:nvPr>
            <p:ph idx="1"/>
          </p:nvPr>
        </p:nvSpPr>
        <p:spPr/>
        <p:txBody>
          <a:bodyPr>
            <a:normAutofit/>
          </a:bodyPr>
          <a:lstStyle/>
          <a:p>
            <a:r>
              <a:rPr lang="en-IN" dirty="0"/>
              <a:t>The ‘call’ is a method which is used to invoke a function and also pass an </a:t>
            </a:r>
            <a:r>
              <a:rPr lang="en-IN" dirty="0" err="1"/>
              <a:t>arguments,if</a:t>
            </a:r>
            <a:r>
              <a:rPr lang="en-IN" dirty="0"/>
              <a:t> any.</a:t>
            </a:r>
          </a:p>
          <a:p>
            <a:r>
              <a:rPr lang="en-IN" dirty="0" err="1"/>
              <a:t>functionName.call</a:t>
            </a:r>
            <a:r>
              <a:rPr lang="en-IN" dirty="0"/>
              <a:t>(object,arg1, arg2,….);</a:t>
            </a:r>
          </a:p>
        </p:txBody>
      </p:sp>
    </p:spTree>
    <p:extLst>
      <p:ext uri="{BB962C8B-B14F-4D97-AF65-F5344CB8AC3E}">
        <p14:creationId xmlns:p14="http://schemas.microsoft.com/office/powerpoint/2010/main" val="355297005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dirty="0"/>
              <a:t>Function apply()</a:t>
            </a:r>
            <a:br>
              <a:rPr lang="en-IN" dirty="0"/>
            </a:br>
            <a:endParaRPr lang="en-IN" dirty="0"/>
          </a:p>
        </p:txBody>
      </p:sp>
      <p:sp>
        <p:nvSpPr>
          <p:cNvPr id="3" name="Content Placeholder 2"/>
          <p:cNvSpPr>
            <a:spLocks noGrp="1"/>
          </p:cNvSpPr>
          <p:nvPr>
            <p:ph idx="1"/>
          </p:nvPr>
        </p:nvSpPr>
        <p:spPr/>
        <p:txBody>
          <a:bodyPr>
            <a:normAutofit fontScale="92500" lnSpcReduction="20000"/>
          </a:bodyPr>
          <a:lstStyle/>
          <a:p>
            <a:r>
              <a:rPr lang="en-IN" dirty="0"/>
              <a:t>Similar to call()</a:t>
            </a:r>
          </a:p>
          <a:p>
            <a:r>
              <a:rPr lang="en-IN" dirty="0"/>
              <a:t>The difference is:</a:t>
            </a:r>
          </a:p>
          <a:p>
            <a:r>
              <a:rPr lang="en-IN" dirty="0"/>
              <a:t>In ‘call’ method, you have to pass the arguments as individual arguments.</a:t>
            </a:r>
          </a:p>
          <a:p>
            <a:r>
              <a:rPr lang="en-IN" dirty="0"/>
              <a:t>In ‘apply’ method, you have to pass </a:t>
            </a:r>
            <a:r>
              <a:rPr lang="en-IN" dirty="0" err="1"/>
              <a:t>th</a:t>
            </a:r>
            <a:r>
              <a:rPr lang="en-IN" dirty="0"/>
              <a:t> e arguments as an array.</a:t>
            </a:r>
          </a:p>
          <a:p>
            <a:r>
              <a:rPr lang="en-IN" dirty="0" err="1"/>
              <a:t>functionName.apply</a:t>
            </a:r>
            <a:r>
              <a:rPr lang="en-IN" dirty="0"/>
              <a:t>(your object , [ arg1, arg2, ….]);</a:t>
            </a:r>
          </a:p>
          <a:p>
            <a:r>
              <a:rPr lang="en-IN" dirty="0"/>
              <a:t>Executes the function and also supplies the arguments.</a:t>
            </a:r>
          </a:p>
          <a:p>
            <a:endParaRPr lang="en-IN" dirty="0"/>
          </a:p>
        </p:txBody>
      </p:sp>
    </p:spTree>
    <p:extLst>
      <p:ext uri="{BB962C8B-B14F-4D97-AF65-F5344CB8AC3E}">
        <p14:creationId xmlns:p14="http://schemas.microsoft.com/office/powerpoint/2010/main" val="290185374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Array</a:t>
            </a:r>
          </a:p>
        </p:txBody>
      </p:sp>
      <p:sp>
        <p:nvSpPr>
          <p:cNvPr id="3" name="Content Placeholder 2"/>
          <p:cNvSpPr>
            <a:spLocks noGrp="1"/>
          </p:cNvSpPr>
          <p:nvPr>
            <p:ph idx="1"/>
          </p:nvPr>
        </p:nvSpPr>
        <p:spPr/>
        <p:txBody>
          <a:bodyPr>
            <a:normAutofit fontScale="92500" lnSpcReduction="20000"/>
          </a:bodyPr>
          <a:lstStyle/>
          <a:p>
            <a:r>
              <a:rPr lang="en-IN" dirty="0"/>
              <a:t>Array is a collection of multiple values.</a:t>
            </a:r>
          </a:p>
          <a:p>
            <a:r>
              <a:rPr lang="en-IN" dirty="0"/>
              <a:t>Syntax:</a:t>
            </a:r>
          </a:p>
          <a:p>
            <a:pPr marL="0" indent="0">
              <a:buNone/>
            </a:pPr>
            <a:r>
              <a:rPr lang="en-IN" dirty="0"/>
              <a:t>    </a:t>
            </a:r>
            <a:r>
              <a:rPr lang="en-IN" dirty="0" err="1"/>
              <a:t>var</a:t>
            </a:r>
            <a:r>
              <a:rPr lang="en-IN" dirty="0"/>
              <a:t> </a:t>
            </a:r>
            <a:r>
              <a:rPr lang="en-IN" dirty="0" err="1"/>
              <a:t>variableName</a:t>
            </a:r>
            <a:r>
              <a:rPr lang="en-IN" dirty="0"/>
              <a:t> = [ value 0, value 1,……];</a:t>
            </a:r>
          </a:p>
          <a:p>
            <a:pPr marL="0" indent="0">
              <a:buNone/>
            </a:pPr>
            <a:r>
              <a:rPr lang="en-IN" dirty="0" err="1"/>
              <a:t>Javascripts</a:t>
            </a:r>
            <a:r>
              <a:rPr lang="en-IN" dirty="0"/>
              <a:t> arrays can contain values of any type within the same array.</a:t>
            </a:r>
          </a:p>
          <a:p>
            <a:pPr marL="0" indent="0">
              <a:buNone/>
            </a:pPr>
            <a:r>
              <a:rPr lang="en-IN" dirty="0"/>
              <a:t>Array size =  No. of elements in the array.</a:t>
            </a:r>
          </a:p>
          <a:p>
            <a:pPr marL="0" indent="0">
              <a:buNone/>
            </a:pPr>
            <a:r>
              <a:rPr lang="en-IN" dirty="0"/>
              <a:t>Index starts from zero (0).</a:t>
            </a:r>
          </a:p>
          <a:p>
            <a:pPr marL="0" indent="0">
              <a:buNone/>
            </a:pPr>
            <a:r>
              <a:rPr lang="en-IN" dirty="0"/>
              <a:t>You can add / remove values in the array any time.</a:t>
            </a:r>
          </a:p>
          <a:p>
            <a:pPr marL="0" indent="0">
              <a:buNone/>
            </a:pPr>
            <a:r>
              <a:rPr lang="en-IN" dirty="0" err="1"/>
              <a:t>Arrayname.push</a:t>
            </a:r>
            <a:r>
              <a:rPr lang="en-IN" dirty="0"/>
              <a:t>()</a:t>
            </a:r>
          </a:p>
          <a:p>
            <a:pPr marL="0" indent="0">
              <a:buNone/>
            </a:pPr>
            <a:r>
              <a:rPr lang="en-IN" dirty="0" err="1"/>
              <a:t>Arrayname.pop</a:t>
            </a:r>
            <a:r>
              <a:rPr lang="en-IN" dirty="0"/>
              <a:t>()</a:t>
            </a:r>
          </a:p>
          <a:p>
            <a:pPr marL="0" indent="0">
              <a:buNone/>
            </a:pPr>
            <a:endParaRPr lang="en-IN" dirty="0"/>
          </a:p>
        </p:txBody>
      </p:sp>
    </p:spTree>
    <p:extLst>
      <p:ext uri="{BB962C8B-B14F-4D97-AF65-F5344CB8AC3E}">
        <p14:creationId xmlns:p14="http://schemas.microsoft.com/office/powerpoint/2010/main" val="322990148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3528-FA31-886C-ED89-87CC2A732675}"/>
              </a:ext>
            </a:extLst>
          </p:cNvPr>
          <p:cNvSpPr>
            <a:spLocks noGrp="1"/>
          </p:cNvSpPr>
          <p:nvPr>
            <p:ph type="title"/>
          </p:nvPr>
        </p:nvSpPr>
        <p:spPr/>
        <p:txBody>
          <a:bodyPr/>
          <a:lstStyle/>
          <a:p>
            <a:r>
              <a:rPr lang="en-IN" dirty="0"/>
              <a:t>Array Methods</a:t>
            </a:r>
          </a:p>
        </p:txBody>
      </p:sp>
      <p:sp>
        <p:nvSpPr>
          <p:cNvPr id="3" name="Content Placeholder 2">
            <a:extLst>
              <a:ext uri="{FF2B5EF4-FFF2-40B4-BE49-F238E27FC236}">
                <a16:creationId xmlns:a16="http://schemas.microsoft.com/office/drawing/2014/main" id="{85624BE1-91BD-B8DB-67E1-61A696643EE7}"/>
              </a:ext>
            </a:extLst>
          </p:cNvPr>
          <p:cNvSpPr>
            <a:spLocks noGrp="1"/>
          </p:cNvSpPr>
          <p:nvPr>
            <p:ph idx="1"/>
          </p:nvPr>
        </p:nvSpPr>
        <p:spPr/>
        <p:txBody>
          <a:bodyPr/>
          <a:lstStyle/>
          <a:p>
            <a:r>
              <a:rPr lang="en-IN" dirty="0"/>
              <a:t>Splice</a:t>
            </a:r>
          </a:p>
          <a:p>
            <a:pPr marL="0" indent="0">
              <a:buNone/>
            </a:pPr>
            <a:r>
              <a:rPr lang="en-IN" dirty="0"/>
              <a:t> [ ].splice(</a:t>
            </a:r>
            <a:r>
              <a:rPr lang="en-IN" dirty="0" err="1"/>
              <a:t>startindex</a:t>
            </a:r>
            <a:r>
              <a:rPr lang="en-IN" dirty="0"/>
              <a:t>, count)</a:t>
            </a:r>
          </a:p>
          <a:p>
            <a:pPr marL="0" indent="0">
              <a:buNone/>
            </a:pPr>
            <a:r>
              <a:rPr lang="en-IN" dirty="0"/>
              <a:t>Removes specified number of elements, starting from </a:t>
            </a:r>
            <a:r>
              <a:rPr lang="en-IN"/>
              <a:t>start index.</a:t>
            </a:r>
          </a:p>
        </p:txBody>
      </p:sp>
    </p:spTree>
    <p:extLst>
      <p:ext uri="{BB962C8B-B14F-4D97-AF65-F5344CB8AC3E}">
        <p14:creationId xmlns:p14="http://schemas.microsoft.com/office/powerpoint/2010/main" val="16605072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Exception</a:t>
            </a:r>
          </a:p>
        </p:txBody>
      </p:sp>
      <p:sp>
        <p:nvSpPr>
          <p:cNvPr id="3" name="Content Placeholder 2"/>
          <p:cNvSpPr>
            <a:spLocks noGrp="1"/>
          </p:cNvSpPr>
          <p:nvPr>
            <p:ph idx="1"/>
          </p:nvPr>
        </p:nvSpPr>
        <p:spPr/>
        <p:txBody>
          <a:bodyPr/>
          <a:lstStyle/>
          <a:p>
            <a:r>
              <a:rPr lang="en-IN" dirty="0"/>
              <a:t>Exception is abnormal code that needs special operable code.</a:t>
            </a:r>
          </a:p>
          <a:p>
            <a:r>
              <a:rPr lang="en-IN" dirty="0"/>
              <a:t>Exception handling is a process of handling execution of abnormal statements in code.</a:t>
            </a:r>
          </a:p>
          <a:p>
            <a:r>
              <a:rPr lang="en-IN" dirty="0"/>
              <a:t>Whenever exception occurs it thrown by </a:t>
            </a:r>
            <a:r>
              <a:rPr lang="en-IN" dirty="0" err="1"/>
              <a:t>thow</a:t>
            </a:r>
            <a:r>
              <a:rPr lang="en-IN" dirty="0"/>
              <a:t> statements. Thrown exception handled by try and catch block.</a:t>
            </a:r>
          </a:p>
        </p:txBody>
      </p:sp>
    </p:spTree>
    <p:extLst>
      <p:ext uri="{BB962C8B-B14F-4D97-AF65-F5344CB8AC3E}">
        <p14:creationId xmlns:p14="http://schemas.microsoft.com/office/powerpoint/2010/main" val="252972875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b="1" dirty="0"/>
              <a:t>Try</a:t>
            </a:r>
            <a:r>
              <a:rPr lang="en-IN" dirty="0"/>
              <a:t>{</a:t>
            </a:r>
          </a:p>
          <a:p>
            <a:pPr marL="0" indent="0">
              <a:buNone/>
            </a:pPr>
            <a:r>
              <a:rPr lang="en-IN" dirty="0"/>
              <a:t>      In try block we write code which causes the exception</a:t>
            </a:r>
          </a:p>
          <a:p>
            <a:pPr marL="0" indent="0">
              <a:buNone/>
            </a:pPr>
            <a:r>
              <a:rPr lang="en-IN" dirty="0"/>
              <a:t>}</a:t>
            </a:r>
          </a:p>
          <a:p>
            <a:r>
              <a:rPr lang="en-IN" b="1" dirty="0"/>
              <a:t>Catch</a:t>
            </a:r>
            <a:r>
              <a:rPr lang="en-IN" dirty="0"/>
              <a:t>{</a:t>
            </a:r>
          </a:p>
          <a:p>
            <a:pPr marL="0" indent="0">
              <a:buNone/>
            </a:pPr>
            <a:r>
              <a:rPr lang="en-IN" dirty="0"/>
              <a:t>In catch block we write code for handling error</a:t>
            </a:r>
          </a:p>
          <a:p>
            <a:pPr marL="0" indent="0">
              <a:buNone/>
            </a:pPr>
            <a:r>
              <a:rPr lang="en-IN" dirty="0"/>
              <a:t>}</a:t>
            </a:r>
          </a:p>
          <a:p>
            <a:pPr marL="0" indent="0">
              <a:buNone/>
            </a:pPr>
            <a:r>
              <a:rPr lang="en-IN" dirty="0"/>
              <a:t>Catch has e object which has following methods</a:t>
            </a:r>
          </a:p>
          <a:p>
            <a:pPr marL="0" indent="0">
              <a:buNone/>
            </a:pPr>
            <a:r>
              <a:rPr lang="en-IN" dirty="0" err="1"/>
              <a:t>e.Message</a:t>
            </a:r>
            <a:endParaRPr lang="en-IN" dirty="0"/>
          </a:p>
          <a:p>
            <a:pPr marL="0" indent="0">
              <a:buNone/>
            </a:pPr>
            <a:r>
              <a:rPr lang="en-IN" dirty="0" err="1"/>
              <a:t>e.Name</a:t>
            </a:r>
            <a:endParaRPr lang="en-IN" dirty="0"/>
          </a:p>
          <a:p>
            <a:pPr marL="0" indent="0">
              <a:buNone/>
            </a:pPr>
            <a:r>
              <a:rPr lang="en-IN" dirty="0" err="1"/>
              <a:t>e.stack</a:t>
            </a:r>
            <a:endParaRPr lang="en-IN" dirty="0"/>
          </a:p>
        </p:txBody>
      </p:sp>
    </p:spTree>
    <p:extLst>
      <p:ext uri="{BB962C8B-B14F-4D97-AF65-F5344CB8AC3E}">
        <p14:creationId xmlns:p14="http://schemas.microsoft.com/office/powerpoint/2010/main" val="51539619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Throw</a:t>
            </a:r>
          </a:p>
          <a:p>
            <a:pPr marL="0" indent="0">
              <a:buNone/>
            </a:pPr>
            <a:r>
              <a:rPr lang="en-IN" dirty="0"/>
              <a:t>   It throws the custom error</a:t>
            </a:r>
          </a:p>
          <a:p>
            <a:pPr marL="0" indent="0">
              <a:buNone/>
            </a:pPr>
            <a:r>
              <a:rPr lang="en-IN" dirty="0"/>
              <a:t>Catch</a:t>
            </a:r>
          </a:p>
          <a:p>
            <a:pPr marL="0" indent="0">
              <a:buNone/>
            </a:pPr>
            <a:r>
              <a:rPr lang="en-IN" dirty="0"/>
              <a:t>It executes the block of code regardless of try and catch block.</a:t>
            </a:r>
          </a:p>
        </p:txBody>
      </p:sp>
    </p:spTree>
    <p:extLst>
      <p:ext uri="{BB962C8B-B14F-4D97-AF65-F5344CB8AC3E}">
        <p14:creationId xmlns:p14="http://schemas.microsoft.com/office/powerpoint/2010/main" val="18735420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a:t>
            </a:r>
          </a:p>
        </p:txBody>
      </p:sp>
      <p:sp>
        <p:nvSpPr>
          <p:cNvPr id="3" name="Content Placeholder 2"/>
          <p:cNvSpPr>
            <a:spLocks noGrp="1"/>
          </p:cNvSpPr>
          <p:nvPr>
            <p:ph idx="1"/>
          </p:nvPr>
        </p:nvSpPr>
        <p:spPr/>
        <p:txBody>
          <a:bodyPr/>
          <a:lstStyle/>
          <a:p>
            <a:r>
              <a:rPr lang="en-IN" dirty="0"/>
              <a:t>Class is logical entity.</a:t>
            </a:r>
          </a:p>
          <a:p>
            <a:r>
              <a:rPr lang="en-IN" dirty="0"/>
              <a:t>Class is a model of object. Objects can be created based on a class.</a:t>
            </a:r>
          </a:p>
          <a:p>
            <a:r>
              <a:rPr lang="en-IN" dirty="0"/>
              <a:t>Class is a physical entity.</a:t>
            </a:r>
          </a:p>
          <a:p>
            <a:r>
              <a:rPr lang="en-IN" dirty="0"/>
              <a:t>An object that is created based on a class, stores all properties and methods that are defined in a class.</a:t>
            </a:r>
          </a:p>
          <a:p>
            <a:endParaRPr lang="en-IN" dirty="0"/>
          </a:p>
        </p:txBody>
      </p:sp>
    </p:spTree>
    <p:extLst>
      <p:ext uri="{BB962C8B-B14F-4D97-AF65-F5344CB8AC3E}">
        <p14:creationId xmlns:p14="http://schemas.microsoft.com/office/powerpoint/2010/main" val="144082234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Constructor</a:t>
            </a:r>
          </a:p>
        </p:txBody>
      </p:sp>
      <p:sp>
        <p:nvSpPr>
          <p:cNvPr id="3" name="Content Placeholder 2"/>
          <p:cNvSpPr>
            <a:spLocks noGrp="1"/>
          </p:cNvSpPr>
          <p:nvPr>
            <p:ph idx="1"/>
          </p:nvPr>
        </p:nvSpPr>
        <p:spPr/>
        <p:txBody>
          <a:bodyPr>
            <a:normAutofit fontScale="70000" lnSpcReduction="20000"/>
          </a:bodyPr>
          <a:lstStyle/>
          <a:p>
            <a:r>
              <a:rPr lang="en-IN" dirty="0"/>
              <a:t>Constructor is a special function in a class that executes every time when a new object is created for the class.</a:t>
            </a:r>
          </a:p>
          <a:p>
            <a:r>
              <a:rPr lang="en-IN" dirty="0"/>
              <a:t>Constructor mainly meant for initializing properties in the class.</a:t>
            </a:r>
          </a:p>
          <a:p>
            <a:r>
              <a:rPr lang="en-IN" dirty="0"/>
              <a:t>Constructor can receive one or more parameters.</a:t>
            </a:r>
          </a:p>
          <a:p>
            <a:r>
              <a:rPr lang="en-IN" dirty="0"/>
              <a:t>A class can have only one constructor. Multiple constructor in the same class not allowed.</a:t>
            </a:r>
          </a:p>
          <a:p>
            <a:r>
              <a:rPr lang="en-IN" b="1" dirty="0"/>
              <a:t>Syntax</a:t>
            </a:r>
          </a:p>
          <a:p>
            <a:pPr marL="0" indent="0">
              <a:buNone/>
            </a:pPr>
            <a:r>
              <a:rPr lang="en-IN" b="1" dirty="0"/>
              <a:t>Constructor(parameters)</a:t>
            </a:r>
          </a:p>
          <a:p>
            <a:pPr marL="0" indent="0">
              <a:buNone/>
            </a:pPr>
            <a:r>
              <a:rPr lang="en-IN" b="1" dirty="0"/>
              <a:t>{</a:t>
            </a:r>
          </a:p>
          <a:p>
            <a:pPr marL="0" indent="0">
              <a:buNone/>
            </a:pPr>
            <a:r>
              <a:rPr lang="en-IN" b="1" dirty="0"/>
              <a:t>   </a:t>
            </a:r>
            <a:r>
              <a:rPr lang="en-IN" b="1" dirty="0" err="1"/>
              <a:t>this.property</a:t>
            </a:r>
            <a:r>
              <a:rPr lang="en-IN" b="1" dirty="0"/>
              <a:t> = value;</a:t>
            </a:r>
          </a:p>
          <a:p>
            <a:pPr marL="0" indent="0">
              <a:buNone/>
            </a:pPr>
            <a:r>
              <a:rPr lang="en-IN" b="1" dirty="0"/>
              <a:t>}</a:t>
            </a:r>
          </a:p>
          <a:p>
            <a:pPr marL="0" indent="0">
              <a:buNone/>
            </a:pPr>
            <a:r>
              <a:rPr lang="en-IN" b="1" dirty="0"/>
              <a:t>Constructor gets </a:t>
            </a:r>
            <a:r>
              <a:rPr lang="en-IN" b="1" dirty="0" err="1"/>
              <a:t>claaed</a:t>
            </a:r>
            <a:r>
              <a:rPr lang="en-IN" b="1" dirty="0"/>
              <a:t> when object is created</a:t>
            </a:r>
          </a:p>
          <a:p>
            <a:pPr marL="0" indent="0">
              <a:buNone/>
            </a:pPr>
            <a:r>
              <a:rPr lang="en-IN" b="1" dirty="0"/>
              <a:t>New </a:t>
            </a:r>
            <a:r>
              <a:rPr lang="en-IN" b="1" dirty="0" err="1"/>
              <a:t>classname</a:t>
            </a:r>
            <a:r>
              <a:rPr lang="en-IN" dirty="0"/>
              <a:t>();</a:t>
            </a:r>
          </a:p>
        </p:txBody>
      </p:sp>
    </p:spTree>
    <p:extLst>
      <p:ext uri="{BB962C8B-B14F-4D97-AF65-F5344CB8AC3E}">
        <p14:creationId xmlns:p14="http://schemas.microsoft.com/office/powerpoint/2010/main" val="196855477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Class </a:t>
            </a:r>
            <a:r>
              <a:rPr lang="en-IN" dirty="0" err="1"/>
              <a:t>classname</a:t>
            </a:r>
            <a:endParaRPr lang="en-IN" dirty="0"/>
          </a:p>
          <a:p>
            <a:pPr marL="0" indent="0">
              <a:buNone/>
            </a:pPr>
            <a:r>
              <a:rPr lang="en-IN" dirty="0"/>
              <a:t>{</a:t>
            </a:r>
          </a:p>
          <a:p>
            <a:pPr marL="0" indent="0">
              <a:buNone/>
            </a:pPr>
            <a:r>
              <a:rPr lang="en-IN" dirty="0"/>
              <a:t>     property;   //property declaration</a:t>
            </a:r>
          </a:p>
          <a:p>
            <a:pPr marL="0" indent="0">
              <a:buNone/>
            </a:pPr>
            <a:r>
              <a:rPr lang="en-IN" dirty="0"/>
              <a:t>  constructor()</a:t>
            </a:r>
          </a:p>
          <a:p>
            <a:pPr marL="0" indent="0">
              <a:buNone/>
            </a:pPr>
            <a:r>
              <a:rPr lang="en-IN" dirty="0"/>
              <a:t>{</a:t>
            </a:r>
          </a:p>
          <a:p>
            <a:pPr marL="0" indent="0">
              <a:buNone/>
            </a:pPr>
            <a:r>
              <a:rPr lang="en-IN" dirty="0"/>
              <a:t>   </a:t>
            </a:r>
            <a:r>
              <a:rPr lang="en-IN" dirty="0" err="1"/>
              <a:t>this.property</a:t>
            </a:r>
            <a:r>
              <a:rPr lang="en-IN" dirty="0"/>
              <a:t> = value;  //property initialization</a:t>
            </a:r>
          </a:p>
          <a:p>
            <a:pPr marL="0" indent="0">
              <a:buNone/>
            </a:pPr>
            <a:r>
              <a:rPr lang="en-IN" dirty="0"/>
              <a:t>}</a:t>
            </a:r>
          </a:p>
          <a:p>
            <a:pPr marL="0" indent="0">
              <a:buNone/>
            </a:pPr>
            <a:r>
              <a:rPr lang="en-IN" dirty="0" err="1"/>
              <a:t>methodName</a:t>
            </a:r>
            <a:r>
              <a:rPr lang="en-IN" dirty="0"/>
              <a:t>(parameter1,….)//method</a:t>
            </a:r>
          </a:p>
          <a:p>
            <a:pPr marL="0" indent="0">
              <a:buNone/>
            </a:pPr>
            <a:r>
              <a:rPr lang="en-IN" dirty="0"/>
              <a:t>   { </a:t>
            </a:r>
          </a:p>
          <a:p>
            <a:pPr marL="0" indent="0">
              <a:buNone/>
            </a:pPr>
            <a:r>
              <a:rPr lang="en-IN"/>
              <a:t>   }</a:t>
            </a:r>
            <a:endParaRPr lang="en-IN" dirty="0"/>
          </a:p>
          <a:p>
            <a:pPr marL="0" indent="0">
              <a:buNone/>
            </a:pPr>
            <a:r>
              <a:rPr lang="en-IN" dirty="0"/>
              <a:t>}</a:t>
            </a:r>
          </a:p>
        </p:txBody>
      </p:sp>
    </p:spTree>
    <p:extLst>
      <p:ext uri="{BB962C8B-B14F-4D97-AF65-F5344CB8AC3E}">
        <p14:creationId xmlns:p14="http://schemas.microsoft.com/office/powerpoint/2010/main" val="140323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tags</a:t>
            </a:r>
          </a:p>
        </p:txBody>
      </p:sp>
      <p:sp>
        <p:nvSpPr>
          <p:cNvPr id="3" name="Content Placeholder 2"/>
          <p:cNvSpPr>
            <a:spLocks noGrp="1"/>
          </p:cNvSpPr>
          <p:nvPr>
            <p:ph idx="1"/>
          </p:nvPr>
        </p:nvSpPr>
        <p:spPr/>
        <p:txBody>
          <a:bodyPr/>
          <a:lstStyle/>
          <a:p>
            <a:pPr>
              <a:buNone/>
            </a:pPr>
            <a:r>
              <a:rPr lang="en-US" dirty="0"/>
              <a:t> A tag is a coded HTML command that defines the structure and appearance of a web page</a:t>
            </a:r>
          </a:p>
          <a:p>
            <a:pPr>
              <a:buNone/>
            </a:pPr>
            <a:r>
              <a:rPr lang="en-US" dirty="0"/>
              <a:t>Container tags –like &lt;HTML&gt; &lt;BODY&gt;</a:t>
            </a:r>
          </a:p>
          <a:p>
            <a:pPr>
              <a:buNone/>
            </a:pPr>
            <a:endParaRPr lang="en-US" dirty="0"/>
          </a:p>
          <a:p>
            <a:pPr>
              <a:buNone/>
            </a:pPr>
            <a:r>
              <a:rPr lang="en-US" dirty="0"/>
              <a:t>Empty tags-like </a:t>
            </a:r>
          </a:p>
          <a:p>
            <a:pPr>
              <a:buNone/>
            </a:pPr>
            <a:r>
              <a:rPr lang="en-US" dirty="0"/>
              <a:t>&lt;BR&gt;, &lt;IMG&gt; are examples of empty tags</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Inheritance</a:t>
            </a:r>
          </a:p>
        </p:txBody>
      </p:sp>
      <p:sp>
        <p:nvSpPr>
          <p:cNvPr id="3" name="Content Placeholder 2"/>
          <p:cNvSpPr>
            <a:spLocks noGrp="1"/>
          </p:cNvSpPr>
          <p:nvPr>
            <p:ph idx="1"/>
          </p:nvPr>
        </p:nvSpPr>
        <p:spPr/>
        <p:txBody>
          <a:bodyPr/>
          <a:lstStyle/>
          <a:p>
            <a:r>
              <a:rPr lang="en-IN" dirty="0"/>
              <a:t>When the object can access the properties and methods of other object, it is called as ‘inheritance’, It is done using “extends” keyword.</a:t>
            </a:r>
          </a:p>
        </p:txBody>
      </p:sp>
    </p:spTree>
    <p:extLst>
      <p:ext uri="{BB962C8B-B14F-4D97-AF65-F5344CB8AC3E}">
        <p14:creationId xmlns:p14="http://schemas.microsoft.com/office/powerpoint/2010/main" val="27945494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JQuery</a:t>
            </a:r>
          </a:p>
        </p:txBody>
      </p:sp>
      <p:sp>
        <p:nvSpPr>
          <p:cNvPr id="3" name="Content Placeholder 2"/>
          <p:cNvSpPr>
            <a:spLocks noGrp="1"/>
          </p:cNvSpPr>
          <p:nvPr>
            <p:ph idx="1"/>
          </p:nvPr>
        </p:nvSpPr>
        <p:spPr/>
        <p:txBody>
          <a:bodyPr>
            <a:normAutofit fontScale="92500" lnSpcReduction="10000"/>
          </a:bodyPr>
          <a:lstStyle/>
          <a:p>
            <a:r>
              <a:rPr lang="en-IN" dirty="0" err="1"/>
              <a:t>Jquery</a:t>
            </a:r>
            <a:r>
              <a:rPr lang="en-IN" dirty="0"/>
              <a:t> is </a:t>
            </a:r>
            <a:r>
              <a:rPr lang="en-IN" dirty="0" err="1"/>
              <a:t>javascript</a:t>
            </a:r>
            <a:r>
              <a:rPr lang="en-IN" dirty="0"/>
              <a:t> library.</a:t>
            </a:r>
          </a:p>
          <a:p>
            <a:r>
              <a:rPr lang="en-IN" dirty="0"/>
              <a:t>Done DOM manipulation easily.</a:t>
            </a:r>
          </a:p>
          <a:p>
            <a:r>
              <a:rPr lang="en-IN" dirty="0" err="1"/>
              <a:t>Jquery</a:t>
            </a:r>
            <a:r>
              <a:rPr lang="en-IN" dirty="0"/>
              <a:t> is shortcut syntax of JavaScript.</a:t>
            </a:r>
          </a:p>
          <a:p>
            <a:r>
              <a:rPr lang="en-IN" dirty="0" err="1"/>
              <a:t>Jquery</a:t>
            </a:r>
            <a:r>
              <a:rPr lang="en-IN" dirty="0"/>
              <a:t> is case sensitive</a:t>
            </a:r>
          </a:p>
          <a:p>
            <a:r>
              <a:rPr lang="en-IN" dirty="0" err="1"/>
              <a:t>Jquery</a:t>
            </a:r>
            <a:r>
              <a:rPr lang="en-IN" dirty="0"/>
              <a:t> is open source. That means the source of </a:t>
            </a:r>
            <a:r>
              <a:rPr lang="en-IN" dirty="0" err="1"/>
              <a:t>Jquery</a:t>
            </a:r>
            <a:r>
              <a:rPr lang="en-IN" dirty="0"/>
              <a:t> is available online for free.</a:t>
            </a:r>
          </a:p>
          <a:p>
            <a:r>
              <a:rPr lang="en-IN" dirty="0" err="1"/>
              <a:t>Jquery</a:t>
            </a:r>
            <a:r>
              <a:rPr lang="en-IN" dirty="0"/>
              <a:t> is cross-browser compatible. That means </a:t>
            </a:r>
            <a:r>
              <a:rPr lang="en-IN" dirty="0" err="1"/>
              <a:t>Jquery</a:t>
            </a:r>
            <a:r>
              <a:rPr lang="en-IN" dirty="0"/>
              <a:t> supports all modern browsers goggle </a:t>
            </a:r>
            <a:r>
              <a:rPr lang="en-IN" dirty="0" err="1"/>
              <a:t>chrome,Mozilla</a:t>
            </a:r>
            <a:r>
              <a:rPr lang="en-IN" dirty="0"/>
              <a:t> </a:t>
            </a:r>
            <a:r>
              <a:rPr lang="en-IN" dirty="0" err="1"/>
              <a:t>firefox,safari,IE</a:t>
            </a:r>
            <a:r>
              <a:rPr lang="en-IN" dirty="0"/>
              <a:t> 6+ etc.</a:t>
            </a:r>
          </a:p>
          <a:p>
            <a:endParaRPr lang="en-IN" dirty="0"/>
          </a:p>
        </p:txBody>
      </p:sp>
    </p:spTree>
    <p:extLst>
      <p:ext uri="{BB962C8B-B14F-4D97-AF65-F5344CB8AC3E}">
        <p14:creationId xmlns:p14="http://schemas.microsoft.com/office/powerpoint/2010/main" val="36253322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Generation of JQuery</a:t>
            </a:r>
          </a:p>
        </p:txBody>
      </p:sp>
      <p:sp>
        <p:nvSpPr>
          <p:cNvPr id="3" name="Content Placeholder 2"/>
          <p:cNvSpPr>
            <a:spLocks noGrp="1"/>
          </p:cNvSpPr>
          <p:nvPr>
            <p:ph idx="1"/>
          </p:nvPr>
        </p:nvSpPr>
        <p:spPr/>
        <p:txBody>
          <a:bodyPr/>
          <a:lstStyle/>
          <a:p>
            <a:r>
              <a:rPr lang="en-IN" dirty="0"/>
              <a:t>Generation 1.x:</a:t>
            </a:r>
          </a:p>
          <a:p>
            <a:r>
              <a:rPr lang="en-IN" dirty="0"/>
              <a:t>  -Works in all browsers including IE 6,7,8.</a:t>
            </a:r>
          </a:p>
          <a:p>
            <a:r>
              <a:rPr lang="en-IN" dirty="0"/>
              <a:t>Generation 2.x</a:t>
            </a:r>
          </a:p>
          <a:p>
            <a:r>
              <a:rPr lang="en-IN" dirty="0"/>
              <a:t>  -Works in all browsers except IE 6,7,8.</a:t>
            </a:r>
          </a:p>
          <a:p>
            <a:r>
              <a:rPr lang="en-IN" dirty="0"/>
              <a:t>Generation 3.x</a:t>
            </a:r>
          </a:p>
          <a:p>
            <a:r>
              <a:rPr lang="en-IN" dirty="0"/>
              <a:t>-Works in all browsers except IE 6,7,8.</a:t>
            </a:r>
          </a:p>
        </p:txBody>
      </p:sp>
    </p:spTree>
    <p:extLst>
      <p:ext uri="{BB962C8B-B14F-4D97-AF65-F5344CB8AC3E}">
        <p14:creationId xmlns:p14="http://schemas.microsoft.com/office/powerpoint/2010/main" val="31258882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Manipulating Content</a:t>
            </a:r>
          </a:p>
        </p:txBody>
      </p:sp>
      <p:sp>
        <p:nvSpPr>
          <p:cNvPr id="3" name="Content Placeholder 2"/>
          <p:cNvSpPr>
            <a:spLocks noGrp="1"/>
          </p:cNvSpPr>
          <p:nvPr>
            <p:ph idx="1"/>
          </p:nvPr>
        </p:nvSpPr>
        <p:spPr/>
        <p:txBody>
          <a:bodyPr>
            <a:normAutofit fontScale="70000" lnSpcReduction="20000"/>
          </a:bodyPr>
          <a:lstStyle/>
          <a:p>
            <a:r>
              <a:rPr lang="en-IN" dirty="0"/>
              <a:t>$function-$(“selector”)</a:t>
            </a:r>
          </a:p>
          <a:p>
            <a:pPr marL="514350" indent="-514350">
              <a:buFont typeface="+mj-lt"/>
              <a:buAutoNum type="arabicPeriod"/>
            </a:pPr>
            <a:r>
              <a:rPr lang="en-IN" dirty="0"/>
              <a:t>Html()- getting and setting html</a:t>
            </a:r>
          </a:p>
          <a:p>
            <a:pPr marL="514350" indent="-514350">
              <a:buFont typeface="+mj-lt"/>
              <a:buAutoNum type="arabicPeriod"/>
            </a:pPr>
            <a:r>
              <a:rPr lang="en-IN" dirty="0"/>
              <a:t>Text()- getting and setting text</a:t>
            </a:r>
          </a:p>
          <a:p>
            <a:pPr marL="514350" indent="-514350">
              <a:buFont typeface="+mj-lt"/>
              <a:buAutoNum type="arabicPeriod"/>
            </a:pPr>
            <a:r>
              <a:rPr lang="en-IN" dirty="0"/>
              <a:t>Before()</a:t>
            </a:r>
          </a:p>
          <a:p>
            <a:pPr marL="514350" indent="-514350">
              <a:buFont typeface="+mj-lt"/>
              <a:buAutoNum type="arabicPeriod"/>
            </a:pPr>
            <a:r>
              <a:rPr lang="en-IN" dirty="0"/>
              <a:t>Prepend()</a:t>
            </a:r>
          </a:p>
          <a:p>
            <a:pPr marL="514350" indent="-514350">
              <a:buFont typeface="+mj-lt"/>
              <a:buAutoNum type="arabicPeriod"/>
            </a:pPr>
            <a:r>
              <a:rPr lang="en-IN" dirty="0"/>
              <a:t>Append()</a:t>
            </a:r>
          </a:p>
          <a:p>
            <a:pPr marL="0" indent="0">
              <a:buNone/>
            </a:pPr>
            <a:r>
              <a:rPr lang="en-IN" dirty="0"/>
              <a:t>Before</a:t>
            </a:r>
          </a:p>
          <a:p>
            <a:pPr marL="0" indent="0">
              <a:buNone/>
            </a:pPr>
            <a:r>
              <a:rPr lang="en-IN" dirty="0"/>
              <a:t>&lt;tag&gt;</a:t>
            </a:r>
          </a:p>
          <a:p>
            <a:pPr marL="0" indent="0">
              <a:buNone/>
            </a:pPr>
            <a:r>
              <a:rPr lang="en-IN" dirty="0"/>
              <a:t>   prepend</a:t>
            </a:r>
          </a:p>
          <a:p>
            <a:pPr marL="0" indent="0">
              <a:buNone/>
            </a:pPr>
            <a:r>
              <a:rPr lang="en-IN" dirty="0"/>
              <a:t>    existing content</a:t>
            </a:r>
          </a:p>
          <a:p>
            <a:pPr marL="0" indent="0">
              <a:buNone/>
            </a:pPr>
            <a:r>
              <a:rPr lang="en-IN" dirty="0"/>
              <a:t>    append</a:t>
            </a:r>
          </a:p>
          <a:p>
            <a:pPr marL="0" indent="0">
              <a:buNone/>
            </a:pPr>
            <a:r>
              <a:rPr lang="en-IN" dirty="0"/>
              <a:t>&lt;/tag&gt;</a:t>
            </a:r>
          </a:p>
          <a:p>
            <a:pPr marL="0" indent="0">
              <a:buNone/>
            </a:pPr>
            <a:r>
              <a:rPr lang="en-IN" dirty="0"/>
              <a:t>after</a:t>
            </a:r>
          </a:p>
          <a:p>
            <a:pPr marL="514350" indent="-514350">
              <a:buFont typeface="+mj-lt"/>
              <a:buAutoNum type="arabicPeriod"/>
            </a:pPr>
            <a:endParaRPr lang="en-IN" dirty="0"/>
          </a:p>
        </p:txBody>
      </p:sp>
    </p:spTree>
    <p:extLst>
      <p:ext uri="{BB962C8B-B14F-4D97-AF65-F5344CB8AC3E}">
        <p14:creationId xmlns:p14="http://schemas.microsoft.com/office/powerpoint/2010/main" val="368390147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err="1"/>
              <a:t>Insertbefore</a:t>
            </a:r>
            <a:r>
              <a:rPr lang="en-IN" dirty="0"/>
              <a:t>()- Cut element and place before the specified element</a:t>
            </a:r>
          </a:p>
          <a:p>
            <a:r>
              <a:rPr lang="en-IN" dirty="0" err="1"/>
              <a:t>Prependto</a:t>
            </a:r>
            <a:r>
              <a:rPr lang="en-IN" dirty="0"/>
              <a:t>()</a:t>
            </a:r>
          </a:p>
          <a:p>
            <a:r>
              <a:rPr lang="en-IN" dirty="0" err="1"/>
              <a:t>appendTo</a:t>
            </a:r>
            <a:r>
              <a:rPr lang="en-IN" dirty="0"/>
              <a:t>()</a:t>
            </a:r>
          </a:p>
          <a:p>
            <a:r>
              <a:rPr lang="en-IN" dirty="0" err="1"/>
              <a:t>Insertafter</a:t>
            </a:r>
            <a:r>
              <a:rPr lang="en-IN" dirty="0"/>
              <a:t>()</a:t>
            </a:r>
          </a:p>
          <a:p>
            <a:r>
              <a:rPr lang="en-IN" dirty="0"/>
              <a:t>Empty()- Removes the content</a:t>
            </a:r>
          </a:p>
          <a:p>
            <a:r>
              <a:rPr lang="en-IN" dirty="0"/>
              <a:t>Remove()-Removes all html tag and content</a:t>
            </a:r>
          </a:p>
          <a:p>
            <a:r>
              <a:rPr lang="en-IN" dirty="0" err="1"/>
              <a:t>Replacewith</a:t>
            </a:r>
            <a:r>
              <a:rPr lang="en-IN" dirty="0"/>
              <a:t>()- Replace each html tag with new tag along with content.</a:t>
            </a:r>
          </a:p>
          <a:p>
            <a:r>
              <a:rPr lang="en-IN" dirty="0"/>
              <a:t>Wrap()-wrap the all element into new parent element.</a:t>
            </a:r>
          </a:p>
          <a:p>
            <a:r>
              <a:rPr lang="en-IN" dirty="0" err="1"/>
              <a:t>WrapAll</a:t>
            </a:r>
            <a:r>
              <a:rPr lang="en-IN" dirty="0"/>
              <a:t>()</a:t>
            </a:r>
          </a:p>
        </p:txBody>
      </p:sp>
    </p:spTree>
    <p:extLst>
      <p:ext uri="{BB962C8B-B14F-4D97-AF65-F5344CB8AC3E}">
        <p14:creationId xmlns:p14="http://schemas.microsoft.com/office/powerpoint/2010/main" val="27937678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Effects </a:t>
            </a:r>
          </a:p>
        </p:txBody>
      </p:sp>
      <p:sp>
        <p:nvSpPr>
          <p:cNvPr id="3" name="Content Placeholder 2"/>
          <p:cNvSpPr>
            <a:spLocks noGrp="1"/>
          </p:cNvSpPr>
          <p:nvPr>
            <p:ph idx="1"/>
          </p:nvPr>
        </p:nvSpPr>
        <p:spPr/>
        <p:txBody>
          <a:bodyPr/>
          <a:lstStyle/>
          <a:p>
            <a:r>
              <a:rPr lang="en-IN" dirty="0"/>
              <a:t>Use for show or hide message effectively</a:t>
            </a:r>
          </a:p>
          <a:p>
            <a:r>
              <a:rPr lang="en-IN" dirty="0"/>
              <a:t>Fade Effect:  Fade out() / Fade in()</a:t>
            </a:r>
          </a:p>
          <a:p>
            <a:r>
              <a:rPr lang="en-IN" dirty="0"/>
              <a:t>Slide Effect:  Slide Up(time) / Slide Down()</a:t>
            </a:r>
          </a:p>
          <a:p>
            <a:r>
              <a:rPr lang="en-IN" dirty="0"/>
              <a:t>Show/Hide Effect: hide() /show()</a:t>
            </a:r>
          </a:p>
          <a:p>
            <a:r>
              <a:rPr lang="en-IN" dirty="0" err="1"/>
              <a:t>Fadeto</a:t>
            </a:r>
            <a:r>
              <a:rPr lang="en-IN" dirty="0"/>
              <a:t>(</a:t>
            </a:r>
            <a:r>
              <a:rPr lang="en-IN" dirty="0" err="1"/>
              <a:t>time,opacity</a:t>
            </a:r>
            <a:r>
              <a:rPr lang="en-IN" dirty="0"/>
              <a:t>):light</a:t>
            </a:r>
          </a:p>
          <a:p>
            <a:r>
              <a:rPr lang="en-IN" dirty="0"/>
              <a:t>Toggle()/</a:t>
            </a:r>
            <a:r>
              <a:rPr lang="en-IN" dirty="0" err="1"/>
              <a:t>fadetoggle</a:t>
            </a:r>
            <a:r>
              <a:rPr lang="en-IN" dirty="0"/>
              <a:t>()/</a:t>
            </a:r>
            <a:r>
              <a:rPr lang="en-IN" dirty="0" err="1"/>
              <a:t>slidetoggle</a:t>
            </a:r>
            <a:r>
              <a:rPr lang="en-IN" dirty="0"/>
              <a:t>()</a:t>
            </a:r>
          </a:p>
          <a:p>
            <a:endParaRPr lang="en-IN" dirty="0"/>
          </a:p>
        </p:txBody>
      </p:sp>
    </p:spTree>
    <p:extLst>
      <p:ext uri="{BB962C8B-B14F-4D97-AF65-F5344CB8AC3E}">
        <p14:creationId xmlns:p14="http://schemas.microsoft.com/office/powerpoint/2010/main" val="150243390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a:t>Manipulating Attributes using JQuery</a:t>
            </a:r>
          </a:p>
        </p:txBody>
      </p:sp>
      <p:sp>
        <p:nvSpPr>
          <p:cNvPr id="3" name="Content Placeholder 2"/>
          <p:cNvSpPr>
            <a:spLocks noGrp="1"/>
          </p:cNvSpPr>
          <p:nvPr>
            <p:ph idx="1"/>
          </p:nvPr>
        </p:nvSpPr>
        <p:spPr/>
        <p:txBody>
          <a:bodyPr>
            <a:normAutofit lnSpcReduction="10000"/>
          </a:bodyPr>
          <a:lstStyle/>
          <a:p>
            <a:r>
              <a:rPr lang="en-IN" dirty="0"/>
              <a:t>Setting Single Attribute</a:t>
            </a:r>
          </a:p>
          <a:p>
            <a:pPr marL="0" indent="0">
              <a:buNone/>
            </a:pPr>
            <a:r>
              <a:rPr lang="en-IN" dirty="0"/>
              <a:t>   </a:t>
            </a:r>
            <a:r>
              <a:rPr lang="en-IN" dirty="0" err="1"/>
              <a:t>attr</a:t>
            </a:r>
            <a:r>
              <a:rPr lang="en-IN" dirty="0"/>
              <a:t>(“attribute name”, value)</a:t>
            </a:r>
          </a:p>
          <a:p>
            <a:pPr marL="0" indent="0">
              <a:buNone/>
            </a:pPr>
            <a:r>
              <a:rPr lang="en-IN" dirty="0"/>
              <a:t>Setting multiple attributes  </a:t>
            </a:r>
          </a:p>
          <a:p>
            <a:pPr marL="0" indent="0">
              <a:buNone/>
            </a:pPr>
            <a:r>
              <a:rPr lang="en-IN" dirty="0"/>
              <a:t>  </a:t>
            </a:r>
            <a:r>
              <a:rPr lang="en-IN" dirty="0" err="1"/>
              <a:t>attr</a:t>
            </a:r>
            <a:r>
              <a:rPr lang="en-IN" dirty="0"/>
              <a:t>({</a:t>
            </a:r>
            <a:r>
              <a:rPr lang="en-IN" dirty="0" err="1"/>
              <a:t>attributeName</a:t>
            </a:r>
            <a:r>
              <a:rPr lang="en-IN" dirty="0"/>
              <a:t>:”value”,_})</a:t>
            </a:r>
          </a:p>
          <a:p>
            <a:pPr marL="0" indent="0">
              <a:buNone/>
            </a:pPr>
            <a:r>
              <a:rPr lang="en-IN" dirty="0"/>
              <a:t>Getting Single attributes</a:t>
            </a:r>
          </a:p>
          <a:p>
            <a:pPr marL="0" indent="0">
              <a:buNone/>
            </a:pPr>
            <a:r>
              <a:rPr lang="en-IN" dirty="0" err="1"/>
              <a:t>Attr</a:t>
            </a:r>
            <a:r>
              <a:rPr lang="en-IN" dirty="0"/>
              <a:t>(“attribute name”)</a:t>
            </a:r>
          </a:p>
          <a:p>
            <a:pPr marL="0" indent="0">
              <a:buNone/>
            </a:pPr>
            <a:r>
              <a:rPr lang="en-IN" dirty="0"/>
              <a:t>Remove attribute</a:t>
            </a:r>
          </a:p>
          <a:p>
            <a:pPr marL="0" indent="0">
              <a:buNone/>
            </a:pPr>
            <a:r>
              <a:rPr lang="en-IN" dirty="0" err="1"/>
              <a:t>removeAttr</a:t>
            </a:r>
            <a:r>
              <a:rPr lang="en-IN" dirty="0"/>
              <a:t>(“attribute name”)</a:t>
            </a:r>
          </a:p>
        </p:txBody>
      </p:sp>
    </p:spTree>
    <p:extLst>
      <p:ext uri="{BB962C8B-B14F-4D97-AF65-F5344CB8AC3E}">
        <p14:creationId xmlns:p14="http://schemas.microsoft.com/office/powerpoint/2010/main" val="4050566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Manipulating CSS</a:t>
            </a:r>
          </a:p>
        </p:txBody>
      </p:sp>
      <p:sp>
        <p:nvSpPr>
          <p:cNvPr id="3" name="Content Placeholder 2"/>
          <p:cNvSpPr>
            <a:spLocks noGrp="1"/>
          </p:cNvSpPr>
          <p:nvPr>
            <p:ph idx="1"/>
          </p:nvPr>
        </p:nvSpPr>
        <p:spPr/>
        <p:txBody>
          <a:bodyPr>
            <a:normAutofit fontScale="92500" lnSpcReduction="20000"/>
          </a:bodyPr>
          <a:lstStyle/>
          <a:p>
            <a:r>
              <a:rPr lang="en-IN" dirty="0"/>
              <a:t>Setting single CSS property</a:t>
            </a:r>
          </a:p>
          <a:p>
            <a:r>
              <a:rPr lang="en-IN" dirty="0"/>
              <a:t>Setting multiple CSS properties</a:t>
            </a:r>
          </a:p>
          <a:p>
            <a:r>
              <a:rPr lang="en-IN" dirty="0"/>
              <a:t>.</a:t>
            </a:r>
            <a:r>
              <a:rPr lang="en-IN" dirty="0" err="1"/>
              <a:t>css</a:t>
            </a:r>
            <a:r>
              <a:rPr lang="en-IN" dirty="0"/>
              <a:t>({“</a:t>
            </a:r>
            <a:r>
              <a:rPr lang="en-IN" dirty="0" err="1"/>
              <a:t>property”:”value</a:t>
            </a:r>
            <a:r>
              <a:rPr lang="en-IN" dirty="0"/>
              <a:t>”,---})</a:t>
            </a:r>
          </a:p>
          <a:p>
            <a:r>
              <a:rPr lang="en-IN" dirty="0"/>
              <a:t>Getting Value Of single CSS property</a:t>
            </a:r>
          </a:p>
          <a:p>
            <a:r>
              <a:rPr lang="en-IN" dirty="0"/>
              <a:t>Add CSS class to the element</a:t>
            </a:r>
          </a:p>
          <a:p>
            <a:r>
              <a:rPr lang="en-IN" dirty="0"/>
              <a:t>Removing CSS class from the element</a:t>
            </a:r>
          </a:p>
          <a:p>
            <a:r>
              <a:rPr lang="en-IN" dirty="0"/>
              <a:t>Toggling CSS class from the element</a:t>
            </a:r>
          </a:p>
          <a:p>
            <a:pPr marL="0" indent="0">
              <a:buNone/>
            </a:pPr>
            <a:r>
              <a:rPr lang="en-IN" dirty="0"/>
              <a:t>Animation</a:t>
            </a:r>
          </a:p>
          <a:p>
            <a:pPr marL="0" indent="0">
              <a:buNone/>
            </a:pPr>
            <a:r>
              <a:rPr lang="en-IN" dirty="0"/>
              <a:t>Animate({“</a:t>
            </a:r>
            <a:r>
              <a:rPr lang="en-IN" dirty="0" err="1"/>
              <a:t>attributes”:”value</a:t>
            </a:r>
            <a:r>
              <a:rPr lang="en-IN" dirty="0"/>
              <a:t>”},time)</a:t>
            </a:r>
          </a:p>
        </p:txBody>
      </p:sp>
    </p:spTree>
    <p:extLst>
      <p:ext uri="{BB962C8B-B14F-4D97-AF65-F5344CB8AC3E}">
        <p14:creationId xmlns:p14="http://schemas.microsoft.com/office/powerpoint/2010/main" val="413616264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Eventhandling</a:t>
            </a:r>
            <a:r>
              <a:rPr lang="en-IN" dirty="0"/>
              <a:t> in </a:t>
            </a:r>
            <a:r>
              <a:rPr lang="en-IN" dirty="0" err="1"/>
              <a:t>Jquery</a:t>
            </a:r>
            <a:endParaRPr lang="en-IN" dirty="0"/>
          </a:p>
        </p:txBody>
      </p:sp>
      <p:sp>
        <p:nvSpPr>
          <p:cNvPr id="3" name="Content Placeholder 2"/>
          <p:cNvSpPr>
            <a:spLocks noGrp="1"/>
          </p:cNvSpPr>
          <p:nvPr>
            <p:ph idx="1"/>
          </p:nvPr>
        </p:nvSpPr>
        <p:spPr/>
        <p:txBody>
          <a:bodyPr/>
          <a:lstStyle/>
          <a:p>
            <a:r>
              <a:rPr lang="en-IN" dirty="0"/>
              <a:t>Click()</a:t>
            </a:r>
          </a:p>
          <a:p>
            <a:r>
              <a:rPr lang="en-IN" dirty="0" err="1"/>
              <a:t>Dblclick</a:t>
            </a:r>
            <a:r>
              <a:rPr lang="en-IN" dirty="0"/>
              <a:t>()</a:t>
            </a:r>
          </a:p>
          <a:p>
            <a:r>
              <a:rPr lang="en-IN" dirty="0" err="1"/>
              <a:t>Mouseover</a:t>
            </a:r>
            <a:r>
              <a:rPr lang="en-IN" dirty="0"/>
              <a:t>() and </a:t>
            </a:r>
            <a:r>
              <a:rPr lang="en-IN" dirty="0" err="1"/>
              <a:t>mouseout</a:t>
            </a:r>
            <a:r>
              <a:rPr lang="en-IN" dirty="0"/>
              <a:t>()</a:t>
            </a:r>
          </a:p>
          <a:p>
            <a:r>
              <a:rPr lang="en-IN" dirty="0"/>
              <a:t>Hover()</a:t>
            </a:r>
          </a:p>
          <a:p>
            <a:r>
              <a:rPr lang="en-IN" dirty="0" err="1"/>
              <a:t>Mousemove</a:t>
            </a:r>
            <a:r>
              <a:rPr lang="en-IN" dirty="0"/>
              <a:t>()</a:t>
            </a:r>
          </a:p>
          <a:p>
            <a:r>
              <a:rPr lang="en-IN" dirty="0"/>
              <a:t>Focus() and blur()</a:t>
            </a:r>
          </a:p>
        </p:txBody>
      </p:sp>
    </p:spTree>
    <p:extLst>
      <p:ext uri="{BB962C8B-B14F-4D97-AF65-F5344CB8AC3E}">
        <p14:creationId xmlns:p14="http://schemas.microsoft.com/office/powerpoint/2010/main" val="34741591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Selectors</a:t>
            </a:r>
          </a:p>
        </p:txBody>
      </p:sp>
      <p:sp>
        <p:nvSpPr>
          <p:cNvPr id="3" name="Content Placeholder 2"/>
          <p:cNvSpPr>
            <a:spLocks noGrp="1"/>
          </p:cNvSpPr>
          <p:nvPr>
            <p:ph idx="1"/>
          </p:nvPr>
        </p:nvSpPr>
        <p:spPr/>
        <p:txBody>
          <a:bodyPr/>
          <a:lstStyle/>
          <a:p>
            <a:r>
              <a:rPr lang="en-IN" dirty="0"/>
              <a:t>It is a syntax to select the elements in the web page</a:t>
            </a:r>
          </a:p>
          <a:p>
            <a:r>
              <a:rPr lang="en-IN" dirty="0" err="1"/>
              <a:t>Tagselector</a:t>
            </a:r>
            <a:endParaRPr lang="en-IN" dirty="0"/>
          </a:p>
          <a:p>
            <a:r>
              <a:rPr lang="en-IN" dirty="0" err="1"/>
              <a:t>Idselector</a:t>
            </a:r>
            <a:endParaRPr lang="en-IN" dirty="0"/>
          </a:p>
        </p:txBody>
      </p:sp>
    </p:spTree>
    <p:extLst>
      <p:ext uri="{BB962C8B-B14F-4D97-AF65-F5344CB8AC3E}">
        <p14:creationId xmlns:p14="http://schemas.microsoft.com/office/powerpoint/2010/main" val="2666583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HTML5 Basic Tags</a:t>
            </a:r>
          </a:p>
        </p:txBody>
      </p:sp>
      <p:sp>
        <p:nvSpPr>
          <p:cNvPr id="3" name="Content Placeholder 2"/>
          <p:cNvSpPr>
            <a:spLocks noGrp="1"/>
          </p:cNvSpPr>
          <p:nvPr>
            <p:ph idx="1"/>
          </p:nvPr>
        </p:nvSpPr>
        <p:spPr/>
        <p:txBody>
          <a:bodyPr>
            <a:normAutofit fontScale="70000" lnSpcReduction="20000"/>
          </a:bodyPr>
          <a:lstStyle/>
          <a:p>
            <a:r>
              <a:rPr lang="en-IN" dirty="0"/>
              <a:t>Comment</a:t>
            </a:r>
          </a:p>
          <a:p>
            <a:pPr marL="0" indent="0">
              <a:buNone/>
            </a:pPr>
            <a:r>
              <a:rPr lang="en-IN" dirty="0"/>
              <a:t>     &lt;!----Comment----&gt;</a:t>
            </a:r>
          </a:p>
          <a:p>
            <a:pPr marL="0" indent="0">
              <a:buNone/>
            </a:pPr>
            <a:r>
              <a:rPr lang="en-IN" dirty="0"/>
              <a:t>  &lt;!DOCTYPE&gt;</a:t>
            </a:r>
          </a:p>
          <a:p>
            <a:pPr marL="0" indent="0">
              <a:buNone/>
            </a:pPr>
            <a:r>
              <a:rPr lang="en-IN" dirty="0"/>
              <a:t>&lt;h1&gt; to &lt;h6&gt;</a:t>
            </a:r>
          </a:p>
          <a:p>
            <a:pPr marL="0" indent="0">
              <a:buNone/>
            </a:pPr>
            <a:r>
              <a:rPr lang="en-IN" dirty="0"/>
              <a:t>&lt;p&gt;</a:t>
            </a:r>
          </a:p>
          <a:p>
            <a:pPr marL="0" indent="0">
              <a:buNone/>
            </a:pPr>
            <a:r>
              <a:rPr lang="en-IN" dirty="0"/>
              <a:t>&lt;</a:t>
            </a:r>
            <a:r>
              <a:rPr lang="en-IN" dirty="0" err="1"/>
              <a:t>br</a:t>
            </a:r>
            <a:r>
              <a:rPr lang="en-IN" dirty="0"/>
              <a:t>&gt;</a:t>
            </a:r>
          </a:p>
          <a:p>
            <a:pPr marL="0" indent="0">
              <a:buNone/>
            </a:pPr>
            <a:r>
              <a:rPr lang="en-IN" dirty="0"/>
              <a:t>&lt;hr&gt;</a:t>
            </a:r>
          </a:p>
          <a:p>
            <a:pPr marL="0" indent="0">
              <a:buNone/>
            </a:pPr>
            <a:r>
              <a:rPr lang="en-IN" dirty="0"/>
              <a:t>&lt;a&gt;</a:t>
            </a:r>
          </a:p>
          <a:p>
            <a:pPr marL="0" indent="0">
              <a:buNone/>
            </a:pPr>
            <a:r>
              <a:rPr lang="en-IN" dirty="0"/>
              <a:t>&lt;link&gt;</a:t>
            </a:r>
          </a:p>
          <a:p>
            <a:pPr marL="0" indent="0">
              <a:buNone/>
            </a:pPr>
            <a:r>
              <a:rPr lang="en-IN" dirty="0"/>
              <a:t>    Used to define relationships between document and external resources</a:t>
            </a:r>
          </a:p>
          <a:p>
            <a:pPr marL="0" indent="0">
              <a:buNone/>
            </a:pPr>
            <a:r>
              <a:rPr lang="en-IN" dirty="0"/>
              <a:t>&lt;link </a:t>
            </a:r>
            <a:r>
              <a:rPr lang="en-IN" dirty="0" err="1"/>
              <a:t>rel</a:t>
            </a:r>
            <a:r>
              <a:rPr lang="en-IN" dirty="0"/>
              <a:t>=“stylesheet” </a:t>
            </a:r>
            <a:r>
              <a:rPr lang="en-IN" dirty="0" err="1"/>
              <a:t>href</a:t>
            </a:r>
            <a:r>
              <a:rPr lang="en-IN" dirty="0"/>
              <a:t>=“styles.css”&gt;</a:t>
            </a:r>
          </a:p>
          <a:p>
            <a:pPr marL="0" indent="0">
              <a:buNone/>
            </a:pPr>
            <a:r>
              <a:rPr lang="en-IN" dirty="0"/>
              <a:t>&lt;style&gt;</a:t>
            </a:r>
          </a:p>
        </p:txBody>
      </p:sp>
    </p:spTree>
    <p:extLst>
      <p:ext uri="{BB962C8B-B14F-4D97-AF65-F5344CB8AC3E}">
        <p14:creationId xmlns:p14="http://schemas.microsoft.com/office/powerpoint/2010/main" val="124921394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Bootstrap</a:t>
            </a:r>
          </a:p>
        </p:txBody>
      </p:sp>
      <p:sp>
        <p:nvSpPr>
          <p:cNvPr id="3" name="Content Placeholder 2"/>
          <p:cNvSpPr>
            <a:spLocks noGrp="1"/>
          </p:cNvSpPr>
          <p:nvPr>
            <p:ph idx="1"/>
          </p:nvPr>
        </p:nvSpPr>
        <p:spPr/>
        <p:txBody>
          <a:bodyPr>
            <a:normAutofit fontScale="92500"/>
          </a:bodyPr>
          <a:lstStyle/>
          <a:p>
            <a:r>
              <a:rPr lang="en-IN" dirty="0"/>
              <a:t>It is a set of predefined classes to quickly apply styles to the elements.</a:t>
            </a:r>
          </a:p>
          <a:p>
            <a:r>
              <a:rPr lang="en-IN" dirty="0"/>
              <a:t>Readymade CSS styles</a:t>
            </a:r>
          </a:p>
          <a:p>
            <a:r>
              <a:rPr lang="en-IN" dirty="0"/>
              <a:t>It is a by default responsive.</a:t>
            </a:r>
          </a:p>
          <a:p>
            <a:r>
              <a:rPr lang="en-IN" dirty="0"/>
              <a:t>Easy to use</a:t>
            </a:r>
          </a:p>
          <a:p>
            <a:r>
              <a:rPr lang="en-IN" dirty="0"/>
              <a:t>Bootstrap works based on </a:t>
            </a:r>
            <a:r>
              <a:rPr lang="en-IN" dirty="0" err="1"/>
              <a:t>Jquery</a:t>
            </a:r>
            <a:r>
              <a:rPr lang="en-IN" dirty="0"/>
              <a:t> and popper.js</a:t>
            </a:r>
          </a:p>
          <a:p>
            <a:r>
              <a:rPr lang="en-IN" dirty="0"/>
              <a:t>https://cdnjs.cloudflare.com/ajax/libs/popper.js/1.14.3/umd/popper.js</a:t>
            </a:r>
          </a:p>
          <a:p>
            <a:pPr marL="0" indent="0">
              <a:buNone/>
            </a:pPr>
            <a:endParaRPr lang="en-IN" dirty="0"/>
          </a:p>
        </p:txBody>
      </p:sp>
    </p:spTree>
    <p:extLst>
      <p:ext uri="{BB962C8B-B14F-4D97-AF65-F5344CB8AC3E}">
        <p14:creationId xmlns:p14="http://schemas.microsoft.com/office/powerpoint/2010/main" val="21334825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Classes For Text-Formatting</a:t>
            </a:r>
          </a:p>
        </p:txBody>
      </p:sp>
      <p:sp>
        <p:nvSpPr>
          <p:cNvPr id="3" name="Content Placeholder 2"/>
          <p:cNvSpPr>
            <a:spLocks noGrp="1"/>
          </p:cNvSpPr>
          <p:nvPr>
            <p:ph idx="1"/>
          </p:nvPr>
        </p:nvSpPr>
        <p:spPr/>
        <p:txBody>
          <a:bodyPr>
            <a:normAutofit fontScale="77500" lnSpcReduction="20000"/>
          </a:bodyPr>
          <a:lstStyle/>
          <a:p>
            <a:r>
              <a:rPr lang="en-IN" dirty="0"/>
              <a:t>.Container and .container-fluid</a:t>
            </a:r>
          </a:p>
          <a:p>
            <a:r>
              <a:rPr lang="en-IN" dirty="0"/>
              <a:t>.Text </a:t>
            </a:r>
            <a:r>
              <a:rPr lang="en-IN" dirty="0" err="1"/>
              <a:t>Colors</a:t>
            </a:r>
            <a:endParaRPr lang="en-IN" dirty="0"/>
          </a:p>
          <a:p>
            <a:r>
              <a:rPr lang="en-IN" dirty="0"/>
              <a:t>.text-primary</a:t>
            </a:r>
          </a:p>
          <a:p>
            <a:r>
              <a:rPr lang="en-IN" dirty="0"/>
              <a:t> .text-success</a:t>
            </a:r>
          </a:p>
          <a:p>
            <a:r>
              <a:rPr lang="en-IN" dirty="0"/>
              <a:t>  .text-info</a:t>
            </a:r>
          </a:p>
          <a:p>
            <a:r>
              <a:rPr lang="en-IN" dirty="0"/>
              <a:t>.text-warning</a:t>
            </a:r>
          </a:p>
          <a:p>
            <a:r>
              <a:rPr lang="en-IN" dirty="0"/>
              <a:t>.text-danger</a:t>
            </a:r>
          </a:p>
          <a:p>
            <a:r>
              <a:rPr lang="en-IN" dirty="0"/>
              <a:t>. text-muted</a:t>
            </a:r>
          </a:p>
          <a:p>
            <a:r>
              <a:rPr lang="en-IN" dirty="0"/>
              <a:t>.text-secondary</a:t>
            </a:r>
          </a:p>
          <a:p>
            <a:r>
              <a:rPr lang="en-IN" dirty="0"/>
              <a:t>.text-dark</a:t>
            </a:r>
          </a:p>
          <a:p>
            <a:r>
              <a:rPr lang="en-IN" dirty="0"/>
              <a:t>.text-light</a:t>
            </a:r>
          </a:p>
        </p:txBody>
      </p:sp>
    </p:spTree>
    <p:extLst>
      <p:ext uri="{BB962C8B-B14F-4D97-AF65-F5344CB8AC3E}">
        <p14:creationId xmlns:p14="http://schemas.microsoft.com/office/powerpoint/2010/main" val="29231764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Classes for Background-</a:t>
            </a:r>
            <a:r>
              <a:rPr lang="en-IN" dirty="0" err="1"/>
              <a:t>colors</a:t>
            </a:r>
            <a:endParaRPr lang="en-IN" dirty="0"/>
          </a:p>
        </p:txBody>
      </p:sp>
      <p:sp>
        <p:nvSpPr>
          <p:cNvPr id="3" name="Content Placeholder 2"/>
          <p:cNvSpPr>
            <a:spLocks noGrp="1"/>
          </p:cNvSpPr>
          <p:nvPr>
            <p:ph idx="1"/>
          </p:nvPr>
        </p:nvSpPr>
        <p:spPr/>
        <p:txBody>
          <a:bodyPr>
            <a:normAutofit lnSpcReduction="10000"/>
          </a:bodyPr>
          <a:lstStyle/>
          <a:p>
            <a:r>
              <a:rPr lang="en-IN" dirty="0"/>
              <a:t>Background-</a:t>
            </a:r>
            <a:r>
              <a:rPr lang="en-IN" dirty="0" err="1"/>
              <a:t>colors</a:t>
            </a:r>
            <a:r>
              <a:rPr lang="en-IN" dirty="0"/>
              <a:t>-</a:t>
            </a:r>
          </a:p>
          <a:p>
            <a:r>
              <a:rPr lang="en-IN" dirty="0"/>
              <a:t>Display Headings</a:t>
            </a:r>
          </a:p>
          <a:p>
            <a:pPr marL="0" indent="0">
              <a:buNone/>
            </a:pPr>
            <a:r>
              <a:rPr lang="en-IN" dirty="0"/>
              <a:t>    .display-1</a:t>
            </a:r>
          </a:p>
          <a:p>
            <a:pPr marL="0" indent="0">
              <a:buNone/>
            </a:pPr>
            <a:r>
              <a:rPr lang="en-IN" dirty="0"/>
              <a:t>    .display-2</a:t>
            </a:r>
          </a:p>
          <a:p>
            <a:pPr marL="0" indent="0">
              <a:buNone/>
            </a:pPr>
            <a:r>
              <a:rPr lang="en-IN" dirty="0"/>
              <a:t>    .Display-3</a:t>
            </a:r>
          </a:p>
          <a:p>
            <a:pPr marL="0" indent="0">
              <a:buNone/>
            </a:pPr>
            <a:r>
              <a:rPr lang="en-IN" dirty="0"/>
              <a:t>    .Display-4 </a:t>
            </a:r>
          </a:p>
          <a:p>
            <a:pPr marL="0" indent="0">
              <a:buNone/>
            </a:pPr>
            <a:r>
              <a:rPr lang="en-IN" dirty="0"/>
              <a:t>    .Display-5</a:t>
            </a:r>
          </a:p>
          <a:p>
            <a:pPr marL="0" indent="0">
              <a:buNone/>
            </a:pPr>
            <a:r>
              <a:rPr lang="en-IN" dirty="0"/>
              <a:t>    .Display-6</a:t>
            </a:r>
          </a:p>
        </p:txBody>
      </p:sp>
    </p:spTree>
    <p:extLst>
      <p:ext uri="{BB962C8B-B14F-4D97-AF65-F5344CB8AC3E}">
        <p14:creationId xmlns:p14="http://schemas.microsoft.com/office/powerpoint/2010/main" val="16950645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Classes for text-styles</a:t>
            </a:r>
          </a:p>
        </p:txBody>
      </p:sp>
      <p:sp>
        <p:nvSpPr>
          <p:cNvPr id="3" name="Content Placeholder 2"/>
          <p:cNvSpPr>
            <a:spLocks noGrp="1"/>
          </p:cNvSpPr>
          <p:nvPr>
            <p:ph idx="1"/>
          </p:nvPr>
        </p:nvSpPr>
        <p:spPr/>
        <p:txBody>
          <a:bodyPr>
            <a:normAutofit lnSpcReduction="10000"/>
          </a:bodyPr>
          <a:lstStyle/>
          <a:p>
            <a:r>
              <a:rPr lang="en-IN" dirty="0"/>
              <a:t>.Text-start, .text-end, .text-</a:t>
            </a:r>
            <a:r>
              <a:rPr lang="en-IN" dirty="0" err="1"/>
              <a:t>center</a:t>
            </a:r>
            <a:endParaRPr lang="en-IN" dirty="0"/>
          </a:p>
          <a:p>
            <a:r>
              <a:rPr lang="en-IN" dirty="0"/>
              <a:t>.Text-lowercase</a:t>
            </a:r>
          </a:p>
          <a:p>
            <a:r>
              <a:rPr lang="en-IN" dirty="0"/>
              <a:t>.Text-uppercase</a:t>
            </a:r>
          </a:p>
          <a:p>
            <a:r>
              <a:rPr lang="en-IN" dirty="0"/>
              <a:t>.Text-capitalize</a:t>
            </a:r>
          </a:p>
          <a:p>
            <a:r>
              <a:rPr lang="en-IN" dirty="0"/>
              <a:t>.Lead Used to apply large font size and line height for the paragraph.</a:t>
            </a:r>
          </a:p>
          <a:p>
            <a:r>
              <a:rPr lang="en-IN" dirty="0"/>
              <a:t>Visibility</a:t>
            </a:r>
          </a:p>
          <a:p>
            <a:pPr marL="0" indent="0">
              <a:buNone/>
            </a:pPr>
            <a:r>
              <a:rPr lang="en-IN" dirty="0"/>
              <a:t>.Visible, .invisible</a:t>
            </a:r>
          </a:p>
          <a:p>
            <a:endParaRPr lang="en-IN" dirty="0"/>
          </a:p>
        </p:txBody>
      </p:sp>
    </p:spTree>
    <p:extLst>
      <p:ext uri="{BB962C8B-B14F-4D97-AF65-F5344CB8AC3E}">
        <p14:creationId xmlns:p14="http://schemas.microsoft.com/office/powerpoint/2010/main" val="81624588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Images</a:t>
            </a:r>
          </a:p>
          <a:p>
            <a:pPr marL="0" indent="0">
              <a:buNone/>
            </a:pPr>
            <a:r>
              <a:rPr lang="en-IN" dirty="0"/>
              <a:t>   .Rounded,. Rounded-circle, .</a:t>
            </a:r>
            <a:r>
              <a:rPr lang="en-IN" dirty="0" err="1"/>
              <a:t>Img</a:t>
            </a:r>
            <a:r>
              <a:rPr lang="en-IN" dirty="0"/>
              <a:t>-thumbnail</a:t>
            </a:r>
          </a:p>
          <a:p>
            <a:r>
              <a:rPr lang="en-IN" dirty="0"/>
              <a:t>Image Alignment</a:t>
            </a:r>
          </a:p>
          <a:p>
            <a:pPr marL="0" indent="0">
              <a:buNone/>
            </a:pPr>
            <a:r>
              <a:rPr lang="en-IN" dirty="0"/>
              <a:t>     .Float-</a:t>
            </a:r>
            <a:r>
              <a:rPr lang="en-IN" dirty="0" err="1"/>
              <a:t>start,.Float</a:t>
            </a:r>
            <a:r>
              <a:rPr lang="en-IN" dirty="0"/>
              <a:t>-end, .</a:t>
            </a:r>
            <a:r>
              <a:rPr lang="en-IN" dirty="0" err="1"/>
              <a:t>Mx</a:t>
            </a:r>
            <a:r>
              <a:rPr lang="en-IN" dirty="0"/>
              <a:t>-auto d-block</a:t>
            </a:r>
          </a:p>
          <a:p>
            <a:r>
              <a:rPr lang="en-IN" dirty="0"/>
              <a:t>.</a:t>
            </a:r>
            <a:r>
              <a:rPr lang="en-IN" dirty="0" err="1"/>
              <a:t>Img</a:t>
            </a:r>
            <a:r>
              <a:rPr lang="en-IN" dirty="0"/>
              <a:t>-fluid-</a:t>
            </a:r>
          </a:p>
          <a:p>
            <a:pPr marL="0" indent="0">
              <a:buNone/>
            </a:pPr>
            <a:r>
              <a:rPr lang="en-IN" dirty="0"/>
              <a:t>To reduce image size according to browser.</a:t>
            </a:r>
          </a:p>
        </p:txBody>
      </p:sp>
    </p:spTree>
    <p:extLst>
      <p:ext uri="{BB962C8B-B14F-4D97-AF65-F5344CB8AC3E}">
        <p14:creationId xmlns:p14="http://schemas.microsoft.com/office/powerpoint/2010/main" val="42434221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Classes for tables</a:t>
            </a:r>
          </a:p>
        </p:txBody>
      </p:sp>
      <p:sp>
        <p:nvSpPr>
          <p:cNvPr id="3" name="Content Placeholder 2"/>
          <p:cNvSpPr>
            <a:spLocks noGrp="1"/>
          </p:cNvSpPr>
          <p:nvPr>
            <p:ph idx="1"/>
          </p:nvPr>
        </p:nvSpPr>
        <p:spPr/>
        <p:txBody>
          <a:bodyPr>
            <a:normAutofit fontScale="92500" lnSpcReduction="20000"/>
          </a:bodyPr>
          <a:lstStyle/>
          <a:p>
            <a:pPr marL="0" indent="0">
              <a:buNone/>
            </a:pPr>
            <a:r>
              <a:rPr lang="en-IN" dirty="0"/>
              <a:t>Tables</a:t>
            </a:r>
          </a:p>
          <a:p>
            <a:r>
              <a:rPr lang="en-IN" dirty="0"/>
              <a:t>.Table</a:t>
            </a:r>
          </a:p>
          <a:p>
            <a:r>
              <a:rPr lang="en-IN" dirty="0"/>
              <a:t>.Table-borderless</a:t>
            </a:r>
          </a:p>
          <a:p>
            <a:r>
              <a:rPr lang="en-IN" dirty="0"/>
              <a:t>.Table-bordered</a:t>
            </a:r>
          </a:p>
          <a:p>
            <a:r>
              <a:rPr lang="en-IN" dirty="0"/>
              <a:t>.Table-striped</a:t>
            </a:r>
          </a:p>
          <a:p>
            <a:r>
              <a:rPr lang="en-IN" dirty="0"/>
              <a:t>.Table-hover</a:t>
            </a:r>
          </a:p>
          <a:p>
            <a:r>
              <a:rPr lang="en-IN" dirty="0"/>
              <a:t>.table-primary</a:t>
            </a:r>
          </a:p>
          <a:p>
            <a:r>
              <a:rPr lang="en-IN" dirty="0"/>
              <a:t>.Table-</a:t>
            </a:r>
            <a:r>
              <a:rPr lang="en-IN" dirty="0" err="1"/>
              <a:t>sm</a:t>
            </a:r>
            <a:endParaRPr lang="en-IN" dirty="0"/>
          </a:p>
          <a:p>
            <a:r>
              <a:rPr lang="en-IN" dirty="0"/>
              <a:t>.Table-responsive</a:t>
            </a:r>
          </a:p>
        </p:txBody>
      </p:sp>
    </p:spTree>
    <p:extLst>
      <p:ext uri="{BB962C8B-B14F-4D97-AF65-F5344CB8AC3E}">
        <p14:creationId xmlns:p14="http://schemas.microsoft.com/office/powerpoint/2010/main" val="176766674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Classes for buttons</a:t>
            </a:r>
          </a:p>
        </p:txBody>
      </p:sp>
      <p:sp>
        <p:nvSpPr>
          <p:cNvPr id="3" name="Content Placeholder 2"/>
          <p:cNvSpPr>
            <a:spLocks noGrp="1"/>
          </p:cNvSpPr>
          <p:nvPr>
            <p:ph idx="1"/>
          </p:nvPr>
        </p:nvSpPr>
        <p:spPr/>
        <p:txBody>
          <a:bodyPr>
            <a:normAutofit lnSpcReduction="10000"/>
          </a:bodyPr>
          <a:lstStyle/>
          <a:p>
            <a:r>
              <a:rPr lang="en-IN" dirty="0"/>
              <a:t>Buttons</a:t>
            </a:r>
          </a:p>
          <a:p>
            <a:r>
              <a:rPr lang="en-IN" dirty="0"/>
              <a:t>.</a:t>
            </a:r>
            <a:r>
              <a:rPr lang="en-IN" dirty="0" err="1"/>
              <a:t>Btn</a:t>
            </a:r>
            <a:endParaRPr lang="en-IN" dirty="0"/>
          </a:p>
          <a:p>
            <a:r>
              <a:rPr lang="en-IN" dirty="0"/>
              <a:t>.</a:t>
            </a:r>
            <a:r>
              <a:rPr lang="en-IN" dirty="0" err="1"/>
              <a:t>Btn</a:t>
            </a:r>
            <a:r>
              <a:rPr lang="en-IN" dirty="0"/>
              <a:t>-success</a:t>
            </a:r>
          </a:p>
          <a:p>
            <a:r>
              <a:rPr lang="en-IN" dirty="0"/>
              <a:t>.</a:t>
            </a:r>
            <a:r>
              <a:rPr lang="en-IN" dirty="0" err="1"/>
              <a:t>Btn</a:t>
            </a:r>
            <a:r>
              <a:rPr lang="en-IN" dirty="0"/>
              <a:t>-outline-primary</a:t>
            </a:r>
          </a:p>
          <a:p>
            <a:r>
              <a:rPr lang="en-IN" dirty="0"/>
              <a:t>.</a:t>
            </a:r>
            <a:r>
              <a:rPr lang="en-IN" dirty="0" err="1"/>
              <a:t>Btn-lg</a:t>
            </a:r>
            <a:endParaRPr lang="en-IN" dirty="0"/>
          </a:p>
          <a:p>
            <a:r>
              <a:rPr lang="en-IN" dirty="0"/>
              <a:t>.</a:t>
            </a:r>
            <a:r>
              <a:rPr lang="en-IN" dirty="0" err="1"/>
              <a:t>Btn-sm</a:t>
            </a:r>
            <a:endParaRPr lang="en-IN" dirty="0"/>
          </a:p>
          <a:p>
            <a:r>
              <a:rPr lang="en-IN" dirty="0"/>
              <a:t>.d-grid-</a:t>
            </a:r>
            <a:r>
              <a:rPr lang="en-IN" dirty="0" err="1"/>
              <a:t>Btn</a:t>
            </a:r>
            <a:r>
              <a:rPr lang="en-IN" dirty="0"/>
              <a:t>-block</a:t>
            </a:r>
          </a:p>
          <a:p>
            <a:r>
              <a:rPr lang="en-IN" dirty="0"/>
              <a:t>.</a:t>
            </a:r>
            <a:r>
              <a:rPr lang="en-IN" dirty="0" err="1"/>
              <a:t>Btn</a:t>
            </a:r>
            <a:r>
              <a:rPr lang="en-IN" dirty="0"/>
              <a:t>-group</a:t>
            </a:r>
          </a:p>
        </p:txBody>
      </p:sp>
    </p:spTree>
    <p:extLst>
      <p:ext uri="{BB962C8B-B14F-4D97-AF65-F5344CB8AC3E}">
        <p14:creationId xmlns:p14="http://schemas.microsoft.com/office/powerpoint/2010/main" val="250948594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Stacked Form</a:t>
            </a:r>
          </a:p>
        </p:txBody>
      </p:sp>
      <p:sp>
        <p:nvSpPr>
          <p:cNvPr id="3" name="Content Placeholder 2"/>
          <p:cNvSpPr>
            <a:spLocks noGrp="1"/>
          </p:cNvSpPr>
          <p:nvPr>
            <p:ph idx="1"/>
          </p:nvPr>
        </p:nvSpPr>
        <p:spPr/>
        <p:txBody>
          <a:bodyPr>
            <a:normAutofit fontScale="85000" lnSpcReduction="20000"/>
          </a:bodyPr>
          <a:lstStyle/>
          <a:p>
            <a:r>
              <a:rPr lang="en-IN" dirty="0"/>
              <a:t>Every input element appear line by line.</a:t>
            </a:r>
          </a:p>
          <a:p>
            <a:r>
              <a:rPr lang="en-IN" dirty="0"/>
              <a:t>.Form-control</a:t>
            </a:r>
          </a:p>
          <a:p>
            <a:pPr marL="0" indent="0">
              <a:buNone/>
            </a:pPr>
            <a:r>
              <a:rPr lang="en-IN" dirty="0"/>
              <a:t>&lt;small&gt;.form-text&lt;/small&gt;</a:t>
            </a:r>
          </a:p>
          <a:p>
            <a:r>
              <a:rPr lang="en-IN" dirty="0"/>
              <a:t>Label - .Form-label</a:t>
            </a:r>
          </a:p>
          <a:p>
            <a:r>
              <a:rPr lang="en-IN" dirty="0"/>
              <a:t>Select: form- .select-</a:t>
            </a:r>
            <a:r>
              <a:rPr lang="en-IN" dirty="0" err="1"/>
              <a:t>sm</a:t>
            </a:r>
            <a:r>
              <a:rPr lang="en-IN" dirty="0"/>
              <a:t>/ .form-select-</a:t>
            </a:r>
            <a:r>
              <a:rPr lang="en-IN" dirty="0" err="1"/>
              <a:t>lg</a:t>
            </a:r>
            <a:endParaRPr lang="en-IN" dirty="0"/>
          </a:p>
          <a:p>
            <a:r>
              <a:rPr lang="en-IN" dirty="0"/>
              <a:t>Radio-checkbox: .form-check, .form-check-label, .form-check-input</a:t>
            </a:r>
          </a:p>
          <a:p>
            <a:r>
              <a:rPr lang="en-IN" dirty="0"/>
              <a:t>Toggle-switch: form-check ,form-switch</a:t>
            </a:r>
          </a:p>
          <a:p>
            <a:r>
              <a:rPr lang="en-IN" dirty="0"/>
              <a:t>.Form-group</a:t>
            </a:r>
          </a:p>
          <a:p>
            <a:r>
              <a:rPr lang="en-IN" dirty="0"/>
              <a:t>.Form-control-file</a:t>
            </a:r>
          </a:p>
          <a:p>
            <a:r>
              <a:rPr lang="en-IN"/>
              <a:t>.form-control-range</a:t>
            </a:r>
            <a:endParaRPr lang="en-IN" dirty="0"/>
          </a:p>
        </p:txBody>
      </p:sp>
    </p:spTree>
    <p:extLst>
      <p:ext uri="{BB962C8B-B14F-4D97-AF65-F5344CB8AC3E}">
        <p14:creationId xmlns:p14="http://schemas.microsoft.com/office/powerpoint/2010/main" val="180796030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Navigation Bars</a:t>
            </a:r>
          </a:p>
        </p:txBody>
      </p:sp>
      <p:sp>
        <p:nvSpPr>
          <p:cNvPr id="3" name="Content Placeholder 2"/>
          <p:cNvSpPr>
            <a:spLocks noGrp="1"/>
          </p:cNvSpPr>
          <p:nvPr>
            <p:ph idx="1"/>
          </p:nvPr>
        </p:nvSpPr>
        <p:spPr/>
        <p:txBody>
          <a:bodyPr>
            <a:normAutofit/>
          </a:bodyPr>
          <a:lstStyle/>
          <a:p>
            <a:r>
              <a:rPr lang="en-IN" dirty="0"/>
              <a:t>.</a:t>
            </a:r>
            <a:r>
              <a:rPr lang="en-IN" dirty="0" err="1"/>
              <a:t>Nav</a:t>
            </a:r>
            <a:endParaRPr lang="en-IN" dirty="0"/>
          </a:p>
          <a:p>
            <a:r>
              <a:rPr lang="en-IN" dirty="0"/>
              <a:t>.</a:t>
            </a:r>
            <a:r>
              <a:rPr lang="en-IN" dirty="0" err="1"/>
              <a:t>Nav</a:t>
            </a:r>
            <a:r>
              <a:rPr lang="en-IN" dirty="0"/>
              <a:t>-item</a:t>
            </a:r>
          </a:p>
          <a:p>
            <a:r>
              <a:rPr lang="en-IN" dirty="0"/>
              <a:t>.</a:t>
            </a:r>
            <a:r>
              <a:rPr lang="en-IN" dirty="0" err="1"/>
              <a:t>Nav</a:t>
            </a:r>
            <a:r>
              <a:rPr lang="en-IN" dirty="0"/>
              <a:t>-link</a:t>
            </a:r>
          </a:p>
          <a:p>
            <a:r>
              <a:rPr lang="en-IN" dirty="0"/>
              <a:t>.Justify-content</a:t>
            </a:r>
          </a:p>
          <a:p>
            <a:pPr marL="0" indent="0">
              <a:buNone/>
            </a:pPr>
            <a:r>
              <a:rPr lang="en-IN" dirty="0"/>
              <a:t>   </a:t>
            </a:r>
            <a:r>
              <a:rPr lang="en-IN" dirty="0" err="1"/>
              <a:t>center,End</a:t>
            </a:r>
            <a:endParaRPr lang="en-IN" dirty="0"/>
          </a:p>
          <a:p>
            <a:r>
              <a:rPr lang="en-IN" dirty="0"/>
              <a:t>Vertical navigation</a:t>
            </a:r>
          </a:p>
          <a:p>
            <a:pPr marL="0" indent="0">
              <a:buNone/>
            </a:pPr>
            <a:r>
              <a:rPr lang="en-IN" dirty="0"/>
              <a:t>.Flex-column</a:t>
            </a:r>
          </a:p>
        </p:txBody>
      </p:sp>
    </p:spTree>
    <p:extLst>
      <p:ext uri="{BB962C8B-B14F-4D97-AF65-F5344CB8AC3E}">
        <p14:creationId xmlns:p14="http://schemas.microsoft.com/office/powerpoint/2010/main" val="429171341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Tabs</a:t>
            </a:r>
          </a:p>
        </p:txBody>
      </p:sp>
      <p:sp>
        <p:nvSpPr>
          <p:cNvPr id="3" name="Content Placeholder 2"/>
          <p:cNvSpPr>
            <a:spLocks noGrp="1"/>
          </p:cNvSpPr>
          <p:nvPr>
            <p:ph idx="1"/>
          </p:nvPr>
        </p:nvSpPr>
        <p:spPr/>
        <p:txBody>
          <a:bodyPr>
            <a:normAutofit fontScale="70000" lnSpcReduction="20000"/>
          </a:bodyPr>
          <a:lstStyle/>
          <a:p>
            <a:r>
              <a:rPr lang="en-IN" dirty="0"/>
              <a:t>Collapsible button</a:t>
            </a:r>
          </a:p>
          <a:p>
            <a:pPr marL="0" indent="0">
              <a:buNone/>
            </a:pPr>
            <a:r>
              <a:rPr lang="en-IN" dirty="0"/>
              <a:t>   .data-</a:t>
            </a:r>
            <a:r>
              <a:rPr lang="en-IN" dirty="0" err="1"/>
              <a:t>bs</a:t>
            </a:r>
            <a:r>
              <a:rPr lang="en-IN" dirty="0"/>
              <a:t>-toggle</a:t>
            </a:r>
          </a:p>
          <a:p>
            <a:pPr marL="0" indent="0">
              <a:buNone/>
            </a:pPr>
            <a:r>
              <a:rPr lang="en-IN" dirty="0"/>
              <a:t>   .data-</a:t>
            </a:r>
            <a:r>
              <a:rPr lang="en-IN" dirty="0" err="1"/>
              <a:t>bs</a:t>
            </a:r>
            <a:r>
              <a:rPr lang="en-IN" dirty="0"/>
              <a:t>-target</a:t>
            </a:r>
          </a:p>
          <a:p>
            <a:r>
              <a:rPr lang="en-IN" dirty="0"/>
              <a:t>Navigation Tabs</a:t>
            </a:r>
          </a:p>
          <a:p>
            <a:pPr marL="0" indent="0">
              <a:buNone/>
            </a:pPr>
            <a:r>
              <a:rPr lang="en-IN" dirty="0"/>
              <a:t>      1 .</a:t>
            </a:r>
            <a:r>
              <a:rPr lang="en-IN" dirty="0" err="1"/>
              <a:t>nav</a:t>
            </a:r>
            <a:r>
              <a:rPr lang="en-IN" dirty="0"/>
              <a:t>, .</a:t>
            </a:r>
            <a:r>
              <a:rPr lang="en-IN" dirty="0" err="1"/>
              <a:t>Nav</a:t>
            </a:r>
            <a:r>
              <a:rPr lang="en-IN" dirty="0"/>
              <a:t>-tabs, .</a:t>
            </a:r>
            <a:r>
              <a:rPr lang="en-IN" dirty="0" err="1"/>
              <a:t>nav</a:t>
            </a:r>
            <a:r>
              <a:rPr lang="en-IN" dirty="0"/>
              <a:t>-item, .</a:t>
            </a:r>
            <a:r>
              <a:rPr lang="en-IN" dirty="0" err="1"/>
              <a:t>nav</a:t>
            </a:r>
            <a:r>
              <a:rPr lang="en-IN" dirty="0"/>
              <a:t>-link</a:t>
            </a:r>
          </a:p>
          <a:p>
            <a:pPr marL="0" indent="0">
              <a:buNone/>
            </a:pPr>
            <a:r>
              <a:rPr lang="en-IN" dirty="0"/>
              <a:t>      2. data-</a:t>
            </a:r>
            <a:r>
              <a:rPr lang="en-IN" dirty="0" err="1"/>
              <a:t>bs</a:t>
            </a:r>
            <a:r>
              <a:rPr lang="en-IN" dirty="0"/>
              <a:t>-toggle=“tab”</a:t>
            </a:r>
          </a:p>
          <a:p>
            <a:r>
              <a:rPr lang="en-IN" dirty="0"/>
              <a:t>Navigation tag</a:t>
            </a:r>
          </a:p>
          <a:p>
            <a:pPr marL="0" indent="0">
              <a:buNone/>
            </a:pPr>
            <a:r>
              <a:rPr lang="en-IN" dirty="0"/>
              <a:t>     1 .</a:t>
            </a:r>
            <a:r>
              <a:rPr lang="en-IN" dirty="0" err="1"/>
              <a:t>navbar</a:t>
            </a:r>
            <a:r>
              <a:rPr lang="en-IN" dirty="0"/>
              <a:t> , .</a:t>
            </a:r>
            <a:r>
              <a:rPr lang="en-IN" dirty="0" err="1"/>
              <a:t>navbar</a:t>
            </a:r>
            <a:r>
              <a:rPr lang="en-IN" dirty="0"/>
              <a:t>-expand-</a:t>
            </a:r>
            <a:r>
              <a:rPr lang="en-IN" dirty="0" err="1"/>
              <a:t>sm</a:t>
            </a:r>
            <a:r>
              <a:rPr lang="en-IN" dirty="0"/>
              <a:t>, </a:t>
            </a:r>
          </a:p>
          <a:p>
            <a:pPr marL="0" indent="0">
              <a:buNone/>
            </a:pPr>
            <a:r>
              <a:rPr lang="en-IN" dirty="0"/>
              <a:t>     2 .</a:t>
            </a:r>
            <a:r>
              <a:rPr lang="en-IN" dirty="0" err="1"/>
              <a:t>navbar-nav</a:t>
            </a:r>
            <a:r>
              <a:rPr lang="en-IN" dirty="0"/>
              <a:t>, .</a:t>
            </a:r>
            <a:r>
              <a:rPr lang="en-IN" dirty="0" err="1"/>
              <a:t>nav</a:t>
            </a:r>
            <a:r>
              <a:rPr lang="en-IN" dirty="0"/>
              <a:t>-item, .</a:t>
            </a:r>
            <a:r>
              <a:rPr lang="en-IN" dirty="0" err="1"/>
              <a:t>nav</a:t>
            </a:r>
            <a:r>
              <a:rPr lang="en-IN" dirty="0"/>
              <a:t>-link</a:t>
            </a:r>
          </a:p>
          <a:p>
            <a:r>
              <a:rPr lang="en-IN" dirty="0"/>
              <a:t>Justify-content- </a:t>
            </a:r>
            <a:r>
              <a:rPr lang="en-IN" dirty="0" err="1"/>
              <a:t>center</a:t>
            </a:r>
            <a:r>
              <a:rPr lang="en-IN" dirty="0"/>
              <a:t>/end</a:t>
            </a:r>
          </a:p>
          <a:p>
            <a:r>
              <a:rPr lang="en-IN" dirty="0"/>
              <a:t>Dark-</a:t>
            </a:r>
            <a:r>
              <a:rPr lang="en-IN" dirty="0" err="1"/>
              <a:t>color</a:t>
            </a:r>
            <a:r>
              <a:rPr lang="en-IN" dirty="0"/>
              <a:t> text</a:t>
            </a:r>
          </a:p>
          <a:p>
            <a:pPr marL="0" indent="0">
              <a:buNone/>
            </a:pPr>
            <a:r>
              <a:rPr lang="en-IN" dirty="0"/>
              <a:t>.</a:t>
            </a:r>
            <a:r>
              <a:rPr lang="en-IN" dirty="0" err="1"/>
              <a:t>navbar</a:t>
            </a:r>
            <a:r>
              <a:rPr lang="en-IN" dirty="0"/>
              <a:t>-dark/</a:t>
            </a:r>
            <a:r>
              <a:rPr lang="en-IN" dirty="0" err="1"/>
              <a:t>navbar</a:t>
            </a:r>
            <a:r>
              <a:rPr lang="en-IN" dirty="0"/>
              <a:t>-light</a:t>
            </a:r>
          </a:p>
        </p:txBody>
      </p:sp>
    </p:spTree>
    <p:extLst>
      <p:ext uri="{BB962C8B-B14F-4D97-AF65-F5344CB8AC3E}">
        <p14:creationId xmlns:p14="http://schemas.microsoft.com/office/powerpoint/2010/main" val="30955707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Styles and Semantics</a:t>
            </a:r>
          </a:p>
        </p:txBody>
      </p:sp>
      <p:sp>
        <p:nvSpPr>
          <p:cNvPr id="3" name="Content Placeholder 2"/>
          <p:cNvSpPr>
            <a:spLocks noGrp="1"/>
          </p:cNvSpPr>
          <p:nvPr>
            <p:ph idx="1"/>
          </p:nvPr>
        </p:nvSpPr>
        <p:spPr/>
        <p:txBody>
          <a:bodyPr>
            <a:normAutofit fontScale="85000" lnSpcReduction="20000"/>
          </a:bodyPr>
          <a:lstStyle/>
          <a:p>
            <a:r>
              <a:rPr lang="en-IN" dirty="0"/>
              <a:t>&lt;div&gt; used for division of page&lt;/div&gt;</a:t>
            </a:r>
          </a:p>
          <a:p>
            <a:pPr marL="0" indent="0">
              <a:buNone/>
            </a:pPr>
            <a:r>
              <a:rPr lang="en-IN" dirty="0"/>
              <a:t>           </a:t>
            </a:r>
          </a:p>
          <a:p>
            <a:r>
              <a:rPr lang="en-IN" dirty="0"/>
              <a:t>&lt;span&gt;</a:t>
            </a:r>
          </a:p>
          <a:p>
            <a:r>
              <a:rPr lang="en-IN" dirty="0"/>
              <a:t>&lt;header&gt;</a:t>
            </a:r>
          </a:p>
          <a:p>
            <a:r>
              <a:rPr lang="en-IN" dirty="0"/>
              <a:t>&lt;</a:t>
            </a:r>
            <a:r>
              <a:rPr lang="en-IN" dirty="0" err="1"/>
              <a:t>nav</a:t>
            </a:r>
            <a:r>
              <a:rPr lang="en-IN" dirty="0"/>
              <a:t>&gt;</a:t>
            </a:r>
          </a:p>
          <a:p>
            <a:r>
              <a:rPr lang="en-IN" dirty="0"/>
              <a:t>&lt;main&gt;</a:t>
            </a:r>
          </a:p>
          <a:p>
            <a:r>
              <a:rPr lang="en-IN" dirty="0"/>
              <a:t>&lt;section&gt;</a:t>
            </a:r>
          </a:p>
          <a:p>
            <a:r>
              <a:rPr lang="en-IN" dirty="0"/>
              <a:t>&lt;article&gt;</a:t>
            </a:r>
          </a:p>
          <a:p>
            <a:r>
              <a:rPr lang="en-IN" dirty="0"/>
              <a:t>&lt;aside&gt;</a:t>
            </a:r>
          </a:p>
          <a:p>
            <a:r>
              <a:rPr lang="en-IN" dirty="0"/>
              <a:t>&lt;footer&gt;</a:t>
            </a:r>
          </a:p>
        </p:txBody>
      </p:sp>
    </p:spTree>
    <p:extLst>
      <p:ext uri="{BB962C8B-B14F-4D97-AF65-F5344CB8AC3E}">
        <p14:creationId xmlns:p14="http://schemas.microsoft.com/office/powerpoint/2010/main" val="256030947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E97A7-3579-D04B-92A4-5BC142DF798D}"/>
              </a:ext>
            </a:extLst>
          </p:cNvPr>
          <p:cNvSpPr>
            <a:spLocks noGrp="1"/>
          </p:cNvSpPr>
          <p:nvPr>
            <p:ph type="title"/>
          </p:nvPr>
        </p:nvSpPr>
        <p:spPr/>
        <p:txBody>
          <a:bodyPr/>
          <a:lstStyle/>
          <a:p>
            <a:r>
              <a:rPr lang="en-IN" dirty="0"/>
              <a:t>Content-alignment</a:t>
            </a:r>
          </a:p>
        </p:txBody>
      </p:sp>
      <p:sp>
        <p:nvSpPr>
          <p:cNvPr id="3" name="Content Placeholder 2">
            <a:extLst>
              <a:ext uri="{FF2B5EF4-FFF2-40B4-BE49-F238E27FC236}">
                <a16:creationId xmlns:a16="http://schemas.microsoft.com/office/drawing/2014/main" id="{543ABA1B-6A76-B9F5-2E66-AA21D34D92D1}"/>
              </a:ext>
            </a:extLst>
          </p:cNvPr>
          <p:cNvSpPr>
            <a:spLocks noGrp="1"/>
          </p:cNvSpPr>
          <p:nvPr>
            <p:ph idx="1"/>
          </p:nvPr>
        </p:nvSpPr>
        <p:spPr/>
        <p:txBody>
          <a:bodyPr/>
          <a:lstStyle/>
          <a:p>
            <a:r>
              <a:rPr lang="en-IN" dirty="0"/>
              <a:t>Align-content-start/end/</a:t>
            </a:r>
            <a:r>
              <a:rPr lang="en-IN" dirty="0" err="1"/>
              <a:t>center</a:t>
            </a:r>
            <a:r>
              <a:rPr lang="en-IN" dirty="0"/>
              <a:t>/around/between</a:t>
            </a:r>
          </a:p>
          <a:p>
            <a:r>
              <a:rPr lang="en-IN" dirty="0"/>
              <a:t>Align-items-start/end/</a:t>
            </a:r>
            <a:r>
              <a:rPr lang="en-IN" dirty="0" err="1"/>
              <a:t>center</a:t>
            </a:r>
            <a:r>
              <a:rPr lang="en-IN" dirty="0"/>
              <a:t>/stretch</a:t>
            </a:r>
          </a:p>
          <a:p>
            <a:r>
              <a:rPr lang="en-IN" dirty="0"/>
              <a:t>Align-self- align only single element.</a:t>
            </a:r>
          </a:p>
          <a:p>
            <a:endParaRPr lang="en-IN" dirty="0"/>
          </a:p>
        </p:txBody>
      </p:sp>
    </p:spTree>
    <p:extLst>
      <p:ext uri="{BB962C8B-B14F-4D97-AF65-F5344CB8AC3E}">
        <p14:creationId xmlns:p14="http://schemas.microsoft.com/office/powerpoint/2010/main" val="215576083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CSS </a:t>
            </a:r>
            <a:r>
              <a:rPr lang="en-IN" dirty="0" err="1"/>
              <a:t>Combinators</a:t>
            </a:r>
            <a:endParaRPr lang="en-IN" dirty="0"/>
          </a:p>
        </p:txBody>
      </p:sp>
      <p:sp>
        <p:nvSpPr>
          <p:cNvPr id="3" name="Content Placeholder 2"/>
          <p:cNvSpPr>
            <a:spLocks noGrp="1"/>
          </p:cNvSpPr>
          <p:nvPr>
            <p:ph idx="1"/>
          </p:nvPr>
        </p:nvSpPr>
        <p:spPr/>
        <p:txBody>
          <a:bodyPr>
            <a:normAutofit fontScale="77500" lnSpcReduction="20000"/>
          </a:bodyPr>
          <a:lstStyle/>
          <a:p>
            <a:r>
              <a:rPr lang="en-IN" dirty="0"/>
              <a:t>Descendant Selector(space)</a:t>
            </a:r>
          </a:p>
          <a:p>
            <a:pPr marL="0" indent="0">
              <a:buNone/>
            </a:pPr>
            <a:r>
              <a:rPr lang="en-IN" dirty="0"/>
              <a:t>The descendant selector matches all elements that are descendants of a specified element.</a:t>
            </a:r>
          </a:p>
          <a:p>
            <a:pPr marL="0" indent="0">
              <a:buNone/>
            </a:pPr>
            <a:r>
              <a:rPr lang="en-IN" dirty="0"/>
              <a:t>E.g.</a:t>
            </a:r>
          </a:p>
          <a:p>
            <a:pPr marL="0" indent="0">
              <a:buNone/>
            </a:pPr>
            <a:r>
              <a:rPr lang="en-IN" dirty="0"/>
              <a:t>   div p{ }</a:t>
            </a:r>
          </a:p>
          <a:p>
            <a:pPr marL="0" indent="0">
              <a:buNone/>
            </a:pPr>
            <a:r>
              <a:rPr lang="en-IN" dirty="0"/>
              <a:t>Selects all &lt;p&gt; elements inside &lt;div&gt; elements.</a:t>
            </a:r>
          </a:p>
          <a:p>
            <a:r>
              <a:rPr lang="en-IN" dirty="0"/>
              <a:t>Child Selector(&gt;)</a:t>
            </a:r>
          </a:p>
          <a:p>
            <a:pPr marL="0" indent="0">
              <a:buNone/>
            </a:pPr>
            <a:r>
              <a:rPr lang="en-IN" dirty="0"/>
              <a:t>    Selects all elements that are children of a specified element.</a:t>
            </a:r>
          </a:p>
          <a:p>
            <a:pPr marL="0" indent="0">
              <a:buNone/>
            </a:pPr>
            <a:r>
              <a:rPr lang="en-IN" dirty="0"/>
              <a:t>E.g. </a:t>
            </a:r>
          </a:p>
          <a:p>
            <a:pPr marL="0" indent="0">
              <a:buNone/>
            </a:pPr>
            <a:r>
              <a:rPr lang="en-IN" dirty="0" err="1"/>
              <a:t>Div</a:t>
            </a:r>
            <a:r>
              <a:rPr lang="en-IN" dirty="0"/>
              <a:t> &gt; p</a:t>
            </a:r>
          </a:p>
          <a:p>
            <a:pPr marL="0" indent="0">
              <a:buNone/>
            </a:pPr>
            <a:r>
              <a:rPr lang="en-IN" dirty="0"/>
              <a:t>Selects all &lt;p&gt; elements that are children of a &lt;div&gt; element.</a:t>
            </a:r>
          </a:p>
        </p:txBody>
      </p:sp>
    </p:spTree>
    <p:extLst>
      <p:ext uri="{BB962C8B-B14F-4D97-AF65-F5344CB8AC3E}">
        <p14:creationId xmlns:p14="http://schemas.microsoft.com/office/powerpoint/2010/main" val="29567349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Adjacent </a:t>
            </a:r>
            <a:r>
              <a:rPr lang="en-IN" dirty="0" err="1"/>
              <a:t>Sibiling</a:t>
            </a:r>
            <a:r>
              <a:rPr lang="en-IN" dirty="0"/>
              <a:t> Selector(+)</a:t>
            </a:r>
          </a:p>
          <a:p>
            <a:pPr marL="0" indent="0">
              <a:buNone/>
            </a:pPr>
            <a:r>
              <a:rPr lang="en-IN" dirty="0"/>
              <a:t>The adjacent </a:t>
            </a:r>
            <a:r>
              <a:rPr lang="en-IN" dirty="0" err="1"/>
              <a:t>sibiling</a:t>
            </a:r>
            <a:r>
              <a:rPr lang="en-IN" dirty="0"/>
              <a:t> selector is used to select an element that is directly after another specific element.</a:t>
            </a:r>
          </a:p>
          <a:p>
            <a:pPr marL="0" indent="0">
              <a:buNone/>
            </a:pPr>
            <a:r>
              <a:rPr lang="en-IN" dirty="0"/>
              <a:t>Sibling elements must have same parent element, and adjacent means immediately following.</a:t>
            </a:r>
          </a:p>
          <a:p>
            <a:pPr marL="0" indent="0">
              <a:buNone/>
            </a:pPr>
            <a:r>
              <a:rPr lang="en-IN" dirty="0"/>
              <a:t> </a:t>
            </a:r>
          </a:p>
          <a:p>
            <a:pPr marL="0" indent="0">
              <a:buNone/>
            </a:pPr>
            <a:endParaRPr lang="en-IN" dirty="0"/>
          </a:p>
        </p:txBody>
      </p:sp>
    </p:spTree>
    <p:extLst>
      <p:ext uri="{BB962C8B-B14F-4D97-AF65-F5344CB8AC3E}">
        <p14:creationId xmlns:p14="http://schemas.microsoft.com/office/powerpoint/2010/main" val="5773653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General </a:t>
            </a:r>
            <a:r>
              <a:rPr lang="en-IN" dirty="0" err="1"/>
              <a:t>Sibiling</a:t>
            </a:r>
            <a:r>
              <a:rPr lang="en-IN" dirty="0"/>
              <a:t> Selector(~)</a:t>
            </a:r>
          </a:p>
          <a:p>
            <a:pPr marL="0" indent="0">
              <a:buNone/>
            </a:pPr>
            <a:r>
              <a:rPr lang="en-IN" dirty="0"/>
              <a:t>Selects all elements that are next </a:t>
            </a:r>
            <a:r>
              <a:rPr lang="en-IN" dirty="0" err="1"/>
              <a:t>sibilings</a:t>
            </a:r>
            <a:r>
              <a:rPr lang="en-IN" dirty="0"/>
              <a:t> of a specified element.</a:t>
            </a:r>
          </a:p>
          <a:p>
            <a:pPr marL="0" indent="0">
              <a:buNone/>
            </a:pPr>
            <a:r>
              <a:rPr lang="en-IN" dirty="0"/>
              <a:t>E.g.</a:t>
            </a:r>
          </a:p>
          <a:p>
            <a:pPr marL="0" indent="0">
              <a:buNone/>
            </a:pPr>
            <a:r>
              <a:rPr lang="en-IN" dirty="0" err="1"/>
              <a:t>Div</a:t>
            </a:r>
            <a:r>
              <a:rPr lang="en-IN" dirty="0"/>
              <a:t> ~ p{ }</a:t>
            </a:r>
          </a:p>
          <a:p>
            <a:pPr marL="0" indent="0">
              <a:buNone/>
            </a:pPr>
            <a:r>
              <a:rPr lang="en-IN" dirty="0"/>
              <a:t>Selects all &lt;p&gt; elements that are next </a:t>
            </a:r>
            <a:r>
              <a:rPr lang="en-IN" dirty="0" err="1"/>
              <a:t>sibilings</a:t>
            </a:r>
            <a:r>
              <a:rPr lang="en-IN" dirty="0"/>
              <a:t> of &lt;div&gt; element.</a:t>
            </a:r>
          </a:p>
        </p:txBody>
      </p:sp>
    </p:spTree>
    <p:extLst>
      <p:ext uri="{BB962C8B-B14F-4D97-AF65-F5344CB8AC3E}">
        <p14:creationId xmlns:p14="http://schemas.microsoft.com/office/powerpoint/2010/main" val="357811839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Global Selector</a:t>
            </a:r>
          </a:p>
        </p:txBody>
      </p:sp>
      <p:sp>
        <p:nvSpPr>
          <p:cNvPr id="3" name="Content Placeholder 2"/>
          <p:cNvSpPr>
            <a:spLocks noGrp="1"/>
          </p:cNvSpPr>
          <p:nvPr>
            <p:ph idx="1"/>
          </p:nvPr>
        </p:nvSpPr>
        <p:spPr/>
        <p:txBody>
          <a:bodyPr/>
          <a:lstStyle/>
          <a:p>
            <a:r>
              <a:rPr lang="en-IN" dirty="0"/>
              <a:t>*</a:t>
            </a:r>
          </a:p>
          <a:p>
            <a:r>
              <a:rPr lang="en-IN" dirty="0"/>
              <a:t>It all tags within the current web </a:t>
            </a:r>
            <a:r>
              <a:rPr lang="en-IN" dirty="0" err="1"/>
              <a:t>page,including</a:t>
            </a:r>
            <a:r>
              <a:rPr lang="en-IN" dirty="0"/>
              <a:t> &lt;html&gt;,&lt;head&gt;, &lt;body&gt; etc.</a:t>
            </a:r>
          </a:p>
        </p:txBody>
      </p:sp>
    </p:spTree>
    <p:extLst>
      <p:ext uri="{BB962C8B-B14F-4D97-AF65-F5344CB8AC3E}">
        <p14:creationId xmlns:p14="http://schemas.microsoft.com/office/powerpoint/2010/main" val="11775008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AJAX</a:t>
            </a:r>
          </a:p>
        </p:txBody>
      </p:sp>
      <p:sp>
        <p:nvSpPr>
          <p:cNvPr id="3" name="Content Placeholder 2"/>
          <p:cNvSpPr>
            <a:spLocks noGrp="1"/>
          </p:cNvSpPr>
          <p:nvPr>
            <p:ph idx="1"/>
          </p:nvPr>
        </p:nvSpPr>
        <p:spPr/>
        <p:txBody>
          <a:bodyPr/>
          <a:lstStyle/>
          <a:p>
            <a:r>
              <a:rPr lang="en-IN" dirty="0"/>
              <a:t>Asynchronous </a:t>
            </a:r>
            <a:r>
              <a:rPr lang="en-IN" dirty="0" err="1"/>
              <a:t>Javascripts</a:t>
            </a:r>
            <a:r>
              <a:rPr lang="en-IN" dirty="0"/>
              <a:t> And XML</a:t>
            </a:r>
          </a:p>
          <a:p>
            <a:r>
              <a:rPr lang="en-IN" dirty="0"/>
              <a:t>AJAX is a technique to create fast and dynamic website.</a:t>
            </a:r>
          </a:p>
          <a:p>
            <a:r>
              <a:rPr lang="en-IN" dirty="0"/>
              <a:t>Sending background request to server and getting background response from server.</a:t>
            </a:r>
          </a:p>
          <a:p>
            <a:r>
              <a:rPr lang="en-IN" dirty="0"/>
              <a:t>AJAX helps to fetching data asynchronously with out interfering existing content.</a:t>
            </a:r>
          </a:p>
          <a:p>
            <a:r>
              <a:rPr lang="en-IN" dirty="0"/>
              <a:t>No </a:t>
            </a:r>
            <a:r>
              <a:rPr lang="en-IN" dirty="0" err="1"/>
              <a:t>pageload</a:t>
            </a:r>
            <a:r>
              <a:rPr lang="en-IN" dirty="0"/>
              <a:t>/refresh required.</a:t>
            </a:r>
          </a:p>
        </p:txBody>
      </p:sp>
    </p:spTree>
    <p:extLst>
      <p:ext uri="{BB962C8B-B14F-4D97-AF65-F5344CB8AC3E}">
        <p14:creationId xmlns:p14="http://schemas.microsoft.com/office/powerpoint/2010/main" val="382931443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err="1"/>
              <a:t>XMLHttpRequest</a:t>
            </a:r>
            <a:endParaRPr lang="en-IN" dirty="0"/>
          </a:p>
          <a:p>
            <a:r>
              <a:rPr lang="en-IN" dirty="0"/>
              <a:t>5 </a:t>
            </a:r>
            <a:r>
              <a:rPr lang="en-IN" dirty="0" err="1"/>
              <a:t>readyState</a:t>
            </a:r>
            <a:endParaRPr lang="en-IN" dirty="0"/>
          </a:p>
          <a:p>
            <a:r>
              <a:rPr lang="en-IN" dirty="0"/>
              <a:t>0: request not initialized‘</a:t>
            </a:r>
          </a:p>
          <a:p>
            <a:r>
              <a:rPr lang="en-IN" dirty="0"/>
              <a:t>1:Server connection established</a:t>
            </a:r>
          </a:p>
          <a:p>
            <a:r>
              <a:rPr lang="en-IN" dirty="0"/>
              <a:t>2:request received</a:t>
            </a:r>
          </a:p>
          <a:p>
            <a:r>
              <a:rPr lang="en-IN" dirty="0"/>
              <a:t>3:processing the request</a:t>
            </a:r>
          </a:p>
          <a:p>
            <a:r>
              <a:rPr lang="en-IN" dirty="0"/>
              <a:t>4:request finished and response ready</a:t>
            </a:r>
          </a:p>
        </p:txBody>
      </p:sp>
    </p:spTree>
    <p:extLst>
      <p:ext uri="{BB962C8B-B14F-4D97-AF65-F5344CB8AC3E}">
        <p14:creationId xmlns:p14="http://schemas.microsoft.com/office/powerpoint/2010/main" val="163501878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Create </a:t>
            </a:r>
            <a:r>
              <a:rPr lang="en-IN" dirty="0" err="1"/>
              <a:t>XMLHTTPRequestObject</a:t>
            </a:r>
            <a:r>
              <a:rPr lang="en-IN" dirty="0"/>
              <a:t>:</a:t>
            </a:r>
          </a:p>
          <a:p>
            <a:pPr marL="0" indent="0">
              <a:buNone/>
            </a:pPr>
            <a:r>
              <a:rPr lang="en-IN" dirty="0"/>
              <a:t>  </a:t>
            </a:r>
            <a:r>
              <a:rPr lang="en-IN" dirty="0" err="1"/>
              <a:t>const</a:t>
            </a:r>
            <a:r>
              <a:rPr lang="en-IN" dirty="0"/>
              <a:t> </a:t>
            </a:r>
            <a:r>
              <a:rPr lang="en-IN" dirty="0" err="1"/>
              <a:t>objectname</a:t>
            </a:r>
            <a:r>
              <a:rPr lang="en-IN" dirty="0"/>
              <a:t>= new </a:t>
            </a:r>
            <a:r>
              <a:rPr lang="en-IN" dirty="0" err="1"/>
              <a:t>XMLHttpRequest</a:t>
            </a:r>
            <a:r>
              <a:rPr lang="en-IN" dirty="0"/>
              <a:t>();</a:t>
            </a:r>
          </a:p>
          <a:p>
            <a:r>
              <a:rPr lang="en-IN" dirty="0"/>
              <a:t>Initialize created request:</a:t>
            </a:r>
          </a:p>
          <a:p>
            <a:pPr marL="0" indent="0">
              <a:buNone/>
            </a:pPr>
            <a:r>
              <a:rPr lang="en-IN" dirty="0"/>
              <a:t>  </a:t>
            </a:r>
            <a:r>
              <a:rPr lang="en-IN" dirty="0" err="1"/>
              <a:t>objectname.open</a:t>
            </a:r>
            <a:r>
              <a:rPr lang="en-IN" dirty="0"/>
              <a:t>(“GET”, ”data.txt”, true);</a:t>
            </a:r>
          </a:p>
          <a:p>
            <a:r>
              <a:rPr lang="en-IN" dirty="0" err="1"/>
              <a:t>objectname.send</a:t>
            </a:r>
            <a:r>
              <a:rPr lang="en-IN" dirty="0"/>
              <a:t>();</a:t>
            </a:r>
          </a:p>
        </p:txBody>
      </p:sp>
    </p:spTree>
    <p:extLst>
      <p:ext uri="{BB962C8B-B14F-4D97-AF65-F5344CB8AC3E}">
        <p14:creationId xmlns:p14="http://schemas.microsoft.com/office/powerpoint/2010/main" val="308207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b="1" dirty="0"/>
              <a:t>Heading Tag</a:t>
            </a:r>
          </a:p>
          <a:p>
            <a:r>
              <a:rPr lang="en-IN" b="1" dirty="0"/>
              <a:t>Paragraph Tag</a:t>
            </a:r>
          </a:p>
          <a:p>
            <a:r>
              <a:rPr lang="en-IN" b="1" dirty="0"/>
              <a:t>Style tag</a:t>
            </a:r>
          </a:p>
          <a:p>
            <a:pPr marL="0" indent="0">
              <a:buNone/>
            </a:pPr>
            <a:r>
              <a:rPr lang="en-IN" dirty="0"/>
              <a:t>       &lt;</a:t>
            </a:r>
            <a:r>
              <a:rPr lang="en-IN" i="1" dirty="0" err="1"/>
              <a:t>tagname</a:t>
            </a:r>
            <a:r>
              <a:rPr lang="en-IN" dirty="0"/>
              <a:t> style="</a:t>
            </a:r>
            <a:r>
              <a:rPr lang="en-IN" i="1" dirty="0" err="1"/>
              <a:t>property</a:t>
            </a:r>
            <a:r>
              <a:rPr lang="en-IN" dirty="0" err="1"/>
              <a:t>:</a:t>
            </a:r>
            <a:r>
              <a:rPr lang="en-IN" i="1" dirty="0" err="1"/>
              <a:t>value</a:t>
            </a:r>
            <a:r>
              <a:rPr lang="en-IN" i="1" dirty="0"/>
              <a:t>;</a:t>
            </a:r>
            <a:r>
              <a:rPr lang="en-IN" dirty="0"/>
              <a:t>"&gt;</a:t>
            </a:r>
          </a:p>
          <a:p>
            <a:pPr marL="0" indent="0">
              <a:buNone/>
            </a:pPr>
            <a:r>
              <a:rPr lang="en-IN" b="1" dirty="0"/>
              <a:t>    Property:</a:t>
            </a:r>
          </a:p>
          <a:p>
            <a:pPr marL="0" indent="0">
              <a:buNone/>
            </a:pPr>
            <a:r>
              <a:rPr lang="en-IN" dirty="0"/>
              <a:t>   background-</a:t>
            </a:r>
            <a:r>
              <a:rPr lang="en-IN" dirty="0" err="1"/>
              <a:t>color</a:t>
            </a:r>
            <a:endParaRPr lang="en-IN" dirty="0"/>
          </a:p>
          <a:p>
            <a:pPr marL="0" indent="0">
              <a:buNone/>
            </a:pPr>
            <a:r>
              <a:rPr lang="en-IN" dirty="0"/>
              <a:t>    </a:t>
            </a:r>
            <a:r>
              <a:rPr lang="en-IN" dirty="0" err="1"/>
              <a:t>color</a:t>
            </a:r>
            <a:endParaRPr lang="en-IN" dirty="0"/>
          </a:p>
          <a:p>
            <a:pPr marL="0" indent="0">
              <a:buNone/>
            </a:pPr>
            <a:r>
              <a:rPr lang="en-IN" dirty="0"/>
              <a:t>    font-family</a:t>
            </a:r>
          </a:p>
          <a:p>
            <a:pPr marL="0" indent="0">
              <a:buNone/>
            </a:pPr>
            <a:r>
              <a:rPr lang="en-IN" dirty="0"/>
              <a:t>    font-size</a:t>
            </a:r>
          </a:p>
          <a:p>
            <a:pPr marL="0" indent="0">
              <a:buNone/>
            </a:pPr>
            <a:r>
              <a:rPr lang="en-IN" dirty="0"/>
              <a:t>    Text-align</a:t>
            </a:r>
          </a:p>
          <a:p>
            <a:pPr marL="0" indent="0">
              <a:buNone/>
            </a:pPr>
            <a:r>
              <a:rPr lang="en-IN" dirty="0"/>
              <a:t>    </a:t>
            </a:r>
          </a:p>
        </p:txBody>
      </p:sp>
    </p:spTree>
    <p:extLst>
      <p:ext uri="{BB962C8B-B14F-4D97-AF65-F5344CB8AC3E}">
        <p14:creationId xmlns:p14="http://schemas.microsoft.com/office/powerpoint/2010/main" val="567714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 </a:t>
            </a:r>
            <a:r>
              <a:rPr lang="en-IN" dirty="0" err="1"/>
              <a:t>Formating</a:t>
            </a:r>
            <a:r>
              <a:rPr lang="en-IN" dirty="0"/>
              <a:t> Tags</a:t>
            </a:r>
          </a:p>
        </p:txBody>
      </p:sp>
      <p:sp>
        <p:nvSpPr>
          <p:cNvPr id="3" name="Content Placeholder 2"/>
          <p:cNvSpPr>
            <a:spLocks noGrp="1"/>
          </p:cNvSpPr>
          <p:nvPr>
            <p:ph idx="1"/>
          </p:nvPr>
        </p:nvSpPr>
        <p:spPr/>
        <p:txBody>
          <a:bodyPr>
            <a:normAutofit fontScale="92500" lnSpcReduction="20000"/>
          </a:bodyPr>
          <a:lstStyle/>
          <a:p>
            <a:r>
              <a:rPr lang="en-IN" dirty="0"/>
              <a:t>&lt;b&gt;bold text&lt;/b&gt;</a:t>
            </a:r>
          </a:p>
          <a:p>
            <a:r>
              <a:rPr lang="en-IN" dirty="0"/>
              <a:t>&lt;</a:t>
            </a:r>
            <a:r>
              <a:rPr lang="en-IN" dirty="0" err="1"/>
              <a:t>i</a:t>
            </a:r>
            <a:r>
              <a:rPr lang="en-IN" dirty="0"/>
              <a:t>&gt;italic text&lt;/</a:t>
            </a:r>
            <a:r>
              <a:rPr lang="en-IN" dirty="0" err="1"/>
              <a:t>i</a:t>
            </a:r>
            <a:r>
              <a:rPr lang="en-IN" dirty="0"/>
              <a:t>&gt;</a:t>
            </a:r>
          </a:p>
          <a:p>
            <a:r>
              <a:rPr lang="en-IN" dirty="0"/>
              <a:t>&lt;</a:t>
            </a:r>
            <a:r>
              <a:rPr lang="en-IN" dirty="0" err="1"/>
              <a:t>em</a:t>
            </a:r>
            <a:r>
              <a:rPr lang="en-IN" dirty="0"/>
              <a:t>&gt;emphasized text&lt;/</a:t>
            </a:r>
            <a:r>
              <a:rPr lang="en-IN" dirty="0" err="1"/>
              <a:t>em</a:t>
            </a:r>
            <a:r>
              <a:rPr lang="en-IN" dirty="0"/>
              <a:t>&gt;</a:t>
            </a:r>
          </a:p>
          <a:p>
            <a:r>
              <a:rPr lang="en-IN" dirty="0"/>
              <a:t>&lt;mark&gt;marked text&lt;/mark&gt;</a:t>
            </a:r>
          </a:p>
          <a:p>
            <a:r>
              <a:rPr lang="en-IN" dirty="0"/>
              <a:t>&lt;small&gt;Smaller text&lt;/small&gt;</a:t>
            </a:r>
          </a:p>
          <a:p>
            <a:r>
              <a:rPr lang="en-IN" dirty="0"/>
              <a:t>&lt;del&gt;Deleted text&lt;/del&gt;</a:t>
            </a:r>
          </a:p>
          <a:p>
            <a:r>
              <a:rPr lang="en-IN" dirty="0"/>
              <a:t>&lt;ins&gt;inserted text&lt;/ins&gt;</a:t>
            </a:r>
          </a:p>
          <a:p>
            <a:r>
              <a:rPr lang="en-IN" dirty="0"/>
              <a:t>&lt;sup&gt;superscript text&lt;/sup&gt;</a:t>
            </a:r>
          </a:p>
          <a:p>
            <a:r>
              <a:rPr lang="en-IN" dirty="0"/>
              <a:t>&lt;sub&gt;subscript text&lt;/sub&gt;</a:t>
            </a:r>
          </a:p>
          <a:p>
            <a:endParaRPr lang="en-IN" dirty="0"/>
          </a:p>
        </p:txBody>
      </p:sp>
    </p:spTree>
    <p:extLst>
      <p:ext uri="{BB962C8B-B14F-4D97-AF65-F5344CB8AC3E}">
        <p14:creationId xmlns:p14="http://schemas.microsoft.com/office/powerpoint/2010/main" val="29954687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Color</a:t>
            </a:r>
            <a:r>
              <a:rPr lang="en-IN" dirty="0"/>
              <a:t> values</a:t>
            </a:r>
          </a:p>
        </p:txBody>
      </p:sp>
      <p:sp>
        <p:nvSpPr>
          <p:cNvPr id="3" name="Content Placeholder 2"/>
          <p:cNvSpPr>
            <a:spLocks noGrp="1"/>
          </p:cNvSpPr>
          <p:nvPr>
            <p:ph idx="1"/>
          </p:nvPr>
        </p:nvSpPr>
        <p:spPr/>
        <p:txBody>
          <a:bodyPr>
            <a:normAutofit fontScale="92500" lnSpcReduction="10000"/>
          </a:bodyPr>
          <a:lstStyle/>
          <a:p>
            <a:r>
              <a:rPr lang="en-IN" dirty="0"/>
              <a:t>RGB(red, green, blue)</a:t>
            </a:r>
          </a:p>
          <a:p>
            <a:pPr marL="0" indent="0">
              <a:buNone/>
            </a:pPr>
            <a:r>
              <a:rPr lang="en-IN" dirty="0"/>
              <a:t>     value between 0 to 255</a:t>
            </a:r>
          </a:p>
          <a:p>
            <a:r>
              <a:rPr lang="en-IN" dirty="0"/>
              <a:t>RGBA(red, green, blue, alpha)</a:t>
            </a:r>
          </a:p>
          <a:p>
            <a:pPr marL="0" indent="0">
              <a:buNone/>
            </a:pPr>
            <a:r>
              <a:rPr lang="en-IN" dirty="0"/>
              <a:t>    alpha between 0.0 (full transparent)to 1.0(not transparent)</a:t>
            </a:r>
          </a:p>
          <a:p>
            <a:r>
              <a:rPr lang="en-IN" dirty="0"/>
              <a:t>HEX Values</a:t>
            </a:r>
          </a:p>
          <a:p>
            <a:pPr marL="514350" indent="-514350">
              <a:buFont typeface="+mj-lt"/>
              <a:buAutoNum type="arabicPeriod"/>
            </a:pPr>
            <a:r>
              <a:rPr lang="en-IN" dirty="0"/>
              <a:t>     Using hexadecimal values</a:t>
            </a:r>
          </a:p>
          <a:p>
            <a:pPr marL="514350" indent="-514350">
              <a:buFont typeface="+mj-lt"/>
              <a:buAutoNum type="arabicPeriod"/>
            </a:pPr>
            <a:r>
              <a:rPr lang="en-IN" dirty="0"/>
              <a:t>     #ff0000</a:t>
            </a:r>
          </a:p>
          <a:p>
            <a:pPr marL="0" indent="0">
              <a:buNone/>
            </a:pPr>
            <a:r>
              <a:rPr lang="en-IN" dirty="0"/>
              <a:t>     </a:t>
            </a:r>
          </a:p>
        </p:txBody>
      </p:sp>
    </p:spTree>
    <p:extLst>
      <p:ext uri="{BB962C8B-B14F-4D97-AF65-F5344CB8AC3E}">
        <p14:creationId xmlns:p14="http://schemas.microsoft.com/office/powerpoint/2010/main" val="4240306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F34C-E40D-DAD3-BFEC-B2CA0E83F7E5}"/>
              </a:ext>
            </a:extLst>
          </p:cNvPr>
          <p:cNvSpPr>
            <a:spLocks noGrp="1"/>
          </p:cNvSpPr>
          <p:nvPr>
            <p:ph type="title"/>
          </p:nvPr>
        </p:nvSpPr>
        <p:spPr/>
        <p:txBody>
          <a:bodyPr/>
          <a:lstStyle/>
          <a:p>
            <a:r>
              <a:rPr lang="en-IN" dirty="0"/>
              <a:t>File paths</a:t>
            </a:r>
          </a:p>
        </p:txBody>
      </p:sp>
      <p:sp>
        <p:nvSpPr>
          <p:cNvPr id="3" name="Content Placeholder 2">
            <a:extLst>
              <a:ext uri="{FF2B5EF4-FFF2-40B4-BE49-F238E27FC236}">
                <a16:creationId xmlns:a16="http://schemas.microsoft.com/office/drawing/2014/main" id="{3AA7B409-6D9D-AC14-A60B-D13C226F8A12}"/>
              </a:ext>
            </a:extLst>
          </p:cNvPr>
          <p:cNvSpPr>
            <a:spLocks noGrp="1"/>
          </p:cNvSpPr>
          <p:nvPr>
            <p:ph idx="1"/>
          </p:nvPr>
        </p:nvSpPr>
        <p:spPr/>
        <p:txBody>
          <a:bodyPr>
            <a:normAutofit lnSpcReduction="10000"/>
          </a:bodyPr>
          <a:lstStyle/>
          <a:p>
            <a:r>
              <a:rPr lang="en-IN" dirty="0"/>
              <a:t>Absolute File Path</a:t>
            </a:r>
          </a:p>
          <a:p>
            <a:pPr marL="0" indent="0">
              <a:buNone/>
            </a:pPr>
            <a:r>
              <a:rPr lang="en-IN" dirty="0"/>
              <a:t>    Relative to root i.e. C-drive</a:t>
            </a:r>
          </a:p>
          <a:p>
            <a:r>
              <a:rPr lang="en-IN" dirty="0"/>
              <a:t>Relative File Path</a:t>
            </a:r>
          </a:p>
          <a:p>
            <a:pPr marL="0" indent="0">
              <a:buNone/>
            </a:pPr>
            <a:r>
              <a:rPr lang="en-IN" dirty="0"/>
              <a:t>    Relative to current file where we currently</a:t>
            </a:r>
          </a:p>
          <a:p>
            <a:pPr marL="0" indent="0">
              <a:buNone/>
            </a:pPr>
            <a:r>
              <a:rPr lang="en-IN" dirty="0"/>
              <a:t>    writing code.</a:t>
            </a:r>
          </a:p>
          <a:p>
            <a:pPr marL="0" indent="0">
              <a:buNone/>
            </a:pPr>
            <a:r>
              <a:rPr lang="en-IN" dirty="0"/>
              <a:t>../filename</a:t>
            </a:r>
          </a:p>
          <a:p>
            <a:pPr marL="0" indent="0">
              <a:buNone/>
            </a:pPr>
            <a:r>
              <a:rPr lang="en-IN" dirty="0"/>
              <a:t>..- stands for go upper level from current file</a:t>
            </a:r>
          </a:p>
          <a:p>
            <a:pPr marL="0" indent="0">
              <a:buNone/>
            </a:pPr>
            <a:r>
              <a:rPr lang="en-IN" dirty="0"/>
              <a:t>./- stands for look into </a:t>
            </a:r>
            <a:r>
              <a:rPr lang="en-IN"/>
              <a:t>current directory</a:t>
            </a:r>
            <a:endParaRPr lang="en-IN" dirty="0"/>
          </a:p>
        </p:txBody>
      </p:sp>
    </p:spTree>
    <p:extLst>
      <p:ext uri="{BB962C8B-B14F-4D97-AF65-F5344CB8AC3E}">
        <p14:creationId xmlns:p14="http://schemas.microsoft.com/office/powerpoint/2010/main" val="27407019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Cascading Style Sheet</a:t>
            </a:r>
          </a:p>
        </p:txBody>
      </p:sp>
      <p:sp>
        <p:nvSpPr>
          <p:cNvPr id="3" name="Content Placeholder 2"/>
          <p:cNvSpPr>
            <a:spLocks noGrp="1"/>
          </p:cNvSpPr>
          <p:nvPr>
            <p:ph idx="1"/>
          </p:nvPr>
        </p:nvSpPr>
        <p:spPr/>
        <p:txBody>
          <a:bodyPr/>
          <a:lstStyle/>
          <a:p>
            <a:r>
              <a:rPr lang="en-IN" dirty="0"/>
              <a:t>Property-based language</a:t>
            </a:r>
          </a:p>
          <a:p>
            <a:r>
              <a:rPr lang="en-IN" dirty="0"/>
              <a:t>Creates styles in webpage</a:t>
            </a:r>
          </a:p>
          <a:p>
            <a:r>
              <a:rPr lang="en-IN" dirty="0"/>
              <a:t>Add beauty to web page</a:t>
            </a:r>
          </a:p>
          <a:p>
            <a:r>
              <a:rPr lang="en-IN" dirty="0"/>
              <a:t>Not a case sensitive language</a:t>
            </a:r>
          </a:p>
          <a:p>
            <a:r>
              <a:rPr lang="en-IN" dirty="0"/>
              <a:t>Defines key value pair</a:t>
            </a:r>
          </a:p>
          <a:p>
            <a:r>
              <a:rPr lang="en-IN" dirty="0"/>
              <a:t>Access HTML elements and adds styles to it</a:t>
            </a:r>
          </a:p>
          <a:p>
            <a:endParaRPr lang="en-IN" dirty="0"/>
          </a:p>
        </p:txBody>
      </p:sp>
    </p:spTree>
    <p:extLst>
      <p:ext uri="{BB962C8B-B14F-4D97-AF65-F5344CB8AC3E}">
        <p14:creationId xmlns:p14="http://schemas.microsoft.com/office/powerpoint/2010/main" val="5815326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 name="Picture 2" descr="Picture 2"/>
          <p:cNvPicPr>
            <a:picLocks noChangeAspect="1"/>
          </p:cNvPicPr>
          <p:nvPr/>
        </p:nvPicPr>
        <p:blipFill>
          <a:blip r:embed="rId2"/>
          <a:stretch>
            <a:fillRect/>
          </a:stretch>
        </p:blipFill>
        <p:spPr>
          <a:xfrm>
            <a:off x="0" y="857250"/>
            <a:ext cx="9144000" cy="5405539"/>
          </a:xfrm>
          <a:prstGeom prst="rect">
            <a:avLst/>
          </a:prstGeom>
          <a:ln w="12700">
            <a:miter lim="400000"/>
          </a:ln>
        </p:spPr>
      </p:pic>
      <p:sp>
        <p:nvSpPr>
          <p:cNvPr id="9" name="Text Placeholder 8">
            <a:extLst>
              <a:ext uri="{FF2B5EF4-FFF2-40B4-BE49-F238E27FC236}">
                <a16:creationId xmlns:a16="http://schemas.microsoft.com/office/drawing/2014/main" id="{2C1B869D-8777-0543-B867-E371CF208E85}"/>
              </a:ext>
            </a:extLst>
          </p:cNvPr>
          <p:cNvSpPr>
            <a:spLocks noGrp="1"/>
          </p:cNvSpPr>
          <p:nvPr>
            <p:ph type="body" idx="1"/>
          </p:nvPr>
        </p:nvSpPr>
        <p:spPr>
          <a:xfrm>
            <a:off x="628650" y="1975759"/>
            <a:ext cx="5470582" cy="3514214"/>
          </a:xfrm>
        </p:spPr>
        <p:txBody>
          <a:bodyPr/>
          <a:lstStyle/>
          <a:p>
            <a:pPr marL="0" indent="0">
              <a:buNone/>
            </a:pPr>
            <a:endParaRPr lang="en-US" dirty="0">
              <a:latin typeface="+mj-lt"/>
            </a:endParaRPr>
          </a:p>
          <a:p>
            <a:pPr marL="0" indent="0">
              <a:buNone/>
            </a:pPr>
            <a:endParaRPr lang="en-US" sz="2400" dirty="0">
              <a:latin typeface="+mj-lt"/>
            </a:endParaRPr>
          </a:p>
          <a:p>
            <a:endParaRPr lang="en-IN" sz="2400" dirty="0"/>
          </a:p>
          <a:p>
            <a:pPr marL="0" indent="0">
              <a:buNone/>
            </a:pPr>
            <a:endParaRPr lang="en-IN" dirty="0"/>
          </a:p>
        </p:txBody>
      </p:sp>
      <p:pic>
        <p:nvPicPr>
          <p:cNvPr id="1028" name="Picture 4" descr="240+ Designer-Made Website Templates 2023 - Free &amp; Premium">
            <a:extLst>
              <a:ext uri="{FF2B5EF4-FFF2-40B4-BE49-F238E27FC236}">
                <a16:creationId xmlns:a16="http://schemas.microsoft.com/office/drawing/2014/main" id="{03426607-27CE-A0DA-6658-F00AA2FF4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747157"/>
            <a:ext cx="8409214" cy="382905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FF3AE86-BE21-CD68-8FBE-1B585F8EDD72}"/>
              </a:ext>
            </a:extLst>
          </p:cNvPr>
          <p:cNvSpPr txBox="1"/>
          <p:nvPr/>
        </p:nvSpPr>
        <p:spPr>
          <a:xfrm>
            <a:off x="457200" y="1260884"/>
            <a:ext cx="6196693" cy="48474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4289" tIns="34289" rIns="34289" bIns="34289" numCol="1" spcCol="38100" rtlCol="0" anchor="t">
            <a:spAutoFit/>
          </a:bodyPr>
          <a:lstStyle/>
          <a:p>
            <a:pPr defTabSz="685800" hangingPunct="0"/>
            <a:r>
              <a:rPr lang="en-US" sz="2700" b="1" kern="0" dirty="0">
                <a:solidFill>
                  <a:srgbClr val="000000"/>
                </a:solidFill>
                <a:latin typeface="Calibri"/>
                <a:ea typeface="Calibri"/>
                <a:cs typeface="Helvetica"/>
                <a:sym typeface="Calibri"/>
              </a:rPr>
              <a:t>Webpages And Websites</a:t>
            </a:r>
            <a:endParaRPr lang="en-IN" sz="2700" b="1" kern="0" dirty="0">
              <a:solidFill>
                <a:srgbClr val="000000"/>
              </a:solidFill>
              <a:latin typeface="Calibri"/>
              <a:ea typeface="Calibri"/>
              <a:cs typeface="Helvetica"/>
              <a:sym typeface="Calibri"/>
            </a:endParaRPr>
          </a:p>
        </p:txBody>
      </p:sp>
    </p:spTree>
    <p:extLst>
      <p:ext uri="{BB962C8B-B14F-4D97-AF65-F5344CB8AC3E}">
        <p14:creationId xmlns:p14="http://schemas.microsoft.com/office/powerpoint/2010/main" val="13252902"/>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CSS can be added in 3 ways</a:t>
            </a:r>
          </a:p>
          <a:p>
            <a:r>
              <a:rPr lang="en-IN" dirty="0"/>
              <a:t>Inline- by using style attributes in html elements</a:t>
            </a:r>
          </a:p>
          <a:p>
            <a:pPr marL="0" indent="0">
              <a:buNone/>
            </a:pPr>
            <a:r>
              <a:rPr lang="en-IN" dirty="0"/>
              <a:t>      style=“ property : value”</a:t>
            </a:r>
          </a:p>
          <a:p>
            <a:r>
              <a:rPr lang="en-IN" dirty="0"/>
              <a:t>Internal- by using &lt;style&gt; tag in head section</a:t>
            </a:r>
          </a:p>
          <a:p>
            <a:r>
              <a:rPr lang="en-IN" dirty="0"/>
              <a:t>&lt;style&gt;</a:t>
            </a:r>
          </a:p>
          <a:p>
            <a:pPr marL="0" indent="0">
              <a:buNone/>
            </a:pPr>
            <a:r>
              <a:rPr lang="en-IN" dirty="0"/>
              <a:t>     selector{</a:t>
            </a:r>
          </a:p>
          <a:p>
            <a:pPr marL="0" indent="0">
              <a:buNone/>
            </a:pPr>
            <a:r>
              <a:rPr lang="en-IN" dirty="0"/>
              <a:t>                        property : value;</a:t>
            </a:r>
          </a:p>
          <a:p>
            <a:pPr marL="0" indent="0">
              <a:buNone/>
            </a:pPr>
            <a:r>
              <a:rPr lang="en-IN" dirty="0"/>
              <a:t>                     }</a:t>
            </a:r>
          </a:p>
          <a:p>
            <a:pPr marL="0" indent="0">
              <a:buNone/>
            </a:pPr>
            <a:r>
              <a:rPr lang="en-IN" dirty="0"/>
              <a:t>     &lt;style&gt;</a:t>
            </a:r>
          </a:p>
        </p:txBody>
      </p:sp>
    </p:spTree>
    <p:extLst>
      <p:ext uri="{BB962C8B-B14F-4D97-AF65-F5344CB8AC3E}">
        <p14:creationId xmlns:p14="http://schemas.microsoft.com/office/powerpoint/2010/main" val="16123282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57200" y="1524000"/>
            <a:ext cx="8229600" cy="4525963"/>
          </a:xfrm>
        </p:spPr>
        <p:txBody>
          <a:bodyPr>
            <a:normAutofit/>
          </a:bodyPr>
          <a:lstStyle/>
          <a:p>
            <a:r>
              <a:rPr lang="en-IN" dirty="0"/>
              <a:t>External-by using &lt;link&gt; element to link to an external </a:t>
            </a:r>
            <a:r>
              <a:rPr lang="en-IN" dirty="0" err="1"/>
              <a:t>css</a:t>
            </a:r>
            <a:r>
              <a:rPr lang="en-IN" dirty="0"/>
              <a:t> file </a:t>
            </a:r>
          </a:p>
          <a:p>
            <a:r>
              <a:rPr lang="en-IN" dirty="0"/>
              <a:t>&lt;link  </a:t>
            </a:r>
            <a:r>
              <a:rPr lang="en-IN" dirty="0" err="1"/>
              <a:t>rel</a:t>
            </a:r>
            <a:r>
              <a:rPr lang="en-IN" dirty="0"/>
              <a:t>=“stylesheet” </a:t>
            </a:r>
            <a:r>
              <a:rPr lang="en-IN" dirty="0" err="1"/>
              <a:t>href</a:t>
            </a:r>
            <a:r>
              <a:rPr lang="en-IN" dirty="0"/>
              <a:t>=“style.css”&gt;</a:t>
            </a:r>
          </a:p>
          <a:p>
            <a:r>
              <a:rPr lang="en-IN" dirty="0"/>
              <a:t>ID selector</a:t>
            </a:r>
          </a:p>
          <a:p>
            <a:pPr marL="0" indent="0">
              <a:buNone/>
            </a:pPr>
            <a:r>
              <a:rPr lang="en-IN" dirty="0"/>
              <a:t>       #id</a:t>
            </a:r>
          </a:p>
          <a:p>
            <a:r>
              <a:rPr lang="en-IN" dirty="0"/>
              <a:t>      &lt;tag id = “your id”&gt;  &lt;/tag&gt;</a:t>
            </a:r>
          </a:p>
          <a:p>
            <a:pPr marL="0" indent="0">
              <a:buNone/>
            </a:pPr>
            <a:r>
              <a:rPr lang="en-IN" dirty="0"/>
              <a:t>      To select specific instance of tag use I</a:t>
            </a:r>
          </a:p>
        </p:txBody>
      </p:sp>
    </p:spTree>
    <p:extLst>
      <p:ext uri="{BB962C8B-B14F-4D97-AF65-F5344CB8AC3E}">
        <p14:creationId xmlns:p14="http://schemas.microsoft.com/office/powerpoint/2010/main" val="25752837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Class selector</a:t>
            </a:r>
          </a:p>
          <a:p>
            <a:pPr marL="514350" indent="-514350">
              <a:buFont typeface="+mj-lt"/>
              <a:buAutoNum type="arabicPeriod"/>
            </a:pPr>
            <a:r>
              <a:rPr lang="en-IN" dirty="0"/>
              <a:t>    Selects all instances of a tag, based on “class name”.</a:t>
            </a:r>
          </a:p>
          <a:p>
            <a:pPr marL="514350" indent="-514350">
              <a:buFont typeface="+mj-lt"/>
              <a:buAutoNum type="arabicPeriod"/>
            </a:pPr>
            <a:r>
              <a:rPr lang="en-IN" dirty="0"/>
              <a:t>   . Is a symbol of class selector</a:t>
            </a:r>
          </a:p>
          <a:p>
            <a:pPr marL="514350" indent="-514350">
              <a:buFont typeface="+mj-lt"/>
              <a:buAutoNum type="arabicPeriod"/>
            </a:pPr>
            <a:r>
              <a:rPr lang="en-IN" dirty="0"/>
              <a:t>     Class can be used to represent similar elements.</a:t>
            </a:r>
          </a:p>
          <a:p>
            <a:pPr marL="514350" indent="-514350">
              <a:buFont typeface="+mj-lt"/>
              <a:buAutoNum type="arabicPeriod"/>
            </a:pPr>
            <a:r>
              <a:rPr lang="en-IN" dirty="0"/>
              <a:t>Class can be duplicate in the web page</a:t>
            </a:r>
          </a:p>
          <a:p>
            <a:endParaRPr lang="en-IN" dirty="0"/>
          </a:p>
        </p:txBody>
      </p:sp>
    </p:spTree>
    <p:extLst>
      <p:ext uri="{BB962C8B-B14F-4D97-AF65-F5344CB8AC3E}">
        <p14:creationId xmlns:p14="http://schemas.microsoft.com/office/powerpoint/2010/main" val="3016640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Forms In HTML</a:t>
            </a:r>
          </a:p>
        </p:txBody>
      </p:sp>
      <p:sp>
        <p:nvSpPr>
          <p:cNvPr id="3" name="Content Placeholder 2"/>
          <p:cNvSpPr>
            <a:spLocks noGrp="1"/>
          </p:cNvSpPr>
          <p:nvPr>
            <p:ph idx="1"/>
          </p:nvPr>
        </p:nvSpPr>
        <p:spPr/>
        <p:txBody>
          <a:bodyPr>
            <a:normAutofit fontScale="85000" lnSpcReduction="20000"/>
          </a:bodyPr>
          <a:lstStyle/>
          <a:p>
            <a:r>
              <a:rPr lang="en-IN" dirty="0"/>
              <a:t>Collection of logical elements</a:t>
            </a:r>
          </a:p>
          <a:p>
            <a:r>
              <a:rPr lang="en-IN" dirty="0"/>
              <a:t>&lt;form action=“index.html”&gt;</a:t>
            </a:r>
          </a:p>
          <a:p>
            <a:pPr marL="0" indent="0">
              <a:buNone/>
            </a:pPr>
            <a:r>
              <a:rPr lang="en-IN" dirty="0"/>
              <a:t>   Action attribute defines action to be performed when     for is submitted.</a:t>
            </a:r>
          </a:p>
          <a:p>
            <a:pPr marL="0" indent="0">
              <a:buNone/>
            </a:pPr>
            <a:r>
              <a:rPr lang="en-IN" b="1" dirty="0"/>
              <a:t>Target attributes</a:t>
            </a:r>
          </a:p>
          <a:p>
            <a:pPr marL="0" indent="0">
              <a:buNone/>
            </a:pPr>
            <a:r>
              <a:rPr lang="en-IN" b="1" dirty="0"/>
              <a:t> </a:t>
            </a:r>
            <a:r>
              <a:rPr lang="en-IN" dirty="0"/>
              <a:t>Where to display response</a:t>
            </a:r>
          </a:p>
          <a:p>
            <a:pPr marL="0" indent="0">
              <a:buNone/>
            </a:pPr>
            <a:r>
              <a:rPr lang="en-IN" dirty="0"/>
              <a:t>    _blank</a:t>
            </a:r>
          </a:p>
          <a:p>
            <a:pPr marL="0" indent="0">
              <a:buNone/>
            </a:pPr>
            <a:r>
              <a:rPr lang="en-IN" dirty="0"/>
              <a:t>    _self</a:t>
            </a:r>
          </a:p>
          <a:p>
            <a:pPr marL="0" indent="0">
              <a:buNone/>
            </a:pPr>
            <a:r>
              <a:rPr lang="en-IN" dirty="0"/>
              <a:t>    _parent</a:t>
            </a:r>
          </a:p>
          <a:p>
            <a:pPr marL="0" indent="0">
              <a:buNone/>
            </a:pPr>
            <a:r>
              <a:rPr lang="en-IN" dirty="0"/>
              <a:t>     _top</a:t>
            </a:r>
          </a:p>
          <a:p>
            <a:r>
              <a:rPr lang="en-IN" dirty="0" err="1"/>
              <a:t>Novalidate</a:t>
            </a:r>
            <a:r>
              <a:rPr lang="en-IN" dirty="0"/>
              <a:t> attribute</a:t>
            </a:r>
          </a:p>
        </p:txBody>
      </p:sp>
    </p:spTree>
    <p:extLst>
      <p:ext uri="{BB962C8B-B14F-4D97-AF65-F5344CB8AC3E}">
        <p14:creationId xmlns:p14="http://schemas.microsoft.com/office/powerpoint/2010/main" val="3370167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Form Elements</a:t>
            </a:r>
          </a:p>
        </p:txBody>
      </p:sp>
      <p:sp>
        <p:nvSpPr>
          <p:cNvPr id="3" name="Content Placeholder 2"/>
          <p:cNvSpPr>
            <a:spLocks noGrp="1"/>
          </p:cNvSpPr>
          <p:nvPr>
            <p:ph idx="1"/>
          </p:nvPr>
        </p:nvSpPr>
        <p:spPr/>
        <p:txBody>
          <a:bodyPr>
            <a:normAutofit/>
          </a:bodyPr>
          <a:lstStyle/>
          <a:p>
            <a:r>
              <a:rPr lang="en-IN" dirty="0"/>
              <a:t>&lt;label&gt; &lt;/label&gt;</a:t>
            </a:r>
          </a:p>
          <a:p>
            <a:r>
              <a:rPr lang="en-IN" dirty="0"/>
              <a:t>  &lt;input&gt;</a:t>
            </a:r>
          </a:p>
          <a:p>
            <a:r>
              <a:rPr lang="en-IN" dirty="0"/>
              <a:t>  &lt;select&gt;&lt;/select&gt;</a:t>
            </a:r>
          </a:p>
          <a:p>
            <a:r>
              <a:rPr lang="en-IN" dirty="0"/>
              <a:t>  &lt;</a:t>
            </a:r>
            <a:r>
              <a:rPr lang="en-IN" dirty="0" err="1"/>
              <a:t>textarea</a:t>
            </a:r>
            <a:r>
              <a:rPr lang="en-IN" dirty="0"/>
              <a:t>&gt;  &lt;/</a:t>
            </a:r>
            <a:r>
              <a:rPr lang="en-IN" dirty="0" err="1"/>
              <a:t>textarea</a:t>
            </a:r>
            <a:r>
              <a:rPr lang="en-IN" dirty="0"/>
              <a:t>&gt;</a:t>
            </a:r>
          </a:p>
          <a:p>
            <a:r>
              <a:rPr lang="en-IN" dirty="0"/>
              <a:t>  &lt;button&gt; &lt;/button&gt;</a:t>
            </a:r>
          </a:p>
          <a:p>
            <a:r>
              <a:rPr lang="en-IN" dirty="0"/>
              <a:t>  &lt;</a:t>
            </a:r>
            <a:r>
              <a:rPr lang="en-IN" dirty="0" err="1"/>
              <a:t>fieldset</a:t>
            </a:r>
            <a:r>
              <a:rPr lang="en-IN" dirty="0"/>
              <a:t>&gt; &lt;/</a:t>
            </a:r>
            <a:r>
              <a:rPr lang="en-IN" dirty="0" err="1"/>
              <a:t>fieldset</a:t>
            </a:r>
            <a:r>
              <a:rPr lang="en-IN" dirty="0"/>
              <a:t>&gt;</a:t>
            </a:r>
          </a:p>
          <a:p>
            <a:r>
              <a:rPr lang="en-IN" dirty="0"/>
              <a:t>  &lt;legend&gt; &lt;/legend&gt;</a:t>
            </a:r>
          </a:p>
          <a:p>
            <a:endParaRPr lang="en-IN" dirty="0"/>
          </a:p>
        </p:txBody>
      </p:sp>
    </p:spTree>
    <p:extLst>
      <p:ext uri="{BB962C8B-B14F-4D97-AF65-F5344CB8AC3E}">
        <p14:creationId xmlns:p14="http://schemas.microsoft.com/office/powerpoint/2010/main" val="1736262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Types</a:t>
            </a:r>
          </a:p>
        </p:txBody>
      </p:sp>
      <p:sp>
        <p:nvSpPr>
          <p:cNvPr id="3" name="Content Placeholder 2"/>
          <p:cNvSpPr>
            <a:spLocks noGrp="1"/>
          </p:cNvSpPr>
          <p:nvPr>
            <p:ph idx="1"/>
          </p:nvPr>
        </p:nvSpPr>
        <p:spPr/>
        <p:txBody>
          <a:bodyPr>
            <a:normAutofit fontScale="77500" lnSpcReduction="20000"/>
          </a:bodyPr>
          <a:lstStyle/>
          <a:p>
            <a:pPr marL="0" indent="0">
              <a:buNone/>
            </a:pPr>
            <a:r>
              <a:rPr lang="en-IN" sz="3400" b="1" dirty="0"/>
              <a:t>&lt;input type=“”&gt;</a:t>
            </a:r>
          </a:p>
          <a:p>
            <a:r>
              <a:rPr lang="en-IN" dirty="0"/>
              <a:t>Button</a:t>
            </a:r>
          </a:p>
          <a:p>
            <a:r>
              <a:rPr lang="en-IN" dirty="0"/>
              <a:t>Checkbox</a:t>
            </a:r>
          </a:p>
          <a:p>
            <a:r>
              <a:rPr lang="en-IN" dirty="0" err="1"/>
              <a:t>Color</a:t>
            </a:r>
            <a:endParaRPr lang="en-IN" dirty="0"/>
          </a:p>
          <a:p>
            <a:r>
              <a:rPr lang="en-IN" dirty="0"/>
              <a:t>Date</a:t>
            </a:r>
          </a:p>
          <a:p>
            <a:r>
              <a:rPr lang="en-IN" dirty="0"/>
              <a:t>Email</a:t>
            </a:r>
          </a:p>
          <a:p>
            <a:r>
              <a:rPr lang="en-IN" dirty="0"/>
              <a:t>File</a:t>
            </a:r>
          </a:p>
          <a:p>
            <a:r>
              <a:rPr lang="en-IN" dirty="0"/>
              <a:t>hidden</a:t>
            </a:r>
          </a:p>
          <a:p>
            <a:r>
              <a:rPr lang="en-IN" dirty="0"/>
              <a:t>Image</a:t>
            </a:r>
          </a:p>
          <a:p>
            <a:r>
              <a:rPr lang="en-IN" dirty="0"/>
              <a:t>Month</a:t>
            </a:r>
          </a:p>
          <a:p>
            <a:r>
              <a:rPr lang="en-IN" dirty="0"/>
              <a:t>Number</a:t>
            </a:r>
          </a:p>
          <a:p>
            <a:pPr marL="0" indent="0">
              <a:buNone/>
            </a:pPr>
            <a:endParaRPr lang="en-IN" dirty="0"/>
          </a:p>
        </p:txBody>
      </p:sp>
    </p:spTree>
    <p:extLst>
      <p:ext uri="{BB962C8B-B14F-4D97-AF65-F5344CB8AC3E}">
        <p14:creationId xmlns:p14="http://schemas.microsoft.com/office/powerpoint/2010/main" val="29053619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7500" lnSpcReduction="20000"/>
          </a:bodyPr>
          <a:lstStyle/>
          <a:p>
            <a:r>
              <a:rPr lang="en-IN" dirty="0"/>
              <a:t>Password</a:t>
            </a:r>
          </a:p>
          <a:p>
            <a:r>
              <a:rPr lang="en-IN" dirty="0"/>
              <a:t>Radio</a:t>
            </a:r>
          </a:p>
          <a:p>
            <a:r>
              <a:rPr lang="en-IN" dirty="0"/>
              <a:t>Range</a:t>
            </a:r>
          </a:p>
          <a:p>
            <a:r>
              <a:rPr lang="en-IN" dirty="0"/>
              <a:t>Reset</a:t>
            </a:r>
          </a:p>
          <a:p>
            <a:r>
              <a:rPr lang="en-IN" dirty="0"/>
              <a:t>Search</a:t>
            </a:r>
          </a:p>
          <a:p>
            <a:r>
              <a:rPr lang="en-IN" dirty="0"/>
              <a:t>Submit</a:t>
            </a:r>
          </a:p>
          <a:p>
            <a:r>
              <a:rPr lang="en-IN" dirty="0"/>
              <a:t>Tel</a:t>
            </a:r>
          </a:p>
          <a:p>
            <a:r>
              <a:rPr lang="en-IN" dirty="0"/>
              <a:t>Text</a:t>
            </a:r>
          </a:p>
          <a:p>
            <a:r>
              <a:rPr lang="en-IN" dirty="0"/>
              <a:t>Time</a:t>
            </a:r>
          </a:p>
          <a:p>
            <a:r>
              <a:rPr lang="en-IN" dirty="0" err="1"/>
              <a:t>url</a:t>
            </a:r>
            <a:endParaRPr lang="en-IN" dirty="0"/>
          </a:p>
          <a:p>
            <a:r>
              <a:rPr lang="en-IN" dirty="0"/>
              <a:t>week</a:t>
            </a:r>
          </a:p>
          <a:p>
            <a:endParaRPr lang="en-IN" dirty="0"/>
          </a:p>
          <a:p>
            <a:endParaRPr lang="en-IN" dirty="0"/>
          </a:p>
        </p:txBody>
      </p:sp>
    </p:spTree>
    <p:extLst>
      <p:ext uri="{BB962C8B-B14F-4D97-AF65-F5344CB8AC3E}">
        <p14:creationId xmlns:p14="http://schemas.microsoft.com/office/powerpoint/2010/main" val="2087862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Input Attributes</a:t>
            </a:r>
          </a:p>
        </p:txBody>
      </p:sp>
      <p:sp>
        <p:nvSpPr>
          <p:cNvPr id="3" name="Content Placeholder 2"/>
          <p:cNvSpPr>
            <a:spLocks noGrp="1"/>
          </p:cNvSpPr>
          <p:nvPr>
            <p:ph idx="1"/>
          </p:nvPr>
        </p:nvSpPr>
        <p:spPr/>
        <p:txBody>
          <a:bodyPr>
            <a:normAutofit lnSpcReduction="10000"/>
          </a:bodyPr>
          <a:lstStyle/>
          <a:p>
            <a:r>
              <a:rPr lang="en-IN" dirty="0"/>
              <a:t>Value- Initial value for input</a:t>
            </a:r>
          </a:p>
          <a:p>
            <a:r>
              <a:rPr lang="en-IN" dirty="0" err="1"/>
              <a:t>readonly</a:t>
            </a:r>
            <a:r>
              <a:rPr lang="en-IN" dirty="0"/>
              <a:t>- </a:t>
            </a:r>
            <a:r>
              <a:rPr lang="en-IN" dirty="0" err="1"/>
              <a:t>readonly</a:t>
            </a:r>
            <a:r>
              <a:rPr lang="en-IN" dirty="0"/>
              <a:t> input fields</a:t>
            </a:r>
          </a:p>
          <a:p>
            <a:r>
              <a:rPr lang="en-IN" dirty="0"/>
              <a:t>Disabled</a:t>
            </a:r>
          </a:p>
          <a:p>
            <a:r>
              <a:rPr lang="en-IN" dirty="0"/>
              <a:t>Size- size for text, password, search, </a:t>
            </a:r>
            <a:r>
              <a:rPr lang="en-IN" dirty="0" err="1"/>
              <a:t>tel</a:t>
            </a:r>
            <a:r>
              <a:rPr lang="en-IN" dirty="0"/>
              <a:t>, </a:t>
            </a:r>
            <a:r>
              <a:rPr lang="en-IN" dirty="0" err="1"/>
              <a:t>url</a:t>
            </a:r>
            <a:endParaRPr lang="en-IN" dirty="0"/>
          </a:p>
          <a:p>
            <a:pPr marL="0" indent="0">
              <a:buNone/>
            </a:pPr>
            <a:r>
              <a:rPr lang="en-IN" dirty="0"/>
              <a:t>       Specifies visible width</a:t>
            </a:r>
          </a:p>
          <a:p>
            <a:r>
              <a:rPr lang="en-IN" dirty="0" err="1"/>
              <a:t>Maxlength</a:t>
            </a:r>
            <a:r>
              <a:rPr lang="en-IN" dirty="0"/>
              <a:t>- maximum no of character</a:t>
            </a:r>
          </a:p>
          <a:p>
            <a:r>
              <a:rPr lang="en-IN" dirty="0"/>
              <a:t>Min and max</a:t>
            </a:r>
          </a:p>
          <a:p>
            <a:pPr marL="0" indent="0">
              <a:buNone/>
            </a:pPr>
            <a:r>
              <a:rPr lang="en-IN" dirty="0"/>
              <a:t>   to specify range</a:t>
            </a:r>
          </a:p>
          <a:p>
            <a:endParaRPr lang="en-IN" dirty="0"/>
          </a:p>
          <a:p>
            <a:endParaRPr lang="en-IN" dirty="0"/>
          </a:p>
        </p:txBody>
      </p:sp>
    </p:spTree>
    <p:extLst>
      <p:ext uri="{BB962C8B-B14F-4D97-AF65-F5344CB8AC3E}">
        <p14:creationId xmlns:p14="http://schemas.microsoft.com/office/powerpoint/2010/main" val="31199546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Autofocus</a:t>
            </a:r>
          </a:p>
          <a:p>
            <a:r>
              <a:rPr lang="en-IN" dirty="0"/>
              <a:t>Autocomplete</a:t>
            </a:r>
          </a:p>
          <a:p>
            <a:r>
              <a:rPr lang="en-IN" dirty="0"/>
              <a:t>Disabled</a:t>
            </a:r>
          </a:p>
          <a:p>
            <a:r>
              <a:rPr lang="en-IN" dirty="0"/>
              <a:t>Placeholder</a:t>
            </a:r>
          </a:p>
          <a:p>
            <a:r>
              <a:rPr lang="en-IN" dirty="0"/>
              <a:t>Step</a:t>
            </a:r>
          </a:p>
          <a:p>
            <a:r>
              <a:rPr lang="en-IN" dirty="0"/>
              <a:t>Required</a:t>
            </a:r>
          </a:p>
          <a:p>
            <a:r>
              <a:rPr lang="en-IN" dirty="0"/>
              <a:t>Min and Max</a:t>
            </a:r>
          </a:p>
          <a:p>
            <a:r>
              <a:rPr lang="en-IN" dirty="0" err="1"/>
              <a:t>Maxlength</a:t>
            </a:r>
            <a:endParaRPr lang="en-IN" dirty="0"/>
          </a:p>
          <a:p>
            <a:endParaRPr lang="en-IN" dirty="0"/>
          </a:p>
        </p:txBody>
      </p:sp>
    </p:spTree>
    <p:extLst>
      <p:ext uri="{BB962C8B-B14F-4D97-AF65-F5344CB8AC3E}">
        <p14:creationId xmlns:p14="http://schemas.microsoft.com/office/powerpoint/2010/main" val="2798505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70000" lnSpcReduction="20000"/>
          </a:bodyPr>
          <a:lstStyle/>
          <a:p>
            <a:r>
              <a:rPr lang="en-IN" b="1" dirty="0"/>
              <a:t>Pattern</a:t>
            </a:r>
          </a:p>
          <a:p>
            <a:pPr marL="0" indent="0">
              <a:buNone/>
            </a:pPr>
            <a:r>
              <a:rPr lang="en-IN" dirty="0"/>
              <a:t>^    beginning of regular expression</a:t>
            </a:r>
          </a:p>
          <a:p>
            <a:pPr marL="0" indent="0">
              <a:buNone/>
            </a:pPr>
            <a:r>
              <a:rPr lang="en-IN" dirty="0"/>
              <a:t>$    End of expression</a:t>
            </a:r>
          </a:p>
          <a:p>
            <a:pPr marL="0" indent="0">
              <a:buNone/>
            </a:pPr>
            <a:r>
              <a:rPr lang="en-IN" dirty="0"/>
              <a:t>*      0  or more characters</a:t>
            </a:r>
          </a:p>
          <a:p>
            <a:pPr marL="0" indent="0">
              <a:buNone/>
            </a:pPr>
            <a:r>
              <a:rPr lang="en-IN" dirty="0"/>
              <a:t>[0-9]  Digits</a:t>
            </a:r>
          </a:p>
          <a:p>
            <a:pPr marL="0" indent="0">
              <a:buNone/>
            </a:pPr>
            <a:r>
              <a:rPr lang="en-IN" dirty="0"/>
              <a:t>[A-Z]  Uppercase character</a:t>
            </a:r>
          </a:p>
          <a:p>
            <a:pPr marL="0" indent="0">
              <a:buNone/>
            </a:pPr>
            <a:r>
              <a:rPr lang="en-IN" dirty="0"/>
              <a:t>[a-z]   Lowercase character</a:t>
            </a:r>
          </a:p>
          <a:p>
            <a:pPr marL="0" indent="0">
              <a:buNone/>
            </a:pPr>
            <a:r>
              <a:rPr lang="en-IN" dirty="0"/>
              <a:t>\d   Digits</a:t>
            </a:r>
          </a:p>
          <a:p>
            <a:pPr marL="0" indent="0">
              <a:buNone/>
            </a:pPr>
            <a:r>
              <a:rPr lang="en-IN" dirty="0"/>
              <a:t>\D   not digits(</a:t>
            </a:r>
            <a:r>
              <a:rPr lang="en-IN" dirty="0" err="1"/>
              <a:t>alphabets,symbols</a:t>
            </a:r>
            <a:r>
              <a:rPr lang="en-IN" dirty="0"/>
              <a:t>)</a:t>
            </a:r>
          </a:p>
          <a:p>
            <a:pPr marL="0" indent="0">
              <a:buNone/>
            </a:pPr>
            <a:r>
              <a:rPr lang="en-IN" dirty="0"/>
              <a:t>\w  Word</a:t>
            </a:r>
          </a:p>
          <a:p>
            <a:pPr marL="0" indent="0">
              <a:buNone/>
            </a:pPr>
            <a:r>
              <a:rPr lang="en-IN" dirty="0"/>
              <a:t>  </a:t>
            </a:r>
          </a:p>
          <a:p>
            <a:r>
              <a:rPr lang="en-IN" b="1" dirty="0" err="1"/>
              <a:t>Novalidate</a:t>
            </a:r>
            <a:endParaRPr lang="en-IN" b="1" dirty="0"/>
          </a:p>
          <a:p>
            <a:pPr marL="0" indent="0">
              <a:buNone/>
            </a:pPr>
            <a:r>
              <a:rPr lang="en-IN" dirty="0"/>
              <a:t> All built-in validations are disabled</a:t>
            </a:r>
          </a:p>
        </p:txBody>
      </p:sp>
    </p:spTree>
    <p:extLst>
      <p:ext uri="{BB962C8B-B14F-4D97-AF65-F5344CB8AC3E}">
        <p14:creationId xmlns:p14="http://schemas.microsoft.com/office/powerpoint/2010/main" val="1751649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113A-B10D-18AD-D36A-77C39C30DC2F}"/>
              </a:ext>
            </a:extLst>
          </p:cNvPr>
          <p:cNvSpPr>
            <a:spLocks noGrp="1"/>
          </p:cNvSpPr>
          <p:nvPr>
            <p:ph type="title"/>
          </p:nvPr>
        </p:nvSpPr>
        <p:spPr/>
        <p:txBody>
          <a:bodyPr/>
          <a:lstStyle/>
          <a:p>
            <a:endParaRPr lang="en-IN" dirty="0"/>
          </a:p>
        </p:txBody>
      </p:sp>
      <p:pic>
        <p:nvPicPr>
          <p:cNvPr id="5" name="Content Placeholder 4">
            <a:extLst>
              <a:ext uri="{FF2B5EF4-FFF2-40B4-BE49-F238E27FC236}">
                <a16:creationId xmlns:a16="http://schemas.microsoft.com/office/drawing/2014/main" id="{362268FE-EC60-F4C0-8D76-5E845B397B75}"/>
              </a:ext>
            </a:extLst>
          </p:cNvPr>
          <p:cNvPicPr>
            <a:picLocks noGrp="1" noChangeAspect="1"/>
          </p:cNvPicPr>
          <p:nvPr>
            <p:ph idx="1"/>
          </p:nvPr>
        </p:nvPicPr>
        <p:blipFill>
          <a:blip r:embed="rId2"/>
          <a:stretch>
            <a:fillRect/>
          </a:stretch>
        </p:blipFill>
        <p:spPr>
          <a:xfrm>
            <a:off x="457200" y="274638"/>
            <a:ext cx="8229600" cy="6126162"/>
          </a:xfrm>
        </p:spPr>
      </p:pic>
    </p:spTree>
    <p:extLst>
      <p:ext uri="{BB962C8B-B14F-4D97-AF65-F5344CB8AC3E}">
        <p14:creationId xmlns:p14="http://schemas.microsoft.com/office/powerpoint/2010/main" val="950968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Audio</a:t>
            </a:r>
          </a:p>
        </p:txBody>
      </p:sp>
      <p:sp>
        <p:nvSpPr>
          <p:cNvPr id="3" name="Content Placeholder 2"/>
          <p:cNvSpPr>
            <a:spLocks noGrp="1"/>
          </p:cNvSpPr>
          <p:nvPr>
            <p:ph idx="1"/>
          </p:nvPr>
        </p:nvSpPr>
        <p:spPr/>
        <p:txBody>
          <a:bodyPr>
            <a:normAutofit fontScale="85000" lnSpcReduction="20000"/>
          </a:bodyPr>
          <a:lstStyle/>
          <a:p>
            <a:r>
              <a:rPr lang="en-IN" dirty="0"/>
              <a:t>&lt;audio controls&gt; &lt;source </a:t>
            </a:r>
            <a:r>
              <a:rPr lang="en-IN" dirty="0" err="1"/>
              <a:t>src</a:t>
            </a:r>
            <a:r>
              <a:rPr lang="en-IN" dirty="0"/>
              <a:t>="\audio\audio.wav" type="audio/wav"&gt;</a:t>
            </a:r>
          </a:p>
          <a:p>
            <a:pPr marL="0" indent="0">
              <a:buNone/>
            </a:pPr>
            <a:r>
              <a:rPr lang="en-IN" dirty="0"/>
              <a:t>   Not support</a:t>
            </a:r>
          </a:p>
          <a:p>
            <a:pPr marL="0" indent="0">
              <a:buNone/>
            </a:pPr>
            <a:r>
              <a:rPr lang="en-IN" dirty="0"/>
              <a:t>&lt;/audio&gt;</a:t>
            </a:r>
          </a:p>
          <a:p>
            <a:r>
              <a:rPr lang="en-IN" b="1" dirty="0"/>
              <a:t>Controls</a:t>
            </a:r>
          </a:p>
          <a:p>
            <a:pPr marL="0" indent="0">
              <a:buNone/>
            </a:pPr>
            <a:r>
              <a:rPr lang="en-IN" dirty="0"/>
              <a:t>          </a:t>
            </a:r>
            <a:r>
              <a:rPr lang="en-IN" dirty="0" err="1"/>
              <a:t>autoplay</a:t>
            </a:r>
            <a:endParaRPr lang="en-IN" dirty="0"/>
          </a:p>
          <a:p>
            <a:pPr marL="0" indent="0">
              <a:buNone/>
            </a:pPr>
            <a:r>
              <a:rPr lang="en-IN" dirty="0"/>
              <a:t>          muted</a:t>
            </a:r>
          </a:p>
          <a:p>
            <a:r>
              <a:rPr lang="en-IN" b="1" dirty="0"/>
              <a:t>Format</a:t>
            </a:r>
          </a:p>
          <a:p>
            <a:pPr marL="514350" indent="-514350">
              <a:buFont typeface="+mj-lt"/>
              <a:buAutoNum type="arabicPeriod"/>
            </a:pPr>
            <a:r>
              <a:rPr lang="en-IN" dirty="0" err="1"/>
              <a:t>Ogg</a:t>
            </a:r>
            <a:endParaRPr lang="en-IN" dirty="0"/>
          </a:p>
          <a:p>
            <a:pPr marL="514350" indent="-514350">
              <a:buFont typeface="+mj-lt"/>
              <a:buAutoNum type="arabicPeriod"/>
            </a:pPr>
            <a:r>
              <a:rPr lang="en-IN" dirty="0"/>
              <a:t>Wav</a:t>
            </a:r>
          </a:p>
          <a:p>
            <a:pPr marL="514350" indent="-514350">
              <a:buFont typeface="+mj-lt"/>
              <a:buAutoNum type="arabicPeriod"/>
            </a:pPr>
            <a:r>
              <a:rPr lang="en-IN" dirty="0"/>
              <a:t>MP3</a:t>
            </a:r>
          </a:p>
          <a:p>
            <a:endParaRPr lang="en-IN" dirty="0"/>
          </a:p>
        </p:txBody>
      </p:sp>
    </p:spTree>
    <p:extLst>
      <p:ext uri="{BB962C8B-B14F-4D97-AF65-F5344CB8AC3E}">
        <p14:creationId xmlns:p14="http://schemas.microsoft.com/office/powerpoint/2010/main" val="42321802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77500" lnSpcReduction="20000"/>
          </a:bodyPr>
          <a:lstStyle/>
          <a:p>
            <a:r>
              <a:rPr lang="en-IN" dirty="0"/>
              <a:t>&lt;video width="320" height="240" controls&gt;</a:t>
            </a:r>
          </a:p>
          <a:p>
            <a:pPr marL="0" indent="0">
              <a:buNone/>
            </a:pPr>
            <a:r>
              <a:rPr lang="en-IN" dirty="0"/>
              <a:t>  &lt;source </a:t>
            </a:r>
            <a:r>
              <a:rPr lang="en-IN" dirty="0" err="1"/>
              <a:t>src</a:t>
            </a:r>
            <a:r>
              <a:rPr lang="en-IN" dirty="0"/>
              <a:t>="movie.mp4" type="video/mp4"&gt;</a:t>
            </a:r>
            <a:br>
              <a:rPr lang="en-IN" dirty="0"/>
            </a:br>
            <a:r>
              <a:rPr lang="en-IN" dirty="0"/>
              <a:t>  &lt;source </a:t>
            </a:r>
            <a:r>
              <a:rPr lang="en-IN" dirty="0" err="1"/>
              <a:t>src</a:t>
            </a:r>
            <a:r>
              <a:rPr lang="en-IN" dirty="0"/>
              <a:t>="movie.ogg" type="video/</a:t>
            </a:r>
            <a:r>
              <a:rPr lang="en-IN" dirty="0" err="1"/>
              <a:t>ogg</a:t>
            </a:r>
            <a:r>
              <a:rPr lang="en-IN" dirty="0"/>
              <a:t>"&gt;</a:t>
            </a:r>
            <a:br>
              <a:rPr lang="en-IN" dirty="0"/>
            </a:br>
            <a:r>
              <a:rPr lang="en-IN" dirty="0"/>
              <a:t>     Your browser does not support the video tag.</a:t>
            </a:r>
            <a:br>
              <a:rPr lang="en-IN" dirty="0"/>
            </a:br>
            <a:r>
              <a:rPr lang="en-IN" dirty="0"/>
              <a:t>    &lt;/video&gt;</a:t>
            </a:r>
          </a:p>
          <a:p>
            <a:r>
              <a:rPr lang="en-IN" b="1" dirty="0"/>
              <a:t>Controls</a:t>
            </a:r>
          </a:p>
          <a:p>
            <a:pPr marL="0" indent="0">
              <a:buNone/>
            </a:pPr>
            <a:r>
              <a:rPr lang="en-IN" dirty="0" err="1"/>
              <a:t>Autoplay</a:t>
            </a:r>
            <a:endParaRPr lang="en-IN" dirty="0"/>
          </a:p>
          <a:p>
            <a:pPr marL="0" indent="0">
              <a:buNone/>
            </a:pPr>
            <a:r>
              <a:rPr lang="en-IN" dirty="0"/>
              <a:t>Muted</a:t>
            </a:r>
          </a:p>
          <a:p>
            <a:r>
              <a:rPr lang="en-IN" b="1" dirty="0"/>
              <a:t>Format</a:t>
            </a:r>
          </a:p>
          <a:p>
            <a:pPr marL="0" indent="0">
              <a:buNone/>
            </a:pPr>
            <a:r>
              <a:rPr lang="en-IN" dirty="0"/>
              <a:t>MP4</a:t>
            </a:r>
          </a:p>
          <a:p>
            <a:pPr marL="0" indent="0">
              <a:buNone/>
            </a:pPr>
            <a:r>
              <a:rPr lang="en-IN" dirty="0" err="1"/>
              <a:t>WebM</a:t>
            </a:r>
            <a:endParaRPr lang="en-IN" dirty="0"/>
          </a:p>
          <a:p>
            <a:pPr marL="0" indent="0">
              <a:buNone/>
            </a:pPr>
            <a:r>
              <a:rPr lang="en-IN" dirty="0" err="1"/>
              <a:t>Ogg</a:t>
            </a:r>
            <a:endParaRPr lang="en-IN" dirty="0"/>
          </a:p>
        </p:txBody>
      </p:sp>
    </p:spTree>
    <p:extLst>
      <p:ext uri="{BB962C8B-B14F-4D97-AF65-F5344CB8AC3E}">
        <p14:creationId xmlns:p14="http://schemas.microsoft.com/office/powerpoint/2010/main" val="841603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&lt;Details&gt;</a:t>
            </a:r>
          </a:p>
          <a:p>
            <a:pPr marL="0" indent="0">
              <a:buNone/>
            </a:pPr>
            <a:r>
              <a:rPr lang="en-IN" dirty="0"/>
              <a:t>      &lt;summary&gt;&lt;/summary&gt;</a:t>
            </a:r>
          </a:p>
          <a:p>
            <a:pPr marL="0" indent="0">
              <a:buNone/>
            </a:pPr>
            <a:r>
              <a:rPr lang="en-IN" dirty="0"/>
              <a:t>    &lt;/details&gt;</a:t>
            </a:r>
          </a:p>
          <a:p>
            <a:pPr marL="0" indent="0">
              <a:buNone/>
            </a:pPr>
            <a:r>
              <a:rPr lang="en-IN" dirty="0"/>
              <a:t>Hide or display content</a:t>
            </a:r>
          </a:p>
          <a:p>
            <a:r>
              <a:rPr lang="en-IN" dirty="0"/>
              <a:t>&lt;</a:t>
            </a:r>
            <a:r>
              <a:rPr lang="en-IN" dirty="0" err="1"/>
              <a:t>figcaption</a:t>
            </a:r>
            <a:r>
              <a:rPr lang="en-IN" dirty="0"/>
              <a:t>&gt;caption&lt;/</a:t>
            </a:r>
            <a:r>
              <a:rPr lang="en-IN" dirty="0" err="1"/>
              <a:t>figcaption</a:t>
            </a:r>
            <a:r>
              <a:rPr lang="en-IN" dirty="0"/>
              <a:t>&gt;</a:t>
            </a:r>
          </a:p>
        </p:txBody>
      </p:sp>
    </p:spTree>
    <p:extLst>
      <p:ext uri="{BB962C8B-B14F-4D97-AF65-F5344CB8AC3E}">
        <p14:creationId xmlns:p14="http://schemas.microsoft.com/office/powerpoint/2010/main" val="1572896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Cascading Stylesheet</a:t>
            </a:r>
          </a:p>
        </p:txBody>
      </p:sp>
      <p:sp>
        <p:nvSpPr>
          <p:cNvPr id="3" name="Content Placeholder 2"/>
          <p:cNvSpPr>
            <a:spLocks noGrp="1"/>
          </p:cNvSpPr>
          <p:nvPr>
            <p:ph idx="1"/>
          </p:nvPr>
        </p:nvSpPr>
        <p:spPr>
          <a:xfrm>
            <a:off x="422564" y="1600200"/>
            <a:ext cx="8229600" cy="4678363"/>
          </a:xfrm>
        </p:spPr>
        <p:txBody>
          <a:bodyPr>
            <a:normAutofit fontScale="77500" lnSpcReduction="20000"/>
          </a:bodyPr>
          <a:lstStyle/>
          <a:p>
            <a:r>
              <a:rPr lang="en-IN" b="1" dirty="0"/>
              <a:t>Font Styles</a:t>
            </a:r>
          </a:p>
          <a:p>
            <a:pPr marL="0" indent="0">
              <a:buNone/>
            </a:pPr>
            <a:r>
              <a:rPr lang="en-IN" b="1" dirty="0"/>
              <a:t>Font-style</a:t>
            </a:r>
            <a:r>
              <a:rPr lang="en-IN" dirty="0"/>
              <a:t>: normal |Italic</a:t>
            </a:r>
          </a:p>
          <a:p>
            <a:pPr marL="0" indent="0">
              <a:buNone/>
            </a:pPr>
            <a:r>
              <a:rPr lang="en-IN" b="1" dirty="0"/>
              <a:t>Font-variant</a:t>
            </a:r>
            <a:r>
              <a:rPr lang="en-IN" dirty="0"/>
              <a:t>: small | cap| normal</a:t>
            </a:r>
          </a:p>
          <a:p>
            <a:pPr marL="0" indent="0">
              <a:buNone/>
            </a:pPr>
            <a:r>
              <a:rPr lang="en-IN" b="1" dirty="0"/>
              <a:t>Font-weight</a:t>
            </a:r>
            <a:r>
              <a:rPr lang="en-IN" dirty="0"/>
              <a:t>: normal |bold| bolder| lighter| number</a:t>
            </a:r>
          </a:p>
          <a:p>
            <a:pPr marL="0" indent="0">
              <a:buNone/>
            </a:pPr>
            <a:r>
              <a:rPr lang="en-IN" dirty="0"/>
              <a:t> normal= 400px and bold = 700px</a:t>
            </a:r>
          </a:p>
          <a:p>
            <a:pPr marL="0" indent="0">
              <a:buNone/>
            </a:pPr>
            <a:r>
              <a:rPr lang="en-IN" b="1" dirty="0"/>
              <a:t>Font-size:</a:t>
            </a:r>
          </a:p>
          <a:p>
            <a:pPr marL="0" indent="0">
              <a:buNone/>
            </a:pPr>
            <a:r>
              <a:rPr lang="en-IN" dirty="0"/>
              <a:t>    </a:t>
            </a:r>
            <a:r>
              <a:rPr lang="en-IN" dirty="0" err="1"/>
              <a:t>px</a:t>
            </a:r>
            <a:r>
              <a:rPr lang="en-IN" dirty="0"/>
              <a:t>, </a:t>
            </a:r>
            <a:r>
              <a:rPr lang="en-IN" dirty="0" err="1"/>
              <a:t>em</a:t>
            </a:r>
            <a:r>
              <a:rPr lang="en-IN" dirty="0"/>
              <a:t>, </a:t>
            </a:r>
            <a:r>
              <a:rPr lang="en-IN" dirty="0" err="1"/>
              <a:t>vw</a:t>
            </a:r>
            <a:r>
              <a:rPr lang="en-IN" dirty="0"/>
              <a:t>, percentage</a:t>
            </a:r>
          </a:p>
          <a:p>
            <a:pPr marL="0" indent="0">
              <a:buNone/>
            </a:pPr>
            <a:r>
              <a:rPr lang="en-IN" dirty="0"/>
              <a:t>   16px =100%=1emdefault</a:t>
            </a:r>
          </a:p>
          <a:p>
            <a:pPr marL="0" indent="0">
              <a:buNone/>
            </a:pPr>
            <a:r>
              <a:rPr lang="en-IN" dirty="0"/>
              <a:t>  1.2em=16*1.2=19.2px;</a:t>
            </a:r>
          </a:p>
          <a:p>
            <a:pPr marL="0" indent="0">
              <a:buNone/>
            </a:pPr>
            <a:r>
              <a:rPr lang="en-IN" dirty="0"/>
              <a:t>  90px   90/16= 562.5em </a:t>
            </a:r>
          </a:p>
          <a:p>
            <a:pPr marL="0" indent="0">
              <a:buNone/>
            </a:pPr>
            <a:r>
              <a:rPr lang="en-IN" b="1" dirty="0"/>
              <a:t>Font-family</a:t>
            </a:r>
            <a:r>
              <a:rPr lang="en-IN" dirty="0"/>
              <a:t>: </a:t>
            </a:r>
            <a:r>
              <a:rPr lang="en-IN" dirty="0" err="1"/>
              <a:t>font_name</a:t>
            </a:r>
            <a:endParaRPr lang="en-IN" dirty="0"/>
          </a:p>
          <a:p>
            <a:pPr marL="0" indent="0">
              <a:buNone/>
            </a:pPr>
            <a:r>
              <a:rPr lang="en-IN" dirty="0"/>
              <a:t>Font </a:t>
            </a:r>
          </a:p>
        </p:txBody>
      </p:sp>
    </p:spTree>
    <p:extLst>
      <p:ext uri="{BB962C8B-B14F-4D97-AF65-F5344CB8AC3E}">
        <p14:creationId xmlns:p14="http://schemas.microsoft.com/office/powerpoint/2010/main" val="303288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Text Styles</a:t>
            </a:r>
          </a:p>
        </p:txBody>
      </p:sp>
      <p:sp>
        <p:nvSpPr>
          <p:cNvPr id="3" name="Content Placeholder 2"/>
          <p:cNvSpPr>
            <a:spLocks noGrp="1"/>
          </p:cNvSpPr>
          <p:nvPr>
            <p:ph idx="1"/>
          </p:nvPr>
        </p:nvSpPr>
        <p:spPr/>
        <p:txBody>
          <a:bodyPr>
            <a:normAutofit lnSpcReduction="10000"/>
          </a:bodyPr>
          <a:lstStyle/>
          <a:p>
            <a:r>
              <a:rPr lang="en-IN" b="1" dirty="0"/>
              <a:t>Text-align</a:t>
            </a:r>
            <a:r>
              <a:rPr lang="en-IN" dirty="0"/>
              <a:t>: left |right| </a:t>
            </a:r>
            <a:r>
              <a:rPr lang="en-IN" dirty="0" err="1"/>
              <a:t>center</a:t>
            </a:r>
            <a:r>
              <a:rPr lang="en-IN" dirty="0"/>
              <a:t>| justify</a:t>
            </a:r>
          </a:p>
          <a:p>
            <a:r>
              <a:rPr lang="en-IN" b="1" dirty="0"/>
              <a:t>Text-Decoration:</a:t>
            </a:r>
            <a:r>
              <a:rPr lang="en-IN" dirty="0"/>
              <a:t> </a:t>
            </a:r>
          </a:p>
          <a:p>
            <a:pPr marL="514350" indent="-514350">
              <a:buFont typeface="+mj-lt"/>
              <a:buAutoNum type="arabicPeriod"/>
            </a:pPr>
            <a:r>
              <a:rPr lang="en-IN" dirty="0"/>
              <a:t>Text-Decoration-line : </a:t>
            </a:r>
            <a:r>
              <a:rPr lang="en-IN" dirty="0" err="1"/>
              <a:t>none|underline</a:t>
            </a:r>
            <a:r>
              <a:rPr lang="en-IN" dirty="0"/>
              <a:t>| </a:t>
            </a:r>
            <a:r>
              <a:rPr lang="en-IN" dirty="0" err="1"/>
              <a:t>overline</a:t>
            </a:r>
            <a:r>
              <a:rPr lang="en-IN" dirty="0"/>
              <a:t>| line-through;</a:t>
            </a:r>
          </a:p>
          <a:p>
            <a:pPr marL="514350" indent="-514350">
              <a:buFont typeface="+mj-lt"/>
              <a:buAutoNum type="arabicPeriod"/>
            </a:pPr>
            <a:r>
              <a:rPr lang="en-IN" dirty="0"/>
              <a:t>Text-Decoration-</a:t>
            </a:r>
            <a:r>
              <a:rPr lang="en-IN" dirty="0" err="1"/>
              <a:t>color</a:t>
            </a:r>
            <a:r>
              <a:rPr lang="en-IN" dirty="0"/>
              <a:t>:</a:t>
            </a:r>
          </a:p>
          <a:p>
            <a:pPr marL="0" indent="0">
              <a:buNone/>
            </a:pPr>
            <a:r>
              <a:rPr lang="en-IN" dirty="0"/>
              <a:t>        </a:t>
            </a:r>
            <a:r>
              <a:rPr lang="en-IN" dirty="0" err="1"/>
              <a:t>Hexadecimal_number</a:t>
            </a:r>
            <a:r>
              <a:rPr lang="en-IN" dirty="0"/>
              <a:t> ;</a:t>
            </a:r>
          </a:p>
          <a:p>
            <a:pPr marL="0" indent="0">
              <a:buNone/>
            </a:pPr>
            <a:r>
              <a:rPr lang="en-IN" dirty="0"/>
              <a:t>3.  Text-Decoration-style</a:t>
            </a:r>
          </a:p>
          <a:p>
            <a:pPr marL="0" indent="0">
              <a:buNone/>
            </a:pPr>
            <a:r>
              <a:rPr lang="en-IN" dirty="0"/>
              <a:t>      </a:t>
            </a:r>
            <a:r>
              <a:rPr lang="en-IN" dirty="0" err="1"/>
              <a:t>Soild</a:t>
            </a:r>
            <a:r>
              <a:rPr lang="en-IN" dirty="0"/>
              <a:t> | double| dotted| dashed| wavy;</a:t>
            </a:r>
          </a:p>
        </p:txBody>
      </p:sp>
    </p:spTree>
    <p:extLst>
      <p:ext uri="{BB962C8B-B14F-4D97-AF65-F5344CB8AC3E}">
        <p14:creationId xmlns:p14="http://schemas.microsoft.com/office/powerpoint/2010/main" val="1977360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a:t>Text-transform:</a:t>
            </a:r>
          </a:p>
          <a:p>
            <a:pPr marL="0" indent="0">
              <a:buNone/>
            </a:pPr>
            <a:r>
              <a:rPr lang="en-IN" dirty="0" err="1"/>
              <a:t>None|uppercase|lowercase|capitalize</a:t>
            </a:r>
            <a:r>
              <a:rPr lang="en-IN" dirty="0"/>
              <a:t>;</a:t>
            </a:r>
          </a:p>
          <a:p>
            <a:r>
              <a:rPr lang="en-IN" dirty="0"/>
              <a:t>Text-indent: number;</a:t>
            </a:r>
          </a:p>
          <a:p>
            <a:pPr marL="0" indent="0">
              <a:buNone/>
            </a:pPr>
            <a:r>
              <a:rPr lang="en-IN" dirty="0"/>
              <a:t>    Specifies left indentation of first line in a text   block.</a:t>
            </a:r>
          </a:p>
          <a:p>
            <a:pPr marL="0" indent="0">
              <a:buNone/>
            </a:pPr>
            <a:r>
              <a:rPr lang="en-IN" dirty="0"/>
              <a:t> Default is 0</a:t>
            </a:r>
          </a:p>
          <a:p>
            <a:r>
              <a:rPr lang="en-IN" b="1" dirty="0"/>
              <a:t>Letter-spacing: </a:t>
            </a:r>
            <a:r>
              <a:rPr lang="en-IN" dirty="0"/>
              <a:t>number</a:t>
            </a:r>
          </a:p>
          <a:p>
            <a:pPr marL="0" indent="0">
              <a:buNone/>
            </a:pPr>
            <a:r>
              <a:rPr lang="en-IN" dirty="0"/>
              <a:t>     +</a:t>
            </a:r>
            <a:r>
              <a:rPr lang="en-IN" dirty="0" err="1"/>
              <a:t>ve</a:t>
            </a:r>
            <a:r>
              <a:rPr lang="en-IN" dirty="0"/>
              <a:t>,-</a:t>
            </a:r>
            <a:r>
              <a:rPr lang="en-IN" dirty="0" err="1"/>
              <a:t>ve</a:t>
            </a:r>
            <a:r>
              <a:rPr lang="en-IN" dirty="0"/>
              <a:t> values are possible</a:t>
            </a:r>
          </a:p>
          <a:p>
            <a:pPr marL="0" indent="0">
              <a:buNone/>
            </a:pPr>
            <a:endParaRPr lang="en-IN" dirty="0"/>
          </a:p>
        </p:txBody>
      </p:sp>
    </p:spTree>
    <p:extLst>
      <p:ext uri="{BB962C8B-B14F-4D97-AF65-F5344CB8AC3E}">
        <p14:creationId xmlns:p14="http://schemas.microsoft.com/office/powerpoint/2010/main" val="2647317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dirty="0"/>
              <a:t>Line-height: </a:t>
            </a:r>
            <a:r>
              <a:rPr lang="en-IN" dirty="0"/>
              <a:t>number;</a:t>
            </a:r>
          </a:p>
          <a:p>
            <a:pPr marL="0" indent="0">
              <a:buNone/>
            </a:pPr>
            <a:r>
              <a:rPr lang="en-IN" dirty="0"/>
              <a:t> - Default is normal</a:t>
            </a:r>
          </a:p>
          <a:p>
            <a:pPr marL="0" indent="0">
              <a:buNone/>
            </a:pPr>
            <a:r>
              <a:rPr lang="en-IN" dirty="0"/>
              <a:t> - In number or percentage</a:t>
            </a:r>
          </a:p>
          <a:p>
            <a:r>
              <a:rPr lang="en-IN" b="1" dirty="0"/>
              <a:t>Word-spacing</a:t>
            </a:r>
            <a:r>
              <a:rPr lang="en-IN" dirty="0"/>
              <a:t>: number;</a:t>
            </a:r>
          </a:p>
          <a:p>
            <a:pPr marL="0" indent="0">
              <a:buNone/>
            </a:pPr>
            <a:r>
              <a:rPr lang="en-IN" dirty="0"/>
              <a:t> -Default is normal(0.25em)</a:t>
            </a:r>
          </a:p>
          <a:p>
            <a:r>
              <a:rPr lang="en-IN" b="1" dirty="0"/>
              <a:t>Text-shadow:</a:t>
            </a:r>
          </a:p>
          <a:p>
            <a:pPr marL="0" indent="0">
              <a:buNone/>
            </a:pPr>
            <a:r>
              <a:rPr lang="en-IN" b="1" dirty="0"/>
              <a:t>   H-shadow v-shadow blur-radius </a:t>
            </a:r>
            <a:r>
              <a:rPr lang="en-IN" b="1" dirty="0" err="1"/>
              <a:t>color</a:t>
            </a:r>
            <a:r>
              <a:rPr lang="en-IN" b="1" dirty="0"/>
              <a:t>;</a:t>
            </a:r>
          </a:p>
          <a:p>
            <a:pPr marL="0" indent="0">
              <a:buNone/>
            </a:pPr>
            <a:r>
              <a:rPr lang="en-IN" dirty="0"/>
              <a:t> h and v means space between words and shadow</a:t>
            </a:r>
          </a:p>
          <a:p>
            <a:pPr marL="0" indent="0">
              <a:buNone/>
            </a:pPr>
            <a:r>
              <a:rPr lang="en-IN" dirty="0"/>
              <a:t>-blur-radius adds </a:t>
            </a:r>
            <a:r>
              <a:rPr lang="en-IN" dirty="0" err="1"/>
              <a:t>blurness</a:t>
            </a:r>
            <a:r>
              <a:rPr lang="en-IN" dirty="0"/>
              <a:t> to shadow</a:t>
            </a:r>
          </a:p>
        </p:txBody>
      </p:sp>
    </p:spTree>
    <p:extLst>
      <p:ext uri="{BB962C8B-B14F-4D97-AF65-F5344CB8AC3E}">
        <p14:creationId xmlns:p14="http://schemas.microsoft.com/office/powerpoint/2010/main" val="38617578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b="1" dirty="0"/>
              <a:t>Whitespaces:</a:t>
            </a:r>
          </a:p>
          <a:p>
            <a:pPr marL="0" indent="0">
              <a:buNone/>
            </a:pPr>
            <a:r>
              <a:rPr lang="en-IN" b="1" dirty="0"/>
              <a:t>   normal | </a:t>
            </a:r>
            <a:r>
              <a:rPr lang="en-IN" b="1" dirty="0" err="1"/>
              <a:t>nowrap</a:t>
            </a:r>
            <a:r>
              <a:rPr lang="en-IN" b="1" dirty="0"/>
              <a:t>| pre</a:t>
            </a:r>
          </a:p>
          <a:p>
            <a:pPr marL="0" indent="0">
              <a:buNone/>
            </a:pPr>
            <a:r>
              <a:rPr lang="en-IN" dirty="0"/>
              <a:t>    -Normal-Text wrap automatically</a:t>
            </a:r>
          </a:p>
          <a:p>
            <a:pPr marL="0" indent="0">
              <a:buNone/>
            </a:pPr>
            <a:r>
              <a:rPr lang="en-IN" dirty="0"/>
              <a:t>    -</a:t>
            </a:r>
            <a:r>
              <a:rPr lang="en-IN" dirty="0" err="1"/>
              <a:t>Nowrap</a:t>
            </a:r>
            <a:r>
              <a:rPr lang="en-IN" dirty="0"/>
              <a:t>- used &lt;</a:t>
            </a:r>
            <a:r>
              <a:rPr lang="en-IN" dirty="0" err="1"/>
              <a:t>br</a:t>
            </a:r>
            <a:r>
              <a:rPr lang="en-IN" dirty="0"/>
              <a:t>&gt; tag to wrap</a:t>
            </a:r>
          </a:p>
          <a:p>
            <a:pPr marL="0" indent="0">
              <a:buNone/>
            </a:pPr>
            <a:r>
              <a:rPr lang="en-IN" dirty="0"/>
              <a:t>    -Pre- Text will </a:t>
            </a:r>
            <a:r>
              <a:rPr lang="en-IN" dirty="0" err="1"/>
              <a:t>br</a:t>
            </a:r>
            <a:r>
              <a:rPr lang="en-IN" dirty="0"/>
              <a:t> display as it is along with </a:t>
            </a:r>
            <a:r>
              <a:rPr lang="en-IN" dirty="0" err="1"/>
              <a:t>spaces,line</a:t>
            </a:r>
            <a:r>
              <a:rPr lang="en-IN" dirty="0"/>
              <a:t> breaks.</a:t>
            </a:r>
          </a:p>
          <a:p>
            <a:r>
              <a:rPr lang="en-IN" b="1" dirty="0"/>
              <a:t>Text-direction</a:t>
            </a:r>
          </a:p>
          <a:p>
            <a:pPr marL="0" indent="0">
              <a:buNone/>
            </a:pPr>
            <a:r>
              <a:rPr lang="en-IN" b="1" dirty="0"/>
              <a:t>Direction: </a:t>
            </a:r>
            <a:r>
              <a:rPr lang="en-IN" b="1" dirty="0" err="1"/>
              <a:t>Rtl</a:t>
            </a:r>
            <a:r>
              <a:rPr lang="en-IN" b="1" dirty="0"/>
              <a:t> | </a:t>
            </a:r>
            <a:r>
              <a:rPr lang="en-IN" b="1" dirty="0" err="1"/>
              <a:t>ltr</a:t>
            </a:r>
            <a:endParaRPr lang="en-IN" b="1" dirty="0"/>
          </a:p>
          <a:p>
            <a:pPr marL="0" indent="0">
              <a:buNone/>
            </a:pPr>
            <a:r>
              <a:rPr lang="en-IN" b="1" dirty="0"/>
              <a:t>Unicode-bidi: Bidi-override</a:t>
            </a:r>
          </a:p>
          <a:p>
            <a:pPr marL="0" indent="0">
              <a:buNone/>
            </a:pPr>
            <a:r>
              <a:rPr lang="en-IN" dirty="0"/>
              <a:t>‘Unicode-bidi forces browser to apply text direction irrespective of the current language.</a:t>
            </a:r>
          </a:p>
        </p:txBody>
      </p:sp>
    </p:spTree>
    <p:extLst>
      <p:ext uri="{BB962C8B-B14F-4D97-AF65-F5344CB8AC3E}">
        <p14:creationId xmlns:p14="http://schemas.microsoft.com/office/powerpoint/2010/main" val="2506279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Box-Model</a:t>
            </a:r>
          </a:p>
        </p:txBody>
      </p:sp>
      <p:sp>
        <p:nvSpPr>
          <p:cNvPr id="3" name="Content Placeholder 2"/>
          <p:cNvSpPr>
            <a:spLocks noGrp="1"/>
          </p:cNvSpPr>
          <p:nvPr>
            <p:ph idx="1"/>
          </p:nvPr>
        </p:nvSpPr>
        <p:spPr/>
        <p:txBody>
          <a:bodyPr>
            <a:normAutofit fontScale="92500" lnSpcReduction="20000"/>
          </a:bodyPr>
          <a:lstStyle/>
          <a:p>
            <a:r>
              <a:rPr lang="en-IN" dirty="0"/>
              <a:t>Margin-top right bottom left</a:t>
            </a:r>
          </a:p>
          <a:p>
            <a:r>
              <a:rPr lang="en-IN" dirty="0"/>
              <a:t>Padding- top right bottom left</a:t>
            </a:r>
          </a:p>
          <a:p>
            <a:r>
              <a:rPr lang="en-IN" dirty="0"/>
              <a:t>Border</a:t>
            </a:r>
          </a:p>
          <a:p>
            <a:pPr marL="0" indent="0">
              <a:buNone/>
            </a:pPr>
            <a:r>
              <a:rPr lang="en-IN" dirty="0"/>
              <a:t>     border-width: top | right | bottom |left</a:t>
            </a:r>
          </a:p>
          <a:p>
            <a:pPr marL="0" indent="0">
              <a:buNone/>
            </a:pPr>
            <a:r>
              <a:rPr lang="en-IN" dirty="0"/>
              <a:t>     border-style solid | dashed |groove | inset | outset| dotted |double |ridge | none</a:t>
            </a:r>
          </a:p>
          <a:p>
            <a:r>
              <a:rPr lang="en-IN" dirty="0"/>
              <a:t>Height-width</a:t>
            </a:r>
          </a:p>
          <a:p>
            <a:r>
              <a:rPr lang="en-IN" dirty="0"/>
              <a:t>Float</a:t>
            </a:r>
          </a:p>
          <a:p>
            <a:pPr marL="0" indent="0">
              <a:buNone/>
            </a:pPr>
            <a:r>
              <a:rPr lang="en-IN" dirty="0"/>
              <a:t>    left- left to right</a:t>
            </a:r>
          </a:p>
          <a:p>
            <a:pPr marL="0" indent="0">
              <a:buNone/>
            </a:pPr>
            <a:r>
              <a:rPr lang="en-IN" dirty="0"/>
              <a:t>    right- right to left</a:t>
            </a:r>
          </a:p>
        </p:txBody>
      </p:sp>
    </p:spTree>
    <p:extLst>
      <p:ext uri="{BB962C8B-B14F-4D97-AF65-F5344CB8AC3E}">
        <p14:creationId xmlns:p14="http://schemas.microsoft.com/office/powerpoint/2010/main" val="8088630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pPr marL="0" indent="0">
              <a:buNone/>
            </a:pPr>
            <a:r>
              <a:rPr lang="en-IN" dirty="0"/>
              <a:t>Clear- left | right;</a:t>
            </a:r>
          </a:p>
          <a:p>
            <a:r>
              <a:rPr lang="en-IN" b="1" dirty="0"/>
              <a:t>Border</a:t>
            </a:r>
          </a:p>
          <a:p>
            <a:pPr marL="0" indent="0">
              <a:buNone/>
            </a:pPr>
            <a:r>
              <a:rPr lang="en-IN" dirty="0"/>
              <a:t>    </a:t>
            </a:r>
            <a:r>
              <a:rPr lang="en-IN" b="1" dirty="0"/>
              <a:t>border-width</a:t>
            </a:r>
            <a:r>
              <a:rPr lang="en-IN" dirty="0"/>
              <a:t>: number;</a:t>
            </a:r>
          </a:p>
          <a:p>
            <a:pPr marL="0" indent="0">
              <a:buNone/>
            </a:pPr>
            <a:r>
              <a:rPr lang="en-IN" dirty="0"/>
              <a:t>    </a:t>
            </a:r>
            <a:r>
              <a:rPr lang="en-IN" b="1" dirty="0"/>
              <a:t>border-style</a:t>
            </a:r>
            <a:r>
              <a:rPr lang="en-IN" dirty="0"/>
              <a:t>: </a:t>
            </a:r>
            <a:r>
              <a:rPr lang="en-IN" dirty="0" err="1"/>
              <a:t>none|solid|dotted</a:t>
            </a:r>
            <a:r>
              <a:rPr lang="en-IN" dirty="0"/>
              <a:t>|   </a:t>
            </a:r>
          </a:p>
          <a:p>
            <a:pPr marL="0" indent="0">
              <a:buNone/>
            </a:pPr>
            <a:r>
              <a:rPr lang="en-IN" dirty="0"/>
              <a:t>    </a:t>
            </a:r>
            <a:r>
              <a:rPr lang="en-IN" dirty="0" err="1"/>
              <a:t>double|groove|inset|outset</a:t>
            </a:r>
            <a:r>
              <a:rPr lang="en-IN" dirty="0"/>
              <a:t>;</a:t>
            </a:r>
          </a:p>
          <a:p>
            <a:pPr marL="0" indent="0">
              <a:buNone/>
            </a:pPr>
            <a:r>
              <a:rPr lang="en-IN" dirty="0"/>
              <a:t>     </a:t>
            </a:r>
            <a:r>
              <a:rPr lang="en-IN" b="1" dirty="0"/>
              <a:t>Border-</a:t>
            </a:r>
            <a:r>
              <a:rPr lang="en-IN" b="1" dirty="0" err="1"/>
              <a:t>color</a:t>
            </a:r>
            <a:endParaRPr lang="en-IN" b="1" dirty="0"/>
          </a:p>
          <a:p>
            <a:r>
              <a:rPr lang="en-IN" b="1" dirty="0"/>
              <a:t>Border: 2px solid red;</a:t>
            </a:r>
          </a:p>
          <a:p>
            <a:r>
              <a:rPr lang="en-IN" b="1" dirty="0"/>
              <a:t>Border-Top Right Bottom Left</a:t>
            </a:r>
          </a:p>
          <a:p>
            <a:pPr marL="0" indent="0">
              <a:buNone/>
            </a:pPr>
            <a:endParaRPr lang="en-IN" b="1" dirty="0"/>
          </a:p>
          <a:p>
            <a:endParaRPr lang="en-IN" b="1" dirty="0"/>
          </a:p>
        </p:txBody>
      </p:sp>
    </p:spTree>
    <p:extLst>
      <p:ext uri="{BB962C8B-B14F-4D97-AF65-F5344CB8AC3E}">
        <p14:creationId xmlns:p14="http://schemas.microsoft.com/office/powerpoint/2010/main" val="521272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Server and Search Engine</a:t>
            </a:r>
          </a:p>
        </p:txBody>
      </p:sp>
      <p:sp>
        <p:nvSpPr>
          <p:cNvPr id="3" name="Content Placeholder 2"/>
          <p:cNvSpPr>
            <a:spLocks noGrp="1"/>
          </p:cNvSpPr>
          <p:nvPr>
            <p:ph idx="1"/>
          </p:nvPr>
        </p:nvSpPr>
        <p:spPr/>
        <p:txBody>
          <a:bodyPr>
            <a:normAutofit fontScale="92500" lnSpcReduction="10000"/>
          </a:bodyPr>
          <a:lstStyle/>
          <a:p>
            <a:pPr>
              <a:buNone/>
            </a:pPr>
            <a:r>
              <a:rPr lang="en-US" dirty="0"/>
              <a:t>Web Server-A web Server is a computer hosting one or more web sites.”Hosting” means that all the web pages and their supporting files are available on that computer.</a:t>
            </a:r>
          </a:p>
          <a:p>
            <a:pPr>
              <a:buNone/>
            </a:pPr>
            <a:r>
              <a:rPr lang="fr-FR" dirty="0"/>
              <a:t>Eg-Apache, Microsoft's Internet Information Services (IIS) </a:t>
            </a:r>
            <a:endParaRPr lang="en-US" dirty="0"/>
          </a:p>
          <a:p>
            <a:pPr>
              <a:buNone/>
            </a:pPr>
            <a:r>
              <a:rPr lang="en-US" dirty="0"/>
              <a:t>Search Engine-A search engine is a special kind of website that helps users find web pages from other websites.</a:t>
            </a:r>
          </a:p>
          <a:p>
            <a:pPr>
              <a:buNone/>
            </a:pPr>
            <a:r>
              <a:rPr lang="en-US" dirty="0"/>
              <a:t>Eg-Google,Yahoo</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a:bodyPr>
          <a:lstStyle/>
          <a:p>
            <a:r>
              <a:rPr lang="en-IN" dirty="0"/>
              <a:t>Outline</a:t>
            </a:r>
          </a:p>
          <a:p>
            <a:pPr marL="0" indent="0">
              <a:buNone/>
            </a:pPr>
            <a:r>
              <a:rPr lang="en-IN" dirty="0"/>
              <a:t>   outline-width</a:t>
            </a:r>
          </a:p>
          <a:p>
            <a:pPr marL="0" indent="0">
              <a:buNone/>
            </a:pPr>
            <a:r>
              <a:rPr lang="en-IN" dirty="0"/>
              <a:t>   outline-style</a:t>
            </a:r>
          </a:p>
          <a:p>
            <a:pPr marL="0" indent="0">
              <a:buNone/>
            </a:pPr>
            <a:r>
              <a:rPr lang="en-IN" dirty="0"/>
              <a:t>   outline-</a:t>
            </a:r>
            <a:r>
              <a:rPr lang="en-IN" dirty="0" err="1"/>
              <a:t>color</a:t>
            </a:r>
            <a:r>
              <a:rPr lang="en-IN" dirty="0"/>
              <a:t>;</a:t>
            </a:r>
          </a:p>
          <a:p>
            <a:pPr marL="0" indent="0">
              <a:buNone/>
            </a:pPr>
            <a:r>
              <a:rPr lang="en-IN" dirty="0"/>
              <a:t>Outline that is drawn around the element, outside the border, to make element look “special”.</a:t>
            </a:r>
          </a:p>
          <a:p>
            <a:pPr marL="0" indent="0">
              <a:buNone/>
            </a:pPr>
            <a:r>
              <a:rPr lang="en-IN" dirty="0"/>
              <a:t>Outline can’t be applied for a specific side</a:t>
            </a:r>
          </a:p>
          <a:p>
            <a:pPr marL="0" indent="0">
              <a:buNone/>
            </a:pPr>
            <a:r>
              <a:rPr lang="en-IN" dirty="0"/>
              <a:t>Outline doesn’t take up the space in width/height.</a:t>
            </a:r>
          </a:p>
        </p:txBody>
      </p:sp>
    </p:spTree>
    <p:extLst>
      <p:ext uri="{BB962C8B-B14F-4D97-AF65-F5344CB8AC3E}">
        <p14:creationId xmlns:p14="http://schemas.microsoft.com/office/powerpoint/2010/main" val="21448424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Outline-offset: number;</a:t>
            </a:r>
          </a:p>
          <a:p>
            <a:r>
              <a:rPr lang="en-IN" dirty="0"/>
              <a:t> default value 0</a:t>
            </a:r>
          </a:p>
          <a:p>
            <a:r>
              <a:rPr lang="en-IN" dirty="0"/>
              <a:t>It is space between border and outline.</a:t>
            </a:r>
          </a:p>
        </p:txBody>
      </p:sp>
    </p:spTree>
    <p:extLst>
      <p:ext uri="{BB962C8B-B14F-4D97-AF65-F5344CB8AC3E}">
        <p14:creationId xmlns:p14="http://schemas.microsoft.com/office/powerpoint/2010/main" val="368276217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Border-Radius</a:t>
            </a:r>
          </a:p>
        </p:txBody>
      </p:sp>
      <p:sp>
        <p:nvSpPr>
          <p:cNvPr id="3" name="Content Placeholder 2"/>
          <p:cNvSpPr>
            <a:spLocks noGrp="1"/>
          </p:cNvSpPr>
          <p:nvPr>
            <p:ph idx="1"/>
          </p:nvPr>
        </p:nvSpPr>
        <p:spPr/>
        <p:txBody>
          <a:bodyPr/>
          <a:lstStyle/>
          <a:p>
            <a:r>
              <a:rPr lang="en-IN" dirty="0"/>
              <a:t>Border-radius: all corners</a:t>
            </a:r>
          </a:p>
          <a:p>
            <a:r>
              <a:rPr lang="en-IN" dirty="0"/>
              <a:t>Border-radius: </a:t>
            </a:r>
            <a:r>
              <a:rPr lang="en-IN" dirty="0" err="1"/>
              <a:t>TopLeftAndbBottomRight</a:t>
            </a:r>
            <a:endParaRPr lang="en-IN" dirty="0"/>
          </a:p>
          <a:p>
            <a:pPr marL="0" indent="0">
              <a:buNone/>
            </a:pPr>
            <a:r>
              <a:rPr lang="en-IN" dirty="0"/>
              <a:t>                               </a:t>
            </a:r>
            <a:r>
              <a:rPr lang="en-IN" dirty="0" err="1"/>
              <a:t>TopRightAndBottomLeft</a:t>
            </a:r>
            <a:r>
              <a:rPr lang="en-IN" dirty="0"/>
              <a:t>;</a:t>
            </a:r>
          </a:p>
          <a:p>
            <a:pPr marL="0" indent="0">
              <a:buNone/>
            </a:pPr>
            <a:r>
              <a:rPr lang="en-IN" dirty="0"/>
              <a:t>Border-radius: </a:t>
            </a:r>
            <a:r>
              <a:rPr lang="en-IN" dirty="0" err="1"/>
              <a:t>TopLeft</a:t>
            </a:r>
            <a:r>
              <a:rPr lang="en-IN" dirty="0"/>
              <a:t>  </a:t>
            </a:r>
            <a:r>
              <a:rPr lang="en-IN" dirty="0" err="1"/>
              <a:t>TopRight</a:t>
            </a:r>
            <a:r>
              <a:rPr lang="en-IN" dirty="0"/>
              <a:t>  </a:t>
            </a:r>
            <a:r>
              <a:rPr lang="en-IN" dirty="0" err="1"/>
              <a:t>BottomRight</a:t>
            </a:r>
            <a:r>
              <a:rPr lang="en-IN" dirty="0"/>
              <a:t>                           </a:t>
            </a:r>
            <a:r>
              <a:rPr lang="en-IN" dirty="0" err="1"/>
              <a:t>BottomLeft</a:t>
            </a:r>
            <a:r>
              <a:rPr lang="en-IN" dirty="0"/>
              <a:t>;</a:t>
            </a:r>
          </a:p>
        </p:txBody>
      </p:sp>
    </p:spTree>
    <p:extLst>
      <p:ext uri="{BB962C8B-B14F-4D97-AF65-F5344CB8AC3E}">
        <p14:creationId xmlns:p14="http://schemas.microsoft.com/office/powerpoint/2010/main" val="4029401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b="1" dirty="0"/>
              <a:t>Border-Shadow</a:t>
            </a:r>
          </a:p>
          <a:p>
            <a:pPr marL="0" indent="0">
              <a:buNone/>
            </a:pPr>
            <a:r>
              <a:rPr lang="en-IN" b="1" dirty="0"/>
              <a:t> Syntax:</a:t>
            </a:r>
          </a:p>
          <a:p>
            <a:pPr marL="0" indent="0">
              <a:buNone/>
            </a:pPr>
            <a:r>
              <a:rPr lang="en-IN" dirty="0"/>
              <a:t> h-offset  v-offset   blur   spread   </a:t>
            </a:r>
            <a:r>
              <a:rPr lang="en-IN" dirty="0" err="1"/>
              <a:t>color</a:t>
            </a:r>
            <a:r>
              <a:rPr lang="en-IN" dirty="0"/>
              <a:t>;</a:t>
            </a:r>
          </a:p>
          <a:p>
            <a:pPr marL="0" indent="0">
              <a:buNone/>
            </a:pPr>
            <a:r>
              <a:rPr lang="en-IN" dirty="0"/>
              <a:t>e.g.</a:t>
            </a:r>
          </a:p>
          <a:p>
            <a:pPr marL="0" indent="0">
              <a:buNone/>
            </a:pPr>
            <a:r>
              <a:rPr lang="en-IN" dirty="0"/>
              <a:t>Box-shadow: 10px 15px 5px 3px red;</a:t>
            </a:r>
          </a:p>
          <a:p>
            <a:pPr marL="0" indent="0">
              <a:buNone/>
            </a:pPr>
            <a:endParaRPr lang="en-IN" dirty="0"/>
          </a:p>
          <a:p>
            <a:pPr marL="0" indent="0">
              <a:buNone/>
            </a:pPr>
            <a:r>
              <a:rPr lang="en-IN" dirty="0"/>
              <a:t>The box-shadow property specifies the shadow effect surrounding the box.</a:t>
            </a:r>
          </a:p>
          <a:p>
            <a:pPr marL="0" indent="0">
              <a:buNone/>
            </a:pPr>
            <a:r>
              <a:rPr lang="en-IN" dirty="0"/>
              <a:t>The blur value adds </a:t>
            </a:r>
            <a:r>
              <a:rPr lang="en-IN" dirty="0" err="1"/>
              <a:t>blurness</a:t>
            </a:r>
            <a:r>
              <a:rPr lang="en-IN" dirty="0"/>
              <a:t> to the shadow.</a:t>
            </a:r>
          </a:p>
          <a:p>
            <a:pPr marL="0" indent="0">
              <a:buNone/>
            </a:pPr>
            <a:r>
              <a:rPr lang="en-IN" dirty="0"/>
              <a:t>The spread value enhances the shadow.</a:t>
            </a:r>
          </a:p>
        </p:txBody>
      </p:sp>
    </p:spTree>
    <p:extLst>
      <p:ext uri="{BB962C8B-B14F-4D97-AF65-F5344CB8AC3E}">
        <p14:creationId xmlns:p14="http://schemas.microsoft.com/office/powerpoint/2010/main" val="2072688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fontScale="90000"/>
          </a:bodyPr>
          <a:lstStyle/>
          <a:p>
            <a:r>
              <a:rPr lang="en-IN" dirty="0"/>
              <a:t>Links Styles</a:t>
            </a:r>
            <a:br>
              <a:rPr lang="en-IN" dirty="0"/>
            </a:br>
            <a:endParaRPr lang="en-IN" dirty="0"/>
          </a:p>
        </p:txBody>
      </p:sp>
      <p:sp>
        <p:nvSpPr>
          <p:cNvPr id="3" name="Content Placeholder 2"/>
          <p:cNvSpPr>
            <a:spLocks noGrp="1"/>
          </p:cNvSpPr>
          <p:nvPr>
            <p:ph idx="1"/>
          </p:nvPr>
        </p:nvSpPr>
        <p:spPr/>
        <p:txBody>
          <a:bodyPr>
            <a:normAutofit lnSpcReduction="10000"/>
          </a:bodyPr>
          <a:lstStyle/>
          <a:p>
            <a:r>
              <a:rPr lang="en-IN" dirty="0"/>
              <a:t>Normal, unvisited links       </a:t>
            </a:r>
          </a:p>
          <a:p>
            <a:pPr marL="0" indent="0">
              <a:buNone/>
            </a:pPr>
            <a:r>
              <a:rPr lang="en-IN" dirty="0"/>
              <a:t>      a:LINK{color: blue;}</a:t>
            </a:r>
          </a:p>
          <a:p>
            <a:r>
              <a:rPr lang="en-IN" dirty="0"/>
              <a:t>Link the user has visited  </a:t>
            </a:r>
          </a:p>
          <a:p>
            <a:pPr marL="0" indent="0">
              <a:buNone/>
            </a:pPr>
            <a:r>
              <a:rPr lang="en-IN" dirty="0"/>
              <a:t>      a:visited{color: red;}</a:t>
            </a:r>
          </a:p>
          <a:p>
            <a:r>
              <a:rPr lang="en-IN" dirty="0"/>
              <a:t>Link when the user mouse over it  </a:t>
            </a:r>
          </a:p>
          <a:p>
            <a:pPr marL="0" indent="0">
              <a:buNone/>
            </a:pPr>
            <a:r>
              <a:rPr lang="en-IN" dirty="0"/>
              <a:t>     a:hover{ </a:t>
            </a:r>
            <a:r>
              <a:rPr lang="en-IN" dirty="0" err="1"/>
              <a:t>color</a:t>
            </a:r>
            <a:r>
              <a:rPr lang="en-IN" dirty="0"/>
              <a:t>: green;}</a:t>
            </a:r>
          </a:p>
          <a:p>
            <a:r>
              <a:rPr lang="en-IN" dirty="0"/>
              <a:t>Link the moment it is clicked       </a:t>
            </a:r>
          </a:p>
          <a:p>
            <a:pPr marL="0" indent="0">
              <a:buNone/>
            </a:pPr>
            <a:r>
              <a:rPr lang="en-IN" dirty="0"/>
              <a:t>      a:active{ </a:t>
            </a:r>
            <a:r>
              <a:rPr lang="en-IN" dirty="0" err="1"/>
              <a:t>color</a:t>
            </a:r>
            <a:r>
              <a:rPr lang="en-IN" dirty="0"/>
              <a:t>: orange;}</a:t>
            </a:r>
          </a:p>
        </p:txBody>
      </p:sp>
    </p:spTree>
    <p:extLst>
      <p:ext uri="{BB962C8B-B14F-4D97-AF65-F5344CB8AC3E}">
        <p14:creationId xmlns:p14="http://schemas.microsoft.com/office/powerpoint/2010/main" val="12335533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Transition: property duration;</a:t>
            </a:r>
          </a:p>
          <a:p>
            <a:r>
              <a:rPr lang="en-IN" dirty="0"/>
              <a:t>Default value none</a:t>
            </a:r>
          </a:p>
          <a:p>
            <a:r>
              <a:rPr lang="en-IN" dirty="0" err="1"/>
              <a:t>E.g</a:t>
            </a:r>
            <a:r>
              <a:rPr lang="en-IN" dirty="0"/>
              <a:t>   transition : font-size 4s;</a:t>
            </a:r>
          </a:p>
          <a:p>
            <a:r>
              <a:rPr lang="en-IN" dirty="0"/>
              <a:t>The transition property specifies how much time it should take, when the property value is being changed.</a:t>
            </a:r>
          </a:p>
          <a:p>
            <a:r>
              <a:rPr lang="en-IN" dirty="0"/>
              <a:t>It makes the property value to change “</a:t>
            </a:r>
            <a:r>
              <a:rPr lang="en-IN" dirty="0" err="1"/>
              <a:t>slowly”,instead</a:t>
            </a:r>
            <a:r>
              <a:rPr lang="en-IN" dirty="0"/>
              <a:t> of “immediate”.</a:t>
            </a:r>
          </a:p>
        </p:txBody>
      </p:sp>
    </p:spTree>
    <p:extLst>
      <p:ext uri="{BB962C8B-B14F-4D97-AF65-F5344CB8AC3E}">
        <p14:creationId xmlns:p14="http://schemas.microsoft.com/office/powerpoint/2010/main" val="40291332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Transformation</a:t>
            </a:r>
          </a:p>
        </p:txBody>
      </p:sp>
      <p:sp>
        <p:nvSpPr>
          <p:cNvPr id="3" name="Content Placeholder 2"/>
          <p:cNvSpPr>
            <a:spLocks noGrp="1"/>
          </p:cNvSpPr>
          <p:nvPr>
            <p:ph idx="1"/>
          </p:nvPr>
        </p:nvSpPr>
        <p:spPr/>
        <p:txBody>
          <a:bodyPr>
            <a:noAutofit/>
          </a:bodyPr>
          <a:lstStyle/>
          <a:p>
            <a:r>
              <a:rPr lang="en-IN" sz="2400" dirty="0"/>
              <a:t>Applies a transformation effect to the element.</a:t>
            </a:r>
          </a:p>
          <a:p>
            <a:r>
              <a:rPr lang="en-IN" sz="2400" dirty="0"/>
              <a:t>Resizes, rotates, moves and skews the element.</a:t>
            </a:r>
          </a:p>
          <a:p>
            <a:r>
              <a:rPr lang="en-IN" sz="2400" b="1" dirty="0"/>
              <a:t>Transform: scale(n) rotate(</a:t>
            </a:r>
            <a:r>
              <a:rPr lang="en-IN" sz="2400" b="1" dirty="0" err="1"/>
              <a:t>deg</a:t>
            </a:r>
            <a:r>
              <a:rPr lang="en-IN" sz="2400" b="1" dirty="0"/>
              <a:t>)  translate(</a:t>
            </a:r>
            <a:r>
              <a:rPr lang="en-IN" sz="2400" b="1" dirty="0" err="1"/>
              <a:t>x,y</a:t>
            </a:r>
            <a:r>
              <a:rPr lang="en-IN" sz="2400" b="1" dirty="0"/>
              <a:t>) skew(</a:t>
            </a:r>
            <a:r>
              <a:rPr lang="en-IN" sz="2400" b="1" dirty="0" err="1"/>
              <a:t>deg</a:t>
            </a:r>
            <a:r>
              <a:rPr lang="en-IN" sz="2400" b="1" dirty="0"/>
              <a:t>);</a:t>
            </a:r>
          </a:p>
          <a:p>
            <a:r>
              <a:rPr lang="en-IN" sz="2400" dirty="0"/>
              <a:t>E.g. transform : scale(2) rotate(90deg);</a:t>
            </a:r>
          </a:p>
          <a:p>
            <a:r>
              <a:rPr lang="en-IN" sz="2400" b="1" dirty="0"/>
              <a:t>Scale(n)   - </a:t>
            </a:r>
            <a:r>
              <a:rPr lang="en-IN" sz="2400" dirty="0"/>
              <a:t>increase or decreases visual size</a:t>
            </a:r>
          </a:p>
          <a:p>
            <a:r>
              <a:rPr lang="en-IN" sz="2400" b="1" dirty="0"/>
              <a:t>Rotate(</a:t>
            </a:r>
            <a:r>
              <a:rPr lang="en-IN" sz="2400" b="1" dirty="0" err="1"/>
              <a:t>deg</a:t>
            </a:r>
            <a:r>
              <a:rPr lang="en-IN" sz="2400" b="1" dirty="0"/>
              <a:t>)  - </a:t>
            </a:r>
            <a:r>
              <a:rPr lang="en-IN" sz="2400" dirty="0"/>
              <a:t>Rotates the element</a:t>
            </a:r>
          </a:p>
          <a:p>
            <a:r>
              <a:rPr lang="en-IN" sz="2400" b="1" dirty="0"/>
              <a:t>Translate(</a:t>
            </a:r>
            <a:r>
              <a:rPr lang="en-IN" sz="2400" b="1" dirty="0" err="1"/>
              <a:t>x,y</a:t>
            </a:r>
            <a:r>
              <a:rPr lang="en-IN" sz="2400" b="1" dirty="0"/>
              <a:t>)  -</a:t>
            </a:r>
            <a:r>
              <a:rPr lang="en-IN" sz="2400" dirty="0"/>
              <a:t>Moves the element horizontally and vertically.</a:t>
            </a:r>
          </a:p>
          <a:p>
            <a:r>
              <a:rPr lang="en-IN" sz="2400" b="1" dirty="0" err="1"/>
              <a:t>translateX</a:t>
            </a:r>
            <a:r>
              <a:rPr lang="en-IN" sz="2400" b="1" dirty="0"/>
              <a:t>(n) -</a:t>
            </a:r>
            <a:r>
              <a:rPr lang="en-IN" sz="2400" dirty="0"/>
              <a:t>moves the element horizontally.</a:t>
            </a:r>
          </a:p>
          <a:p>
            <a:r>
              <a:rPr lang="en-IN" sz="2400" b="1" dirty="0" err="1"/>
              <a:t>translateY</a:t>
            </a:r>
            <a:r>
              <a:rPr lang="en-IN" sz="2400" b="1" dirty="0"/>
              <a:t>(n)</a:t>
            </a:r>
            <a:r>
              <a:rPr lang="en-IN" sz="2400" dirty="0"/>
              <a:t> -Moves the element vertically.</a:t>
            </a:r>
          </a:p>
          <a:p>
            <a:r>
              <a:rPr lang="en-IN" sz="2400" b="1" dirty="0"/>
              <a:t>Skew(n)</a:t>
            </a:r>
            <a:r>
              <a:rPr lang="en-IN" sz="2400" dirty="0"/>
              <a:t> -Twists the element.</a:t>
            </a:r>
          </a:p>
        </p:txBody>
      </p:sp>
    </p:spTree>
    <p:extLst>
      <p:ext uri="{BB962C8B-B14F-4D97-AF65-F5344CB8AC3E}">
        <p14:creationId xmlns:p14="http://schemas.microsoft.com/office/powerpoint/2010/main" val="1529566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Transform Origin</a:t>
            </a:r>
          </a:p>
        </p:txBody>
      </p:sp>
      <p:sp>
        <p:nvSpPr>
          <p:cNvPr id="3" name="Content Placeholder 2"/>
          <p:cNvSpPr>
            <a:spLocks noGrp="1"/>
          </p:cNvSpPr>
          <p:nvPr>
            <p:ph idx="1"/>
          </p:nvPr>
        </p:nvSpPr>
        <p:spPr>
          <a:xfrm>
            <a:off x="457200" y="1295400"/>
            <a:ext cx="8229600" cy="4830763"/>
          </a:xfrm>
        </p:spPr>
        <p:txBody>
          <a:bodyPr/>
          <a:lstStyle/>
          <a:p>
            <a:r>
              <a:rPr lang="en-IN" dirty="0"/>
              <a:t>Specifies the point (corner),based on which the transformation should be applied.</a:t>
            </a:r>
          </a:p>
          <a:p>
            <a:r>
              <a:rPr lang="en-IN" dirty="0"/>
              <a:t>Transform-origin: x-axis y-axis;</a:t>
            </a:r>
          </a:p>
          <a:p>
            <a:r>
              <a:rPr lang="en-IN" dirty="0" err="1"/>
              <a:t>E.g</a:t>
            </a:r>
            <a:r>
              <a:rPr lang="en-IN" dirty="0"/>
              <a:t> transform-origin: top left;</a:t>
            </a:r>
          </a:p>
          <a:p>
            <a:r>
              <a:rPr lang="en-IN" dirty="0"/>
              <a:t>Top left | top </a:t>
            </a:r>
            <a:r>
              <a:rPr lang="en-IN" dirty="0" err="1"/>
              <a:t>center</a:t>
            </a:r>
            <a:r>
              <a:rPr lang="en-IN" dirty="0"/>
              <a:t> | top right</a:t>
            </a:r>
          </a:p>
          <a:p>
            <a:r>
              <a:rPr lang="en-IN" dirty="0" err="1"/>
              <a:t>Center</a:t>
            </a:r>
            <a:r>
              <a:rPr lang="en-IN" dirty="0"/>
              <a:t> left | </a:t>
            </a:r>
            <a:r>
              <a:rPr lang="en-IN" dirty="0" err="1"/>
              <a:t>center</a:t>
            </a:r>
            <a:r>
              <a:rPr lang="en-IN" dirty="0"/>
              <a:t> </a:t>
            </a:r>
            <a:r>
              <a:rPr lang="en-IN" dirty="0" err="1"/>
              <a:t>center</a:t>
            </a:r>
            <a:r>
              <a:rPr lang="en-IN" dirty="0"/>
              <a:t>| </a:t>
            </a:r>
            <a:r>
              <a:rPr lang="en-IN" dirty="0" err="1"/>
              <a:t>center</a:t>
            </a:r>
            <a:r>
              <a:rPr lang="en-IN" dirty="0"/>
              <a:t> right</a:t>
            </a:r>
          </a:p>
          <a:p>
            <a:r>
              <a:rPr lang="en-IN" dirty="0"/>
              <a:t>Bottom left | bottom </a:t>
            </a:r>
            <a:r>
              <a:rPr lang="en-IN" dirty="0" err="1"/>
              <a:t>center</a:t>
            </a:r>
            <a:r>
              <a:rPr lang="en-IN" dirty="0"/>
              <a:t> | bottom right</a:t>
            </a:r>
          </a:p>
        </p:txBody>
      </p:sp>
    </p:spTree>
    <p:extLst>
      <p:ext uri="{BB962C8B-B14F-4D97-AF65-F5344CB8AC3E}">
        <p14:creationId xmlns:p14="http://schemas.microsoft.com/office/powerpoint/2010/main" val="3535948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3D Transformation</a:t>
            </a:r>
          </a:p>
        </p:txBody>
      </p:sp>
      <p:sp>
        <p:nvSpPr>
          <p:cNvPr id="3" name="Content Placeholder 2"/>
          <p:cNvSpPr>
            <a:spLocks noGrp="1"/>
          </p:cNvSpPr>
          <p:nvPr>
            <p:ph idx="1"/>
          </p:nvPr>
        </p:nvSpPr>
        <p:spPr/>
        <p:txBody>
          <a:bodyPr/>
          <a:lstStyle/>
          <a:p>
            <a:r>
              <a:rPr lang="en-IN" dirty="0"/>
              <a:t>Applies a transformation effect based x-</a:t>
            </a:r>
            <a:r>
              <a:rPr lang="en-IN" dirty="0" err="1"/>
              <a:t>axis,y</a:t>
            </a:r>
            <a:r>
              <a:rPr lang="en-IN" dirty="0"/>
              <a:t>-</a:t>
            </a:r>
            <a:r>
              <a:rPr lang="en-IN" dirty="0" err="1"/>
              <a:t>axis,z</a:t>
            </a:r>
            <a:r>
              <a:rPr lang="en-IN" dirty="0"/>
              <a:t>-axis.</a:t>
            </a:r>
          </a:p>
          <a:p>
            <a:r>
              <a:rPr lang="en-IN" b="1" dirty="0"/>
              <a:t>Transform: scale3d(</a:t>
            </a:r>
            <a:r>
              <a:rPr lang="en-IN" b="1" dirty="0" err="1"/>
              <a:t>x,y,z</a:t>
            </a:r>
            <a:r>
              <a:rPr lang="en-IN" b="1" dirty="0"/>
              <a:t>) rotate3d(</a:t>
            </a:r>
            <a:r>
              <a:rPr lang="en-IN" b="1" dirty="0" err="1"/>
              <a:t>x,y,z.deg</a:t>
            </a:r>
            <a:r>
              <a:rPr lang="en-IN" b="1" dirty="0"/>
              <a:t>);</a:t>
            </a:r>
          </a:p>
          <a:p>
            <a:r>
              <a:rPr lang="en-IN" dirty="0"/>
              <a:t>Transform: rotate3d(1, 2.0, 3.0, 90deg);</a:t>
            </a:r>
          </a:p>
          <a:p>
            <a:r>
              <a:rPr lang="en-IN" dirty="0"/>
              <a:t>Scale3d(x, y, z) :Increase / Decreases visual size </a:t>
            </a:r>
          </a:p>
          <a:p>
            <a:r>
              <a:rPr lang="en-IN" dirty="0"/>
              <a:t>Rotate3d(</a:t>
            </a:r>
            <a:r>
              <a:rPr lang="en-IN" dirty="0" err="1"/>
              <a:t>x,y,z</a:t>
            </a:r>
            <a:r>
              <a:rPr lang="en-IN" dirty="0"/>
              <a:t>, </a:t>
            </a:r>
            <a:r>
              <a:rPr lang="en-IN" dirty="0" err="1"/>
              <a:t>deg</a:t>
            </a:r>
            <a:r>
              <a:rPr lang="en-IN" dirty="0"/>
              <a:t>)  : Rotates the elements</a:t>
            </a:r>
          </a:p>
        </p:txBody>
      </p:sp>
    </p:spTree>
    <p:extLst>
      <p:ext uri="{BB962C8B-B14F-4D97-AF65-F5344CB8AC3E}">
        <p14:creationId xmlns:p14="http://schemas.microsoft.com/office/powerpoint/2010/main" val="4720726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Keyframe</a:t>
            </a:r>
            <a:r>
              <a:rPr lang="en-IN" dirty="0"/>
              <a:t> Animations</a:t>
            </a:r>
          </a:p>
        </p:txBody>
      </p:sp>
      <p:sp>
        <p:nvSpPr>
          <p:cNvPr id="3" name="Content Placeholder 2"/>
          <p:cNvSpPr>
            <a:spLocks noGrp="1"/>
          </p:cNvSpPr>
          <p:nvPr>
            <p:ph idx="1"/>
          </p:nvPr>
        </p:nvSpPr>
        <p:spPr/>
        <p:txBody>
          <a:bodyPr/>
          <a:lstStyle/>
          <a:p>
            <a:r>
              <a:rPr lang="en-IN" dirty="0"/>
              <a:t>Applies a transition effect based on the timeline provided.</a:t>
            </a:r>
          </a:p>
          <a:p>
            <a:r>
              <a:rPr lang="en-IN" dirty="0"/>
              <a:t>Animation=Chained Transitions</a:t>
            </a:r>
          </a:p>
          <a:p>
            <a:r>
              <a:rPr lang="en-IN" dirty="0"/>
              <a:t>Animation:  </a:t>
            </a:r>
            <a:r>
              <a:rPr lang="en-IN" dirty="0" err="1"/>
              <a:t>animationname</a:t>
            </a:r>
            <a:r>
              <a:rPr lang="en-IN" dirty="0"/>
              <a:t> </a:t>
            </a:r>
            <a:r>
              <a:rPr lang="en-IN" dirty="0" err="1"/>
              <a:t>durationinseconds</a:t>
            </a:r>
            <a:r>
              <a:rPr lang="en-IN" dirty="0"/>
              <a:t>;</a:t>
            </a:r>
          </a:p>
          <a:p>
            <a:pPr marL="0" indent="0">
              <a:buNone/>
            </a:pPr>
            <a:endParaRPr lang="en-IN" dirty="0"/>
          </a:p>
          <a:p>
            <a:endParaRPr lang="en-IN" dirty="0"/>
          </a:p>
          <a:p>
            <a:endParaRPr lang="en-IN" dirty="0"/>
          </a:p>
        </p:txBody>
      </p:sp>
    </p:spTree>
    <p:extLst>
      <p:ext uri="{BB962C8B-B14F-4D97-AF65-F5344CB8AC3E}">
        <p14:creationId xmlns:p14="http://schemas.microsoft.com/office/powerpoint/2010/main" val="7492391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Browsers </a:t>
            </a:r>
          </a:p>
        </p:txBody>
      </p:sp>
      <p:sp>
        <p:nvSpPr>
          <p:cNvPr id="3" name="Content Placeholder 2"/>
          <p:cNvSpPr>
            <a:spLocks noGrp="1"/>
          </p:cNvSpPr>
          <p:nvPr>
            <p:ph idx="1"/>
          </p:nvPr>
        </p:nvSpPr>
        <p:spPr/>
        <p:txBody>
          <a:bodyPr>
            <a:normAutofit lnSpcReduction="10000"/>
          </a:bodyPr>
          <a:lstStyle/>
          <a:p>
            <a:pPr>
              <a:buNone/>
            </a:pPr>
            <a:r>
              <a:rPr lang="en-US" dirty="0"/>
              <a:t>Web Browsers-an application software for accessing the world wide web. When a user requests a web page from a particular website, the web browser retrieves the necessary content from a web server and then displays the page on user’s device.</a:t>
            </a:r>
          </a:p>
          <a:p>
            <a:pPr>
              <a:buNone/>
            </a:pPr>
            <a:r>
              <a:rPr lang="en-US" dirty="0"/>
              <a:t>Google Chrome, Microsoft Edge (formerly Internet Explorer), Mozilla Firefox, and Apple's Safari</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t>
            </a:r>
            <a:r>
              <a:rPr lang="en-IN" dirty="0" err="1"/>
              <a:t>keyframes</a:t>
            </a:r>
            <a:r>
              <a:rPr lang="en-IN" dirty="0"/>
              <a:t> </a:t>
            </a:r>
            <a:r>
              <a:rPr lang="en-IN" dirty="0" err="1"/>
              <a:t>animationname</a:t>
            </a:r>
            <a:endParaRPr lang="en-IN" dirty="0"/>
          </a:p>
          <a:p>
            <a:pPr marL="0" indent="0">
              <a:buNone/>
            </a:pPr>
            <a:r>
              <a:rPr lang="en-IN" dirty="0"/>
              <a:t>{</a:t>
            </a:r>
          </a:p>
          <a:p>
            <a:pPr marL="0" indent="0">
              <a:buNone/>
            </a:pPr>
            <a:r>
              <a:rPr lang="en-IN" dirty="0"/>
              <a:t>  n%{</a:t>
            </a:r>
            <a:r>
              <a:rPr lang="en-IN" dirty="0" err="1"/>
              <a:t>property:value;property:value</a:t>
            </a:r>
            <a:r>
              <a:rPr lang="en-IN" dirty="0"/>
              <a:t>;…}</a:t>
            </a:r>
          </a:p>
          <a:p>
            <a:pPr marL="0" indent="0">
              <a:buNone/>
            </a:pPr>
            <a:r>
              <a:rPr lang="en-IN" dirty="0"/>
              <a:t>  n%{</a:t>
            </a:r>
            <a:r>
              <a:rPr lang="en-IN" dirty="0" err="1"/>
              <a:t>property:value;property:value</a:t>
            </a:r>
            <a:r>
              <a:rPr lang="en-IN" dirty="0"/>
              <a:t>;…}</a:t>
            </a:r>
          </a:p>
          <a:p>
            <a:pPr marL="0" indent="0">
              <a:buNone/>
            </a:pPr>
            <a:r>
              <a:rPr lang="en-IN" dirty="0"/>
              <a:t>  n%{</a:t>
            </a:r>
            <a:r>
              <a:rPr lang="en-IN" dirty="0" err="1"/>
              <a:t>property:value;property:value</a:t>
            </a:r>
            <a:r>
              <a:rPr lang="en-IN" dirty="0"/>
              <a:t>;…}</a:t>
            </a:r>
          </a:p>
          <a:p>
            <a:pPr marL="0" indent="0">
              <a:buNone/>
            </a:pPr>
            <a:r>
              <a:rPr lang="en-IN" dirty="0"/>
              <a:t>  n%{</a:t>
            </a:r>
            <a:r>
              <a:rPr lang="en-IN" dirty="0" err="1"/>
              <a:t>property:value;property:value</a:t>
            </a:r>
            <a:r>
              <a:rPr lang="en-IN" dirty="0"/>
              <a:t>;…}</a:t>
            </a:r>
          </a:p>
          <a:p>
            <a:pPr marL="0" indent="0">
              <a:buNone/>
            </a:pPr>
            <a:r>
              <a:rPr lang="en-IN" dirty="0"/>
              <a:t>}</a:t>
            </a:r>
          </a:p>
          <a:p>
            <a:pPr marL="0" indent="0">
              <a:buNone/>
            </a:pPr>
            <a:endParaRPr lang="en-IN" dirty="0"/>
          </a:p>
        </p:txBody>
      </p:sp>
    </p:spTree>
    <p:extLst>
      <p:ext uri="{BB962C8B-B14F-4D97-AF65-F5344CB8AC3E}">
        <p14:creationId xmlns:p14="http://schemas.microsoft.com/office/powerpoint/2010/main" val="9059143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Gradient </a:t>
            </a:r>
            <a:r>
              <a:rPr lang="en-IN" dirty="0" err="1"/>
              <a:t>Color</a:t>
            </a:r>
            <a:endParaRPr lang="en-IN" dirty="0"/>
          </a:p>
        </p:txBody>
      </p:sp>
      <p:sp>
        <p:nvSpPr>
          <p:cNvPr id="3" name="Content Placeholder 2"/>
          <p:cNvSpPr>
            <a:spLocks noGrp="1"/>
          </p:cNvSpPr>
          <p:nvPr>
            <p:ph idx="1"/>
          </p:nvPr>
        </p:nvSpPr>
        <p:spPr/>
        <p:txBody>
          <a:bodyPr/>
          <a:lstStyle/>
          <a:p>
            <a:r>
              <a:rPr lang="en-IN" dirty="0"/>
              <a:t>Applies multiple </a:t>
            </a:r>
            <a:r>
              <a:rPr lang="en-IN" dirty="0" err="1"/>
              <a:t>color</a:t>
            </a:r>
            <a:r>
              <a:rPr lang="en-IN" dirty="0"/>
              <a:t> as background or foreground </a:t>
            </a:r>
            <a:r>
              <a:rPr lang="en-IN" dirty="0" err="1"/>
              <a:t>color</a:t>
            </a:r>
            <a:r>
              <a:rPr lang="en-IN" dirty="0"/>
              <a:t> to the element.</a:t>
            </a:r>
          </a:p>
          <a:p>
            <a:r>
              <a:rPr lang="en-IN" b="1" dirty="0"/>
              <a:t>Linear-gradient(top x-axis </a:t>
            </a:r>
            <a:r>
              <a:rPr lang="en-IN" b="1" dirty="0" err="1"/>
              <a:t>yaxis</a:t>
            </a:r>
            <a:r>
              <a:rPr lang="en-IN" b="1" dirty="0"/>
              <a:t>, color1,color2,..)</a:t>
            </a:r>
          </a:p>
          <a:p>
            <a:r>
              <a:rPr lang="en-IN" b="1" dirty="0"/>
              <a:t>Radial-gradient(shape, color1, color2,…)</a:t>
            </a:r>
          </a:p>
        </p:txBody>
      </p:sp>
    </p:spTree>
    <p:extLst>
      <p:ext uri="{BB962C8B-B14F-4D97-AF65-F5344CB8AC3E}">
        <p14:creationId xmlns:p14="http://schemas.microsoft.com/office/powerpoint/2010/main" val="169518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Overflow</a:t>
            </a:r>
          </a:p>
        </p:txBody>
      </p:sp>
      <p:sp>
        <p:nvSpPr>
          <p:cNvPr id="3" name="Content Placeholder 2"/>
          <p:cNvSpPr>
            <a:spLocks noGrp="1"/>
          </p:cNvSpPr>
          <p:nvPr>
            <p:ph idx="1"/>
          </p:nvPr>
        </p:nvSpPr>
        <p:spPr/>
        <p:txBody>
          <a:bodyPr/>
          <a:lstStyle/>
          <a:p>
            <a:r>
              <a:rPr lang="en-IN" dirty="0"/>
              <a:t>Specifies how the text should appear in case of too much content exceeds the specified width and height of the element.</a:t>
            </a:r>
          </a:p>
          <a:p>
            <a:r>
              <a:rPr lang="en-IN" dirty="0"/>
              <a:t>Overflow: visible | hidden | scroll |auto;</a:t>
            </a:r>
          </a:p>
          <a:p>
            <a:r>
              <a:rPr lang="en-IN" dirty="0"/>
              <a:t>Default: visible;</a:t>
            </a:r>
          </a:p>
        </p:txBody>
      </p:sp>
    </p:spTree>
    <p:extLst>
      <p:ext uri="{BB962C8B-B14F-4D97-AF65-F5344CB8AC3E}">
        <p14:creationId xmlns:p14="http://schemas.microsoft.com/office/powerpoint/2010/main" val="35920866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Word-wrap</a:t>
            </a:r>
          </a:p>
        </p:txBody>
      </p:sp>
      <p:sp>
        <p:nvSpPr>
          <p:cNvPr id="3" name="Content Placeholder 2"/>
          <p:cNvSpPr>
            <a:spLocks noGrp="1"/>
          </p:cNvSpPr>
          <p:nvPr>
            <p:ph idx="1"/>
          </p:nvPr>
        </p:nvSpPr>
        <p:spPr/>
        <p:txBody>
          <a:bodyPr/>
          <a:lstStyle/>
          <a:p>
            <a:r>
              <a:rPr lang="en-IN" dirty="0"/>
              <a:t>Specifies whether longer words should be wrapped (split) into next line.</a:t>
            </a:r>
          </a:p>
          <a:p>
            <a:r>
              <a:rPr lang="en-IN" dirty="0"/>
              <a:t>Word-wrap: normal | break-word;</a:t>
            </a:r>
          </a:p>
          <a:p>
            <a:r>
              <a:rPr lang="en-IN" dirty="0"/>
              <a:t>Default: normal;</a:t>
            </a:r>
          </a:p>
        </p:txBody>
      </p:sp>
    </p:spTree>
    <p:extLst>
      <p:ext uri="{BB962C8B-B14F-4D97-AF65-F5344CB8AC3E}">
        <p14:creationId xmlns:p14="http://schemas.microsoft.com/office/powerpoint/2010/main" val="18636969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 Property</a:t>
            </a:r>
          </a:p>
        </p:txBody>
      </p:sp>
      <p:sp>
        <p:nvSpPr>
          <p:cNvPr id="3" name="Content Placeholder 2"/>
          <p:cNvSpPr>
            <a:spLocks noGrp="1"/>
          </p:cNvSpPr>
          <p:nvPr>
            <p:ph idx="1"/>
          </p:nvPr>
        </p:nvSpPr>
        <p:spPr/>
        <p:txBody>
          <a:bodyPr/>
          <a:lstStyle/>
          <a:p>
            <a:pPr marL="0" indent="0">
              <a:buNone/>
            </a:pPr>
            <a:r>
              <a:rPr lang="en-IN" b="1" dirty="0"/>
              <a:t>Common Block Elements</a:t>
            </a:r>
          </a:p>
          <a:p>
            <a:r>
              <a:rPr lang="en-IN" dirty="0"/>
              <a:t>Paragraphs, headers, divisions, List and list items, Forms</a:t>
            </a:r>
          </a:p>
          <a:p>
            <a:r>
              <a:rPr lang="en-IN" b="1" dirty="0"/>
              <a:t>Inline elements</a:t>
            </a:r>
          </a:p>
          <a:p>
            <a:pPr marL="0" indent="0">
              <a:buNone/>
            </a:pPr>
            <a:r>
              <a:rPr lang="en-IN" dirty="0"/>
              <a:t>   anchor, images</a:t>
            </a:r>
          </a:p>
        </p:txBody>
      </p:sp>
    </p:spTree>
    <p:extLst>
      <p:ext uri="{BB962C8B-B14F-4D97-AF65-F5344CB8AC3E}">
        <p14:creationId xmlns:p14="http://schemas.microsoft.com/office/powerpoint/2010/main" val="142995537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Display</a:t>
            </a:r>
          </a:p>
        </p:txBody>
      </p:sp>
      <p:sp>
        <p:nvSpPr>
          <p:cNvPr id="3" name="Content Placeholder 2"/>
          <p:cNvSpPr>
            <a:spLocks noGrp="1"/>
          </p:cNvSpPr>
          <p:nvPr>
            <p:ph idx="1"/>
          </p:nvPr>
        </p:nvSpPr>
        <p:spPr/>
        <p:txBody>
          <a:bodyPr>
            <a:normAutofit lnSpcReduction="10000"/>
          </a:bodyPr>
          <a:lstStyle/>
          <a:p>
            <a:r>
              <a:rPr lang="en-IN" dirty="0"/>
              <a:t>Display: block | inline |inline-block |none;</a:t>
            </a:r>
          </a:p>
          <a:p>
            <a:r>
              <a:rPr lang="en-IN" dirty="0"/>
              <a:t>Block : Element displayed in a new line, takes up the whole width.</a:t>
            </a:r>
          </a:p>
          <a:p>
            <a:r>
              <a:rPr lang="en-IN" dirty="0"/>
              <a:t>Inline: Element displayed in the same line, width and height will have no effect.</a:t>
            </a:r>
          </a:p>
          <a:p>
            <a:r>
              <a:rPr lang="en-IN" dirty="0"/>
              <a:t>Inline-block: Element displayed in the same line; width and height will have effect.</a:t>
            </a:r>
          </a:p>
          <a:p>
            <a:r>
              <a:rPr lang="en-IN" dirty="0"/>
              <a:t>None: Element will be </a:t>
            </a:r>
            <a:r>
              <a:rPr lang="en-IN" dirty="0" err="1"/>
              <a:t>completeld</a:t>
            </a:r>
            <a:r>
              <a:rPr lang="en-IN" dirty="0"/>
              <a:t> </a:t>
            </a:r>
            <a:r>
              <a:rPr lang="en-IN" dirty="0" err="1"/>
              <a:t>hiden</a:t>
            </a:r>
            <a:r>
              <a:rPr lang="en-IN" dirty="0"/>
              <a:t>; space will be taken up by the next element.</a:t>
            </a:r>
          </a:p>
        </p:txBody>
      </p:sp>
    </p:spTree>
    <p:extLst>
      <p:ext uri="{BB962C8B-B14F-4D97-AF65-F5344CB8AC3E}">
        <p14:creationId xmlns:p14="http://schemas.microsoft.com/office/powerpoint/2010/main" val="42472199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Position</a:t>
            </a:r>
          </a:p>
        </p:txBody>
      </p:sp>
      <p:sp>
        <p:nvSpPr>
          <p:cNvPr id="3" name="Content Placeholder 2"/>
          <p:cNvSpPr>
            <a:spLocks noGrp="1"/>
          </p:cNvSpPr>
          <p:nvPr>
            <p:ph idx="1"/>
          </p:nvPr>
        </p:nvSpPr>
        <p:spPr/>
        <p:txBody>
          <a:bodyPr>
            <a:normAutofit fontScale="92500" lnSpcReduction="10000"/>
          </a:bodyPr>
          <a:lstStyle/>
          <a:p>
            <a:r>
              <a:rPr lang="en-IN" dirty="0"/>
              <a:t>Position: static | absolute | fixed | relative;</a:t>
            </a:r>
          </a:p>
          <a:p>
            <a:r>
              <a:rPr lang="en-IN" dirty="0"/>
              <a:t>Static : Displays the element in normal position.</a:t>
            </a:r>
          </a:p>
          <a:p>
            <a:r>
              <a:rPr lang="en-IN" dirty="0"/>
              <a:t>Absolute : Displays the element based on x and y(left and top) co-ordinates.</a:t>
            </a:r>
          </a:p>
          <a:p>
            <a:r>
              <a:rPr lang="en-IN" dirty="0"/>
              <a:t>Fixed : Displays the element based on x and y (left and top) co-ordinates. Element doesn’t scroll</a:t>
            </a:r>
          </a:p>
          <a:p>
            <a:r>
              <a:rPr lang="en-IN" dirty="0"/>
              <a:t>Relative: Displays the element based on x and y (left and top) co-ordinates, counted based on the parent element.</a:t>
            </a:r>
          </a:p>
        </p:txBody>
      </p:sp>
    </p:spTree>
    <p:extLst>
      <p:ext uri="{BB962C8B-B14F-4D97-AF65-F5344CB8AC3E}">
        <p14:creationId xmlns:p14="http://schemas.microsoft.com/office/powerpoint/2010/main" val="246818167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marL="0" indent="0">
              <a:buNone/>
            </a:pPr>
            <a:r>
              <a:rPr lang="en-IN" dirty="0"/>
              <a:t>Opacity</a:t>
            </a:r>
          </a:p>
          <a:p>
            <a:pPr marL="0" indent="0">
              <a:buNone/>
            </a:pPr>
            <a:r>
              <a:rPr lang="en-IN" dirty="0"/>
              <a:t>    It sets transparency level, where 1 is not transparent at all,0.5 is 50% and 0 is completely transparent.</a:t>
            </a:r>
          </a:p>
        </p:txBody>
      </p:sp>
    </p:spTree>
    <p:extLst>
      <p:ext uri="{BB962C8B-B14F-4D97-AF65-F5344CB8AC3E}">
        <p14:creationId xmlns:p14="http://schemas.microsoft.com/office/powerpoint/2010/main" val="189461496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Image in CSS</a:t>
            </a:r>
          </a:p>
        </p:txBody>
      </p:sp>
      <p:sp>
        <p:nvSpPr>
          <p:cNvPr id="3" name="Content Placeholder 2"/>
          <p:cNvSpPr>
            <a:spLocks noGrp="1"/>
          </p:cNvSpPr>
          <p:nvPr>
            <p:ph idx="1"/>
          </p:nvPr>
        </p:nvSpPr>
        <p:spPr/>
        <p:txBody>
          <a:bodyPr/>
          <a:lstStyle/>
          <a:p>
            <a:r>
              <a:rPr lang="en-IN" dirty="0"/>
              <a:t>Image Gallery</a:t>
            </a:r>
          </a:p>
          <a:p>
            <a:r>
              <a:rPr lang="en-IN" dirty="0"/>
              <a:t>&lt;figure&gt;</a:t>
            </a:r>
          </a:p>
          <a:p>
            <a:pPr marL="0" indent="0">
              <a:buNone/>
            </a:pPr>
            <a:r>
              <a:rPr lang="en-IN" dirty="0"/>
              <a:t>   &lt;</a:t>
            </a:r>
            <a:r>
              <a:rPr lang="en-IN" dirty="0" err="1"/>
              <a:t>img</a:t>
            </a:r>
            <a:r>
              <a:rPr lang="en-IN" dirty="0"/>
              <a:t> </a:t>
            </a:r>
            <a:r>
              <a:rPr lang="en-IN" dirty="0" err="1"/>
              <a:t>src</a:t>
            </a:r>
            <a:r>
              <a:rPr lang="en-IN" dirty="0"/>
              <a:t>=“filename”&gt;</a:t>
            </a:r>
          </a:p>
          <a:p>
            <a:pPr marL="0" indent="0">
              <a:buNone/>
            </a:pPr>
            <a:r>
              <a:rPr lang="en-IN" dirty="0"/>
              <a:t>&lt;</a:t>
            </a:r>
            <a:r>
              <a:rPr lang="en-IN" dirty="0" err="1"/>
              <a:t>figcaption</a:t>
            </a:r>
            <a:r>
              <a:rPr lang="en-IN" dirty="0"/>
              <a:t>&gt;caption here&lt;/</a:t>
            </a:r>
            <a:r>
              <a:rPr lang="en-IN" dirty="0" err="1"/>
              <a:t>figcaption</a:t>
            </a:r>
            <a:r>
              <a:rPr lang="en-IN" dirty="0"/>
              <a:t>&gt;</a:t>
            </a:r>
          </a:p>
          <a:p>
            <a:pPr marL="0" indent="0">
              <a:buNone/>
            </a:pPr>
            <a:r>
              <a:rPr lang="en-IN" dirty="0"/>
              <a:t>&lt;/figure&gt;</a:t>
            </a:r>
          </a:p>
          <a:p>
            <a:pPr marL="0" indent="0">
              <a:buNone/>
            </a:pPr>
            <a:endParaRPr lang="en-IN" dirty="0"/>
          </a:p>
        </p:txBody>
      </p:sp>
    </p:spTree>
    <p:extLst>
      <p:ext uri="{BB962C8B-B14F-4D97-AF65-F5344CB8AC3E}">
        <p14:creationId xmlns:p14="http://schemas.microsoft.com/office/powerpoint/2010/main" val="250782888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Background-repeat: repeat |no-repeat |repeat-x |repeat-y;</a:t>
            </a:r>
          </a:p>
          <a:p>
            <a:r>
              <a:rPr lang="en-IN" dirty="0"/>
              <a:t>Repeat-x: repeat horizontally</a:t>
            </a:r>
          </a:p>
          <a:p>
            <a:r>
              <a:rPr lang="en-IN" dirty="0"/>
              <a:t>Repeat-y: repeat vertically</a:t>
            </a:r>
          </a:p>
          <a:p>
            <a:r>
              <a:rPr lang="en-IN" dirty="0"/>
              <a:t>Background-size: cover;</a:t>
            </a:r>
          </a:p>
        </p:txBody>
      </p:sp>
    </p:spTree>
    <p:extLst>
      <p:ext uri="{BB962C8B-B14F-4D97-AF65-F5344CB8AC3E}">
        <p14:creationId xmlns:p14="http://schemas.microsoft.com/office/powerpoint/2010/main" val="299235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HTML</a:t>
            </a:r>
          </a:p>
        </p:txBody>
      </p:sp>
      <p:sp>
        <p:nvSpPr>
          <p:cNvPr id="3" name="Content Placeholder 2"/>
          <p:cNvSpPr>
            <a:spLocks noGrp="1"/>
          </p:cNvSpPr>
          <p:nvPr>
            <p:ph idx="1"/>
          </p:nvPr>
        </p:nvSpPr>
        <p:spPr/>
        <p:txBody>
          <a:bodyPr>
            <a:normAutofit/>
          </a:bodyPr>
          <a:lstStyle/>
          <a:p>
            <a:r>
              <a:rPr lang="en-IN" dirty="0"/>
              <a:t>H- Text to which something is linked</a:t>
            </a:r>
          </a:p>
          <a:p>
            <a:r>
              <a:rPr lang="en-IN" dirty="0"/>
              <a:t>Text- Normal Text</a:t>
            </a:r>
          </a:p>
          <a:p>
            <a:r>
              <a:rPr lang="en-IN" dirty="0" err="1"/>
              <a:t>Markup</a:t>
            </a:r>
            <a:r>
              <a:rPr lang="en-IN" dirty="0"/>
              <a:t>- Characterized set of instructions</a:t>
            </a:r>
          </a:p>
          <a:p>
            <a:r>
              <a:rPr lang="en-IN" dirty="0"/>
              <a:t>Language- Communication Media</a:t>
            </a:r>
          </a:p>
          <a:p>
            <a:r>
              <a:rPr lang="en-IN" dirty="0" err="1"/>
              <a:t>Markup</a:t>
            </a:r>
            <a:r>
              <a:rPr lang="en-IN" dirty="0"/>
              <a:t> Tags</a:t>
            </a:r>
          </a:p>
          <a:p>
            <a:pPr marL="0" indent="0">
              <a:buNone/>
            </a:pPr>
            <a:r>
              <a:rPr lang="en-IN" dirty="0"/>
              <a:t>  Special type of instruction</a:t>
            </a:r>
          </a:p>
          <a:p>
            <a:pPr marL="0" indent="0">
              <a:buNone/>
            </a:pPr>
            <a:r>
              <a:rPr lang="en-IN" dirty="0"/>
              <a:t> &lt;tag name&gt;  Introduction &lt;/tag name&gt;</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2272984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Background-position</a:t>
            </a:r>
          </a:p>
        </p:txBody>
      </p:sp>
      <p:sp>
        <p:nvSpPr>
          <p:cNvPr id="3" name="Content Placeholder 2"/>
          <p:cNvSpPr>
            <a:spLocks noGrp="1"/>
          </p:cNvSpPr>
          <p:nvPr>
            <p:ph idx="1"/>
          </p:nvPr>
        </p:nvSpPr>
        <p:spPr/>
        <p:txBody>
          <a:bodyPr/>
          <a:lstStyle/>
          <a:p>
            <a:r>
              <a:rPr lang="en-IN" dirty="0"/>
              <a:t>Background-position: left top | </a:t>
            </a:r>
            <a:r>
              <a:rPr lang="en-IN" dirty="0" err="1"/>
              <a:t>center</a:t>
            </a:r>
            <a:r>
              <a:rPr lang="en-IN" dirty="0"/>
              <a:t> top |</a:t>
            </a:r>
          </a:p>
          <a:p>
            <a:pPr marL="0" indent="0">
              <a:buNone/>
            </a:pPr>
            <a:r>
              <a:rPr lang="en-IN" dirty="0"/>
              <a:t>Left </a:t>
            </a:r>
            <a:r>
              <a:rPr lang="en-IN" dirty="0" err="1"/>
              <a:t>center</a:t>
            </a:r>
            <a:r>
              <a:rPr lang="en-IN" dirty="0"/>
              <a:t> | </a:t>
            </a:r>
            <a:r>
              <a:rPr lang="en-IN" dirty="0" err="1"/>
              <a:t>center</a:t>
            </a:r>
            <a:r>
              <a:rPr lang="en-IN" dirty="0"/>
              <a:t> </a:t>
            </a:r>
            <a:r>
              <a:rPr lang="en-IN" dirty="0" err="1"/>
              <a:t>center</a:t>
            </a:r>
            <a:r>
              <a:rPr lang="en-IN" dirty="0"/>
              <a:t> | right </a:t>
            </a:r>
            <a:r>
              <a:rPr lang="en-IN" dirty="0" err="1"/>
              <a:t>center</a:t>
            </a:r>
            <a:r>
              <a:rPr lang="en-IN" dirty="0"/>
              <a:t> |</a:t>
            </a:r>
          </a:p>
          <a:p>
            <a:pPr marL="0" indent="0">
              <a:buNone/>
            </a:pPr>
            <a:r>
              <a:rPr lang="en-IN" dirty="0"/>
              <a:t>Left bottom | </a:t>
            </a:r>
            <a:r>
              <a:rPr lang="en-IN" dirty="0" err="1"/>
              <a:t>center</a:t>
            </a:r>
            <a:r>
              <a:rPr lang="en-IN" dirty="0"/>
              <a:t> bottom | right bottom |</a:t>
            </a:r>
            <a:r>
              <a:rPr lang="en-IN" dirty="0" err="1"/>
              <a:t>xpos</a:t>
            </a:r>
            <a:r>
              <a:rPr lang="en-IN" dirty="0"/>
              <a:t> </a:t>
            </a:r>
            <a:r>
              <a:rPr lang="en-IN" dirty="0" err="1"/>
              <a:t>ypos</a:t>
            </a:r>
            <a:r>
              <a:rPr lang="en-IN" dirty="0"/>
              <a:t>;</a:t>
            </a:r>
          </a:p>
          <a:p>
            <a:r>
              <a:rPr lang="en-IN" dirty="0"/>
              <a:t>Specifies where the background image should be appeared, in case of </a:t>
            </a:r>
            <a:r>
              <a:rPr lang="en-IN" dirty="0" err="1"/>
              <a:t>background-repeat:no-repeat</a:t>
            </a:r>
            <a:r>
              <a:rPr lang="en-IN" dirty="0"/>
              <a:t>;</a:t>
            </a:r>
          </a:p>
        </p:txBody>
      </p:sp>
    </p:spTree>
    <p:extLst>
      <p:ext uri="{BB962C8B-B14F-4D97-AF65-F5344CB8AC3E}">
        <p14:creationId xmlns:p14="http://schemas.microsoft.com/office/powerpoint/2010/main" val="6468210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Background-attachment</a:t>
            </a:r>
          </a:p>
        </p:txBody>
      </p:sp>
      <p:sp>
        <p:nvSpPr>
          <p:cNvPr id="3" name="Content Placeholder 2"/>
          <p:cNvSpPr>
            <a:spLocks noGrp="1"/>
          </p:cNvSpPr>
          <p:nvPr>
            <p:ph idx="1"/>
          </p:nvPr>
        </p:nvSpPr>
        <p:spPr/>
        <p:txBody>
          <a:bodyPr/>
          <a:lstStyle/>
          <a:p>
            <a:r>
              <a:rPr lang="en-IN" dirty="0"/>
              <a:t>Background-attachment: scroll |fixed;</a:t>
            </a:r>
          </a:p>
          <a:p>
            <a:r>
              <a:rPr lang="en-IN" dirty="0"/>
              <a:t>Scroll along with webpage</a:t>
            </a:r>
          </a:p>
          <a:p>
            <a:r>
              <a:rPr lang="en-IN" dirty="0"/>
              <a:t>Image will not scroll along with webpage</a:t>
            </a:r>
          </a:p>
          <a:p>
            <a:endParaRPr lang="en-IN" dirty="0"/>
          </a:p>
        </p:txBody>
      </p:sp>
    </p:spTree>
    <p:extLst>
      <p:ext uri="{BB962C8B-B14F-4D97-AF65-F5344CB8AC3E}">
        <p14:creationId xmlns:p14="http://schemas.microsoft.com/office/powerpoint/2010/main" val="18776449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Background-clip</a:t>
            </a:r>
          </a:p>
        </p:txBody>
      </p:sp>
      <p:sp>
        <p:nvSpPr>
          <p:cNvPr id="3" name="Content Placeholder 2"/>
          <p:cNvSpPr>
            <a:spLocks noGrp="1"/>
          </p:cNvSpPr>
          <p:nvPr>
            <p:ph idx="1"/>
          </p:nvPr>
        </p:nvSpPr>
        <p:spPr/>
        <p:txBody>
          <a:bodyPr>
            <a:normAutofit lnSpcReduction="10000"/>
          </a:bodyPr>
          <a:lstStyle/>
          <a:p>
            <a:r>
              <a:rPr lang="en-IN" dirty="0"/>
              <a:t>Background-clip: border-box | padding-box |content-box</a:t>
            </a:r>
          </a:p>
          <a:p>
            <a:r>
              <a:rPr lang="en-IN" dirty="0"/>
              <a:t>Default value: border-box</a:t>
            </a:r>
          </a:p>
          <a:p>
            <a:r>
              <a:rPr lang="en-IN" dirty="0"/>
              <a:t>Border-box: The background </a:t>
            </a:r>
            <a:r>
              <a:rPr lang="en-IN" dirty="0" err="1"/>
              <a:t>color</a:t>
            </a:r>
            <a:r>
              <a:rPr lang="en-IN" dirty="0"/>
              <a:t> will be applied for content, padding and border.</a:t>
            </a:r>
          </a:p>
          <a:p>
            <a:r>
              <a:rPr lang="en-IN" dirty="0"/>
              <a:t>Padding-box: The background </a:t>
            </a:r>
            <a:r>
              <a:rPr lang="en-IN" dirty="0" err="1"/>
              <a:t>color</a:t>
            </a:r>
            <a:r>
              <a:rPr lang="en-IN" dirty="0"/>
              <a:t> will be applied for content and padding only.</a:t>
            </a:r>
          </a:p>
          <a:p>
            <a:r>
              <a:rPr lang="en-IN" dirty="0"/>
              <a:t>Content-box: The background </a:t>
            </a:r>
            <a:r>
              <a:rPr lang="en-IN" dirty="0" err="1"/>
              <a:t>color</a:t>
            </a:r>
            <a:r>
              <a:rPr lang="en-IN" dirty="0"/>
              <a:t> will be applied for only content.</a:t>
            </a:r>
          </a:p>
        </p:txBody>
      </p:sp>
    </p:spTree>
    <p:extLst>
      <p:ext uri="{BB962C8B-B14F-4D97-AF65-F5344CB8AC3E}">
        <p14:creationId xmlns:p14="http://schemas.microsoft.com/office/powerpoint/2010/main" val="232273199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Multiple Background Images</a:t>
            </a:r>
          </a:p>
        </p:txBody>
      </p:sp>
      <p:sp>
        <p:nvSpPr>
          <p:cNvPr id="3" name="Content Placeholder 2"/>
          <p:cNvSpPr>
            <a:spLocks noGrp="1"/>
          </p:cNvSpPr>
          <p:nvPr>
            <p:ph idx="1"/>
          </p:nvPr>
        </p:nvSpPr>
        <p:spPr/>
        <p:txBody>
          <a:bodyPr>
            <a:normAutofit fontScale="85000" lnSpcReduction="20000"/>
          </a:bodyPr>
          <a:lstStyle/>
          <a:p>
            <a:r>
              <a:rPr lang="en-IN" b="1" dirty="0"/>
              <a:t>Background: </a:t>
            </a:r>
            <a:r>
              <a:rPr lang="en-IN" b="1" dirty="0" err="1"/>
              <a:t>url</a:t>
            </a:r>
            <a:r>
              <a:rPr lang="en-IN" b="1" dirty="0"/>
              <a:t>(“path1”) </a:t>
            </a:r>
            <a:r>
              <a:rPr lang="en-IN" b="1" dirty="0" err="1"/>
              <a:t>xpos</a:t>
            </a:r>
            <a:r>
              <a:rPr lang="en-IN" b="1" dirty="0"/>
              <a:t> </a:t>
            </a:r>
            <a:r>
              <a:rPr lang="en-IN" b="1" dirty="0" err="1"/>
              <a:t>ypos</a:t>
            </a:r>
            <a:r>
              <a:rPr lang="en-IN" b="1" dirty="0"/>
              <a:t> repeat,</a:t>
            </a:r>
          </a:p>
          <a:p>
            <a:pPr marL="0" indent="0">
              <a:buNone/>
            </a:pPr>
            <a:r>
              <a:rPr lang="en-IN" b="1" dirty="0"/>
              <a:t>     </a:t>
            </a:r>
            <a:r>
              <a:rPr lang="en-IN" b="1" dirty="0" err="1"/>
              <a:t>url</a:t>
            </a:r>
            <a:r>
              <a:rPr lang="en-IN" b="1" dirty="0"/>
              <a:t>(“path2”) </a:t>
            </a:r>
            <a:r>
              <a:rPr lang="en-IN" b="1" dirty="0" err="1"/>
              <a:t>xpos</a:t>
            </a:r>
            <a:r>
              <a:rPr lang="en-IN" b="1" dirty="0"/>
              <a:t> </a:t>
            </a:r>
            <a:r>
              <a:rPr lang="en-IN" b="1" dirty="0" err="1"/>
              <a:t>ypos</a:t>
            </a:r>
            <a:r>
              <a:rPr lang="en-IN" b="1" dirty="0"/>
              <a:t> repeat,…; </a:t>
            </a:r>
          </a:p>
          <a:p>
            <a:pPr marL="0" indent="0">
              <a:buNone/>
            </a:pPr>
            <a:r>
              <a:rPr lang="en-IN" dirty="0"/>
              <a:t>e.g.</a:t>
            </a:r>
          </a:p>
          <a:p>
            <a:pPr marL="0" indent="0">
              <a:buNone/>
            </a:pPr>
            <a:r>
              <a:rPr lang="en-IN" dirty="0"/>
              <a:t>Background: </a:t>
            </a:r>
            <a:r>
              <a:rPr lang="en-IN" dirty="0" err="1"/>
              <a:t>url</a:t>
            </a:r>
            <a:r>
              <a:rPr lang="en-IN" dirty="0"/>
              <a:t>(“path1”) left top repeat,</a:t>
            </a:r>
          </a:p>
          <a:p>
            <a:pPr marL="0" indent="0">
              <a:buNone/>
            </a:pPr>
            <a:r>
              <a:rPr lang="en-IN" b="1" dirty="0"/>
              <a:t>Border-image: </a:t>
            </a:r>
          </a:p>
          <a:p>
            <a:pPr marL="0" indent="0">
              <a:buNone/>
            </a:pPr>
            <a:r>
              <a:rPr lang="en-IN" b="1" dirty="0"/>
              <a:t>border-image-source: none | </a:t>
            </a:r>
            <a:r>
              <a:rPr lang="en-IN" b="1" dirty="0" err="1"/>
              <a:t>url</a:t>
            </a:r>
            <a:r>
              <a:rPr lang="en-IN" b="1" dirty="0"/>
              <a:t>(“file”);</a:t>
            </a:r>
          </a:p>
          <a:p>
            <a:pPr marL="0" indent="0">
              <a:buNone/>
            </a:pPr>
            <a:r>
              <a:rPr lang="en-IN" b="1" dirty="0"/>
              <a:t> border-image-slice :number;</a:t>
            </a:r>
          </a:p>
          <a:p>
            <a:pPr marL="0" indent="0">
              <a:buNone/>
            </a:pPr>
            <a:r>
              <a:rPr lang="en-IN" b="1" dirty="0"/>
              <a:t>border-image-repeat; stretch | repeat | round</a:t>
            </a:r>
          </a:p>
          <a:p>
            <a:pPr marL="0" indent="0">
              <a:buNone/>
            </a:pPr>
            <a:r>
              <a:rPr lang="en-IN" dirty="0"/>
              <a:t>e.g.</a:t>
            </a:r>
          </a:p>
          <a:p>
            <a:pPr marL="0" indent="0">
              <a:buNone/>
            </a:pPr>
            <a:r>
              <a:rPr lang="en-IN" dirty="0"/>
              <a:t>Border-image: </a:t>
            </a:r>
            <a:r>
              <a:rPr lang="en-IN" dirty="0" err="1"/>
              <a:t>url</a:t>
            </a:r>
            <a:r>
              <a:rPr lang="en-IN" dirty="0"/>
              <a:t>(“filename.png”) 30% repeat;</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2023072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Image Map</a:t>
            </a:r>
          </a:p>
        </p:txBody>
      </p:sp>
      <p:sp>
        <p:nvSpPr>
          <p:cNvPr id="3" name="Content Placeholder 2"/>
          <p:cNvSpPr>
            <a:spLocks noGrp="1"/>
          </p:cNvSpPr>
          <p:nvPr>
            <p:ph idx="1"/>
          </p:nvPr>
        </p:nvSpPr>
        <p:spPr/>
        <p:txBody>
          <a:bodyPr>
            <a:normAutofit fontScale="77500" lnSpcReduction="20000"/>
          </a:bodyPr>
          <a:lstStyle/>
          <a:p>
            <a:r>
              <a:rPr lang="en-IN" dirty="0"/>
              <a:t>&lt;map name=“</a:t>
            </a:r>
            <a:r>
              <a:rPr lang="en-IN" dirty="0" err="1"/>
              <a:t>somename</a:t>
            </a:r>
            <a:r>
              <a:rPr lang="en-IN" dirty="0"/>
              <a:t>”&gt;</a:t>
            </a:r>
          </a:p>
          <a:p>
            <a:pPr marL="0" indent="0">
              <a:buNone/>
            </a:pPr>
            <a:r>
              <a:rPr lang="en-IN" dirty="0"/>
              <a:t>&lt;area shape=“</a:t>
            </a:r>
            <a:r>
              <a:rPr lang="en-IN" dirty="0" err="1"/>
              <a:t>rect</a:t>
            </a:r>
            <a:r>
              <a:rPr lang="en-IN" dirty="0"/>
              <a:t>” cords=“x1,y1,x2,y2”alt=“text” </a:t>
            </a:r>
            <a:r>
              <a:rPr lang="en-IN" dirty="0" err="1"/>
              <a:t>href</a:t>
            </a:r>
            <a:r>
              <a:rPr lang="en-IN" dirty="0"/>
              <a:t>=“</a:t>
            </a:r>
            <a:r>
              <a:rPr lang="en-IN" dirty="0" err="1"/>
              <a:t>url</a:t>
            </a:r>
            <a:r>
              <a:rPr lang="en-IN" dirty="0"/>
              <a:t>”&gt;</a:t>
            </a:r>
          </a:p>
          <a:p>
            <a:pPr marL="0" indent="0">
              <a:buNone/>
            </a:pPr>
            <a:r>
              <a:rPr lang="en-IN" dirty="0"/>
              <a:t>&lt;area shape=“circle” cords=“</a:t>
            </a:r>
            <a:r>
              <a:rPr lang="en-IN" dirty="0" err="1"/>
              <a:t>x,y</a:t>
            </a:r>
            <a:r>
              <a:rPr lang="en-IN" dirty="0"/>
              <a:t>, radius” alt=“text” </a:t>
            </a:r>
            <a:r>
              <a:rPr lang="en-IN" dirty="0" err="1"/>
              <a:t>href</a:t>
            </a:r>
            <a:r>
              <a:rPr lang="en-IN" dirty="0"/>
              <a:t>=“</a:t>
            </a:r>
            <a:r>
              <a:rPr lang="en-IN" dirty="0" err="1"/>
              <a:t>url</a:t>
            </a:r>
            <a:r>
              <a:rPr lang="en-IN" dirty="0"/>
              <a:t>”&gt;</a:t>
            </a:r>
          </a:p>
          <a:p>
            <a:pPr marL="0" indent="0">
              <a:buNone/>
            </a:pPr>
            <a:r>
              <a:rPr lang="en-IN" dirty="0"/>
              <a:t>&lt;/map&gt;</a:t>
            </a:r>
          </a:p>
          <a:p>
            <a:pPr marL="0" indent="0">
              <a:buNone/>
            </a:pPr>
            <a:r>
              <a:rPr lang="en-IN" dirty="0"/>
              <a:t>The map tag creates a set of clickable areas in the image.</a:t>
            </a:r>
          </a:p>
          <a:p>
            <a:pPr marL="0" indent="0">
              <a:buNone/>
            </a:pPr>
            <a:r>
              <a:rPr lang="en-IN" dirty="0"/>
              <a:t>The &lt;area&gt; tag represents an individual clickable area in the image.</a:t>
            </a:r>
          </a:p>
          <a:p>
            <a:pPr marL="0" indent="0">
              <a:buNone/>
            </a:pPr>
            <a:r>
              <a:rPr lang="en-IN" dirty="0"/>
              <a:t>The area is of two types: “</a:t>
            </a:r>
            <a:r>
              <a:rPr lang="en-IN" dirty="0" err="1"/>
              <a:t>rect</a:t>
            </a:r>
            <a:r>
              <a:rPr lang="en-IN" dirty="0"/>
              <a:t>” and “circle”.</a:t>
            </a:r>
          </a:p>
          <a:p>
            <a:pPr marL="0" indent="0">
              <a:buNone/>
            </a:pPr>
            <a:r>
              <a:rPr lang="en-IN" dirty="0"/>
              <a:t>In case of “</a:t>
            </a:r>
            <a:r>
              <a:rPr lang="en-IN" dirty="0" err="1"/>
              <a:t>rect</a:t>
            </a:r>
            <a:r>
              <a:rPr lang="en-IN" dirty="0"/>
              <a:t>”, you need to specify x, y co-ordinates of starting point first; then x, y co-ordinates of ending point.</a:t>
            </a:r>
          </a:p>
          <a:p>
            <a:pPr marL="0" indent="0">
              <a:buNone/>
            </a:pPr>
            <a:r>
              <a:rPr lang="en-IN" dirty="0"/>
              <a:t>In case of “circle”, you need to specify x, y co-ordinates of </a:t>
            </a:r>
            <a:r>
              <a:rPr lang="en-IN" dirty="0" err="1"/>
              <a:t>center</a:t>
            </a:r>
            <a:r>
              <a:rPr lang="en-IN" dirty="0"/>
              <a:t> of circle; and then the radius of circle.</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9007754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 Class</a:t>
            </a:r>
          </a:p>
        </p:txBody>
      </p:sp>
      <p:sp>
        <p:nvSpPr>
          <p:cNvPr id="3" name="Content Placeholder 2"/>
          <p:cNvSpPr>
            <a:spLocks noGrp="1"/>
          </p:cNvSpPr>
          <p:nvPr>
            <p:ph idx="1"/>
          </p:nvPr>
        </p:nvSpPr>
        <p:spPr/>
        <p:txBody>
          <a:bodyPr>
            <a:normAutofit lnSpcReduction="10000"/>
          </a:bodyPr>
          <a:lstStyle/>
          <a:p>
            <a:r>
              <a:rPr lang="en-IN" dirty="0"/>
              <a:t>:link, :hover, :active, :visited</a:t>
            </a:r>
          </a:p>
          <a:p>
            <a:r>
              <a:rPr lang="en-IN" dirty="0"/>
              <a:t>:focus- applies style for focus form elements</a:t>
            </a:r>
          </a:p>
          <a:p>
            <a:r>
              <a:rPr lang="en-IN" dirty="0"/>
              <a:t>:checked- applies style for checked checkboxes, radio buttons or options of select tag.</a:t>
            </a:r>
          </a:p>
          <a:p>
            <a:r>
              <a:rPr lang="en-IN" dirty="0"/>
              <a:t>:enabled- applies style for enable form element</a:t>
            </a:r>
          </a:p>
          <a:p>
            <a:r>
              <a:rPr lang="en-IN" dirty="0"/>
              <a:t>:disabled- applies style for disabled form elements with disabled=“disable” attribute.</a:t>
            </a:r>
          </a:p>
        </p:txBody>
      </p:sp>
    </p:spTree>
    <p:extLst>
      <p:ext uri="{BB962C8B-B14F-4D97-AF65-F5344CB8AC3E}">
        <p14:creationId xmlns:p14="http://schemas.microsoft.com/office/powerpoint/2010/main" val="300225809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:read-only- Applies style for read-only elements with </a:t>
            </a:r>
            <a:r>
              <a:rPr lang="en-IN" dirty="0" err="1"/>
              <a:t>readonly</a:t>
            </a:r>
            <a:r>
              <a:rPr lang="en-IN" dirty="0"/>
              <a:t>=“</a:t>
            </a:r>
            <a:r>
              <a:rPr lang="en-IN" dirty="0" err="1"/>
              <a:t>readonly</a:t>
            </a:r>
            <a:r>
              <a:rPr lang="en-IN" dirty="0"/>
              <a:t>” attribute.</a:t>
            </a:r>
          </a:p>
          <a:p>
            <a:r>
              <a:rPr lang="en-IN" dirty="0"/>
              <a:t>:read-write- Applies style for no read-only elements </a:t>
            </a:r>
          </a:p>
          <a:p>
            <a:r>
              <a:rPr lang="en-IN" dirty="0"/>
              <a:t>:required- Applies style for form elements with required attribute.</a:t>
            </a:r>
          </a:p>
          <a:p>
            <a:r>
              <a:rPr lang="en-IN" dirty="0"/>
              <a:t>:valid- applies style for form elements with a valid value(based on all validation attributes)</a:t>
            </a:r>
          </a:p>
          <a:p>
            <a:r>
              <a:rPr lang="en-IN" dirty="0"/>
              <a:t>:invalid- Applies style for form elements with an invalid value(based on all validation attributes). </a:t>
            </a:r>
          </a:p>
        </p:txBody>
      </p:sp>
    </p:spTree>
    <p:extLst>
      <p:ext uri="{BB962C8B-B14F-4D97-AF65-F5344CB8AC3E}">
        <p14:creationId xmlns:p14="http://schemas.microsoft.com/office/powerpoint/2010/main" val="392810422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IN" dirty="0"/>
              <a:t>:out-of-range -Applies style for form elements with a value out of range of specified min / max values.</a:t>
            </a:r>
          </a:p>
          <a:p>
            <a:r>
              <a:rPr lang="en-IN" dirty="0"/>
              <a:t>:in-range- Applies style for form elements with a value in the range of specified min / max values.</a:t>
            </a:r>
          </a:p>
          <a:p>
            <a:r>
              <a:rPr lang="en-IN" dirty="0"/>
              <a:t>:empty – Applies style for empty elements(no content).</a:t>
            </a:r>
          </a:p>
          <a:p>
            <a:r>
              <a:rPr lang="en-IN" dirty="0"/>
              <a:t>:nth-child(n) – Selects the element that are nth child of the element.</a:t>
            </a:r>
          </a:p>
          <a:p>
            <a:r>
              <a:rPr lang="en-IN" dirty="0"/>
              <a:t>:not(:nth-child()) –selects all the elements except the specified elements.</a:t>
            </a:r>
          </a:p>
          <a:p>
            <a:endParaRPr lang="en-IN" dirty="0"/>
          </a:p>
        </p:txBody>
      </p:sp>
    </p:spTree>
    <p:extLst>
      <p:ext uri="{BB962C8B-B14F-4D97-AF65-F5344CB8AC3E}">
        <p14:creationId xmlns:p14="http://schemas.microsoft.com/office/powerpoint/2010/main" val="38933443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Pseudo Element</a:t>
            </a:r>
          </a:p>
        </p:txBody>
      </p:sp>
      <p:sp>
        <p:nvSpPr>
          <p:cNvPr id="3" name="Content Placeholder 2"/>
          <p:cNvSpPr>
            <a:spLocks noGrp="1"/>
          </p:cNvSpPr>
          <p:nvPr>
            <p:ph idx="1"/>
          </p:nvPr>
        </p:nvSpPr>
        <p:spPr/>
        <p:txBody>
          <a:bodyPr/>
          <a:lstStyle/>
          <a:p>
            <a:r>
              <a:rPr lang="en-IN" dirty="0"/>
              <a:t>::before</a:t>
            </a:r>
          </a:p>
          <a:p>
            <a:pPr marL="0" indent="0">
              <a:buNone/>
            </a:pPr>
            <a:r>
              <a:rPr lang="en-IN" dirty="0"/>
              <a:t>Displays an image before(left-side of) the element.</a:t>
            </a:r>
          </a:p>
          <a:p>
            <a:pPr marL="0" indent="0">
              <a:buNone/>
            </a:pPr>
            <a:r>
              <a:rPr lang="en-IN" dirty="0"/>
              <a:t>::after</a:t>
            </a:r>
          </a:p>
          <a:p>
            <a:pPr marL="0" indent="0">
              <a:buNone/>
            </a:pPr>
            <a:r>
              <a:rPr lang="en-IN" dirty="0"/>
              <a:t>Displays an image after (right-side of)the element.</a:t>
            </a:r>
          </a:p>
          <a:p>
            <a:pPr marL="0" indent="0">
              <a:buNone/>
            </a:pPr>
            <a:r>
              <a:rPr lang="en-IN" dirty="0"/>
              <a:t>::selection</a:t>
            </a:r>
          </a:p>
          <a:p>
            <a:pPr marL="0" indent="0">
              <a:buNone/>
            </a:pPr>
            <a:r>
              <a:rPr lang="en-IN" dirty="0"/>
              <a:t>Applies style for selected text in the web page.</a:t>
            </a:r>
          </a:p>
        </p:txBody>
      </p:sp>
    </p:spTree>
    <p:extLst>
      <p:ext uri="{BB962C8B-B14F-4D97-AF65-F5344CB8AC3E}">
        <p14:creationId xmlns:p14="http://schemas.microsoft.com/office/powerpoint/2010/main" val="1928028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Variables in CSS</a:t>
            </a:r>
          </a:p>
        </p:txBody>
      </p:sp>
      <p:sp>
        <p:nvSpPr>
          <p:cNvPr id="3" name="Content Placeholder 2"/>
          <p:cNvSpPr>
            <a:spLocks noGrp="1"/>
          </p:cNvSpPr>
          <p:nvPr>
            <p:ph idx="1"/>
          </p:nvPr>
        </p:nvSpPr>
        <p:spPr/>
        <p:txBody>
          <a:bodyPr/>
          <a:lstStyle/>
          <a:p>
            <a:r>
              <a:rPr lang="en-IN" dirty="0"/>
              <a:t>:root{ //declare all variables in root</a:t>
            </a:r>
          </a:p>
          <a:p>
            <a:pPr marL="0" indent="0">
              <a:buNone/>
            </a:pPr>
            <a:r>
              <a:rPr lang="en-IN" dirty="0"/>
              <a:t>                --</a:t>
            </a:r>
            <a:r>
              <a:rPr lang="en-IN" dirty="0" err="1"/>
              <a:t>variablename:value</a:t>
            </a:r>
            <a:r>
              <a:rPr lang="en-IN" dirty="0"/>
              <a:t>}</a:t>
            </a:r>
          </a:p>
          <a:p>
            <a:pPr marL="0" indent="0">
              <a:buNone/>
            </a:pPr>
            <a:r>
              <a:rPr lang="en-IN" dirty="0"/>
              <a:t>Globally apply style for all element at once.</a:t>
            </a:r>
          </a:p>
          <a:p>
            <a:pPr marL="0" indent="0">
              <a:buNone/>
            </a:pPr>
            <a:r>
              <a:rPr lang="en-IN" dirty="0"/>
              <a:t>   </a:t>
            </a:r>
          </a:p>
        </p:txBody>
      </p:sp>
    </p:spTree>
    <p:extLst>
      <p:ext uri="{BB962C8B-B14F-4D97-AF65-F5344CB8AC3E}">
        <p14:creationId xmlns:p14="http://schemas.microsoft.com/office/powerpoint/2010/main" val="29543452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Types of tags</a:t>
            </a:r>
          </a:p>
        </p:txBody>
      </p:sp>
      <p:sp>
        <p:nvSpPr>
          <p:cNvPr id="3" name="Content Placeholder 2"/>
          <p:cNvSpPr>
            <a:spLocks noGrp="1"/>
          </p:cNvSpPr>
          <p:nvPr>
            <p:ph idx="1"/>
          </p:nvPr>
        </p:nvSpPr>
        <p:spPr/>
        <p:txBody>
          <a:bodyPr/>
          <a:lstStyle/>
          <a:p>
            <a:r>
              <a:rPr lang="en-IN" dirty="0"/>
              <a:t>Container tag or paired tag</a:t>
            </a:r>
          </a:p>
          <a:p>
            <a:pPr marL="0" indent="0">
              <a:buNone/>
            </a:pPr>
            <a:r>
              <a:rPr lang="en-IN" dirty="0"/>
              <a:t>&lt;opening tag&gt; text &lt;closing tag&gt;</a:t>
            </a:r>
          </a:p>
          <a:p>
            <a:r>
              <a:rPr lang="en-IN" dirty="0"/>
              <a:t>Non container tag or singular tag</a:t>
            </a:r>
          </a:p>
          <a:p>
            <a:pPr marL="0" indent="0">
              <a:buNone/>
            </a:pPr>
            <a:r>
              <a:rPr lang="en-IN" dirty="0"/>
              <a:t>&lt;opening tag&gt; or &lt;/closing tag&gt;</a:t>
            </a:r>
          </a:p>
          <a:p>
            <a:pPr marL="0" indent="0">
              <a:buNone/>
            </a:pPr>
            <a:r>
              <a:rPr lang="en-IN" dirty="0"/>
              <a:t>Attributes / properties</a:t>
            </a:r>
          </a:p>
          <a:p>
            <a:pPr marL="0" indent="0">
              <a:buNone/>
            </a:pPr>
            <a:r>
              <a:rPr lang="en-IN" dirty="0"/>
              <a:t>Always written in opening tag</a:t>
            </a:r>
          </a:p>
          <a:p>
            <a:pPr marL="0" indent="0">
              <a:buNone/>
            </a:pPr>
            <a:endParaRPr lang="en-IN" dirty="0"/>
          </a:p>
        </p:txBody>
      </p:sp>
    </p:spTree>
    <p:extLst>
      <p:ext uri="{BB962C8B-B14F-4D97-AF65-F5344CB8AC3E}">
        <p14:creationId xmlns:p14="http://schemas.microsoft.com/office/powerpoint/2010/main" val="30269625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CSS Flexbox</a:t>
            </a:r>
          </a:p>
        </p:txBody>
      </p:sp>
      <p:sp>
        <p:nvSpPr>
          <p:cNvPr id="3" name="Content Placeholder 2"/>
          <p:cNvSpPr>
            <a:spLocks noGrp="1"/>
          </p:cNvSpPr>
          <p:nvPr>
            <p:ph idx="1"/>
          </p:nvPr>
        </p:nvSpPr>
        <p:spPr/>
        <p:txBody>
          <a:bodyPr>
            <a:normAutofit fontScale="92500" lnSpcReduction="10000"/>
          </a:bodyPr>
          <a:lstStyle/>
          <a:p>
            <a:r>
              <a:rPr lang="en-IN" dirty="0"/>
              <a:t>A new layout system in </a:t>
            </a:r>
            <a:r>
              <a:rPr lang="en-IN" dirty="0" err="1"/>
              <a:t>css</a:t>
            </a:r>
            <a:r>
              <a:rPr lang="en-IN" dirty="0"/>
              <a:t> that provides a set of </a:t>
            </a:r>
            <a:r>
              <a:rPr lang="en-IN" dirty="0" err="1"/>
              <a:t>css</a:t>
            </a:r>
            <a:r>
              <a:rPr lang="en-IN" dirty="0"/>
              <a:t> properties to align content.</a:t>
            </a:r>
          </a:p>
          <a:p>
            <a:r>
              <a:rPr lang="en-IN" dirty="0"/>
              <a:t>No floats required.</a:t>
            </a:r>
          </a:p>
          <a:p>
            <a:endParaRPr lang="en-IN" dirty="0"/>
          </a:p>
          <a:p>
            <a:r>
              <a:rPr lang="en-IN" dirty="0"/>
              <a:t>Order: number;</a:t>
            </a:r>
          </a:p>
          <a:p>
            <a:pPr marL="0" indent="0">
              <a:buNone/>
            </a:pPr>
            <a:r>
              <a:rPr lang="en-IN" dirty="0"/>
              <a:t>       -2  -1     0     1      2       3</a:t>
            </a:r>
          </a:p>
          <a:p>
            <a:r>
              <a:rPr lang="en-IN" dirty="0"/>
              <a:t>Flex-direction:</a:t>
            </a:r>
          </a:p>
          <a:p>
            <a:pPr marL="0" indent="0">
              <a:buNone/>
            </a:pPr>
            <a:r>
              <a:rPr lang="en-IN" dirty="0"/>
              <a:t> row  | row-reverse | column |column-reverse</a:t>
            </a:r>
          </a:p>
          <a:p>
            <a:r>
              <a:rPr lang="en-IN" dirty="0"/>
              <a:t>Default -row</a:t>
            </a:r>
          </a:p>
        </p:txBody>
      </p:sp>
    </p:spTree>
    <p:extLst>
      <p:ext uri="{BB962C8B-B14F-4D97-AF65-F5344CB8AC3E}">
        <p14:creationId xmlns:p14="http://schemas.microsoft.com/office/powerpoint/2010/main" val="240486567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Align-items:</a:t>
            </a:r>
          </a:p>
          <a:p>
            <a:pPr marL="0" indent="0">
              <a:buNone/>
            </a:pPr>
            <a:r>
              <a:rPr lang="en-IN" dirty="0"/>
              <a:t> flex-start | flex-end |</a:t>
            </a:r>
            <a:r>
              <a:rPr lang="en-IN" dirty="0" err="1"/>
              <a:t>center</a:t>
            </a:r>
            <a:r>
              <a:rPr lang="en-IN" dirty="0"/>
              <a:t> |stretch</a:t>
            </a:r>
          </a:p>
          <a:p>
            <a:r>
              <a:rPr lang="en-IN" dirty="0"/>
              <a:t>Flex-wrap:</a:t>
            </a:r>
          </a:p>
          <a:p>
            <a:pPr marL="0" indent="0">
              <a:buNone/>
            </a:pPr>
            <a:r>
              <a:rPr lang="en-IN" dirty="0"/>
              <a:t>   wrap | no-wrap | wrap-reverse</a:t>
            </a:r>
          </a:p>
          <a:p>
            <a:r>
              <a:rPr lang="en-IN" dirty="0"/>
              <a:t>Justify-content:</a:t>
            </a:r>
          </a:p>
          <a:p>
            <a:pPr marL="0" indent="0">
              <a:buNone/>
            </a:pPr>
            <a:r>
              <a:rPr lang="en-IN" dirty="0"/>
              <a:t>Flex-start | flex-end | </a:t>
            </a:r>
            <a:r>
              <a:rPr lang="en-IN" dirty="0" err="1"/>
              <a:t>center</a:t>
            </a:r>
            <a:r>
              <a:rPr lang="en-IN" dirty="0"/>
              <a:t> |space-between |space-around |space-evenly;</a:t>
            </a:r>
          </a:p>
        </p:txBody>
      </p:sp>
    </p:spTree>
    <p:extLst>
      <p:ext uri="{BB962C8B-B14F-4D97-AF65-F5344CB8AC3E}">
        <p14:creationId xmlns:p14="http://schemas.microsoft.com/office/powerpoint/2010/main" val="31247425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Javascripts</a:t>
            </a:r>
            <a:endParaRPr lang="en-IN" dirty="0"/>
          </a:p>
        </p:txBody>
      </p:sp>
      <p:sp>
        <p:nvSpPr>
          <p:cNvPr id="3" name="Content Placeholder 2"/>
          <p:cNvSpPr>
            <a:spLocks noGrp="1"/>
          </p:cNvSpPr>
          <p:nvPr>
            <p:ph idx="1"/>
          </p:nvPr>
        </p:nvSpPr>
        <p:spPr>
          <a:xfrm>
            <a:off x="457200" y="1524000"/>
            <a:ext cx="8229600" cy="4602163"/>
          </a:xfrm>
        </p:spPr>
        <p:txBody>
          <a:bodyPr>
            <a:normAutofit fontScale="92500" lnSpcReduction="10000"/>
          </a:bodyPr>
          <a:lstStyle/>
          <a:p>
            <a:r>
              <a:rPr lang="en-IN" dirty="0"/>
              <a:t>Programming language to create functionality in the web page.</a:t>
            </a:r>
          </a:p>
          <a:p>
            <a:r>
              <a:rPr lang="en-IN" dirty="0"/>
              <a:t>Mainly used to manipulate the elements.</a:t>
            </a:r>
          </a:p>
          <a:p>
            <a:r>
              <a:rPr lang="en-IN" dirty="0"/>
              <a:t>Can perform calculations, adding, removing elements in the web page.</a:t>
            </a:r>
          </a:p>
          <a:p>
            <a:r>
              <a:rPr lang="en-IN" dirty="0"/>
              <a:t>Adds user interaction in the web page.</a:t>
            </a:r>
          </a:p>
          <a:p>
            <a:r>
              <a:rPr lang="en-IN" dirty="0"/>
              <a:t>Case sensitive language.</a:t>
            </a:r>
          </a:p>
          <a:p>
            <a:r>
              <a:rPr lang="en-IN" dirty="0"/>
              <a:t>Interpreted language.</a:t>
            </a:r>
          </a:p>
          <a:p>
            <a:r>
              <a:rPr lang="en-IN" dirty="0"/>
              <a:t>Access HTML elements and add styles.</a:t>
            </a:r>
          </a:p>
        </p:txBody>
      </p:sp>
    </p:spTree>
    <p:extLst>
      <p:ext uri="{BB962C8B-B14F-4D97-AF65-F5344CB8AC3E}">
        <p14:creationId xmlns:p14="http://schemas.microsoft.com/office/powerpoint/2010/main" val="18843819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a:xfrm>
            <a:off x="457200" y="1600200"/>
            <a:ext cx="8229600" cy="4525963"/>
          </a:xfrm>
        </p:spPr>
        <p:txBody>
          <a:bodyPr/>
          <a:lstStyle/>
          <a:p>
            <a:r>
              <a:rPr lang="en-IN" dirty="0"/>
              <a:t>Internal </a:t>
            </a:r>
            <a:r>
              <a:rPr lang="en-IN" dirty="0" err="1"/>
              <a:t>Javascript</a:t>
            </a:r>
            <a:r>
              <a:rPr lang="en-IN" dirty="0"/>
              <a:t> – Suitable for single web page</a:t>
            </a:r>
          </a:p>
          <a:p>
            <a:r>
              <a:rPr lang="en-IN" dirty="0"/>
              <a:t>External </a:t>
            </a:r>
            <a:r>
              <a:rPr lang="en-IN" dirty="0" err="1"/>
              <a:t>Javascript</a:t>
            </a:r>
            <a:r>
              <a:rPr lang="en-IN" dirty="0"/>
              <a:t> – Suitable for multiple web pages</a:t>
            </a:r>
          </a:p>
          <a:p>
            <a:r>
              <a:rPr lang="en-IN" dirty="0"/>
              <a:t>Run with </a:t>
            </a:r>
            <a:r>
              <a:rPr lang="en-IN" dirty="0" err="1"/>
              <a:t>NodeJS</a:t>
            </a:r>
            <a:r>
              <a:rPr lang="en-IN" dirty="0"/>
              <a:t> – On command prompt</a:t>
            </a:r>
          </a:p>
          <a:p>
            <a:endParaRPr lang="en-IN" dirty="0"/>
          </a:p>
        </p:txBody>
      </p:sp>
    </p:spTree>
    <p:extLst>
      <p:ext uri="{BB962C8B-B14F-4D97-AF65-F5344CB8AC3E}">
        <p14:creationId xmlns:p14="http://schemas.microsoft.com/office/powerpoint/2010/main" val="368659522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NodeJS</a:t>
            </a:r>
            <a:r>
              <a:rPr lang="en-IN" dirty="0"/>
              <a:t> makes it possible to run our </a:t>
            </a:r>
            <a:r>
              <a:rPr lang="en-IN" dirty="0" err="1"/>
              <a:t>js</a:t>
            </a:r>
            <a:r>
              <a:rPr lang="en-IN" dirty="0"/>
              <a:t> code outside the browser.</a:t>
            </a:r>
          </a:p>
          <a:p>
            <a:r>
              <a:rPr lang="en-IN" dirty="0"/>
              <a:t>Design for performing server side programming activities.</a:t>
            </a:r>
          </a:p>
          <a:p>
            <a:r>
              <a:rPr lang="en-IN" dirty="0"/>
              <a:t>Cosole.log is a predefine function that take some value and displays the actual value.</a:t>
            </a:r>
          </a:p>
        </p:txBody>
      </p:sp>
    </p:spTree>
    <p:extLst>
      <p:ext uri="{BB962C8B-B14F-4D97-AF65-F5344CB8AC3E}">
        <p14:creationId xmlns:p14="http://schemas.microsoft.com/office/powerpoint/2010/main" val="28521450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Variables</a:t>
            </a:r>
          </a:p>
        </p:txBody>
      </p:sp>
      <p:sp>
        <p:nvSpPr>
          <p:cNvPr id="3" name="Content Placeholder 2"/>
          <p:cNvSpPr>
            <a:spLocks noGrp="1"/>
          </p:cNvSpPr>
          <p:nvPr>
            <p:ph idx="1"/>
          </p:nvPr>
        </p:nvSpPr>
        <p:spPr/>
        <p:txBody>
          <a:bodyPr/>
          <a:lstStyle/>
          <a:p>
            <a:pPr marL="0" indent="0">
              <a:buNone/>
            </a:pPr>
            <a:r>
              <a:rPr lang="en-IN" dirty="0"/>
              <a:t>Variable with value</a:t>
            </a:r>
          </a:p>
          <a:p>
            <a:r>
              <a:rPr lang="en-IN" dirty="0" err="1"/>
              <a:t>var</a:t>
            </a:r>
            <a:r>
              <a:rPr lang="en-IN" dirty="0"/>
              <a:t> </a:t>
            </a:r>
            <a:r>
              <a:rPr lang="en-IN" dirty="0" err="1"/>
              <a:t>variableName</a:t>
            </a:r>
            <a:r>
              <a:rPr lang="en-IN" dirty="0"/>
              <a:t> = value;</a:t>
            </a:r>
          </a:p>
          <a:p>
            <a:pPr marL="0" indent="0">
              <a:buNone/>
            </a:pPr>
            <a:r>
              <a:rPr lang="en-IN" dirty="0"/>
              <a:t>Variable without value</a:t>
            </a:r>
          </a:p>
          <a:p>
            <a:pPr marL="0" indent="0">
              <a:buNone/>
            </a:pPr>
            <a:r>
              <a:rPr lang="en-IN" dirty="0"/>
              <a:t> </a:t>
            </a:r>
            <a:r>
              <a:rPr lang="en-IN" dirty="0" err="1"/>
              <a:t>var</a:t>
            </a:r>
            <a:r>
              <a:rPr lang="en-IN" dirty="0"/>
              <a:t> </a:t>
            </a:r>
            <a:r>
              <a:rPr lang="en-IN" dirty="0" err="1"/>
              <a:t>variableName</a:t>
            </a:r>
            <a:r>
              <a:rPr lang="en-IN" dirty="0"/>
              <a:t>;</a:t>
            </a:r>
          </a:p>
          <a:p>
            <a:pPr marL="0" indent="0">
              <a:buNone/>
            </a:pPr>
            <a:r>
              <a:rPr lang="en-IN" dirty="0"/>
              <a:t>Multiples variables with / without values</a:t>
            </a:r>
          </a:p>
          <a:p>
            <a:pPr marL="0" indent="0">
              <a:buNone/>
            </a:pPr>
            <a:r>
              <a:rPr lang="en-IN" dirty="0" err="1"/>
              <a:t>Var</a:t>
            </a:r>
            <a:r>
              <a:rPr lang="en-IN" dirty="0"/>
              <a:t> variable1, variable2 = value;</a:t>
            </a:r>
          </a:p>
          <a:p>
            <a:pPr marL="0" indent="0">
              <a:buNone/>
            </a:pPr>
            <a:endParaRPr lang="en-IN" dirty="0"/>
          </a:p>
        </p:txBody>
      </p:sp>
    </p:spTree>
    <p:extLst>
      <p:ext uri="{BB962C8B-B14F-4D97-AF65-F5344CB8AC3E}">
        <p14:creationId xmlns:p14="http://schemas.microsoft.com/office/powerpoint/2010/main" val="41547834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Javascript</a:t>
            </a:r>
            <a:r>
              <a:rPr lang="en-IN" dirty="0"/>
              <a:t> is dynamically-typed /loosely-typed language.</a:t>
            </a:r>
          </a:p>
          <a:p>
            <a:r>
              <a:rPr lang="en-IN" dirty="0"/>
              <a:t>You can’t fix specific datatype for the variable.</a:t>
            </a:r>
          </a:p>
          <a:p>
            <a:r>
              <a:rPr lang="en-IN" dirty="0"/>
              <a:t>A variable can store any type of value.</a:t>
            </a:r>
          </a:p>
          <a:p>
            <a:r>
              <a:rPr lang="en-IN" dirty="0"/>
              <a:t>You can change type /value of the variable any no. of times.</a:t>
            </a:r>
          </a:p>
          <a:p>
            <a:r>
              <a:rPr lang="en-IN" dirty="0"/>
              <a:t>You can use a variable without declaration also, by assigning a value directly</a:t>
            </a:r>
          </a:p>
        </p:txBody>
      </p:sp>
    </p:spTree>
    <p:extLst>
      <p:ext uri="{BB962C8B-B14F-4D97-AF65-F5344CB8AC3E}">
        <p14:creationId xmlns:p14="http://schemas.microsoft.com/office/powerpoint/2010/main" val="307879897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Constants</a:t>
            </a:r>
          </a:p>
        </p:txBody>
      </p:sp>
      <p:sp>
        <p:nvSpPr>
          <p:cNvPr id="3" name="Content Placeholder 2"/>
          <p:cNvSpPr>
            <a:spLocks noGrp="1"/>
          </p:cNvSpPr>
          <p:nvPr>
            <p:ph idx="1"/>
          </p:nvPr>
        </p:nvSpPr>
        <p:spPr/>
        <p:txBody>
          <a:bodyPr/>
          <a:lstStyle/>
          <a:p>
            <a:r>
              <a:rPr lang="en-IN" dirty="0" err="1"/>
              <a:t>Const</a:t>
            </a:r>
            <a:r>
              <a:rPr lang="en-IN" dirty="0"/>
              <a:t> </a:t>
            </a:r>
            <a:r>
              <a:rPr lang="en-IN" dirty="0" err="1"/>
              <a:t>constantname</a:t>
            </a:r>
            <a:r>
              <a:rPr lang="en-IN" dirty="0"/>
              <a:t>=value, </a:t>
            </a:r>
            <a:r>
              <a:rPr lang="en-IN" dirty="0" err="1"/>
              <a:t>constantname</a:t>
            </a:r>
            <a:r>
              <a:rPr lang="en-IN" dirty="0"/>
              <a:t>=value</a:t>
            </a:r>
          </a:p>
          <a:p>
            <a:r>
              <a:rPr lang="en-IN" dirty="0"/>
              <a:t>Can’t be change the value of constant after declaration.</a:t>
            </a:r>
          </a:p>
        </p:txBody>
      </p:sp>
    </p:spTree>
    <p:extLst>
      <p:ext uri="{BB962C8B-B14F-4D97-AF65-F5344CB8AC3E}">
        <p14:creationId xmlns:p14="http://schemas.microsoft.com/office/powerpoint/2010/main" val="427825130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Operators</a:t>
            </a:r>
          </a:p>
        </p:txBody>
      </p:sp>
      <p:sp>
        <p:nvSpPr>
          <p:cNvPr id="3" name="Content Placeholder 2"/>
          <p:cNvSpPr>
            <a:spLocks noGrp="1"/>
          </p:cNvSpPr>
          <p:nvPr>
            <p:ph idx="1"/>
          </p:nvPr>
        </p:nvSpPr>
        <p:spPr/>
        <p:txBody>
          <a:bodyPr>
            <a:normAutofit fontScale="70000" lnSpcReduction="20000"/>
          </a:bodyPr>
          <a:lstStyle/>
          <a:p>
            <a:r>
              <a:rPr lang="en-IN" dirty="0" err="1"/>
              <a:t>Arithmaetical</a:t>
            </a:r>
            <a:r>
              <a:rPr lang="en-IN" dirty="0"/>
              <a:t> Operators</a:t>
            </a:r>
          </a:p>
          <a:p>
            <a:pPr marL="0" indent="0">
              <a:buNone/>
            </a:pPr>
            <a:r>
              <a:rPr lang="en-IN" dirty="0"/>
              <a:t>+  -   *   /    %</a:t>
            </a:r>
          </a:p>
          <a:p>
            <a:r>
              <a:rPr lang="en-IN" dirty="0"/>
              <a:t>Assignment Operators</a:t>
            </a:r>
          </a:p>
          <a:p>
            <a:pPr marL="0" indent="0">
              <a:buNone/>
            </a:pPr>
            <a:r>
              <a:rPr lang="en-IN" dirty="0"/>
              <a:t>=  +=  -=  *=    /=  %=</a:t>
            </a:r>
          </a:p>
          <a:p>
            <a:r>
              <a:rPr lang="en-IN" dirty="0"/>
              <a:t>Increment and decrement operators</a:t>
            </a:r>
          </a:p>
          <a:p>
            <a:r>
              <a:rPr lang="en-IN" dirty="0"/>
              <a:t>++  --</a:t>
            </a:r>
          </a:p>
          <a:p>
            <a:r>
              <a:rPr lang="en-IN" dirty="0"/>
              <a:t>Relational Operators</a:t>
            </a:r>
          </a:p>
          <a:p>
            <a:r>
              <a:rPr lang="en-IN" dirty="0"/>
              <a:t>==   !=  ,&lt;     &gt;     &lt;=      &gt;=</a:t>
            </a:r>
          </a:p>
          <a:p>
            <a:r>
              <a:rPr lang="en-IN" dirty="0"/>
              <a:t>Logical </a:t>
            </a:r>
            <a:r>
              <a:rPr lang="en-IN" dirty="0" err="1"/>
              <a:t>Opearors</a:t>
            </a:r>
            <a:endParaRPr lang="en-IN" dirty="0"/>
          </a:p>
          <a:p>
            <a:r>
              <a:rPr lang="en-IN" dirty="0"/>
              <a:t>&amp;&amp;  ||  !</a:t>
            </a:r>
          </a:p>
          <a:p>
            <a:r>
              <a:rPr lang="en-IN" dirty="0"/>
              <a:t>Concatenation Operator</a:t>
            </a:r>
          </a:p>
          <a:p>
            <a:r>
              <a:rPr lang="en-IN" dirty="0"/>
              <a:t>+</a:t>
            </a:r>
          </a:p>
        </p:txBody>
      </p:sp>
    </p:spTree>
    <p:extLst>
      <p:ext uri="{BB962C8B-B14F-4D97-AF65-F5344CB8AC3E}">
        <p14:creationId xmlns:p14="http://schemas.microsoft.com/office/powerpoint/2010/main" val="30968213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String Interpolation Operator</a:t>
            </a:r>
          </a:p>
        </p:txBody>
      </p:sp>
      <p:sp>
        <p:nvSpPr>
          <p:cNvPr id="3" name="Content Placeholder 2"/>
          <p:cNvSpPr>
            <a:spLocks noGrp="1"/>
          </p:cNvSpPr>
          <p:nvPr>
            <p:ph idx="1"/>
          </p:nvPr>
        </p:nvSpPr>
        <p:spPr/>
        <p:txBody>
          <a:bodyPr/>
          <a:lstStyle/>
          <a:p>
            <a:r>
              <a:rPr lang="en-IN" dirty="0"/>
              <a:t>${variable} is used for interpolation of values within the string.</a:t>
            </a:r>
          </a:p>
          <a:p>
            <a:r>
              <a:rPr lang="en-IN" dirty="0"/>
              <a:t>Operator is called as ‘back tick’ operator.</a:t>
            </a:r>
          </a:p>
        </p:txBody>
      </p:sp>
    </p:spTree>
    <p:extLst>
      <p:ext uri="{BB962C8B-B14F-4D97-AF65-F5344CB8AC3E}">
        <p14:creationId xmlns:p14="http://schemas.microsoft.com/office/powerpoint/2010/main" val="401589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HTML?</a:t>
            </a:r>
          </a:p>
        </p:txBody>
      </p:sp>
      <p:sp>
        <p:nvSpPr>
          <p:cNvPr id="3" name="Content Placeholder 2"/>
          <p:cNvSpPr>
            <a:spLocks noGrp="1"/>
          </p:cNvSpPr>
          <p:nvPr>
            <p:ph idx="1"/>
          </p:nvPr>
        </p:nvSpPr>
        <p:spPr/>
        <p:txBody>
          <a:bodyPr>
            <a:normAutofit lnSpcReduction="10000"/>
          </a:bodyPr>
          <a:lstStyle/>
          <a:p>
            <a:r>
              <a:rPr lang="en-IN" dirty="0"/>
              <a:t>HTML</a:t>
            </a:r>
          </a:p>
          <a:p>
            <a:r>
              <a:rPr lang="en-IN" dirty="0"/>
              <a:t>  Tag-Based language</a:t>
            </a:r>
          </a:p>
          <a:p>
            <a:r>
              <a:rPr lang="en-IN" dirty="0"/>
              <a:t> Creates elements in web page</a:t>
            </a:r>
          </a:p>
          <a:p>
            <a:r>
              <a:rPr lang="en-IN" dirty="0"/>
              <a:t> creates a basic appearance to the web page.</a:t>
            </a:r>
          </a:p>
          <a:p>
            <a:r>
              <a:rPr lang="en-IN" dirty="0"/>
              <a:t>CSS</a:t>
            </a:r>
          </a:p>
          <a:p>
            <a:r>
              <a:rPr lang="en-IN" dirty="0"/>
              <a:t>Property based language</a:t>
            </a:r>
          </a:p>
          <a:p>
            <a:r>
              <a:rPr lang="en-IN" dirty="0"/>
              <a:t>Creates styles in the web page</a:t>
            </a:r>
          </a:p>
          <a:p>
            <a:r>
              <a:rPr lang="en-IN" dirty="0"/>
              <a:t>Adds beauty to the web page</a:t>
            </a:r>
          </a:p>
        </p:txBody>
      </p:sp>
    </p:spTree>
    <p:extLst>
      <p:ext uri="{BB962C8B-B14F-4D97-AF65-F5344CB8AC3E}">
        <p14:creationId xmlns:p14="http://schemas.microsoft.com/office/powerpoint/2010/main" val="57224910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Control Statements</a:t>
            </a:r>
          </a:p>
        </p:txBody>
      </p:sp>
      <p:sp>
        <p:nvSpPr>
          <p:cNvPr id="3" name="Content Placeholder 2"/>
          <p:cNvSpPr>
            <a:spLocks noGrp="1"/>
          </p:cNvSpPr>
          <p:nvPr>
            <p:ph idx="1"/>
          </p:nvPr>
        </p:nvSpPr>
        <p:spPr/>
        <p:txBody>
          <a:bodyPr/>
          <a:lstStyle/>
          <a:p>
            <a:r>
              <a:rPr lang="en-IN" dirty="0"/>
              <a:t>Control statements are used to control the program execution flow.</a:t>
            </a:r>
          </a:p>
          <a:p>
            <a:r>
              <a:rPr lang="en-IN" dirty="0"/>
              <a:t>Used to make the execution flow “jump forward” or “jump backward”.</a:t>
            </a:r>
          </a:p>
          <a:p>
            <a:r>
              <a:rPr lang="en-IN" dirty="0"/>
              <a:t>Conditional Control statements</a:t>
            </a:r>
          </a:p>
          <a:p>
            <a:pPr marL="0" indent="0">
              <a:buNone/>
            </a:pPr>
            <a:r>
              <a:rPr lang="en-IN" dirty="0"/>
              <a:t>If(simple-if, if-else, else-if, nested-if)</a:t>
            </a:r>
          </a:p>
          <a:p>
            <a:pPr marL="0" indent="0">
              <a:buNone/>
            </a:pPr>
            <a:r>
              <a:rPr lang="en-IN" dirty="0"/>
              <a:t>Switch-case</a:t>
            </a:r>
          </a:p>
          <a:p>
            <a:endParaRPr lang="en-IN" dirty="0"/>
          </a:p>
        </p:txBody>
      </p:sp>
    </p:spTree>
    <p:extLst>
      <p:ext uri="{BB962C8B-B14F-4D97-AF65-F5344CB8AC3E}">
        <p14:creationId xmlns:p14="http://schemas.microsoft.com/office/powerpoint/2010/main" val="211620004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Looping Control statements</a:t>
            </a:r>
          </a:p>
          <a:p>
            <a:pPr marL="0" indent="0">
              <a:buNone/>
            </a:pPr>
            <a:r>
              <a:rPr lang="en-IN" dirty="0"/>
              <a:t>  while, do-while, for</a:t>
            </a:r>
          </a:p>
          <a:p>
            <a:pPr marL="0" indent="0">
              <a:buNone/>
            </a:pPr>
            <a:r>
              <a:rPr lang="en-IN" dirty="0"/>
              <a:t>For(initialization;  condition; </a:t>
            </a:r>
            <a:r>
              <a:rPr lang="en-IN" dirty="0" err="1"/>
              <a:t>incrementation</a:t>
            </a:r>
            <a:r>
              <a:rPr lang="en-IN" dirty="0"/>
              <a:t>)</a:t>
            </a:r>
          </a:p>
          <a:p>
            <a:r>
              <a:rPr lang="en-IN" dirty="0"/>
              <a:t>Jumping Control Statements</a:t>
            </a:r>
          </a:p>
          <a:p>
            <a:r>
              <a:rPr lang="en-IN" dirty="0" err="1"/>
              <a:t>Goto</a:t>
            </a:r>
            <a:endParaRPr lang="en-IN" dirty="0"/>
          </a:p>
          <a:p>
            <a:r>
              <a:rPr lang="en-IN" dirty="0"/>
              <a:t>Break</a:t>
            </a:r>
          </a:p>
          <a:p>
            <a:r>
              <a:rPr lang="en-IN" dirty="0"/>
              <a:t>continue</a:t>
            </a:r>
          </a:p>
          <a:p>
            <a:pPr marL="0" indent="0">
              <a:buNone/>
            </a:pPr>
            <a:endParaRPr lang="en-IN" dirty="0"/>
          </a:p>
        </p:txBody>
      </p:sp>
    </p:spTree>
    <p:extLst>
      <p:ext uri="{BB962C8B-B14F-4D97-AF65-F5344CB8AC3E}">
        <p14:creationId xmlns:p14="http://schemas.microsoft.com/office/powerpoint/2010/main" val="377400909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a:t>Break statements</a:t>
            </a:r>
          </a:p>
          <a:p>
            <a:r>
              <a:rPr lang="en-IN" dirty="0"/>
              <a:t>Used to stop the execution of current loop</a:t>
            </a:r>
          </a:p>
          <a:p>
            <a:r>
              <a:rPr lang="en-IN" dirty="0"/>
              <a:t>Used for forcefully stop the loop</a:t>
            </a:r>
          </a:p>
          <a:p>
            <a:r>
              <a:rPr lang="en-IN" dirty="0"/>
              <a:t>Continue</a:t>
            </a:r>
          </a:p>
          <a:p>
            <a:r>
              <a:rPr lang="en-IN" dirty="0"/>
              <a:t>Let keyword</a:t>
            </a:r>
          </a:p>
        </p:txBody>
      </p:sp>
    </p:spTree>
    <p:extLst>
      <p:ext uri="{BB962C8B-B14F-4D97-AF65-F5344CB8AC3E}">
        <p14:creationId xmlns:p14="http://schemas.microsoft.com/office/powerpoint/2010/main" val="380067886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Functions</a:t>
            </a:r>
          </a:p>
        </p:txBody>
      </p:sp>
      <p:sp>
        <p:nvSpPr>
          <p:cNvPr id="3" name="Content Placeholder 2"/>
          <p:cNvSpPr>
            <a:spLocks noGrp="1"/>
          </p:cNvSpPr>
          <p:nvPr>
            <p:ph idx="1"/>
          </p:nvPr>
        </p:nvSpPr>
        <p:spPr/>
        <p:txBody>
          <a:bodyPr/>
          <a:lstStyle/>
          <a:p>
            <a:r>
              <a:rPr lang="en-IN" dirty="0"/>
              <a:t>Function is re-usable block of code.</a:t>
            </a:r>
          </a:p>
          <a:p>
            <a:r>
              <a:rPr lang="en-IN" dirty="0"/>
              <a:t>Function is a set of statements with a name</a:t>
            </a:r>
          </a:p>
          <a:p>
            <a:r>
              <a:rPr lang="en-IN" dirty="0"/>
              <a:t>Function executes only when you call it.</a:t>
            </a:r>
          </a:p>
          <a:p>
            <a:r>
              <a:rPr lang="en-IN" dirty="0"/>
              <a:t>Large programs are divided into functions.</a:t>
            </a:r>
          </a:p>
          <a:p>
            <a:r>
              <a:rPr lang="en-IN" dirty="0"/>
              <a:t>Function can receive input values as parameters, and can return a value.</a:t>
            </a:r>
          </a:p>
          <a:p>
            <a:r>
              <a:rPr lang="en-IN" dirty="0"/>
              <a:t>Function name(parameter1,parameter2,…)</a:t>
            </a:r>
          </a:p>
        </p:txBody>
      </p:sp>
    </p:spTree>
    <p:extLst>
      <p:ext uri="{BB962C8B-B14F-4D97-AF65-F5344CB8AC3E}">
        <p14:creationId xmlns:p14="http://schemas.microsoft.com/office/powerpoint/2010/main" val="62437922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Function with no arguments</a:t>
            </a:r>
          </a:p>
          <a:p>
            <a:r>
              <a:rPr lang="en-IN" dirty="0"/>
              <a:t>Function with arguments keyword</a:t>
            </a:r>
          </a:p>
          <a:p>
            <a:endParaRPr lang="en-IN" dirty="0"/>
          </a:p>
        </p:txBody>
      </p:sp>
    </p:spTree>
    <p:extLst>
      <p:ext uri="{BB962C8B-B14F-4D97-AF65-F5344CB8AC3E}">
        <p14:creationId xmlns:p14="http://schemas.microsoft.com/office/powerpoint/2010/main" val="100243464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JS Date</a:t>
            </a:r>
          </a:p>
        </p:txBody>
      </p:sp>
      <p:sp>
        <p:nvSpPr>
          <p:cNvPr id="3" name="Content Placeholder 2"/>
          <p:cNvSpPr>
            <a:spLocks noGrp="1"/>
          </p:cNvSpPr>
          <p:nvPr>
            <p:ph idx="1"/>
          </p:nvPr>
        </p:nvSpPr>
        <p:spPr>
          <a:xfrm>
            <a:off x="457200" y="1752600"/>
            <a:ext cx="8229600" cy="4373563"/>
          </a:xfrm>
        </p:spPr>
        <p:txBody>
          <a:bodyPr>
            <a:normAutofit/>
          </a:bodyPr>
          <a:lstStyle/>
          <a:p>
            <a:r>
              <a:rPr lang="en-IN" dirty="0"/>
              <a:t>new Date()</a:t>
            </a:r>
          </a:p>
          <a:p>
            <a:r>
              <a:rPr lang="en-IN" dirty="0"/>
              <a:t>to get system date and time.</a:t>
            </a:r>
          </a:p>
          <a:p>
            <a:r>
              <a:rPr lang="en-IN" dirty="0" err="1"/>
              <a:t>toLocaleDateString</a:t>
            </a:r>
            <a:r>
              <a:rPr lang="en-IN" dirty="0"/>
              <a:t>()- mm/</a:t>
            </a:r>
            <a:r>
              <a:rPr lang="en-IN" dirty="0" err="1"/>
              <a:t>dd</a:t>
            </a:r>
            <a:r>
              <a:rPr lang="en-IN" dirty="0"/>
              <a:t>/</a:t>
            </a:r>
            <a:r>
              <a:rPr lang="en-IN" dirty="0" err="1"/>
              <a:t>yyy</a:t>
            </a:r>
            <a:endParaRPr lang="en-IN" dirty="0"/>
          </a:p>
          <a:p>
            <a:r>
              <a:rPr lang="en-IN" dirty="0" err="1"/>
              <a:t>toLocaleTimeString</a:t>
            </a:r>
            <a:r>
              <a:rPr lang="en-IN" dirty="0"/>
              <a:t>()- h:m:s AM/PM</a:t>
            </a:r>
          </a:p>
          <a:p>
            <a:r>
              <a:rPr lang="en-IN" dirty="0"/>
              <a:t> new Date(year, month, day, hours, minutes, seconds, milliseconds)</a:t>
            </a:r>
          </a:p>
          <a:p>
            <a:endParaRPr lang="en-IN" dirty="0"/>
          </a:p>
        </p:txBody>
      </p:sp>
    </p:spTree>
    <p:extLst>
      <p:ext uri="{BB962C8B-B14F-4D97-AF65-F5344CB8AC3E}">
        <p14:creationId xmlns:p14="http://schemas.microsoft.com/office/powerpoint/2010/main" val="3156562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pPr marL="0" indent="0">
              <a:buNone/>
            </a:pPr>
            <a:r>
              <a:rPr lang="en-IN" b="1" dirty="0"/>
              <a:t>Date Methods</a:t>
            </a:r>
          </a:p>
          <a:p>
            <a:r>
              <a:rPr lang="en-IN" dirty="0" err="1"/>
              <a:t>getDay</a:t>
            </a:r>
            <a:r>
              <a:rPr lang="en-IN" dirty="0"/>
              <a:t>()</a:t>
            </a:r>
          </a:p>
          <a:p>
            <a:r>
              <a:rPr lang="en-IN" dirty="0" err="1"/>
              <a:t>getDate</a:t>
            </a:r>
            <a:r>
              <a:rPr lang="en-IN" dirty="0"/>
              <a:t>()</a:t>
            </a:r>
          </a:p>
          <a:p>
            <a:r>
              <a:rPr lang="en-IN" dirty="0" err="1"/>
              <a:t>getFullYear</a:t>
            </a:r>
            <a:r>
              <a:rPr lang="en-IN" dirty="0"/>
              <a:t>()</a:t>
            </a:r>
          </a:p>
          <a:p>
            <a:r>
              <a:rPr lang="en-IN" dirty="0" err="1"/>
              <a:t>getHours</a:t>
            </a:r>
            <a:r>
              <a:rPr lang="en-IN" dirty="0"/>
              <a:t>()</a:t>
            </a:r>
          </a:p>
          <a:p>
            <a:r>
              <a:rPr lang="en-IN" dirty="0" err="1"/>
              <a:t>getMilliseconds</a:t>
            </a:r>
            <a:r>
              <a:rPr lang="en-IN" dirty="0"/>
              <a:t>()</a:t>
            </a:r>
          </a:p>
          <a:p>
            <a:r>
              <a:rPr lang="en-IN" dirty="0" err="1"/>
              <a:t>getMinutes</a:t>
            </a:r>
            <a:r>
              <a:rPr lang="en-IN" dirty="0"/>
              <a:t>()</a:t>
            </a:r>
          </a:p>
          <a:p>
            <a:r>
              <a:rPr lang="en-IN" dirty="0" err="1"/>
              <a:t>getMonth</a:t>
            </a:r>
            <a:r>
              <a:rPr lang="en-IN" dirty="0"/>
              <a:t>()</a:t>
            </a:r>
          </a:p>
          <a:p>
            <a:r>
              <a:rPr lang="en-IN" dirty="0" err="1"/>
              <a:t>getSeconds</a:t>
            </a:r>
            <a:r>
              <a:rPr lang="en-IN" dirty="0"/>
              <a:t>()</a:t>
            </a:r>
          </a:p>
          <a:p>
            <a:pPr marL="0" indent="0">
              <a:buNone/>
            </a:pPr>
            <a:endParaRPr lang="en-IN" dirty="0"/>
          </a:p>
          <a:p>
            <a:endParaRPr lang="en-IN" dirty="0"/>
          </a:p>
        </p:txBody>
      </p:sp>
    </p:spTree>
    <p:extLst>
      <p:ext uri="{BB962C8B-B14F-4D97-AF65-F5344CB8AC3E}">
        <p14:creationId xmlns:p14="http://schemas.microsoft.com/office/powerpoint/2010/main" val="345718726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getTime</a:t>
            </a:r>
            <a:r>
              <a:rPr lang="en-IN" dirty="0"/>
              <a:t>()</a:t>
            </a:r>
          </a:p>
          <a:p>
            <a:pPr marL="0" indent="0">
              <a:buNone/>
            </a:pPr>
            <a:r>
              <a:rPr lang="en-IN" dirty="0"/>
              <a:t>  -No of </a:t>
            </a:r>
            <a:r>
              <a:rPr lang="en-IN" dirty="0" err="1"/>
              <a:t>milli</a:t>
            </a:r>
            <a:r>
              <a:rPr lang="en-IN" dirty="0"/>
              <a:t> seconds since 1/1/1970 12.00 AM</a:t>
            </a:r>
          </a:p>
          <a:p>
            <a:pPr marL="0" indent="0">
              <a:buNone/>
            </a:pPr>
            <a:r>
              <a:rPr lang="en-IN" dirty="0"/>
              <a:t>  1000 </a:t>
            </a:r>
            <a:r>
              <a:rPr lang="en-IN" dirty="0" err="1"/>
              <a:t>ms</a:t>
            </a:r>
            <a:r>
              <a:rPr lang="en-IN" dirty="0"/>
              <a:t>= 1 sec</a:t>
            </a:r>
          </a:p>
          <a:p>
            <a:pPr marL="0" indent="0">
              <a:buNone/>
            </a:pPr>
            <a:r>
              <a:rPr lang="en-IN" dirty="0"/>
              <a:t>1000*60=1min</a:t>
            </a:r>
          </a:p>
          <a:p>
            <a:pPr marL="0" indent="0">
              <a:buNone/>
            </a:pPr>
            <a:r>
              <a:rPr lang="en-IN" dirty="0"/>
              <a:t>1000*60*60=1hr</a:t>
            </a:r>
          </a:p>
          <a:p>
            <a:pPr marL="0" indent="0">
              <a:buNone/>
            </a:pPr>
            <a:r>
              <a:rPr lang="en-IN" dirty="0"/>
              <a:t>1000*60*60*24= 1day</a:t>
            </a:r>
          </a:p>
          <a:p>
            <a:pPr marL="0" indent="0">
              <a:buNone/>
            </a:pPr>
            <a:r>
              <a:rPr lang="en-IN" dirty="0"/>
              <a:t>1000*60*24*365=1 year</a:t>
            </a:r>
          </a:p>
          <a:p>
            <a:pPr marL="0" indent="0">
              <a:buNone/>
            </a:pPr>
            <a:endParaRPr lang="en-IN" dirty="0"/>
          </a:p>
        </p:txBody>
      </p:sp>
    </p:spTree>
    <p:extLst>
      <p:ext uri="{BB962C8B-B14F-4D97-AF65-F5344CB8AC3E}">
        <p14:creationId xmlns:p14="http://schemas.microsoft.com/office/powerpoint/2010/main" val="35401439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Math Functions</a:t>
            </a:r>
          </a:p>
        </p:txBody>
      </p:sp>
      <p:sp>
        <p:nvSpPr>
          <p:cNvPr id="3" name="Content Placeholder 2"/>
          <p:cNvSpPr>
            <a:spLocks noGrp="1"/>
          </p:cNvSpPr>
          <p:nvPr>
            <p:ph idx="1"/>
          </p:nvPr>
        </p:nvSpPr>
        <p:spPr/>
        <p:txBody>
          <a:bodyPr>
            <a:normAutofit lnSpcReduction="10000"/>
          </a:bodyPr>
          <a:lstStyle/>
          <a:p>
            <a:r>
              <a:rPr lang="en-IN" dirty="0" err="1"/>
              <a:t>Math.ceil</a:t>
            </a:r>
            <a:r>
              <a:rPr lang="en-IN" dirty="0"/>
              <a:t>()</a:t>
            </a:r>
          </a:p>
          <a:p>
            <a:r>
              <a:rPr lang="en-IN" dirty="0" err="1"/>
              <a:t>Math.floor</a:t>
            </a:r>
            <a:r>
              <a:rPr lang="en-IN" dirty="0"/>
              <a:t>()</a:t>
            </a:r>
          </a:p>
          <a:p>
            <a:r>
              <a:rPr lang="en-IN" dirty="0" err="1"/>
              <a:t>Math.truncate</a:t>
            </a:r>
            <a:r>
              <a:rPr lang="en-IN" dirty="0"/>
              <a:t>()</a:t>
            </a:r>
          </a:p>
          <a:p>
            <a:r>
              <a:rPr lang="en-IN" dirty="0" err="1"/>
              <a:t>Math.sign</a:t>
            </a:r>
            <a:r>
              <a:rPr lang="en-IN" dirty="0"/>
              <a:t>()</a:t>
            </a:r>
          </a:p>
          <a:p>
            <a:r>
              <a:rPr lang="en-IN" dirty="0" err="1"/>
              <a:t>Math.pow</a:t>
            </a:r>
            <a:r>
              <a:rPr lang="en-IN" dirty="0"/>
              <a:t>()</a:t>
            </a:r>
          </a:p>
          <a:p>
            <a:r>
              <a:rPr lang="en-IN" dirty="0" err="1"/>
              <a:t>Math.sqrt</a:t>
            </a:r>
            <a:r>
              <a:rPr lang="en-IN" dirty="0"/>
              <a:t>()</a:t>
            </a:r>
          </a:p>
          <a:p>
            <a:r>
              <a:rPr lang="en-IN" dirty="0" err="1"/>
              <a:t>Math.min</a:t>
            </a:r>
            <a:r>
              <a:rPr lang="en-IN" dirty="0"/>
              <a:t>()</a:t>
            </a:r>
          </a:p>
          <a:p>
            <a:r>
              <a:rPr lang="en-IN" dirty="0" err="1"/>
              <a:t>Math.max</a:t>
            </a:r>
            <a:r>
              <a:rPr lang="en-IN" dirty="0"/>
              <a:t>()</a:t>
            </a:r>
          </a:p>
          <a:p>
            <a:endParaRPr lang="en-IN" dirty="0"/>
          </a:p>
        </p:txBody>
      </p:sp>
    </p:spTree>
    <p:extLst>
      <p:ext uri="{BB962C8B-B14F-4D97-AF65-F5344CB8AC3E}">
        <p14:creationId xmlns:p14="http://schemas.microsoft.com/office/powerpoint/2010/main" val="34675003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Document Object Model</a:t>
            </a:r>
          </a:p>
        </p:txBody>
      </p:sp>
      <p:sp>
        <p:nvSpPr>
          <p:cNvPr id="3" name="Content Placeholder 2"/>
          <p:cNvSpPr>
            <a:spLocks noGrp="1"/>
          </p:cNvSpPr>
          <p:nvPr>
            <p:ph idx="1"/>
          </p:nvPr>
        </p:nvSpPr>
        <p:spPr/>
        <p:txBody>
          <a:bodyPr>
            <a:normAutofit fontScale="77500" lnSpcReduction="20000"/>
          </a:bodyPr>
          <a:lstStyle/>
          <a:p>
            <a:r>
              <a:rPr lang="en-IN" dirty="0"/>
              <a:t>Tree structure of elements in web page.</a:t>
            </a:r>
          </a:p>
          <a:p>
            <a:r>
              <a:rPr lang="en-IN" dirty="0"/>
              <a:t>Window</a:t>
            </a:r>
          </a:p>
          <a:p>
            <a:pPr marL="514350" indent="-514350">
              <a:buFont typeface="+mj-lt"/>
              <a:buAutoNum type="arabicPeriod"/>
            </a:pPr>
            <a:r>
              <a:rPr lang="en-IN" dirty="0"/>
              <a:t>Document</a:t>
            </a:r>
          </a:p>
          <a:p>
            <a:pPr marL="0" indent="0">
              <a:buNone/>
            </a:pPr>
            <a:r>
              <a:rPr lang="en-IN" dirty="0"/>
              <a:t>        &lt;html&gt;,&lt;head&gt;,&lt;body&gt;</a:t>
            </a:r>
          </a:p>
          <a:p>
            <a:pPr marL="514350" indent="-514350">
              <a:buFont typeface="+mj-lt"/>
              <a:buAutoNum type="arabicPeriod"/>
            </a:pPr>
            <a:r>
              <a:rPr lang="en-IN" dirty="0"/>
              <a:t>Location</a:t>
            </a:r>
          </a:p>
          <a:p>
            <a:pPr marL="514350" indent="-514350">
              <a:buFont typeface="+mj-lt"/>
              <a:buAutoNum type="arabicPeriod"/>
            </a:pPr>
            <a:r>
              <a:rPr lang="en-IN" dirty="0"/>
              <a:t>Toolbar</a:t>
            </a:r>
          </a:p>
          <a:p>
            <a:pPr marL="514350" indent="-514350">
              <a:buFont typeface="+mj-lt"/>
              <a:buAutoNum type="arabicPeriod"/>
            </a:pPr>
            <a:r>
              <a:rPr lang="en-IN" dirty="0"/>
              <a:t>Status</a:t>
            </a:r>
          </a:p>
          <a:p>
            <a:pPr marL="0" indent="0">
              <a:buNone/>
            </a:pPr>
            <a:r>
              <a:rPr lang="en-IN" dirty="0"/>
              <a:t>DOM Manipulations:</a:t>
            </a:r>
          </a:p>
          <a:p>
            <a:pPr marL="0" indent="0">
              <a:buNone/>
            </a:pPr>
            <a:r>
              <a:rPr lang="en-IN" dirty="0"/>
              <a:t>1. Window</a:t>
            </a:r>
          </a:p>
          <a:p>
            <a:pPr marL="0" indent="0">
              <a:buNone/>
            </a:pPr>
            <a:r>
              <a:rPr lang="en-IN" dirty="0"/>
              <a:t>2. Document</a:t>
            </a:r>
          </a:p>
          <a:p>
            <a:pPr marL="0" indent="0">
              <a:buNone/>
            </a:pPr>
            <a:r>
              <a:rPr lang="en-IN" dirty="0"/>
              <a:t>3. Element</a:t>
            </a:r>
          </a:p>
        </p:txBody>
      </p:sp>
    </p:spTree>
    <p:extLst>
      <p:ext uri="{BB962C8B-B14F-4D97-AF65-F5344CB8AC3E}">
        <p14:creationId xmlns:p14="http://schemas.microsoft.com/office/powerpoint/2010/main" val="3435251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err="1"/>
              <a:t>Javascript</a:t>
            </a:r>
            <a:endParaRPr lang="en-IN" dirty="0"/>
          </a:p>
          <a:p>
            <a:pPr marL="0" indent="0">
              <a:buNone/>
            </a:pPr>
            <a:r>
              <a:rPr lang="en-IN" dirty="0"/>
              <a:t> Statement-based programming language</a:t>
            </a:r>
          </a:p>
          <a:p>
            <a:pPr marL="0" indent="0">
              <a:buNone/>
            </a:pPr>
            <a:r>
              <a:rPr lang="en-IN" dirty="0"/>
              <a:t> creates functionality in the web page</a:t>
            </a:r>
          </a:p>
          <a:p>
            <a:pPr marL="0" indent="0">
              <a:buNone/>
            </a:pPr>
            <a:r>
              <a:rPr lang="en-IN" dirty="0"/>
              <a:t> Marks the web page interactive to the user.</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749529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lnSpcReduction="10000"/>
          </a:bodyPr>
          <a:lstStyle/>
          <a:p>
            <a:r>
              <a:rPr lang="en-IN" dirty="0"/>
              <a:t>Window</a:t>
            </a:r>
          </a:p>
          <a:p>
            <a:pPr marL="0" indent="0">
              <a:buNone/>
            </a:pPr>
            <a:r>
              <a:rPr lang="en-IN" dirty="0"/>
              <a:t>Window. </a:t>
            </a:r>
            <a:r>
              <a:rPr lang="en-IN" dirty="0" err="1"/>
              <a:t>Location.href</a:t>
            </a:r>
            <a:endParaRPr lang="en-IN" dirty="0"/>
          </a:p>
          <a:p>
            <a:pPr marL="0" indent="0">
              <a:buNone/>
            </a:pPr>
            <a:r>
              <a:rPr lang="en-IN" dirty="0" err="1"/>
              <a:t>Window.Navigator.userAgent</a:t>
            </a:r>
            <a:endParaRPr lang="en-IN" dirty="0"/>
          </a:p>
          <a:p>
            <a:pPr marL="0" indent="0">
              <a:buNone/>
            </a:pPr>
            <a:r>
              <a:rPr lang="en-IN" dirty="0" err="1"/>
              <a:t>Window.sreenX</a:t>
            </a:r>
            <a:endParaRPr lang="en-IN" dirty="0"/>
          </a:p>
          <a:p>
            <a:pPr marL="0" indent="0">
              <a:buNone/>
            </a:pPr>
            <a:r>
              <a:rPr lang="en-IN" dirty="0" err="1"/>
              <a:t>Window.screenY</a:t>
            </a:r>
            <a:endParaRPr lang="en-IN" dirty="0"/>
          </a:p>
          <a:p>
            <a:pPr marL="0" indent="0">
              <a:buNone/>
            </a:pPr>
            <a:r>
              <a:rPr lang="en-IN" dirty="0" err="1"/>
              <a:t>Window.alert</a:t>
            </a:r>
            <a:endParaRPr lang="en-IN" dirty="0"/>
          </a:p>
          <a:p>
            <a:pPr marL="0" indent="0">
              <a:buNone/>
            </a:pPr>
            <a:r>
              <a:rPr lang="en-IN" dirty="0" err="1"/>
              <a:t>Window.confirm</a:t>
            </a:r>
            <a:endParaRPr lang="en-IN" dirty="0"/>
          </a:p>
          <a:p>
            <a:pPr marL="0" indent="0">
              <a:buNone/>
            </a:pPr>
            <a:r>
              <a:rPr lang="en-IN" dirty="0" err="1"/>
              <a:t>Window.print</a:t>
            </a:r>
            <a:r>
              <a:rPr lang="en-IN" dirty="0"/>
              <a:t>()</a:t>
            </a:r>
          </a:p>
        </p:txBody>
      </p:sp>
    </p:spTree>
    <p:extLst>
      <p:ext uri="{BB962C8B-B14F-4D97-AF65-F5344CB8AC3E}">
        <p14:creationId xmlns:p14="http://schemas.microsoft.com/office/powerpoint/2010/main" val="200573218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7"/>
            <a:ext cx="8229600" cy="1143000"/>
          </a:xfrm>
        </p:spPr>
        <p:txBody>
          <a:bodyPr/>
          <a:lstStyle/>
          <a:p>
            <a:r>
              <a:rPr lang="en-IN" dirty="0"/>
              <a:t>Document Object</a:t>
            </a:r>
          </a:p>
        </p:txBody>
      </p:sp>
      <p:sp>
        <p:nvSpPr>
          <p:cNvPr id="3" name="Content Placeholder 2"/>
          <p:cNvSpPr>
            <a:spLocks noGrp="1"/>
          </p:cNvSpPr>
          <p:nvPr>
            <p:ph idx="1"/>
          </p:nvPr>
        </p:nvSpPr>
        <p:spPr/>
        <p:txBody>
          <a:bodyPr>
            <a:normAutofit fontScale="70000" lnSpcReduction="20000"/>
          </a:bodyPr>
          <a:lstStyle/>
          <a:p>
            <a:r>
              <a:rPr lang="en-IN" dirty="0" err="1"/>
              <a:t>Document.title</a:t>
            </a:r>
            <a:endParaRPr lang="en-IN" dirty="0"/>
          </a:p>
          <a:p>
            <a:r>
              <a:rPr lang="en-IN" dirty="0"/>
              <a:t>Head</a:t>
            </a:r>
          </a:p>
          <a:p>
            <a:r>
              <a:rPr lang="en-IN" dirty="0"/>
              <a:t>Body</a:t>
            </a:r>
          </a:p>
          <a:p>
            <a:r>
              <a:rPr lang="en-IN" dirty="0"/>
              <a:t>Images</a:t>
            </a:r>
          </a:p>
          <a:p>
            <a:r>
              <a:rPr lang="en-IN" dirty="0"/>
              <a:t>Links</a:t>
            </a:r>
          </a:p>
          <a:p>
            <a:r>
              <a:rPr lang="en-IN" dirty="0"/>
              <a:t>URL</a:t>
            </a:r>
          </a:p>
          <a:p>
            <a:r>
              <a:rPr lang="en-IN" dirty="0" err="1"/>
              <a:t>Document.Write</a:t>
            </a:r>
            <a:r>
              <a:rPr lang="en-IN" dirty="0"/>
              <a:t>()</a:t>
            </a:r>
          </a:p>
          <a:p>
            <a:r>
              <a:rPr lang="en-IN" dirty="0" err="1"/>
              <a:t>getElementBYId</a:t>
            </a:r>
            <a:r>
              <a:rPr lang="en-IN" dirty="0"/>
              <a:t>()</a:t>
            </a:r>
          </a:p>
          <a:p>
            <a:r>
              <a:rPr lang="en-IN" dirty="0" err="1"/>
              <a:t>getElementsByTagName</a:t>
            </a:r>
            <a:r>
              <a:rPr lang="en-IN" dirty="0"/>
              <a:t>()</a:t>
            </a:r>
          </a:p>
          <a:p>
            <a:r>
              <a:rPr lang="en-IN" dirty="0" err="1"/>
              <a:t>getElementsByName</a:t>
            </a:r>
            <a:r>
              <a:rPr lang="en-IN" dirty="0"/>
              <a:t>()</a:t>
            </a:r>
          </a:p>
          <a:p>
            <a:r>
              <a:rPr lang="en-IN" dirty="0" err="1"/>
              <a:t>getElementsByClassName</a:t>
            </a:r>
            <a:r>
              <a:rPr lang="en-IN" dirty="0"/>
              <a:t>()</a:t>
            </a:r>
          </a:p>
          <a:p>
            <a:r>
              <a:rPr lang="en-IN" dirty="0" err="1"/>
              <a:t>querySelectorAll</a:t>
            </a:r>
            <a:r>
              <a:rPr lang="en-IN" dirty="0"/>
              <a:t>()</a:t>
            </a:r>
          </a:p>
          <a:p>
            <a:endParaRPr lang="en-IN" dirty="0"/>
          </a:p>
          <a:p>
            <a:endParaRPr lang="en-IN" dirty="0"/>
          </a:p>
          <a:p>
            <a:endParaRPr lang="en-IN" dirty="0"/>
          </a:p>
        </p:txBody>
      </p:sp>
    </p:spTree>
    <p:extLst>
      <p:ext uri="{BB962C8B-B14F-4D97-AF65-F5344CB8AC3E}">
        <p14:creationId xmlns:p14="http://schemas.microsoft.com/office/powerpoint/2010/main" val="108158178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Element Properties</a:t>
            </a:r>
          </a:p>
        </p:txBody>
      </p:sp>
      <p:sp>
        <p:nvSpPr>
          <p:cNvPr id="3" name="Content Placeholder 2"/>
          <p:cNvSpPr>
            <a:spLocks noGrp="1"/>
          </p:cNvSpPr>
          <p:nvPr>
            <p:ph idx="1"/>
          </p:nvPr>
        </p:nvSpPr>
        <p:spPr/>
        <p:txBody>
          <a:bodyPr/>
          <a:lstStyle/>
          <a:p>
            <a:r>
              <a:rPr lang="en-IN" dirty="0"/>
              <a:t>After selection document by document model we can apply any properties to all elements of tag.</a:t>
            </a:r>
          </a:p>
          <a:p>
            <a:r>
              <a:rPr lang="en-IN" dirty="0" err="1"/>
              <a:t>tagName</a:t>
            </a:r>
            <a:endParaRPr lang="en-IN" dirty="0"/>
          </a:p>
          <a:p>
            <a:r>
              <a:rPr lang="en-IN" dirty="0"/>
              <a:t>Id</a:t>
            </a:r>
          </a:p>
          <a:p>
            <a:r>
              <a:rPr lang="en-IN" dirty="0"/>
              <a:t>Style</a:t>
            </a:r>
          </a:p>
          <a:p>
            <a:r>
              <a:rPr lang="en-IN" dirty="0" err="1"/>
              <a:t>parentElement</a:t>
            </a:r>
            <a:r>
              <a:rPr lang="en-IN" dirty="0"/>
              <a:t>, children</a:t>
            </a:r>
          </a:p>
        </p:txBody>
      </p:sp>
    </p:spTree>
    <p:extLst>
      <p:ext uri="{BB962C8B-B14F-4D97-AF65-F5344CB8AC3E}">
        <p14:creationId xmlns:p14="http://schemas.microsoft.com/office/powerpoint/2010/main" val="205395459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Element Methods</a:t>
            </a:r>
          </a:p>
        </p:txBody>
      </p:sp>
      <p:sp>
        <p:nvSpPr>
          <p:cNvPr id="3" name="Content Placeholder 2"/>
          <p:cNvSpPr>
            <a:spLocks noGrp="1"/>
          </p:cNvSpPr>
          <p:nvPr>
            <p:ph idx="1"/>
          </p:nvPr>
        </p:nvSpPr>
        <p:spPr/>
        <p:txBody>
          <a:bodyPr>
            <a:normAutofit fontScale="85000" lnSpcReduction="20000"/>
          </a:bodyPr>
          <a:lstStyle/>
          <a:p>
            <a:r>
              <a:rPr lang="en-IN" dirty="0" err="1"/>
              <a:t>setAttribute</a:t>
            </a:r>
            <a:r>
              <a:rPr lang="en-IN" dirty="0"/>
              <a:t>()</a:t>
            </a:r>
          </a:p>
          <a:p>
            <a:pPr marL="0" indent="0">
              <a:buNone/>
            </a:pPr>
            <a:r>
              <a:rPr lang="en-IN" dirty="0"/>
              <a:t>    Used to set an attribute to html tag</a:t>
            </a:r>
          </a:p>
          <a:p>
            <a:r>
              <a:rPr lang="en-IN" dirty="0" err="1"/>
              <a:t>getAttribute</a:t>
            </a:r>
            <a:r>
              <a:rPr lang="en-IN" dirty="0"/>
              <a:t>()</a:t>
            </a:r>
          </a:p>
          <a:p>
            <a:pPr marL="0" indent="0">
              <a:buNone/>
            </a:pPr>
            <a:r>
              <a:rPr lang="en-IN" dirty="0"/>
              <a:t>    Used to retrieve the current value of the attribute of html tag.</a:t>
            </a:r>
          </a:p>
          <a:p>
            <a:r>
              <a:rPr lang="en-IN" dirty="0" err="1"/>
              <a:t>removeAttribute</a:t>
            </a:r>
            <a:r>
              <a:rPr lang="en-IN" dirty="0"/>
              <a:t>()</a:t>
            </a:r>
          </a:p>
          <a:p>
            <a:r>
              <a:rPr lang="en-IN" dirty="0"/>
              <a:t>Used to remove existing attribute.</a:t>
            </a:r>
          </a:p>
          <a:p>
            <a:r>
              <a:rPr lang="en-IN" dirty="0"/>
              <a:t>Attributes</a:t>
            </a:r>
          </a:p>
          <a:p>
            <a:r>
              <a:rPr lang="en-IN" dirty="0" err="1"/>
              <a:t>hasAttribute</a:t>
            </a:r>
            <a:r>
              <a:rPr lang="en-IN" dirty="0"/>
              <a:t>()</a:t>
            </a:r>
          </a:p>
          <a:p>
            <a:r>
              <a:rPr lang="en-IN" dirty="0"/>
              <a:t>Used to check whether the tag is having the specific attribute or not</a:t>
            </a:r>
          </a:p>
        </p:txBody>
      </p:sp>
    </p:spTree>
    <p:extLst>
      <p:ext uri="{BB962C8B-B14F-4D97-AF65-F5344CB8AC3E}">
        <p14:creationId xmlns:p14="http://schemas.microsoft.com/office/powerpoint/2010/main" val="23610945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dirty="0"/>
              <a:t>focus()</a:t>
            </a:r>
          </a:p>
          <a:p>
            <a:pPr marL="0" indent="0">
              <a:buNone/>
            </a:pPr>
            <a:r>
              <a:rPr lang="en-IN" dirty="0"/>
              <a:t>It is used to place the cursor inside the specific form element(textbox , checkbox, radio button or </a:t>
            </a:r>
            <a:r>
              <a:rPr lang="en-IN" dirty="0" err="1"/>
              <a:t>dropdownlist</a:t>
            </a:r>
            <a:r>
              <a:rPr lang="en-IN" dirty="0"/>
              <a:t>)</a:t>
            </a:r>
          </a:p>
          <a:p>
            <a:r>
              <a:rPr lang="en-IN" dirty="0"/>
              <a:t>Click() </a:t>
            </a:r>
          </a:p>
          <a:p>
            <a:pPr marL="0" indent="0">
              <a:buNone/>
            </a:pPr>
            <a:r>
              <a:rPr lang="en-IN" dirty="0"/>
              <a:t> It is used to click the specific form element (textbox, checkbox, radio button or </a:t>
            </a:r>
            <a:r>
              <a:rPr lang="en-IN" dirty="0" err="1"/>
              <a:t>dropdownlist</a:t>
            </a:r>
            <a:r>
              <a:rPr lang="en-IN" dirty="0"/>
              <a:t>).</a:t>
            </a:r>
          </a:p>
          <a:p>
            <a:r>
              <a:rPr lang="en-IN" dirty="0"/>
              <a:t>remove()</a:t>
            </a:r>
          </a:p>
          <a:p>
            <a:pPr marL="0" indent="0">
              <a:buNone/>
            </a:pPr>
            <a:r>
              <a:rPr lang="en-IN" dirty="0"/>
              <a:t> Used to remove current element.</a:t>
            </a:r>
          </a:p>
          <a:p>
            <a:endParaRPr lang="en-IN" dirty="0"/>
          </a:p>
        </p:txBody>
      </p:sp>
    </p:spTree>
    <p:extLst>
      <p:ext uri="{BB962C8B-B14F-4D97-AF65-F5344CB8AC3E}">
        <p14:creationId xmlns:p14="http://schemas.microsoft.com/office/powerpoint/2010/main" val="60151739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addEventListener</a:t>
            </a:r>
            <a:r>
              <a:rPr lang="en-IN" dirty="0"/>
              <a:t>()</a:t>
            </a:r>
          </a:p>
        </p:txBody>
      </p:sp>
      <p:sp>
        <p:nvSpPr>
          <p:cNvPr id="3" name="Content Placeholder 2"/>
          <p:cNvSpPr>
            <a:spLocks noGrp="1"/>
          </p:cNvSpPr>
          <p:nvPr>
            <p:ph idx="1"/>
          </p:nvPr>
        </p:nvSpPr>
        <p:spPr/>
        <p:txBody>
          <a:bodyPr>
            <a:normAutofit fontScale="70000" lnSpcReduction="20000"/>
          </a:bodyPr>
          <a:lstStyle/>
          <a:p>
            <a:r>
              <a:rPr lang="en-IN" dirty="0"/>
              <a:t>It is used to add event to elements.</a:t>
            </a:r>
          </a:p>
          <a:p>
            <a:r>
              <a:rPr lang="en-IN" dirty="0"/>
              <a:t>Events: keyboard / mouse actions</a:t>
            </a:r>
          </a:p>
          <a:p>
            <a:r>
              <a:rPr lang="en-IN" dirty="0"/>
              <a:t>Important Events</a:t>
            </a:r>
          </a:p>
          <a:p>
            <a:r>
              <a:rPr lang="en-IN" dirty="0"/>
              <a:t>Click</a:t>
            </a:r>
          </a:p>
          <a:p>
            <a:r>
              <a:rPr lang="en-IN" dirty="0" err="1"/>
              <a:t>Dbclick</a:t>
            </a:r>
            <a:endParaRPr lang="en-IN" dirty="0"/>
          </a:p>
          <a:p>
            <a:r>
              <a:rPr lang="en-IN" dirty="0" err="1"/>
              <a:t>Mouseover</a:t>
            </a:r>
            <a:endParaRPr lang="en-IN" dirty="0"/>
          </a:p>
          <a:p>
            <a:r>
              <a:rPr lang="en-IN" dirty="0" err="1"/>
              <a:t>Mouseout</a:t>
            </a:r>
            <a:endParaRPr lang="en-IN" dirty="0"/>
          </a:p>
          <a:p>
            <a:r>
              <a:rPr lang="en-IN" dirty="0" err="1"/>
              <a:t>Keyup</a:t>
            </a:r>
            <a:endParaRPr lang="en-IN" dirty="0"/>
          </a:p>
          <a:p>
            <a:r>
              <a:rPr lang="en-IN" dirty="0"/>
              <a:t>Keypress</a:t>
            </a:r>
          </a:p>
          <a:p>
            <a:r>
              <a:rPr lang="en-IN" dirty="0"/>
              <a:t>Focus</a:t>
            </a:r>
          </a:p>
          <a:p>
            <a:r>
              <a:rPr lang="en-IN" dirty="0"/>
              <a:t>Blur</a:t>
            </a:r>
          </a:p>
          <a:p>
            <a:r>
              <a:rPr lang="en-IN" dirty="0" err="1"/>
              <a:t>Contextmenu</a:t>
            </a:r>
            <a:endParaRPr lang="en-IN" dirty="0"/>
          </a:p>
          <a:p>
            <a:r>
              <a:rPr lang="en-IN" u="sng" dirty="0"/>
              <a:t>Cut , copy, paste, change</a:t>
            </a:r>
          </a:p>
        </p:txBody>
      </p:sp>
    </p:spTree>
    <p:extLst>
      <p:ext uri="{BB962C8B-B14F-4D97-AF65-F5344CB8AC3E}">
        <p14:creationId xmlns:p14="http://schemas.microsoft.com/office/powerpoint/2010/main" val="34949456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Event handling is the process of creating relation between “event” and “function”, so that ,when the user perform some event it execute corresponding function automatically.</a:t>
            </a:r>
          </a:p>
          <a:p>
            <a:r>
              <a:rPr lang="en-IN" b="1" dirty="0"/>
              <a:t>Click</a:t>
            </a:r>
          </a:p>
          <a:p>
            <a:pPr marL="0" indent="0">
              <a:buNone/>
            </a:pPr>
            <a:r>
              <a:rPr lang="en-IN" dirty="0"/>
              <a:t>It performs when user click on HTML element.</a:t>
            </a:r>
          </a:p>
          <a:p>
            <a:pPr marL="0" indent="0">
              <a:buNone/>
            </a:pPr>
            <a:r>
              <a:rPr lang="en-IN" dirty="0"/>
              <a:t>Syntax:</a:t>
            </a:r>
          </a:p>
          <a:p>
            <a:pPr marL="0" indent="0">
              <a:buNone/>
            </a:pPr>
            <a:r>
              <a:rPr lang="en-IN" dirty="0" err="1"/>
              <a:t>addEventListener</a:t>
            </a:r>
            <a:r>
              <a:rPr lang="en-IN" dirty="0"/>
              <a:t>(“click”,</a:t>
            </a:r>
            <a:r>
              <a:rPr lang="en-IN" dirty="0" err="1"/>
              <a:t>functionname</a:t>
            </a:r>
            <a:r>
              <a:rPr lang="en-IN" dirty="0"/>
              <a:t>);</a:t>
            </a:r>
          </a:p>
        </p:txBody>
      </p:sp>
    </p:spTree>
    <p:extLst>
      <p:ext uri="{BB962C8B-B14F-4D97-AF65-F5344CB8AC3E}">
        <p14:creationId xmlns:p14="http://schemas.microsoft.com/office/powerpoint/2010/main" val="369113766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b="1" dirty="0" err="1"/>
              <a:t>Dblclick</a:t>
            </a:r>
            <a:endParaRPr lang="en-IN" b="1" dirty="0"/>
          </a:p>
          <a:p>
            <a:r>
              <a:rPr lang="en-IN" b="1" dirty="0" err="1"/>
              <a:t>Mouseover</a:t>
            </a:r>
            <a:endParaRPr lang="en-IN" b="1" dirty="0"/>
          </a:p>
          <a:p>
            <a:r>
              <a:rPr lang="en-IN" dirty="0"/>
              <a:t>This event executes when the user places mouse pointer on the element.</a:t>
            </a:r>
          </a:p>
          <a:p>
            <a:r>
              <a:rPr lang="en-IN" b="1" dirty="0" err="1"/>
              <a:t>Mouseout</a:t>
            </a:r>
            <a:r>
              <a:rPr lang="en-IN" b="1" dirty="0"/>
              <a:t>:</a:t>
            </a:r>
          </a:p>
          <a:p>
            <a:r>
              <a:rPr lang="en-IN" dirty="0"/>
              <a:t>This event executes when the user moves pointer out from the element.</a:t>
            </a:r>
          </a:p>
          <a:p>
            <a:endParaRPr lang="en-IN" dirty="0"/>
          </a:p>
          <a:p>
            <a:pPr marL="0" indent="0">
              <a:buNone/>
            </a:pPr>
            <a:endParaRPr lang="en-IN" dirty="0"/>
          </a:p>
        </p:txBody>
      </p:sp>
    </p:spTree>
    <p:extLst>
      <p:ext uri="{BB962C8B-B14F-4D97-AF65-F5344CB8AC3E}">
        <p14:creationId xmlns:p14="http://schemas.microsoft.com/office/powerpoint/2010/main" val="1383772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10000"/>
          </a:bodyPr>
          <a:lstStyle/>
          <a:p>
            <a:r>
              <a:rPr lang="en-IN" b="1" dirty="0" err="1"/>
              <a:t>Mousemove</a:t>
            </a:r>
            <a:endParaRPr lang="en-IN" b="1" dirty="0"/>
          </a:p>
          <a:p>
            <a:pPr marL="0" indent="0">
              <a:buNone/>
            </a:pPr>
            <a:r>
              <a:rPr lang="en-IN" dirty="0"/>
              <a:t>This event executes when the user moves mouse pointer across the element.</a:t>
            </a:r>
          </a:p>
          <a:p>
            <a:r>
              <a:rPr lang="en-IN" b="1" dirty="0" err="1"/>
              <a:t>keyup</a:t>
            </a:r>
            <a:r>
              <a:rPr lang="en-IN" b="1" dirty="0"/>
              <a:t> event</a:t>
            </a:r>
          </a:p>
          <a:p>
            <a:pPr marL="0" indent="0">
              <a:buNone/>
            </a:pPr>
            <a:r>
              <a:rPr lang="en-IN" dirty="0"/>
              <a:t>This event executes when the user presses any key on the keyboard</a:t>
            </a:r>
          </a:p>
          <a:p>
            <a:pPr marL="0" indent="0">
              <a:buNone/>
            </a:pPr>
            <a:r>
              <a:rPr lang="en-IN" dirty="0"/>
              <a:t>For searching</a:t>
            </a:r>
          </a:p>
          <a:p>
            <a:r>
              <a:rPr lang="en-IN" b="1" dirty="0"/>
              <a:t>Keypress event</a:t>
            </a:r>
          </a:p>
          <a:p>
            <a:pPr marL="0" indent="0">
              <a:buNone/>
            </a:pPr>
            <a:r>
              <a:rPr lang="en-IN" dirty="0"/>
              <a:t>Accepting specific set of characters</a:t>
            </a:r>
          </a:p>
          <a:p>
            <a:pPr marL="0" indent="0">
              <a:buNone/>
            </a:pPr>
            <a:endParaRPr lang="en-IN" dirty="0"/>
          </a:p>
          <a:p>
            <a:endParaRPr lang="en-IN" dirty="0"/>
          </a:p>
        </p:txBody>
      </p:sp>
    </p:spTree>
    <p:extLst>
      <p:ext uri="{BB962C8B-B14F-4D97-AF65-F5344CB8AC3E}">
        <p14:creationId xmlns:p14="http://schemas.microsoft.com/office/powerpoint/2010/main" val="12233330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85000" lnSpcReduction="20000"/>
          </a:bodyPr>
          <a:lstStyle/>
          <a:p>
            <a:r>
              <a:rPr lang="en-IN" dirty="0"/>
              <a:t>Restricting specific characters using keypress event:</a:t>
            </a:r>
          </a:p>
          <a:p>
            <a:pPr marL="0" indent="0">
              <a:buNone/>
            </a:pPr>
            <a:r>
              <a:rPr lang="en-IN" dirty="0"/>
              <a:t>Alphabets only</a:t>
            </a:r>
          </a:p>
          <a:p>
            <a:pPr marL="0" indent="0">
              <a:buNone/>
            </a:pPr>
            <a:r>
              <a:rPr lang="en-IN" dirty="0"/>
              <a:t>Numbers Only</a:t>
            </a:r>
          </a:p>
          <a:p>
            <a:r>
              <a:rPr lang="en-IN" b="1" dirty="0"/>
              <a:t>Focus and blur events</a:t>
            </a:r>
          </a:p>
          <a:p>
            <a:r>
              <a:rPr lang="en-IN" b="1" dirty="0"/>
              <a:t>Change event</a:t>
            </a:r>
          </a:p>
          <a:p>
            <a:pPr marL="0" indent="0">
              <a:buNone/>
            </a:pPr>
            <a:r>
              <a:rPr lang="en-IN" dirty="0"/>
              <a:t>  Executes when :</a:t>
            </a:r>
          </a:p>
          <a:p>
            <a:pPr marL="0" indent="0">
              <a:buNone/>
            </a:pPr>
            <a:r>
              <a:rPr lang="en-IN" dirty="0"/>
              <a:t>The user has modified value of textbox</a:t>
            </a:r>
          </a:p>
          <a:p>
            <a:pPr marL="0" indent="0">
              <a:buNone/>
            </a:pPr>
            <a:r>
              <a:rPr lang="en-IN" dirty="0"/>
              <a:t>The user has selected radio button</a:t>
            </a:r>
          </a:p>
          <a:p>
            <a:pPr marL="0" indent="0">
              <a:buNone/>
            </a:pPr>
            <a:r>
              <a:rPr lang="en-IN" dirty="0"/>
              <a:t>The user has selected the checkbox</a:t>
            </a:r>
          </a:p>
          <a:p>
            <a:pPr marL="0" indent="0">
              <a:buNone/>
            </a:pPr>
            <a:r>
              <a:rPr lang="en-IN" dirty="0"/>
              <a:t>The user has selected an item the </a:t>
            </a:r>
            <a:r>
              <a:rPr lang="en-IN" dirty="0" err="1"/>
              <a:t>dropdownlist</a:t>
            </a:r>
            <a:endParaRPr lang="en-IN" dirty="0"/>
          </a:p>
        </p:txBody>
      </p:sp>
    </p:spTree>
    <p:extLst>
      <p:ext uri="{BB962C8B-B14F-4D97-AF65-F5344CB8AC3E}">
        <p14:creationId xmlns:p14="http://schemas.microsoft.com/office/powerpoint/2010/main" val="20522443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42441E2A8A714DA3F1B260D7DC84DE" ma:contentTypeVersion="11" ma:contentTypeDescription="Create a new document." ma:contentTypeScope="" ma:versionID="d26eae873bb52b52eb22dd60cfc838eb">
  <xsd:schema xmlns:xsd="http://www.w3.org/2001/XMLSchema" xmlns:xs="http://www.w3.org/2001/XMLSchema" xmlns:p="http://schemas.microsoft.com/office/2006/metadata/properties" xmlns:ns2="cc5ceee0-e98a-4a76-9153-cae049f8e264" xmlns:ns3="2df88f66-7c32-43cf-962e-0799cb94fb0f" targetNamespace="http://schemas.microsoft.com/office/2006/metadata/properties" ma:root="true" ma:fieldsID="4c330332c00242f30d589f9a35343866" ns2:_="" ns3:_="">
    <xsd:import namespace="cc5ceee0-e98a-4a76-9153-cae049f8e264"/>
    <xsd:import namespace="2df88f66-7c32-43cf-962e-0799cb94fb0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5ceee0-e98a-4a76-9153-cae049f8e26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5eb5fdb-8f26-4a8e-a24c-1b908acd4926"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df88f66-7c32-43cf-962e-0799cb94fb0f"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989b79b-03e9-4d8f-9692-c7850af8b924}" ma:internalName="TaxCatchAll" ma:showField="CatchAllData" ma:web="2df88f66-7c32-43cf-962e-0799cb94fb0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55838E-26AD-49F8-8697-81596A83871A}"/>
</file>

<file path=customXml/itemProps2.xml><?xml version="1.0" encoding="utf-8"?>
<ds:datastoreItem xmlns:ds="http://schemas.openxmlformats.org/officeDocument/2006/customXml" ds:itemID="{352D7B2D-A9C7-4098-996F-A66F84620736}"/>
</file>

<file path=docProps/app.xml><?xml version="1.0" encoding="utf-8"?>
<Properties xmlns="http://schemas.openxmlformats.org/officeDocument/2006/extended-properties" xmlns:vt="http://schemas.openxmlformats.org/officeDocument/2006/docPropsVTypes">
  <TotalTime>20928</TotalTime>
  <Words>6209</Words>
  <Application>Microsoft Office PowerPoint</Application>
  <PresentationFormat>On-screen Show (4:3)</PresentationFormat>
  <Paragraphs>1069</Paragraphs>
  <Slides>147</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147</vt:i4>
      </vt:variant>
    </vt:vector>
  </HeadingPairs>
  <TitlesOfParts>
    <vt:vector size="153" baseType="lpstr">
      <vt:lpstr>Arial</vt:lpstr>
      <vt:lpstr>Calibri</vt:lpstr>
      <vt:lpstr>Calibri Light</vt:lpstr>
      <vt:lpstr>Helvetica</vt:lpstr>
      <vt:lpstr>Office Theme</vt:lpstr>
      <vt:lpstr>1_Office Theme</vt:lpstr>
      <vt:lpstr>Introduction</vt:lpstr>
      <vt:lpstr>PowerPoint Presentation</vt:lpstr>
      <vt:lpstr>PowerPoint Presentation</vt:lpstr>
      <vt:lpstr>Web Server and Search Engine</vt:lpstr>
      <vt:lpstr>Web Browsers </vt:lpstr>
      <vt:lpstr>HTML</vt:lpstr>
      <vt:lpstr>Types of tags</vt:lpstr>
      <vt:lpstr>What is HTML?</vt:lpstr>
      <vt:lpstr>PowerPoint Presentation</vt:lpstr>
      <vt:lpstr>HTML CSS and Java Script</vt:lpstr>
      <vt:lpstr>HTML page structure</vt:lpstr>
      <vt:lpstr>Types of tags</vt:lpstr>
      <vt:lpstr>HTML5 Basic Tags</vt:lpstr>
      <vt:lpstr>Styles and Semantics</vt:lpstr>
      <vt:lpstr>PowerPoint Presentation</vt:lpstr>
      <vt:lpstr>Text Formating Tags</vt:lpstr>
      <vt:lpstr>Color values</vt:lpstr>
      <vt:lpstr>File paths</vt:lpstr>
      <vt:lpstr>Cascading Style Sheet</vt:lpstr>
      <vt:lpstr>PowerPoint Presentation</vt:lpstr>
      <vt:lpstr>PowerPoint Presentation</vt:lpstr>
      <vt:lpstr>PowerPoint Presentation</vt:lpstr>
      <vt:lpstr>Forms In HTML</vt:lpstr>
      <vt:lpstr>Form Elements</vt:lpstr>
      <vt:lpstr>Input Types</vt:lpstr>
      <vt:lpstr>PowerPoint Presentation</vt:lpstr>
      <vt:lpstr>Input Attributes</vt:lpstr>
      <vt:lpstr>PowerPoint Presentation</vt:lpstr>
      <vt:lpstr>PowerPoint Presentation</vt:lpstr>
      <vt:lpstr>Audio</vt:lpstr>
      <vt:lpstr>PowerPoint Presentation</vt:lpstr>
      <vt:lpstr>PowerPoint Presentation</vt:lpstr>
      <vt:lpstr>Cascading Stylesheet</vt:lpstr>
      <vt:lpstr>Text Styles</vt:lpstr>
      <vt:lpstr>PowerPoint Presentation</vt:lpstr>
      <vt:lpstr>PowerPoint Presentation</vt:lpstr>
      <vt:lpstr>PowerPoint Presentation</vt:lpstr>
      <vt:lpstr>Box-Model</vt:lpstr>
      <vt:lpstr>PowerPoint Presentation</vt:lpstr>
      <vt:lpstr>PowerPoint Presentation</vt:lpstr>
      <vt:lpstr>PowerPoint Presentation</vt:lpstr>
      <vt:lpstr>Border-Radius</vt:lpstr>
      <vt:lpstr>PowerPoint Presentation</vt:lpstr>
      <vt:lpstr>Links Styles </vt:lpstr>
      <vt:lpstr>PowerPoint Presentation</vt:lpstr>
      <vt:lpstr>Transformation</vt:lpstr>
      <vt:lpstr>Transform Origin</vt:lpstr>
      <vt:lpstr>3D Transformation</vt:lpstr>
      <vt:lpstr>Keyframe Animations</vt:lpstr>
      <vt:lpstr>PowerPoint Presentation</vt:lpstr>
      <vt:lpstr>Gradient Color</vt:lpstr>
      <vt:lpstr>Overflow</vt:lpstr>
      <vt:lpstr>Word-wrap</vt:lpstr>
      <vt:lpstr>Display Property</vt:lpstr>
      <vt:lpstr>Display</vt:lpstr>
      <vt:lpstr>Position</vt:lpstr>
      <vt:lpstr>PowerPoint Presentation</vt:lpstr>
      <vt:lpstr>Image in CSS</vt:lpstr>
      <vt:lpstr>PowerPoint Presentation</vt:lpstr>
      <vt:lpstr>Background-position</vt:lpstr>
      <vt:lpstr>Background-attachment</vt:lpstr>
      <vt:lpstr>Background-clip</vt:lpstr>
      <vt:lpstr>Multiple Background Images</vt:lpstr>
      <vt:lpstr>Image Map</vt:lpstr>
      <vt:lpstr>Pseudo Class</vt:lpstr>
      <vt:lpstr>PowerPoint Presentation</vt:lpstr>
      <vt:lpstr>PowerPoint Presentation</vt:lpstr>
      <vt:lpstr>Pseudo Element</vt:lpstr>
      <vt:lpstr>Variables in CSS</vt:lpstr>
      <vt:lpstr>CSS Flexbox</vt:lpstr>
      <vt:lpstr>PowerPoint Presentation</vt:lpstr>
      <vt:lpstr>Javascripts</vt:lpstr>
      <vt:lpstr>PowerPoint Presentation</vt:lpstr>
      <vt:lpstr>PowerPoint Presentation</vt:lpstr>
      <vt:lpstr>Variables</vt:lpstr>
      <vt:lpstr>PowerPoint Presentation</vt:lpstr>
      <vt:lpstr>Constants</vt:lpstr>
      <vt:lpstr>Operators</vt:lpstr>
      <vt:lpstr>String Interpolation Operator</vt:lpstr>
      <vt:lpstr>Control Statements</vt:lpstr>
      <vt:lpstr>PowerPoint Presentation</vt:lpstr>
      <vt:lpstr>PowerPoint Presentation</vt:lpstr>
      <vt:lpstr>Functions</vt:lpstr>
      <vt:lpstr>PowerPoint Presentation</vt:lpstr>
      <vt:lpstr>JS Date</vt:lpstr>
      <vt:lpstr>PowerPoint Presentation</vt:lpstr>
      <vt:lpstr>PowerPoint Presentation</vt:lpstr>
      <vt:lpstr>Math Functions</vt:lpstr>
      <vt:lpstr>Document Object Model</vt:lpstr>
      <vt:lpstr>PowerPoint Presentation</vt:lpstr>
      <vt:lpstr>Document Object</vt:lpstr>
      <vt:lpstr>Element Properties</vt:lpstr>
      <vt:lpstr>Element Methods</vt:lpstr>
      <vt:lpstr>PowerPoint Presentation</vt:lpstr>
      <vt:lpstr>addEventListener()</vt:lpstr>
      <vt:lpstr>PowerPoint Presentation</vt:lpstr>
      <vt:lpstr>PowerPoint Presentation</vt:lpstr>
      <vt:lpstr>PowerPoint Presentation</vt:lpstr>
      <vt:lpstr>PowerPoint Presentation</vt:lpstr>
      <vt:lpstr>PowerPoint Presentation</vt:lpstr>
      <vt:lpstr>Data types in javascript</vt:lpstr>
      <vt:lpstr>PowerPoint Presentation</vt:lpstr>
      <vt:lpstr>PowerPoint Presentation</vt:lpstr>
      <vt:lpstr>String functions</vt:lpstr>
      <vt:lpstr>PowerPoint Presentation</vt:lpstr>
      <vt:lpstr>Objects</vt:lpstr>
      <vt:lpstr>Object Literals</vt:lpstr>
      <vt:lpstr>PowerPoint Presentation</vt:lpstr>
      <vt:lpstr>Accessing Properties of Objects</vt:lpstr>
      <vt:lpstr>Function-Call</vt:lpstr>
      <vt:lpstr> Function apply() </vt:lpstr>
      <vt:lpstr>Array</vt:lpstr>
      <vt:lpstr>Array Methods</vt:lpstr>
      <vt:lpstr>Exception</vt:lpstr>
      <vt:lpstr>PowerPoint Presentation</vt:lpstr>
      <vt:lpstr>PowerPoint Presentation</vt:lpstr>
      <vt:lpstr>Class</vt:lpstr>
      <vt:lpstr>Constructor</vt:lpstr>
      <vt:lpstr>PowerPoint Presentation</vt:lpstr>
      <vt:lpstr>Inheritance</vt:lpstr>
      <vt:lpstr>JQuery</vt:lpstr>
      <vt:lpstr>Generation of JQuery</vt:lpstr>
      <vt:lpstr>Manipulating Content</vt:lpstr>
      <vt:lpstr>PowerPoint Presentation</vt:lpstr>
      <vt:lpstr>Effects </vt:lpstr>
      <vt:lpstr>Manipulating Attributes using JQuery</vt:lpstr>
      <vt:lpstr>Manipulating CSS</vt:lpstr>
      <vt:lpstr>Eventhandling in Jquery</vt:lpstr>
      <vt:lpstr>Selectors</vt:lpstr>
      <vt:lpstr>Bootstrap</vt:lpstr>
      <vt:lpstr>Classes For Text-Formatting</vt:lpstr>
      <vt:lpstr>Classes for Background-colors</vt:lpstr>
      <vt:lpstr>Classes for text-styles</vt:lpstr>
      <vt:lpstr>PowerPoint Presentation</vt:lpstr>
      <vt:lpstr>Classes for tables</vt:lpstr>
      <vt:lpstr>Classes for buttons</vt:lpstr>
      <vt:lpstr>Stacked Form</vt:lpstr>
      <vt:lpstr>Navigation Bars</vt:lpstr>
      <vt:lpstr>Tabs</vt:lpstr>
      <vt:lpstr>Content-alignment</vt:lpstr>
      <vt:lpstr>CSS Combinators</vt:lpstr>
      <vt:lpstr>PowerPoint Presentation</vt:lpstr>
      <vt:lpstr>PowerPoint Presentation</vt:lpstr>
      <vt:lpstr>Global Selector</vt:lpstr>
      <vt:lpstr>AJAX</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sandeep</dc:creator>
  <cp:lastModifiedBy>NIKHIL BORATE</cp:lastModifiedBy>
  <cp:revision>409</cp:revision>
  <dcterms:created xsi:type="dcterms:W3CDTF">2006-08-16T00:00:00Z</dcterms:created>
  <dcterms:modified xsi:type="dcterms:W3CDTF">2023-10-13T06:12:15Z</dcterms:modified>
</cp:coreProperties>
</file>