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28560" y="365040"/>
            <a:ext cx="7886160" cy="132480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76" name="CustomShape 1"/>
          <p:cNvSpPr/>
          <p:nvPr/>
        </p:nvSpPr>
        <p:spPr>
          <a:xfrm>
            <a:off x="547560" y="898560"/>
            <a:ext cx="7771680" cy="2386800"/>
          </a:xfrm>
          <a:prstGeom prst="rect">
            <a:avLst/>
          </a:prstGeom>
          <a:noFill/>
          <a:ln>
            <a:noFill/>
          </a:ln>
        </p:spPr>
        <p:style>
          <a:lnRef idx="0"/>
          <a:fillRef idx="0"/>
          <a:effectRef idx="0"/>
          <a:fontRef idx="minor"/>
        </p:style>
        <p:txBody>
          <a:bodyPr lIns="90000" rIns="90000" tIns="45000" bIns="45000" anchor="b"/>
          <a:p>
            <a:pPr algn="ctr">
              <a:lnSpc>
                <a:spcPct val="90000"/>
              </a:lnSpc>
            </a:pPr>
            <a:r>
              <a:rPr b="0" lang="en-IN" sz="3200" spc="-1" strike="noStrike">
                <a:solidFill>
                  <a:srgbClr val="000000"/>
                </a:solidFill>
                <a:latin typeface="Calibri Light"/>
              </a:rPr>
              <a:t>SEM VI  MINI PROJECT</a:t>
            </a:r>
            <a:br/>
            <a:br/>
            <a:r>
              <a:rPr b="0" lang="en-IN" sz="3600" spc="-1" strike="noStrike">
                <a:solidFill>
                  <a:srgbClr val="000000"/>
                </a:solidFill>
                <a:latin typeface="Calibri Light"/>
              </a:rPr>
              <a:t>MAZE SOLVING USING MACHINE </a:t>
            </a:r>
            <a:br/>
            <a:r>
              <a:rPr b="0" lang="en-IN" sz="3600" spc="-1" strike="noStrike">
                <a:solidFill>
                  <a:srgbClr val="000000"/>
                </a:solidFill>
                <a:latin typeface="Calibri Light"/>
              </a:rPr>
              <a:t>LEARNING TECHNIQUES</a:t>
            </a:r>
            <a:endParaRPr b="0" lang="en-IN" sz="3600" spc="-1" strike="noStrike">
              <a:latin typeface="Arial"/>
            </a:endParaRPr>
          </a:p>
        </p:txBody>
      </p:sp>
      <p:sp>
        <p:nvSpPr>
          <p:cNvPr id="77" name="CustomShape 2"/>
          <p:cNvSpPr/>
          <p:nvPr/>
        </p:nvSpPr>
        <p:spPr>
          <a:xfrm>
            <a:off x="1143000" y="3602160"/>
            <a:ext cx="6857280" cy="165492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0" lang="en-IN" sz="2400" spc="-1" strike="noStrike">
                <a:solidFill>
                  <a:srgbClr val="000000"/>
                </a:solidFill>
                <a:latin typeface="Calibri"/>
              </a:rPr>
              <a:t>Presented by </a:t>
            </a:r>
            <a:endParaRPr b="0" lang="en-IN" sz="2400" spc="-1" strike="noStrike">
              <a:latin typeface="Arial"/>
            </a:endParaRPr>
          </a:p>
          <a:p>
            <a:pPr algn="ctr">
              <a:lnSpc>
                <a:spcPct val="90000"/>
              </a:lnSpc>
              <a:spcBef>
                <a:spcPts val="1001"/>
              </a:spcBef>
            </a:pPr>
            <a:r>
              <a:rPr b="0" lang="en-IN" sz="2400" spc="-1" strike="noStrike">
                <a:solidFill>
                  <a:srgbClr val="000000"/>
                </a:solidFill>
                <a:latin typeface="Calibri"/>
              </a:rPr>
              <a:t>L.Aniruth Naraayanan</a:t>
            </a:r>
            <a:endParaRPr b="0" lang="en-IN" sz="2400" spc="-1" strike="noStrike">
              <a:latin typeface="Arial"/>
            </a:endParaRPr>
          </a:p>
          <a:p>
            <a:pPr algn="ctr">
              <a:lnSpc>
                <a:spcPct val="90000"/>
              </a:lnSpc>
              <a:spcBef>
                <a:spcPts val="1001"/>
              </a:spcBef>
            </a:pPr>
            <a:r>
              <a:rPr b="0" lang="en-IN" sz="2400" spc="-1" strike="noStrike">
                <a:solidFill>
                  <a:srgbClr val="000000"/>
                </a:solidFill>
                <a:latin typeface="Calibri"/>
              </a:rPr>
              <a:t>Siddhesh Kokane</a:t>
            </a:r>
            <a:endParaRPr b="0" lang="en-IN"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78"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latin typeface="Calibri Light"/>
              </a:rPr>
              <a:t>Domain and Keywords </a:t>
            </a:r>
            <a:endParaRPr b="0" lang="en-IN" sz="4400" spc="-1" strike="noStrike">
              <a:latin typeface="Arial"/>
            </a:endParaRPr>
          </a:p>
        </p:txBody>
      </p:sp>
      <p:sp>
        <p:nvSpPr>
          <p:cNvPr id="79"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IN" sz="2800" spc="-1" strike="noStrike">
                <a:solidFill>
                  <a:srgbClr val="000000"/>
                </a:solidFill>
                <a:latin typeface="Calibri"/>
              </a:rPr>
              <a:t>Domain</a:t>
            </a:r>
            <a:r>
              <a:rPr b="0" lang="en-IN" sz="2800" spc="-1" strike="noStrike">
                <a:solidFill>
                  <a:srgbClr val="000000"/>
                </a:solidFill>
                <a:latin typeface="Calibri"/>
              </a:rPr>
              <a:t> :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Machine Learning</a:t>
            </a:r>
            <a:endParaRPr b="0" lang="en-IN" sz="2800" spc="-1" strike="noStrike">
              <a:latin typeface="Arial"/>
            </a:endParaRPr>
          </a:p>
          <a:p>
            <a:pPr>
              <a:lnSpc>
                <a:spcPct val="90000"/>
              </a:lnSpc>
              <a:spcBef>
                <a:spcPts val="1001"/>
              </a:spcBef>
            </a:pPr>
            <a:r>
              <a:rPr b="1" lang="en-IN" sz="2800" spc="-1" strike="noStrike">
                <a:solidFill>
                  <a:srgbClr val="000000"/>
                </a:solidFill>
                <a:latin typeface="Calibri"/>
              </a:rPr>
              <a:t>Keywords</a:t>
            </a:r>
            <a:r>
              <a:rPr b="0" lang="en-IN" sz="2800" spc="-1" strike="noStrike">
                <a:solidFill>
                  <a:srgbClr val="000000"/>
                </a:solidFill>
                <a:latin typeface="Calibri"/>
              </a:rPr>
              <a:t>:</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-Machine Learning</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-Maze Solving</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-Reinforced Learning</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-Q testing and training</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0"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latin typeface="Calibri Light"/>
              </a:rPr>
              <a:t>Introduction</a:t>
            </a:r>
            <a:endParaRPr b="0" lang="en-IN" sz="4400" spc="-1" strike="noStrike">
              <a:latin typeface="Arial"/>
            </a:endParaRPr>
          </a:p>
        </p:txBody>
      </p:sp>
      <p:sp>
        <p:nvSpPr>
          <p:cNvPr id="81"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IN" sz="2200" spc="-1" strike="noStrike">
                <a:solidFill>
                  <a:srgbClr val="000000"/>
                </a:solidFill>
                <a:latin typeface="Calibri"/>
              </a:rPr>
              <a:t>In this Project we aim to solve the classical Maze Problem using modern techniques such as deep learning and  reinforced learning. </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We, also aim to provide additional solutions for various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scenarios which will be benefited by machine leaning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Techniques.</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We will elaborate on this project in the incoming slides.</a:t>
            </a:r>
            <a:endParaRPr b="0" lang="en-IN" sz="2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2"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latin typeface="Calibri Light"/>
              </a:rPr>
              <a:t>What is Reinforced Learning</a:t>
            </a:r>
            <a:endParaRPr b="0" lang="en-IN" sz="4400" spc="-1" strike="noStrike">
              <a:latin typeface="Arial"/>
            </a:endParaRPr>
          </a:p>
        </p:txBody>
      </p:sp>
      <p:sp>
        <p:nvSpPr>
          <p:cNvPr id="83"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IN" sz="2200" spc="-1" strike="noStrike">
                <a:solidFill>
                  <a:srgbClr val="000000"/>
                </a:solidFill>
                <a:latin typeface="Calibri"/>
              </a:rPr>
              <a:t>Reinforcement learning is a machine learning technique for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solving problems by afeedback system (rewards and penalties)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applied on an agent which operates in anenvironment and needs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to move through a series of states in order to reach a pre-defined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final state.</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A classical example is a rat (agent) which is trying to find the shortest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route from a starting cell to a target cheese cell in a maze (environment).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The agent is experimenting and exploiting past experiences (episodes)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in order to achieve its goal.  It may fail again and again, but hopefully,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after lots of trial and error (rewards and penalties) it will arrive to the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solution of the problem.</a:t>
            </a:r>
            <a:endParaRPr b="0" lang="en-IN" sz="2200" spc="-1" strike="noStrike">
              <a:latin typeface="Arial"/>
            </a:endParaRPr>
          </a:p>
          <a:p>
            <a:pPr>
              <a:lnSpc>
                <a:spcPct val="90000"/>
              </a:lnSpc>
              <a:spcBef>
                <a:spcPts val="1001"/>
              </a:spcBef>
            </a:pPr>
            <a:endParaRPr b="0" lang="en-IN" sz="2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4"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latin typeface="Calibri Light"/>
              </a:rPr>
              <a:t>Maze Solving</a:t>
            </a:r>
            <a:endParaRPr b="0" lang="en-IN" sz="4400" spc="-1" strike="noStrike">
              <a:latin typeface="Arial"/>
            </a:endParaRPr>
          </a:p>
        </p:txBody>
      </p:sp>
      <p:sp>
        <p:nvSpPr>
          <p:cNvPr id="85"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IN" sz="2200" spc="-1" strike="noStrike">
                <a:solidFill>
                  <a:srgbClr val="000000"/>
                </a:solidFill>
                <a:latin typeface="Calibri"/>
              </a:rPr>
              <a:t>Traditional maze puzzles have been used a lot in data structures and algorithms research and education.</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The well-known Dijkstra shortest path algorithm is still the most practical method for solving such puzzles, but due to  their familiarity and intuitive nature, these puzzles are  quite good for demonstrating and testing Reinforcement  Learning techniques.</a:t>
            </a:r>
            <a:endParaRPr b="0" lang="en-IN" sz="2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6"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Light"/>
              </a:rPr>
              <a:t>Sample maze with a subject(mouse) and target(cheese)</a:t>
            </a:r>
            <a:endParaRPr b="0" lang="en-IN" sz="4400" spc="-1" strike="noStrike">
              <a:latin typeface="Arial"/>
            </a:endParaRPr>
          </a:p>
        </p:txBody>
      </p:sp>
      <p:sp>
        <p:nvSpPr>
          <p:cNvPr id="87" name="CustomShape 2"/>
          <p:cNvSpPr/>
          <p:nvPr/>
        </p:nvSpPr>
        <p:spPr>
          <a:xfrm>
            <a:off x="628560" y="1825560"/>
            <a:ext cx="7886160" cy="4350600"/>
          </a:xfrm>
          <a:prstGeom prst="rect">
            <a:avLst/>
          </a:prstGeom>
          <a:noFill/>
          <a:ln>
            <a:noFill/>
          </a:ln>
        </p:spPr>
        <p:style>
          <a:lnRef idx="0"/>
          <a:fillRef idx="0"/>
          <a:effectRef idx="0"/>
          <a:fontRef idx="minor"/>
        </p:style>
      </p:sp>
      <p:pic>
        <p:nvPicPr>
          <p:cNvPr id="88" name="" descr=""/>
          <p:cNvPicPr/>
          <p:nvPr/>
        </p:nvPicPr>
        <p:blipFill>
          <a:blip r:embed="rId2"/>
          <a:stretch/>
        </p:blipFill>
        <p:spPr>
          <a:xfrm>
            <a:off x="567000" y="1793880"/>
            <a:ext cx="7714800" cy="43466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9" name="CustomShape 1"/>
          <p:cNvSpPr/>
          <p:nvPr/>
        </p:nvSpPr>
        <p:spPr>
          <a:xfrm>
            <a:off x="628560" y="232200"/>
            <a:ext cx="78861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Light"/>
              </a:rPr>
              <a:t>Extended ideas for other </a:t>
            </a:r>
            <a:br/>
            <a:r>
              <a:rPr b="0" lang="en-IN" sz="4400" spc="-1" strike="noStrike">
                <a:solidFill>
                  <a:srgbClr val="000000"/>
                </a:solidFill>
                <a:latin typeface="Calibri Light"/>
              </a:rPr>
              <a:t>scenarios</a:t>
            </a:r>
            <a:endParaRPr b="0" lang="en-IN" sz="4400" spc="-1" strike="noStrike">
              <a:latin typeface="Arial"/>
            </a:endParaRPr>
          </a:p>
        </p:txBody>
      </p:sp>
      <p:sp>
        <p:nvSpPr>
          <p:cNvPr id="90"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IN" sz="2200" spc="-1" strike="noStrike">
                <a:solidFill>
                  <a:srgbClr val="000000"/>
                </a:solidFill>
                <a:latin typeface="Calibri"/>
              </a:rPr>
              <a:t>1.Moving Mouse ,Cheese and bloacks</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A more challenging maze problem is a cat mouse chase puzzle in which the blocked cells,  as well as the mouse are  moving in time.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This is the type ofproblems in which classical  algorithms are starting to get rough and deep  learning techniques could provide better answers</a:t>
            </a:r>
            <a:endParaRPr b="0" lang="en-IN" sz="2200" spc="-1" strike="noStrike">
              <a:latin typeface="Arial"/>
            </a:endParaRPr>
          </a:p>
          <a:p>
            <a:pPr>
              <a:lnSpc>
                <a:spcPct val="90000"/>
              </a:lnSpc>
              <a:spcBef>
                <a:spcPts val="1417"/>
              </a:spcBef>
            </a:pPr>
            <a:r>
              <a:rPr b="1" lang="en-IN" sz="2200" spc="-1" strike="noStrike">
                <a:solidFill>
                  <a:srgbClr val="000000"/>
                </a:solidFill>
                <a:latin typeface="Calibri"/>
                <a:ea typeface="Noto Sans CJK SC Regular"/>
              </a:rPr>
              <a:t>2. Theseus and Minotaur Maze</a:t>
            </a:r>
            <a:endParaRPr b="0" lang="en-IN" sz="2200" spc="-1" strike="noStrike">
              <a:latin typeface="Arial"/>
            </a:endParaRPr>
          </a:p>
          <a:p>
            <a:pPr>
              <a:lnSpc>
                <a:spcPct val="90000"/>
              </a:lnSpc>
              <a:spcBef>
                <a:spcPts val="1417"/>
              </a:spcBef>
            </a:pPr>
            <a:r>
              <a:rPr b="0" lang="en-IN" sz="2200" spc="-1" strike="noStrike">
                <a:solidFill>
                  <a:srgbClr val="000000"/>
                </a:solidFill>
                <a:latin typeface="Calibri"/>
                <a:ea typeface="Noto Sans CJK SC Regular"/>
              </a:rPr>
              <a:t>Add a cheese to the maze and then we have a double chase scene: cat chases the mouse,and the mouse chases the moving cheese.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Noto Sans CJK SC Regular"/>
              </a:rPr>
              <a:t>This is also known as the Theseus and Minotaur Maze and it belon-gs to the multi-agent type of problems.</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Noto Sans CJK SC Regular"/>
              </a:rPr>
              <a:t>3."Tour De Flags"</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Noto Sans CJK SC Regular"/>
              </a:rPr>
              <a:t> </a:t>
            </a:r>
            <a:r>
              <a:rPr b="0" lang="en-IN" sz="2200" spc="-1" strike="noStrike">
                <a:solidFill>
                  <a:srgbClr val="000000"/>
                </a:solidFill>
                <a:latin typeface="Calibri"/>
                <a:ea typeface="Noto Sans CJK SC Regular"/>
              </a:rPr>
              <a:t>In our next notebook we will explore the "Tour De Flags" maze in which an agent has to collect a group of flags and deliver them to a target cell. The agent must find a shortest route for doing so. The agent receives bonus points for collecting each flag, and receives the full award when he arrives to the target cell</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91" name="CustomShape 1"/>
          <p:cNvSpPr/>
          <p:nvPr/>
        </p:nvSpPr>
        <p:spPr>
          <a:xfrm>
            <a:off x="628560" y="232200"/>
            <a:ext cx="78861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Light"/>
              </a:rPr>
              <a:t>Conclusion</a:t>
            </a:r>
            <a:endParaRPr b="0" lang="en-IN" sz="4400" spc="-1" strike="noStrike">
              <a:latin typeface="Arial"/>
            </a:endParaRPr>
          </a:p>
        </p:txBody>
      </p:sp>
      <p:sp>
        <p:nvSpPr>
          <p:cNvPr id="92"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IN" sz="2200" spc="-1" strike="noStrike">
                <a:solidFill>
                  <a:srgbClr val="000000"/>
                </a:solidFill>
                <a:latin typeface="Calibri"/>
              </a:rPr>
              <a:t>We hope to complete this project successfully with all our objectives fulfilled.</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rPr>
              <a:t>We sincerely think this project will help us gain some valuable knowledge and experience in the ever evolving domain of machine learning.</a:t>
            </a:r>
            <a:endParaRPr b="0" lang="en-IN" sz="2200" spc="-1" strike="noStrike">
              <a:latin typeface="Arial"/>
            </a:endParaRPr>
          </a:p>
          <a:p>
            <a:pPr>
              <a:lnSpc>
                <a:spcPct val="90000"/>
              </a:lnSpc>
              <a:spcBef>
                <a:spcPts val="1001"/>
              </a:spcBef>
            </a:pPr>
            <a:endParaRPr b="0" lang="en-IN" sz="2200" spc="-1" strike="noStrike">
              <a:latin typeface="Arial"/>
            </a:endParaRPr>
          </a:p>
          <a:p>
            <a:pPr algn="ctr">
              <a:lnSpc>
                <a:spcPct val="90000"/>
              </a:lnSpc>
              <a:spcBef>
                <a:spcPts val="1001"/>
              </a:spcBef>
            </a:pPr>
            <a:r>
              <a:rPr b="0" lang="en-IN" sz="2200" spc="-1" strike="noStrike">
                <a:solidFill>
                  <a:srgbClr val="000000"/>
                </a:solidFill>
                <a:latin typeface="Calibri"/>
              </a:rPr>
              <a:t>THANK YOU </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2015-05-11T22:30:45Z</dcterms:created>
  <dc:creator/>
  <dc:description/>
  <dc:language>en-IN</dc:language>
  <cp:lastModifiedBy/>
  <dcterms:modified xsi:type="dcterms:W3CDTF">2019-02-12T12:53:10Z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LinksUpToDate">
    <vt:bool>0</vt:bool>
  </property>
  <property fmtid="{D5CDD505-2E9C-101B-9397-08002B2CF9AE}" pid="4" name="ScaleCrop">
    <vt:bool>0</vt:bool>
  </property>
</Properties>
</file>