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63176-5F65-4AB3-AAAB-7E96647A3CBD}" type="datetimeFigureOut">
              <a:rPr lang="en-US" smtClean="0"/>
              <a:pPr/>
              <a:t>3/26/2021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ADDBE-AA5D-4602-A746-55E23A87AC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060" y="599518"/>
            <a:ext cx="6395878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Dr. Amar Buchade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44EEF-F3D8-4491-A6E8-E1CC8E241432}" type="datetime1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Dr. Amar Buchade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24FBF-C1CA-47F3-B72C-3732A442F39A}" type="datetime1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  <p:sp>
        <p:nvSpPr>
          <p:cNvPr id="7" name="object 2"/>
          <p:cNvSpPr txBox="1"/>
          <p:nvPr userDrawn="1"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Dr. Amar Buchade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B495B-D50D-431E-962C-93643BF3FBF3}" type="datetime1">
              <a:rPr lang="en-US" smtClean="0"/>
              <a:pPr/>
              <a:t>3/26/2021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Dr. Amar Buchade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5953-BBF6-496A-A6C1-4AF86E5E1456}" type="datetime1">
              <a:rPr lang="en-US" smtClean="0"/>
              <a:pPr/>
              <a:t>3/26/2021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4130040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Dr. Amar Buchade</a:t>
            </a:r>
            <a:endParaRPr lang="en-US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3AC9B-F809-4024-8972-19B27EB345EA}" type="datetime1">
              <a:rPr lang="en-US" smtClean="0"/>
              <a:pPr/>
              <a:t>3/26/2021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660766" y="6424296"/>
            <a:ext cx="330834" cy="281304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2906" cy="68569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99" y="1107342"/>
            <a:ext cx="271843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Dr. Amar Buchade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2655B-96FB-4468-BA57-B359F9109911}" type="datetime1">
              <a:rPr lang="en-US" smtClean="0"/>
              <a:pPr/>
              <a:t>3/26/2021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8200" y="6400800"/>
            <a:ext cx="3308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pPr marL="38100">
                <a:lnSpc>
                  <a:spcPts val="209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" y="1805148"/>
            <a:ext cx="1600196" cy="2057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6586" y="1828796"/>
            <a:ext cx="1600196" cy="2057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95400" y="3505200"/>
            <a:ext cx="8382000" cy="1470025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Digital Electronics and Logic Design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33400" y="4572000"/>
            <a:ext cx="8077200" cy="1905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 :  Dr. Amar Buchade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Teaching Scheme:       3 hrs/week              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Examination Scheme:  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Mid_Semester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(TH):  30 Marks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End_Semester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(TH):  70 Marks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143000"/>
            <a:ext cx="9372600" cy="430887"/>
          </a:xfrm>
        </p:spPr>
        <p:txBody>
          <a:bodyPr/>
          <a:lstStyle/>
          <a:p>
            <a:pPr algn="ctr"/>
            <a:r>
              <a:rPr lang="en-US" dirty="0" smtClean="0"/>
              <a:t>Unit V Logic Families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76401"/>
            <a:ext cx="8991600" cy="500136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500" dirty="0" smtClean="0">
                <a:solidFill>
                  <a:srgbClr val="C00000"/>
                </a:solidFill>
              </a:rPr>
              <a:t> </a:t>
            </a:r>
            <a:r>
              <a:rPr lang="en-US" sz="2500" dirty="0" smtClean="0">
                <a:solidFill>
                  <a:srgbClr val="00B0F0"/>
                </a:solidFill>
              </a:rPr>
              <a:t>Classification of logic families: </a:t>
            </a:r>
            <a:r>
              <a:rPr lang="en-US" sz="2500" dirty="0" err="1" smtClean="0">
                <a:solidFill>
                  <a:srgbClr val="00B0F0"/>
                </a:solidFill>
              </a:rPr>
              <a:t>Unipolar</a:t>
            </a:r>
            <a:r>
              <a:rPr lang="en-US" sz="2500" dirty="0" smtClean="0">
                <a:solidFill>
                  <a:srgbClr val="00B0F0"/>
                </a:solidFill>
              </a:rPr>
              <a:t> and Bipolar Logic Families, </a:t>
            </a:r>
          </a:p>
          <a:p>
            <a:pPr>
              <a:buFont typeface="Arial" pitchFamily="34" charset="0"/>
              <a:buChar char="•"/>
            </a:pPr>
            <a:r>
              <a:rPr lang="en-US" sz="2500" dirty="0" smtClean="0">
                <a:solidFill>
                  <a:srgbClr val="C00000"/>
                </a:solidFill>
              </a:rPr>
              <a:t> Characteristics of Digital ICs</a:t>
            </a:r>
            <a:r>
              <a:rPr lang="en-US" sz="2500" dirty="0" smtClean="0"/>
              <a:t>: Fan-in, Fan-out, Current and voltage parameters, Noise immunity, Propagation Delay, Power Dissipation, Figure of Merits, Operating Temperature Range, power supply requirements.</a:t>
            </a:r>
          </a:p>
          <a:p>
            <a:pPr>
              <a:buFont typeface="Arial" pitchFamily="34" charset="0"/>
              <a:buChar char="•"/>
            </a:pPr>
            <a:r>
              <a:rPr lang="en-US" sz="2500" dirty="0" smtClean="0">
                <a:solidFill>
                  <a:srgbClr val="C00000"/>
                </a:solidFill>
              </a:rPr>
              <a:t> Transistor-Transistor Logic</a:t>
            </a:r>
            <a:r>
              <a:rPr lang="en-US" sz="2500" dirty="0" smtClean="0"/>
              <a:t>: Operation of TTL NAND Gate </a:t>
            </a:r>
          </a:p>
          <a:p>
            <a:r>
              <a:rPr lang="en-US" sz="2500" dirty="0" smtClean="0"/>
              <a:t>(Two input), TTL with active pull up, TTL with open collector output, Wired AND Connection, Tristate TTL Devices, TTL characteristics.</a:t>
            </a:r>
          </a:p>
          <a:p>
            <a:pPr>
              <a:buFont typeface="Arial" pitchFamily="34" charset="0"/>
              <a:buChar char="•"/>
            </a:pPr>
            <a:r>
              <a:rPr lang="en-US" sz="2500" dirty="0" smtClean="0">
                <a:solidFill>
                  <a:srgbClr val="C00000"/>
                </a:solidFill>
              </a:rPr>
              <a:t> CMOS</a:t>
            </a:r>
            <a:r>
              <a:rPr lang="en-US" sz="2500" dirty="0" smtClean="0"/>
              <a:t>: CMOS Inverter, CMOS characteristics, CMOS configurations- Wired Logic, Open drain outputs.</a:t>
            </a:r>
          </a:p>
          <a:p>
            <a:pPr>
              <a:buFont typeface="Arial" pitchFamily="34" charset="0"/>
              <a:buChar char="•"/>
            </a:pPr>
            <a:r>
              <a:rPr lang="en-US" sz="2500" dirty="0" smtClean="0">
                <a:solidFill>
                  <a:srgbClr val="C00000"/>
                </a:solidFill>
              </a:rPr>
              <a:t> Case study:</a:t>
            </a:r>
            <a:r>
              <a:rPr lang="en-US" sz="2500" dirty="0" smtClean="0"/>
              <a:t> To study the various basic gate design using TTL/CMOS logic family</a:t>
            </a:r>
            <a:endParaRPr lang="en-US" sz="2500" dirty="0"/>
          </a:p>
        </p:txBody>
      </p:sp>
      <p:sp>
        <p:nvSpPr>
          <p:cNvPr id="6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8928101" cy="4521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Unit VI  Introduction to Computer Architecture</a:t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228600" y="2133600"/>
            <a:ext cx="8915400" cy="401066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dirty="0" smtClean="0"/>
              <a:t> </a:t>
            </a:r>
            <a:r>
              <a:rPr lang="en-US" sz="2600" dirty="0" smtClean="0">
                <a:solidFill>
                  <a:srgbClr val="00B0F0"/>
                </a:solidFill>
              </a:rPr>
              <a:t>Introduction to Ideal Microprocessor – Data Bus, Address Bus, Control Bus. 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B0F0"/>
                </a:solidFill>
              </a:rPr>
              <a:t> Microprocessor based Systems – Basic Operation, Microprocessor operation, Block Diagram of Microprocessor. 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B0F0"/>
                </a:solidFill>
              </a:rPr>
              <a:t> Functional Units of Microprocessor – ALU using IC 74181, Basic Arithmetic operations using ALU IC 74181, 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B0F0"/>
                </a:solidFill>
              </a:rPr>
              <a:t>4-bit Multiplier circuit using ALU and shift registers. 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00B0F0"/>
                </a:solidFill>
              </a:rPr>
              <a:t> Memory Organization and Operations, digital circuit using decoder and registers for memory operations.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>
                <a:solidFill>
                  <a:srgbClr val="C00000"/>
                </a:solidFill>
              </a:rPr>
              <a:t> Case study</a:t>
            </a:r>
            <a:r>
              <a:rPr lang="en-US" sz="2600" dirty="0" smtClean="0"/>
              <a:t> : Microprocessor based system in Communication /Instrumentation Control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8928101" cy="45211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Learning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3200876"/>
          </a:xfrm>
        </p:spPr>
        <p:txBody>
          <a:bodyPr/>
          <a:lstStyle/>
          <a:p>
            <a:r>
              <a:rPr lang="en-US" b="1" dirty="0" smtClean="0"/>
              <a:t>Text Books:</a:t>
            </a:r>
            <a:endParaRPr lang="en-US" dirty="0" smtClean="0"/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3200" dirty="0" smtClean="0"/>
              <a:t>Modern Digital Electronics by </a:t>
            </a:r>
            <a:r>
              <a:rPr lang="en-US" sz="3200" dirty="0" err="1" smtClean="0"/>
              <a:t>R.P.Jain</a:t>
            </a:r>
            <a:r>
              <a:rPr lang="en-US" sz="3200" dirty="0" smtClean="0"/>
              <a:t>, 4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Edition, ISBN 978-0-07-06691-16 Tata McGraw Hill</a:t>
            </a:r>
          </a:p>
          <a:p>
            <a:pPr lvl="0">
              <a:buFont typeface="Arial" pitchFamily="34" charset="0"/>
              <a:buChar char="•"/>
            </a:pPr>
            <a:r>
              <a:rPr lang="en-US" sz="3200" dirty="0" smtClean="0"/>
              <a:t> Digital Logic and Computer Design by </a:t>
            </a:r>
            <a:r>
              <a:rPr lang="en-US" sz="3200" dirty="0" err="1" smtClean="0"/>
              <a:t>Moris</a:t>
            </a:r>
            <a:r>
              <a:rPr lang="en-US" sz="3200" dirty="0" smtClean="0"/>
              <a:t> </a:t>
            </a:r>
            <a:r>
              <a:rPr lang="en-US" sz="3200" dirty="0" err="1" smtClean="0"/>
              <a:t>Mano</a:t>
            </a:r>
            <a:r>
              <a:rPr lang="en-US" sz="3200" dirty="0" smtClean="0"/>
              <a:t>, Pearson , ISBN 978-93-325-4252-5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8928101" cy="430887"/>
          </a:xfrm>
        </p:spPr>
        <p:txBody>
          <a:bodyPr/>
          <a:lstStyle/>
          <a:p>
            <a:pPr algn="ctr"/>
            <a:r>
              <a:rPr lang="en-US" b="1" dirty="0" smtClean="0"/>
              <a:t>Learning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228600" y="1754194"/>
            <a:ext cx="8915400" cy="401066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Reference Books:</a:t>
            </a:r>
            <a:endParaRPr lang="en-US" sz="2800" dirty="0" smtClean="0"/>
          </a:p>
          <a:p>
            <a:pPr lvl="0">
              <a:buFont typeface="Arial" pitchFamily="34" charset="0"/>
              <a:buChar char="•"/>
            </a:pPr>
            <a:r>
              <a:rPr lang="en-US" sz="2800" dirty="0" smtClean="0"/>
              <a:t> John Yarbrough, ―Digital Logic applications and Design,  </a:t>
            </a:r>
            <a:r>
              <a:rPr lang="en-US" sz="2800" dirty="0" err="1" smtClean="0"/>
              <a:t>Cengage</a:t>
            </a:r>
            <a:r>
              <a:rPr lang="en-US" sz="2800" dirty="0" smtClean="0"/>
              <a:t> Learning, ISBN – 13: 978-81- 315-0058-3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 smtClean="0"/>
              <a:t> D. Leach, </a:t>
            </a:r>
            <a:r>
              <a:rPr lang="en-US" sz="2800" dirty="0" err="1" smtClean="0"/>
              <a:t>Malvino</a:t>
            </a:r>
            <a:r>
              <a:rPr lang="en-US" sz="2800" dirty="0" smtClean="0"/>
              <a:t>, </a:t>
            </a:r>
            <a:r>
              <a:rPr lang="en-US" sz="2800" dirty="0" err="1" smtClean="0"/>
              <a:t>Saha</a:t>
            </a:r>
            <a:r>
              <a:rPr lang="en-US" sz="2800" dirty="0" smtClean="0"/>
              <a:t>, ―Digital Principles and Applications , Tata McGraw Hill, ISBN – 13:978-0-07-014170-4.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 smtClean="0"/>
              <a:t> Anil </a:t>
            </a:r>
            <a:r>
              <a:rPr lang="en-US" sz="2800" dirty="0" err="1" smtClean="0"/>
              <a:t>Maini</a:t>
            </a:r>
            <a:r>
              <a:rPr lang="en-US" sz="2800" dirty="0" smtClean="0"/>
              <a:t>, ―Digital Electronics: Principles and Integrated Circuits , Wiley India Ltd, ISBN:978- 81-265-1466-3.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 smtClean="0"/>
              <a:t> Norman B &amp; Bradley, ―Digital Logic Design Principles, Wiley India Ltd, ISBN:978-81-265-1258-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99" y="1107342"/>
            <a:ext cx="8928101" cy="452119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MOOC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81000" y="1856740"/>
            <a:ext cx="8237158" cy="4010660"/>
          </a:xfrm>
        </p:spPr>
        <p:txBody>
          <a:bodyPr>
            <a:noAutofit/>
          </a:bodyPr>
          <a:lstStyle/>
          <a:p>
            <a:pPr lvl="0" algn="l">
              <a:buFont typeface="Arial" pitchFamily="34" charset="0"/>
              <a:buChar char="•"/>
            </a:pPr>
            <a:r>
              <a:rPr lang="en-US" sz="2800" dirty="0" smtClean="0"/>
              <a:t>Digital Circuits, by Prof.	</a:t>
            </a:r>
            <a:r>
              <a:rPr lang="en-US" sz="2800" dirty="0" err="1" smtClean="0"/>
              <a:t>Santanu</a:t>
            </a:r>
            <a:r>
              <a:rPr lang="en-US" sz="2800" dirty="0" smtClean="0"/>
              <a:t> </a:t>
            </a:r>
            <a:r>
              <a:rPr lang="en-US" sz="2800" dirty="0" err="1" smtClean="0"/>
              <a:t>Chattopadhyay</a:t>
            </a:r>
            <a:r>
              <a:rPr lang="en-US" sz="2800" dirty="0" smtClean="0"/>
              <a:t>,</a:t>
            </a:r>
            <a:r>
              <a:rPr lang="en-US" sz="2800" u="sng" dirty="0" smtClean="0"/>
              <a:t>   </a:t>
            </a:r>
            <a:r>
              <a:rPr lang="en-US" sz="2800" dirty="0" smtClean="0"/>
              <a:t>	https://swayam.gov.in/nd1_noc19_ee51/preview</a:t>
            </a:r>
          </a:p>
          <a:p>
            <a:pPr lvl="0" algn="just">
              <a:buFont typeface="Arial" pitchFamily="34" charset="0"/>
              <a:buChar char="•"/>
            </a:pPr>
            <a:endParaRPr lang="en-US" sz="2800" dirty="0" smtClean="0"/>
          </a:p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Digital Circuits and Systems, </a:t>
            </a:r>
            <a:r>
              <a:rPr lang="en-US" sz="2800" dirty="0" err="1" smtClean="0"/>
              <a:t>Prof.S</a:t>
            </a:r>
            <a:r>
              <a:rPr lang="en-US" sz="2800" dirty="0" smtClean="0"/>
              <a:t>.	</a:t>
            </a:r>
            <a:r>
              <a:rPr lang="en-US" sz="2800" dirty="0" err="1" smtClean="0"/>
              <a:t>Srinivasan</a:t>
            </a:r>
            <a:endParaRPr lang="en-US" sz="2800" dirty="0" smtClean="0"/>
          </a:p>
          <a:p>
            <a:pPr algn="just"/>
            <a:r>
              <a:rPr lang="en-US" sz="2800" dirty="0" smtClean="0"/>
              <a:t>	https://nptel.ac.in/courses/117/106/117106086</a:t>
            </a:r>
          </a:p>
          <a:p>
            <a:pPr algn="just">
              <a:buFont typeface="Arial" pitchFamily="34" charset="0"/>
              <a:buChar char="•"/>
            </a:pPr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 Switching Circuits And Logic Design By Prof. </a:t>
            </a:r>
            <a:r>
              <a:rPr lang="en-US" sz="2800" dirty="0" err="1" smtClean="0"/>
              <a:t>Indranil</a:t>
            </a:r>
            <a:r>
              <a:rPr lang="en-US" sz="2800" dirty="0" smtClean="0"/>
              <a:t> </a:t>
            </a:r>
            <a:r>
              <a:rPr lang="en-US" sz="2800" dirty="0" err="1" smtClean="0"/>
              <a:t>Sengupta</a:t>
            </a:r>
            <a:r>
              <a:rPr lang="en-US" sz="2800" dirty="0" smtClean="0"/>
              <a:t> 	https://swayam.gov.in/nd1_noc20_cs67/preview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999166"/>
            <a:ext cx="8463915" cy="3762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65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Vision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850"/>
              </a:lnSpc>
              <a:spcBef>
                <a:spcPts val="105"/>
              </a:spcBef>
              <a:tabLst>
                <a:tab pos="1002030" algn="l"/>
                <a:tab pos="2615565" algn="l"/>
                <a:tab pos="4163060" algn="l"/>
                <a:tab pos="4664710" algn="l"/>
                <a:tab pos="5840730" algn="l"/>
                <a:tab pos="7672070" algn="l"/>
              </a:tabLst>
            </a:pPr>
            <a:r>
              <a:rPr sz="2400" spc="-5" dirty="0">
                <a:latin typeface="Times New Roman"/>
                <a:cs typeface="Times New Roman"/>
              </a:rPr>
              <a:t>Achieve academic excellence through education in computing, to  creat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intellectua</a:t>
            </a:r>
            <a:r>
              <a:rPr sz="2400" dirty="0">
                <a:latin typeface="Times New Roman"/>
                <a:cs typeface="Times New Roman"/>
              </a:rPr>
              <a:t>l	</a:t>
            </a:r>
            <a:r>
              <a:rPr sz="2400" spc="-5" dirty="0">
                <a:latin typeface="Times New Roman"/>
                <a:cs typeface="Times New Roman"/>
              </a:rPr>
              <a:t>manpowe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	</a:t>
            </a:r>
            <a:r>
              <a:rPr sz="2400" spc="-5" dirty="0">
                <a:latin typeface="Times New Roman"/>
                <a:cs typeface="Times New Roman"/>
              </a:rPr>
              <a:t>explor</a:t>
            </a:r>
            <a:r>
              <a:rPr sz="2400" dirty="0">
                <a:latin typeface="Times New Roman"/>
                <a:cs typeface="Times New Roman"/>
              </a:rPr>
              <a:t>e	professional,	</a:t>
            </a:r>
            <a:r>
              <a:rPr sz="2400">
                <a:latin typeface="Times New Roman"/>
                <a:cs typeface="Times New Roman"/>
              </a:rPr>
              <a:t>higher  </a:t>
            </a:r>
            <a:r>
              <a:rPr sz="2400" spc="-5" smtClean="0">
                <a:latin typeface="Times New Roman"/>
                <a:cs typeface="Times New Roman"/>
              </a:rPr>
              <a:t>educational</a:t>
            </a:r>
            <a:r>
              <a:rPr lang="en-US" sz="2400" spc="-5" dirty="0" smtClean="0">
                <a:latin typeface="Times New Roman"/>
                <a:cs typeface="Times New Roman"/>
              </a:rPr>
              <a:t> </a:t>
            </a:r>
            <a:r>
              <a:rPr sz="2400" spc="-5" smtClean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social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opportunities.</a:t>
            </a:r>
            <a:endParaRPr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2700" algn="just">
              <a:lnSpc>
                <a:spcPts val="2865"/>
              </a:lnSpc>
            </a:pPr>
            <a:r>
              <a:rPr sz="2400" b="1" spc="-5" dirty="0">
                <a:solidFill>
                  <a:srgbClr val="001F60"/>
                </a:solidFill>
                <a:latin typeface="Times New Roman"/>
                <a:cs typeface="Times New Roman"/>
              </a:rPr>
              <a:t>Mission</a:t>
            </a:r>
            <a:endParaRPr sz="2400">
              <a:latin typeface="Times New Roman"/>
              <a:cs typeface="Times New Roman"/>
            </a:endParaRPr>
          </a:p>
          <a:p>
            <a:pPr marL="88265" marR="31750" indent="-76200" algn="just">
              <a:lnSpc>
                <a:spcPts val="2850"/>
              </a:lnSpc>
              <a:spcBef>
                <a:spcPts val="105"/>
              </a:spcBef>
              <a:tabLst>
                <a:tab pos="4958715" algn="l"/>
              </a:tabLst>
            </a:pPr>
            <a:r>
              <a:rPr sz="2400" spc="-5" dirty="0">
                <a:latin typeface="Times New Roman"/>
                <a:cs typeface="Times New Roman"/>
              </a:rPr>
              <a:t>To impart learning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educating students with conceptual </a:t>
            </a:r>
            <a:r>
              <a:rPr sz="2400" dirty="0">
                <a:latin typeface="Times New Roman"/>
                <a:cs typeface="Times New Roman"/>
              </a:rPr>
              <a:t>knowledge 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hands on practices using </a:t>
            </a:r>
            <a:r>
              <a:rPr sz="2400" spc="-5" dirty="0">
                <a:latin typeface="Times New Roman"/>
                <a:cs typeface="Times New Roman"/>
              </a:rPr>
              <a:t>modern tools, FOSS technologies and  competency skills there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igniting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	</a:t>
            </a:r>
            <a:r>
              <a:rPr sz="2400" dirty="0">
                <a:latin typeface="Times New Roman"/>
                <a:cs typeface="Times New Roman"/>
              </a:rPr>
              <a:t>young </a:t>
            </a:r>
            <a:r>
              <a:rPr sz="2400" spc="-5" dirty="0">
                <a:latin typeface="Times New Roman"/>
                <a:cs typeface="Times New Roman"/>
              </a:rPr>
              <a:t>minds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innovative  thinking, </a:t>
            </a:r>
            <a:r>
              <a:rPr sz="2400" dirty="0">
                <a:latin typeface="Times New Roman"/>
                <a:cs typeface="Times New Roman"/>
              </a:rPr>
              <a:t>professional </a:t>
            </a:r>
            <a:r>
              <a:rPr sz="2400" spc="-5" dirty="0">
                <a:latin typeface="Times New Roman"/>
                <a:cs typeface="Times New Roman"/>
              </a:rPr>
              <a:t>expertise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research.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299" y="1093341"/>
            <a:ext cx="4851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Departmental Vision </a:t>
            </a:r>
            <a:r>
              <a:rPr dirty="0"/>
              <a:t>&amp;</a:t>
            </a:r>
            <a:r>
              <a:rPr spc="-85" dirty="0"/>
              <a:t> </a:t>
            </a:r>
            <a:r>
              <a:rPr spc="-5" dirty="0"/>
              <a:t>Mission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1143000"/>
            <a:ext cx="3276600" cy="861774"/>
          </a:xfrm>
        </p:spPr>
        <p:txBody>
          <a:bodyPr/>
          <a:lstStyle/>
          <a:p>
            <a:pPr algn="ctr"/>
            <a:r>
              <a:rPr lang="en-US" dirty="0" smtClean="0"/>
              <a:t>Points to be covered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37158" cy="258532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Course Objectives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Course Outcomes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Course Contents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1800" y="1143000"/>
            <a:ext cx="2718435" cy="430887"/>
          </a:xfrm>
        </p:spPr>
        <p:txBody>
          <a:bodyPr/>
          <a:lstStyle/>
          <a:p>
            <a:pPr algn="ctr"/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20" y="1754194"/>
            <a:ext cx="8237158" cy="5109091"/>
          </a:xfrm>
        </p:spPr>
        <p:txBody>
          <a:bodyPr/>
          <a:lstStyle/>
          <a:p>
            <a:pPr lvl="0" algn="just">
              <a:buFont typeface="Arial" pitchFamily="34" charset="0"/>
              <a:buChar char="•"/>
            </a:pPr>
            <a:r>
              <a:rPr lang="en-US" sz="2800" dirty="0" smtClean="0"/>
              <a:t> To study </a:t>
            </a:r>
            <a:r>
              <a:rPr lang="en-US" sz="2800" dirty="0" smtClean="0">
                <a:solidFill>
                  <a:srgbClr val="C00000"/>
                </a:solidFill>
              </a:rPr>
              <a:t>number systems</a:t>
            </a:r>
            <a:r>
              <a:rPr lang="en-US" sz="2800" dirty="0" smtClean="0"/>
              <a:t> and develop skills for design and implementation of </a:t>
            </a:r>
            <a:r>
              <a:rPr lang="en-US" sz="2800" dirty="0" smtClean="0">
                <a:solidFill>
                  <a:srgbClr val="C00000"/>
                </a:solidFill>
              </a:rPr>
              <a:t>combinational</a:t>
            </a:r>
            <a:r>
              <a:rPr lang="en-US" sz="2800" dirty="0" smtClean="0"/>
              <a:t> logic circuits and </a:t>
            </a:r>
            <a:r>
              <a:rPr lang="en-US" sz="2800" dirty="0" smtClean="0">
                <a:solidFill>
                  <a:srgbClr val="C00000"/>
                </a:solidFill>
              </a:rPr>
              <a:t>sequential</a:t>
            </a:r>
            <a:r>
              <a:rPr lang="en-US" sz="2800" dirty="0" smtClean="0"/>
              <a:t> circuits</a:t>
            </a:r>
          </a:p>
          <a:p>
            <a:pPr lvl="0" algn="just"/>
            <a:endParaRPr lang="en-US" sz="2800" dirty="0" smtClean="0"/>
          </a:p>
          <a:p>
            <a:pPr lvl="0" algn="just">
              <a:buFont typeface="Arial" pitchFamily="34" charset="0"/>
              <a:buChar char="•"/>
            </a:pPr>
            <a:r>
              <a:rPr lang="en-US" sz="2800" dirty="0" smtClean="0"/>
              <a:t> To understand the functionalities, properties and applicability of </a:t>
            </a:r>
            <a:r>
              <a:rPr lang="en-US" sz="2800" dirty="0" smtClean="0">
                <a:solidFill>
                  <a:srgbClr val="C00000"/>
                </a:solidFill>
              </a:rPr>
              <a:t>Logic Families.</a:t>
            </a:r>
          </a:p>
          <a:p>
            <a:pPr lvl="0" algn="just">
              <a:buFont typeface="Arial" pitchFamily="34" charset="0"/>
              <a:buChar char="•"/>
            </a:pPr>
            <a:endParaRPr lang="en-US" sz="2800" dirty="0" smtClean="0">
              <a:solidFill>
                <a:srgbClr val="C00000"/>
              </a:solidFill>
            </a:endParaRPr>
          </a:p>
          <a:p>
            <a:pPr lvl="0" algn="just">
              <a:buFont typeface="Arial" pitchFamily="34" charset="0"/>
              <a:buChar char="•"/>
            </a:pPr>
            <a:r>
              <a:rPr lang="en-US" sz="2800" dirty="0" smtClean="0"/>
              <a:t> To introduce </a:t>
            </a:r>
            <a:r>
              <a:rPr lang="en-US" sz="2800" dirty="0" smtClean="0">
                <a:solidFill>
                  <a:srgbClr val="C00000"/>
                </a:solidFill>
              </a:rPr>
              <a:t>programmable logic devices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C00000"/>
                </a:solidFill>
              </a:rPr>
              <a:t>ASM </a:t>
            </a:r>
            <a:r>
              <a:rPr lang="en-US" sz="2800" dirty="0" smtClean="0"/>
              <a:t>chart and synchronous state machines.</a:t>
            </a:r>
          </a:p>
          <a:p>
            <a:pPr lvl="0" algn="just">
              <a:buFont typeface="Arial" pitchFamily="34" charset="0"/>
              <a:buChar char="•"/>
            </a:pPr>
            <a:endParaRPr lang="en-US" sz="28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/>
              <a:t> To understand basics of </a:t>
            </a:r>
            <a:r>
              <a:rPr lang="en-US" sz="2800" dirty="0" smtClean="0">
                <a:solidFill>
                  <a:srgbClr val="C00000"/>
                </a:solidFill>
              </a:rPr>
              <a:t>microprocessor.</a:t>
            </a:r>
          </a:p>
          <a:p>
            <a:endParaRPr lang="en-US" dirty="0"/>
          </a:p>
        </p:txBody>
      </p:sp>
      <p:sp>
        <p:nvSpPr>
          <p:cNvPr id="6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71800" y="1143000"/>
            <a:ext cx="2718435" cy="430887"/>
          </a:xfrm>
        </p:spPr>
        <p:txBody>
          <a:bodyPr/>
          <a:lstStyle/>
          <a:p>
            <a:pPr algn="ctr"/>
            <a:r>
              <a:rPr lang="en-US" dirty="0" smtClean="0"/>
              <a:t>Course Outcomes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839200" cy="4801314"/>
          </a:xfrm>
        </p:spPr>
        <p:txBody>
          <a:bodyPr/>
          <a:lstStyle/>
          <a:p>
            <a:r>
              <a:rPr lang="en-US" sz="2600" dirty="0" smtClean="0"/>
              <a:t>CO1: </a:t>
            </a:r>
            <a:r>
              <a:rPr lang="en-US" sz="2600" dirty="0" smtClean="0">
                <a:solidFill>
                  <a:srgbClr val="C00000"/>
                </a:solidFill>
              </a:rPr>
              <a:t>Simplify</a:t>
            </a:r>
            <a:r>
              <a:rPr lang="en-US" sz="2600" dirty="0" smtClean="0"/>
              <a:t> Boolean Expressions using K Map.</a:t>
            </a:r>
          </a:p>
          <a:p>
            <a:endParaRPr lang="en-US" sz="2600" dirty="0" smtClean="0"/>
          </a:p>
          <a:p>
            <a:r>
              <a:rPr lang="en-US" sz="2600" dirty="0" smtClean="0"/>
              <a:t>CO2: </a:t>
            </a:r>
            <a:r>
              <a:rPr lang="en-US" sz="2600" dirty="0" smtClean="0">
                <a:solidFill>
                  <a:srgbClr val="C00000"/>
                </a:solidFill>
              </a:rPr>
              <a:t>Design and implement</a:t>
            </a:r>
            <a:r>
              <a:rPr lang="en-US" sz="2600" dirty="0" smtClean="0"/>
              <a:t> combinational circuits. </a:t>
            </a:r>
          </a:p>
          <a:p>
            <a:endParaRPr lang="en-US" sz="2600" dirty="0" smtClean="0"/>
          </a:p>
          <a:p>
            <a:r>
              <a:rPr lang="en-US" sz="2600" dirty="0" smtClean="0"/>
              <a:t>CO3: </a:t>
            </a:r>
            <a:r>
              <a:rPr lang="en-US" sz="2600" dirty="0" smtClean="0">
                <a:solidFill>
                  <a:srgbClr val="C00000"/>
                </a:solidFill>
              </a:rPr>
              <a:t>Design and implement</a:t>
            </a:r>
            <a:r>
              <a:rPr lang="en-US" sz="2600" dirty="0" smtClean="0"/>
              <a:t> sequential circuits.</a:t>
            </a:r>
          </a:p>
          <a:p>
            <a:endParaRPr lang="en-US" sz="2600" dirty="0" smtClean="0"/>
          </a:p>
          <a:p>
            <a:r>
              <a:rPr lang="en-US" sz="2600" dirty="0" smtClean="0"/>
              <a:t>CO4: </a:t>
            </a:r>
            <a:r>
              <a:rPr lang="en-US" sz="2600" dirty="0" smtClean="0">
                <a:solidFill>
                  <a:srgbClr val="C00000"/>
                </a:solidFill>
              </a:rPr>
              <a:t>Develop</a:t>
            </a:r>
            <a:r>
              <a:rPr lang="en-US" sz="2600" dirty="0" smtClean="0"/>
              <a:t> simple real-world application using ASM and PLD.</a:t>
            </a:r>
          </a:p>
          <a:p>
            <a:endParaRPr lang="en-US" sz="2600" dirty="0" smtClean="0"/>
          </a:p>
          <a:p>
            <a:r>
              <a:rPr lang="en-US" sz="2600" dirty="0" smtClean="0"/>
              <a:t>CO5: </a:t>
            </a:r>
            <a:r>
              <a:rPr lang="en-US" sz="2600" dirty="0" smtClean="0">
                <a:solidFill>
                  <a:srgbClr val="C00000"/>
                </a:solidFill>
              </a:rPr>
              <a:t>Choose</a:t>
            </a:r>
            <a:r>
              <a:rPr lang="en-US" sz="2600" dirty="0" smtClean="0"/>
              <a:t> appropriate logic families IC packages as per the given design specifications. </a:t>
            </a:r>
          </a:p>
          <a:p>
            <a:endParaRPr lang="en-US" sz="2600" dirty="0" smtClean="0"/>
          </a:p>
          <a:p>
            <a:r>
              <a:rPr lang="en-US" sz="2600" dirty="0" smtClean="0"/>
              <a:t>CO6: </a:t>
            </a:r>
            <a:r>
              <a:rPr lang="en-US" sz="2600" dirty="0" smtClean="0">
                <a:solidFill>
                  <a:srgbClr val="C00000"/>
                </a:solidFill>
              </a:rPr>
              <a:t>Explain</a:t>
            </a:r>
            <a:r>
              <a:rPr lang="en-US" sz="2600" dirty="0" smtClean="0"/>
              <a:t> organization and architecture of computer system</a:t>
            </a:r>
          </a:p>
        </p:txBody>
      </p:sp>
      <p:sp>
        <p:nvSpPr>
          <p:cNvPr id="6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1143000"/>
            <a:ext cx="6096000" cy="609600"/>
          </a:xfrm>
        </p:spPr>
        <p:txBody>
          <a:bodyPr/>
          <a:lstStyle/>
          <a:p>
            <a:pPr algn="ctr"/>
            <a:r>
              <a:rPr lang="en-US" dirty="0" smtClean="0"/>
              <a:t>Unit I  - Minimization Technique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754194"/>
            <a:ext cx="8839200" cy="4308872"/>
          </a:xfrm>
        </p:spPr>
        <p:txBody>
          <a:bodyPr/>
          <a:lstStyle/>
          <a:p>
            <a:r>
              <a:rPr lang="en-US" sz="2800" dirty="0" smtClean="0"/>
              <a:t>Logic Design Minimization Technique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Minimization of Boolean function using K-map </a:t>
            </a:r>
          </a:p>
          <a:p>
            <a:r>
              <a:rPr lang="en-US" sz="2800" dirty="0" smtClean="0"/>
              <a:t>    (up to 4 variables)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Quine</a:t>
            </a:r>
            <a:r>
              <a:rPr lang="en-US" sz="2800" dirty="0" smtClean="0">
                <a:solidFill>
                  <a:srgbClr val="C00000"/>
                </a:solidFill>
              </a:rPr>
              <a:t> Mc-</a:t>
            </a:r>
            <a:r>
              <a:rPr lang="en-US" sz="2800" dirty="0" err="1" smtClean="0">
                <a:solidFill>
                  <a:srgbClr val="C00000"/>
                </a:solidFill>
              </a:rPr>
              <a:t>Clusky</a:t>
            </a:r>
            <a:r>
              <a:rPr lang="en-US" sz="2800" dirty="0" smtClean="0"/>
              <a:t> Method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Representation of </a:t>
            </a:r>
            <a:r>
              <a:rPr lang="en-US" sz="2800" dirty="0" smtClean="0">
                <a:solidFill>
                  <a:srgbClr val="C00000"/>
                </a:solidFill>
              </a:rPr>
              <a:t>signed number</a:t>
            </a:r>
            <a:r>
              <a:rPr lang="en-US" sz="2800" dirty="0" smtClean="0"/>
              <a:t>- sign magnitude representation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1’s complement and 2’s complement form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Sum of product and Product of sum form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Minimization of SOP and POS using K-map.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 Case study</a:t>
            </a:r>
            <a:r>
              <a:rPr lang="en-US" sz="2800" dirty="0" smtClean="0"/>
              <a:t> - Digital locks using logic gates</a:t>
            </a:r>
            <a:endParaRPr lang="en-US" sz="2800" dirty="0"/>
          </a:p>
        </p:txBody>
      </p:sp>
      <p:sp>
        <p:nvSpPr>
          <p:cNvPr id="6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1143000"/>
            <a:ext cx="6096000" cy="1292662"/>
          </a:xfrm>
        </p:spPr>
        <p:txBody>
          <a:bodyPr/>
          <a:lstStyle/>
          <a:p>
            <a:pPr algn="ctr"/>
            <a:r>
              <a:rPr lang="en-US" dirty="0" smtClean="0"/>
              <a:t>Unit II Combinational Logic Design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76400"/>
            <a:ext cx="8991600" cy="5293757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 Code converter</a:t>
            </a:r>
            <a:r>
              <a:rPr lang="en-US" sz="2800" dirty="0" smtClean="0"/>
              <a:t> -:</a:t>
            </a:r>
            <a:r>
              <a:rPr lang="en-US" sz="2800" dirty="0" smtClean="0">
                <a:solidFill>
                  <a:srgbClr val="00B0F0"/>
                </a:solidFill>
              </a:rPr>
              <a:t> BCD, Excess-3, Gray code, </a:t>
            </a:r>
            <a:r>
              <a:rPr lang="en-US" sz="2800" dirty="0" smtClean="0"/>
              <a:t>Binary Code.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Half- Adder, Full Adder, Half Subtractor, Full Subtractor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F0"/>
                </a:solidFill>
              </a:rPr>
              <a:t>Binary Adder (IC 7483), BCD adder, Look ahead carry generator,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F0"/>
                </a:solidFill>
              </a:rPr>
              <a:t> Multiplexers (MUX): MUX (IC 74153, 74151), Cascading multiplexers, </a:t>
            </a:r>
            <a:r>
              <a:rPr lang="en-US" sz="2800" dirty="0" err="1" smtClean="0">
                <a:solidFill>
                  <a:srgbClr val="00B0F0"/>
                </a:solidFill>
              </a:rPr>
              <a:t>Demultiplexers</a:t>
            </a:r>
            <a:r>
              <a:rPr lang="en-US" sz="2800" dirty="0" smtClean="0">
                <a:solidFill>
                  <a:srgbClr val="00B0F0"/>
                </a:solidFill>
              </a:rPr>
              <a:t> (DEMUX)- Decoder (IC 74138, IC 74154),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Implementation of SOP and POS using MUX, DMUX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 Comparators </a:t>
            </a:r>
            <a:r>
              <a:rPr lang="en-US" sz="2800" dirty="0" smtClean="0"/>
              <a:t>(2 bit)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 Parity</a:t>
            </a:r>
            <a:r>
              <a:rPr lang="en-US" sz="2800" dirty="0" smtClean="0"/>
              <a:t> generators and Checker.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 Case study</a:t>
            </a:r>
            <a:r>
              <a:rPr lang="en-US" sz="2800" dirty="0" smtClean="0"/>
              <a:t> : Combinational Logic Design of BCD to 7-segment display Controller</a:t>
            </a:r>
          </a:p>
        </p:txBody>
      </p:sp>
      <p:sp>
        <p:nvSpPr>
          <p:cNvPr id="6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0" y="1143000"/>
            <a:ext cx="6096000" cy="861774"/>
          </a:xfrm>
        </p:spPr>
        <p:txBody>
          <a:bodyPr/>
          <a:lstStyle/>
          <a:p>
            <a:pPr algn="ctr"/>
            <a:r>
              <a:rPr lang="en-US" dirty="0" smtClean="0"/>
              <a:t>Unit III Sequential Logic Design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76400"/>
            <a:ext cx="8991600" cy="517064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Flip-Flop: SR, JK,D,T; Preset &amp;Clear, Master Slave JK Flip Flops, Truth Tables and Excitation tables, Conversion from one type to another type of Flop </a:t>
            </a:r>
            <a:r>
              <a:rPr lang="en-US" sz="2800" dirty="0" err="1" smtClean="0">
                <a:solidFill>
                  <a:srgbClr val="00B0F0"/>
                </a:solidFill>
              </a:rPr>
              <a:t>Flop</a:t>
            </a:r>
            <a:r>
              <a:rPr lang="en-US" sz="2800" dirty="0" smtClean="0">
                <a:solidFill>
                  <a:srgbClr val="00B0F0"/>
                </a:solidFill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B0F0"/>
                </a:solidFill>
              </a:rPr>
              <a:t> Registers: SISO, SIPO, PISO, PIPO, Shift Registers, Bidirectional Shift Register,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Ring </a:t>
            </a:r>
            <a:r>
              <a:rPr lang="en-US" sz="2800" dirty="0" smtClean="0">
                <a:solidFill>
                  <a:srgbClr val="C00000"/>
                </a:solidFill>
              </a:rPr>
              <a:t>Counter</a:t>
            </a:r>
            <a:r>
              <a:rPr lang="en-US" sz="2800" dirty="0" smtClean="0"/>
              <a:t>, Universal Shift Register Counters: Asynchronous Counter, Synchronous Counter, BCD Counter, Johnson Counter, Modulus of the counter ( IC 7490),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 Synchronous </a:t>
            </a:r>
            <a:r>
              <a:rPr lang="en-US" sz="2800" dirty="0" smtClean="0"/>
              <a:t>Sequential Circuit </a:t>
            </a:r>
            <a:r>
              <a:rPr lang="en-US" sz="2800" dirty="0" smtClean="0">
                <a:solidFill>
                  <a:srgbClr val="C00000"/>
                </a:solidFill>
              </a:rPr>
              <a:t>Design</a:t>
            </a:r>
            <a:r>
              <a:rPr lang="en-US" sz="2800" dirty="0" smtClean="0"/>
              <a:t> : Models- Moore and Mealy, State diagram and State Table ,Design Procedure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Sequence </a:t>
            </a:r>
            <a:r>
              <a:rPr lang="en-US" sz="2800" dirty="0" smtClean="0">
                <a:solidFill>
                  <a:srgbClr val="C00000"/>
                </a:solidFill>
              </a:rPr>
              <a:t>Generator and detector.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 Case study : </a:t>
            </a:r>
            <a:r>
              <a:rPr lang="en-US" sz="2800" dirty="0" smtClean="0"/>
              <a:t>Electronic Voting Machine (EVM)</a:t>
            </a:r>
            <a:endParaRPr lang="en-US" sz="2800" dirty="0" smtClean="0">
              <a:solidFill>
                <a:srgbClr val="C00000"/>
              </a:solidFill>
            </a:endParaRPr>
          </a:p>
        </p:txBody>
      </p:sp>
      <p:sp>
        <p:nvSpPr>
          <p:cNvPr id="6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143000"/>
            <a:ext cx="9372600" cy="1107996"/>
          </a:xfrm>
        </p:spPr>
        <p:txBody>
          <a:bodyPr/>
          <a:lstStyle/>
          <a:p>
            <a:pPr algn="l"/>
            <a:r>
              <a:rPr lang="en-US" sz="2400" dirty="0" smtClean="0"/>
              <a:t>Unit IV Algorithmic State Machines and Programmable Logic Devices</a:t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676400"/>
            <a:ext cx="8991600" cy="301621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</a:rPr>
              <a:t> Algorithmic State Machines:</a:t>
            </a:r>
            <a:r>
              <a:rPr lang="en-US" sz="2800" dirty="0" smtClean="0"/>
              <a:t> Finite State Machines (FSM) and ASM, ASM charts, notations, construction of ASM chart and realization for sequential circuits.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PLDS:</a:t>
            </a:r>
            <a:r>
              <a:rPr lang="en-US" sz="2800" dirty="0" smtClean="0"/>
              <a:t>PLD, ROM as PLD, Programmable Logic Array (PLA), Programmable Array Logic (PAL), Designing combinational circuits using PLDs.</a:t>
            </a:r>
            <a:endParaRPr lang="en-US" sz="2800" dirty="0"/>
          </a:p>
        </p:txBody>
      </p:sp>
      <p:sp>
        <p:nvSpPr>
          <p:cNvPr id="6" name="object 2"/>
          <p:cNvSpPr txBox="1"/>
          <p:nvPr/>
        </p:nvSpPr>
        <p:spPr>
          <a:xfrm>
            <a:off x="1374060" y="599518"/>
            <a:ext cx="45497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Department of Computer</a:t>
            </a:r>
            <a:r>
              <a:rPr sz="20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mtClean="0"/>
              <a:pPr marL="38100">
                <a:lnSpc>
                  <a:spcPts val="2090"/>
                </a:lnSpc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</TotalTime>
  <Words>929</Words>
  <Application>Microsoft Office PowerPoint</Application>
  <PresentationFormat>On-screen Show (4:3)</PresentationFormat>
  <Paragraphs>123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Departmental Vision &amp; Mission</vt:lpstr>
      <vt:lpstr>Points to be covered</vt:lpstr>
      <vt:lpstr>Course objectives</vt:lpstr>
      <vt:lpstr>Course Outcomes</vt:lpstr>
      <vt:lpstr>Unit I  - Minimization Technique  </vt:lpstr>
      <vt:lpstr>Unit II Combinational Logic Design  </vt:lpstr>
      <vt:lpstr>Unit III Sequential Logic Design </vt:lpstr>
      <vt:lpstr>Unit IV Algorithmic State Machines and Programmable Logic Devices </vt:lpstr>
      <vt:lpstr>Unit V Logic Families</vt:lpstr>
      <vt:lpstr>Unit VI  Introduction to Computer Architecture  </vt:lpstr>
      <vt:lpstr>Learning Resources</vt:lpstr>
      <vt:lpstr>Learning Resources</vt:lpstr>
      <vt:lpstr>MOOC Courses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amar</cp:lastModifiedBy>
  <cp:revision>27</cp:revision>
  <dcterms:created xsi:type="dcterms:W3CDTF">2020-06-12T11:01:57Z</dcterms:created>
  <dcterms:modified xsi:type="dcterms:W3CDTF">2021-03-26T05:23:15Z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2020-06-12T00:00:00Z</vt:filetime>
  </property>
</Properties>
</file>