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63176-5F65-4AB3-AAAB-7E96647A3CBD}" type="datetimeFigureOut">
              <a:rPr lang="en-US" smtClean="0"/>
              <a:pPr/>
              <a:t>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ADDBE-AA5D-4602-A746-55E23A87A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060" y="599518"/>
            <a:ext cx="6395878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Dr. Amar Buchade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44EEF-F3D8-4491-A6E8-E1CC8E241432}" type="datetime1">
              <a:rPr lang="en-US" smtClean="0"/>
              <a:pPr/>
              <a:t>2/13/2021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Dr. Amar Buchade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24FBF-C1CA-47F3-B72C-3732A442F39A}" type="datetime1">
              <a:rPr lang="en-US" smtClean="0"/>
              <a:pPr/>
              <a:t>2/13/2021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  <p:sp>
        <p:nvSpPr>
          <p:cNvPr id="7" name="object 2"/>
          <p:cNvSpPr txBox="1"/>
          <p:nvPr userDrawn="1"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Dr. Amar Buchade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B495B-D50D-431E-962C-93643BF3FBF3}" type="datetime1">
              <a:rPr lang="en-US" smtClean="0"/>
              <a:pPr/>
              <a:t>2/13/2021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Dr. Amar Buchade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5953-BBF6-496A-A6C1-4AF86E5E1456}" type="datetime1">
              <a:rPr lang="en-US" smtClean="0"/>
              <a:pPr/>
              <a:t>2/13/2021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4130040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Dr. Amar Buchade</a:t>
            </a:r>
            <a:endParaRPr lang="en-US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3AC9B-F809-4024-8972-19B27EB345EA}" type="datetime1">
              <a:rPr lang="en-US" smtClean="0"/>
              <a:pPr/>
              <a:t>2/13/2021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660766" y="6424296"/>
            <a:ext cx="330834" cy="281304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2906" cy="6856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99" y="1107342"/>
            <a:ext cx="27184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Dr. Amar Buchade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655B-96FB-4468-BA57-B359F9109911}" type="datetime1">
              <a:rPr lang="en-US" smtClean="0"/>
              <a:pPr/>
              <a:t>2/13/2021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8200" y="6400800"/>
            <a:ext cx="3308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" y="1805148"/>
            <a:ext cx="1600196" cy="2057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586" y="1828796"/>
            <a:ext cx="1600196" cy="2057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95400" y="3505200"/>
            <a:ext cx="8382000" cy="147002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Digital Electronics Laboratory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33400" y="4572000"/>
            <a:ext cx="8077200" cy="1905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 :  Dr. Amar Buchade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Teaching Scheme:       2 hrs/week              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Examination Scheme:  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Term Work :  </a:t>
            </a:r>
            <a:r>
              <a:rPr lang="en-US" sz="2000" b="1" kern="0" dirty="0" smtClean="0"/>
              <a:t>25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Marks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3975101" cy="430887"/>
          </a:xfrm>
        </p:spPr>
        <p:txBody>
          <a:bodyPr/>
          <a:lstStyle/>
          <a:p>
            <a:r>
              <a:rPr lang="en-US" dirty="0" smtClean="0"/>
              <a:t>and gate demonstration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10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2230" y="1676401"/>
            <a:ext cx="9216230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4356101" cy="430887"/>
          </a:xfrm>
        </p:spPr>
        <p:txBody>
          <a:bodyPr/>
          <a:lstStyle/>
          <a:p>
            <a:r>
              <a:rPr lang="en-US" dirty="0" smtClean="0"/>
              <a:t>and gate demonstration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11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752600"/>
            <a:ext cx="908069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381000" y="2819400"/>
            <a:ext cx="8237158" cy="156966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sz="5400" dirty="0" smtClean="0"/>
              <a:t>				Thank you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3762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Vision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850"/>
              </a:lnSpc>
              <a:spcBef>
                <a:spcPts val="105"/>
              </a:spcBef>
              <a:tabLst>
                <a:tab pos="1002030" algn="l"/>
                <a:tab pos="2615565" algn="l"/>
                <a:tab pos="4163060" algn="l"/>
                <a:tab pos="4664710" algn="l"/>
                <a:tab pos="5840730" algn="l"/>
                <a:tab pos="7672070" algn="l"/>
              </a:tabLst>
            </a:pPr>
            <a:r>
              <a:rPr sz="2400" spc="-5" dirty="0">
                <a:latin typeface="Times New Roman"/>
                <a:cs typeface="Times New Roman"/>
              </a:rPr>
              <a:t>Achieve academic excellence through education in computing, to  creat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intellectua</a:t>
            </a:r>
            <a:r>
              <a:rPr sz="2400" dirty="0">
                <a:latin typeface="Times New Roman"/>
                <a:cs typeface="Times New Roman"/>
              </a:rPr>
              <a:t>l	</a:t>
            </a:r>
            <a:r>
              <a:rPr sz="2400" spc="-5" dirty="0">
                <a:latin typeface="Times New Roman"/>
                <a:cs typeface="Times New Roman"/>
              </a:rPr>
              <a:t>manpowe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explor</a:t>
            </a:r>
            <a:r>
              <a:rPr sz="2400" dirty="0">
                <a:latin typeface="Times New Roman"/>
                <a:cs typeface="Times New Roman"/>
              </a:rPr>
              <a:t>e	professional,	</a:t>
            </a:r>
            <a:r>
              <a:rPr sz="2400">
                <a:latin typeface="Times New Roman"/>
                <a:cs typeface="Times New Roman"/>
              </a:rPr>
              <a:t>higher  </a:t>
            </a:r>
            <a:r>
              <a:rPr sz="2400" spc="-5" smtClean="0">
                <a:latin typeface="Times New Roman"/>
                <a:cs typeface="Times New Roman"/>
              </a:rPr>
              <a:t>educational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social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opportunities.</a:t>
            </a:r>
            <a:endParaRPr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 algn="just">
              <a:lnSpc>
                <a:spcPts val="2865"/>
              </a:lnSpc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Mission</a:t>
            </a:r>
            <a:endParaRPr sz="2400">
              <a:latin typeface="Times New Roman"/>
              <a:cs typeface="Times New Roman"/>
            </a:endParaRPr>
          </a:p>
          <a:p>
            <a:pPr marL="88265" marR="31750" indent="-76200" algn="just">
              <a:lnSpc>
                <a:spcPts val="2850"/>
              </a:lnSpc>
              <a:spcBef>
                <a:spcPts val="105"/>
              </a:spcBef>
              <a:tabLst>
                <a:tab pos="4958715" algn="l"/>
              </a:tabLst>
            </a:pPr>
            <a:r>
              <a:rPr sz="2400" spc="-5" dirty="0">
                <a:latin typeface="Times New Roman"/>
                <a:cs typeface="Times New Roman"/>
              </a:rPr>
              <a:t>To impart learning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educating students with conceptual </a:t>
            </a:r>
            <a:r>
              <a:rPr sz="2400" dirty="0">
                <a:latin typeface="Times New Roman"/>
                <a:cs typeface="Times New Roman"/>
              </a:rPr>
              <a:t>knowledge 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hands on practices using </a:t>
            </a:r>
            <a:r>
              <a:rPr sz="2400" spc="-5" dirty="0">
                <a:latin typeface="Times New Roman"/>
                <a:cs typeface="Times New Roman"/>
              </a:rPr>
              <a:t>modern tools, FOSS technologies and  competency skills there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igniting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	</a:t>
            </a:r>
            <a:r>
              <a:rPr sz="2400" dirty="0">
                <a:latin typeface="Times New Roman"/>
                <a:cs typeface="Times New Roman"/>
              </a:rPr>
              <a:t>young </a:t>
            </a:r>
            <a:r>
              <a:rPr sz="2400" spc="-5" dirty="0">
                <a:latin typeface="Times New Roman"/>
                <a:cs typeface="Times New Roman"/>
              </a:rPr>
              <a:t>minds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innovative  thinking, </a:t>
            </a:r>
            <a:r>
              <a:rPr sz="2400" dirty="0">
                <a:latin typeface="Times New Roman"/>
                <a:cs typeface="Times New Roman"/>
              </a:rPr>
              <a:t>professional </a:t>
            </a:r>
            <a:r>
              <a:rPr sz="2400" spc="-5" dirty="0">
                <a:latin typeface="Times New Roman"/>
                <a:cs typeface="Times New Roman"/>
              </a:rPr>
              <a:t>expertise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299" y="1093341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Departmental Vision </a:t>
            </a:r>
            <a:r>
              <a:rPr dirty="0"/>
              <a:t>&amp;</a:t>
            </a:r>
            <a:r>
              <a:rPr spc="-85" dirty="0"/>
              <a:t> </a:t>
            </a:r>
            <a:r>
              <a:rPr spc="-5" dirty="0"/>
              <a:t>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3000"/>
            <a:ext cx="8305800" cy="1292662"/>
          </a:xfrm>
        </p:spPr>
        <p:txBody>
          <a:bodyPr/>
          <a:lstStyle/>
          <a:p>
            <a:pPr algn="ctr"/>
            <a:r>
              <a:rPr lang="en-US" dirty="0" smtClean="0"/>
              <a:t>List of Laboratory Experiments/Assignments</a:t>
            </a:r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1905000"/>
          <a:ext cx="9144000" cy="4284796"/>
        </p:xfrm>
        <a:graphic>
          <a:graphicData uri="http://schemas.openxmlformats.org/drawingml/2006/table">
            <a:tbl>
              <a:tblPr/>
              <a:tblGrid>
                <a:gridCol w="570331"/>
                <a:gridCol w="8573669"/>
              </a:tblGrid>
              <a:tr h="533400">
                <a:tc>
                  <a:txBody>
                    <a:bodyPr/>
                    <a:lstStyle/>
                    <a:p>
                      <a:pPr marL="139700" marR="0" algn="just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69B8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Sr.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106045" marR="0" algn="just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69B8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No.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00630" marR="2527935" algn="just">
                        <a:spcBef>
                          <a:spcPts val="85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69B8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Group A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94806">
                <a:tc>
                  <a:txBody>
                    <a:bodyPr/>
                    <a:lstStyle/>
                    <a:p>
                      <a:pPr marL="197485" marR="0" algn="just">
                        <a:spcBef>
                          <a:spcPts val="40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020" marR="0" algn="just">
                        <a:spcBef>
                          <a:spcPts val="40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To Realize </a:t>
                      </a:r>
                      <a:r>
                        <a:rPr lang="en-US" sz="2000" dirty="0">
                          <a:solidFill>
                            <a:srgbClr val="00B0F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Full Adder/ Subtractor </a:t>
                      </a: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using a) Basic Gates and b) Universal Gates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433">
                <a:tc>
                  <a:txBody>
                    <a:bodyPr/>
                    <a:lstStyle/>
                    <a:p>
                      <a:pPr marL="197485" marR="0" algn="just">
                        <a:spcBef>
                          <a:spcPts val="40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020" marR="0" algn="just">
                        <a:spcBef>
                          <a:spcPts val="40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Design and implement </a:t>
                      </a:r>
                      <a:r>
                        <a:rPr lang="en-US" sz="2000" dirty="0">
                          <a:solidFill>
                            <a:srgbClr val="00B0F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Code Converters</a:t>
                      </a: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-Binary to Gray and BCD to Excess-3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806">
                <a:tc>
                  <a:txBody>
                    <a:bodyPr/>
                    <a:lstStyle/>
                    <a:p>
                      <a:pPr marL="197485" marR="0" algn="just">
                        <a:spcBef>
                          <a:spcPts val="39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0" algn="just">
                        <a:spcBef>
                          <a:spcPts val="39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Design and Realization of BCD Adder using 4-bit Binary Adder (IC 7483).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112">
                <a:tc>
                  <a:txBody>
                    <a:bodyPr/>
                    <a:lstStyle/>
                    <a:p>
                      <a:pPr marL="197485" marR="0" algn="just">
                        <a:spcBef>
                          <a:spcPts val="73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020" marR="0" algn="just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33020" marR="0" algn="just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Realization </a:t>
                      </a: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of </a:t>
                      </a:r>
                      <a:r>
                        <a:rPr lang="en-US" sz="2000" dirty="0">
                          <a:solidFill>
                            <a:srgbClr val="00B0F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Boolean Expression for suitable combination logic </a:t>
                      </a:r>
                      <a:endParaRPr lang="en-US" sz="2000" dirty="0" smtClean="0">
                        <a:solidFill>
                          <a:srgbClr val="00B0F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33020" marR="0" algn="just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33020" marR="0" algn="just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using </a:t>
                      </a: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MUX </a:t>
                      </a:r>
                      <a:r>
                        <a:rPr lang="en-US" sz="20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74151</a:t>
                      </a:r>
                      <a:r>
                        <a:rPr lang="en-US" sz="2000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/74153</a:t>
                      </a: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, DMUX 74154/74138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806">
                <a:tc>
                  <a:txBody>
                    <a:bodyPr/>
                    <a:lstStyle/>
                    <a:p>
                      <a:pPr marL="197485" marR="0" algn="just">
                        <a:spcBef>
                          <a:spcPts val="40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020" marR="0" algn="just">
                        <a:spcBef>
                          <a:spcPts val="40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To Verify the truth table of two bit comparators using logic gates.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433">
                <a:tc>
                  <a:txBody>
                    <a:bodyPr/>
                    <a:lstStyle/>
                    <a:p>
                      <a:pPr marL="197485" marR="0" algn="just">
                        <a:spcBef>
                          <a:spcPts val="40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020" marR="0" algn="just">
                        <a:spcBef>
                          <a:spcPts val="40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Design &amp; Implement Parity Generator and checker using EX-OR.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3000"/>
            <a:ext cx="8305800" cy="1292662"/>
          </a:xfrm>
        </p:spPr>
        <p:txBody>
          <a:bodyPr/>
          <a:lstStyle/>
          <a:p>
            <a:pPr algn="ctr"/>
            <a:r>
              <a:rPr lang="en-US" dirty="0" smtClean="0"/>
              <a:t>List of Laboratory Experiments/Assignments</a:t>
            </a:r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4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981200"/>
          <a:ext cx="8229600" cy="4178800"/>
        </p:xfrm>
        <a:graphic>
          <a:graphicData uri="http://schemas.openxmlformats.org/drawingml/2006/table">
            <a:tbl>
              <a:tblPr/>
              <a:tblGrid>
                <a:gridCol w="678191"/>
                <a:gridCol w="7551409"/>
              </a:tblGrid>
              <a:tr h="548008">
                <a:tc>
                  <a:txBody>
                    <a:bodyPr/>
                    <a:lstStyle/>
                    <a:p>
                      <a:pPr marL="13970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69B8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Sr.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106045" marR="0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69B8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No.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00630" marR="2527935" algn="ctr">
                        <a:spcBef>
                          <a:spcPts val="85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69B8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Group </a:t>
                      </a:r>
                      <a:r>
                        <a:rPr lang="en-US" sz="2000" b="1" dirty="0" smtClean="0">
                          <a:solidFill>
                            <a:srgbClr val="0069B8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008">
                <a:tc>
                  <a:txBody>
                    <a:bodyPr/>
                    <a:lstStyle/>
                    <a:p>
                      <a:pPr marL="197485" marR="0">
                        <a:spcBef>
                          <a:spcPts val="40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40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Design and Realization: </a:t>
                      </a:r>
                      <a:r>
                        <a:rPr lang="en-US" sz="2000" dirty="0">
                          <a:solidFill>
                            <a:srgbClr val="00B0F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Flip Flop conversion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599">
                <a:tc>
                  <a:txBody>
                    <a:bodyPr/>
                    <a:lstStyle/>
                    <a:p>
                      <a:pPr marL="197485" marR="0">
                        <a:spcBef>
                          <a:spcPts val="39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020" marR="0">
                        <a:spcBef>
                          <a:spcPts val="39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Design of 2 bit and 3 bit Ripple Counter using MS JK flip-flop</a:t>
                      </a:r>
                      <a:r>
                        <a:rPr lang="en-US" sz="20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 </a:t>
                      </a:r>
                      <a:r>
                        <a:rPr lang="en-US" sz="2000" dirty="0" err="1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MoD</a:t>
                      </a:r>
                      <a:r>
                        <a:rPr lang="en-US" sz="20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5 up and Mod</a:t>
                      </a:r>
                      <a:r>
                        <a:rPr lang="en-US" sz="2000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5 down counter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411">
                <a:tc>
                  <a:txBody>
                    <a:bodyPr/>
                    <a:lstStyle/>
                    <a:p>
                      <a:pPr marL="197485" marR="0">
                        <a:spcBef>
                          <a:spcPts val="40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020" marR="0">
                        <a:spcBef>
                          <a:spcPts val="40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Design of Synchrous 3 bit Up and Down Counter using MSJK Flip Flop / D Flip Flop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008">
                <a:tc>
                  <a:txBody>
                    <a:bodyPr/>
                    <a:lstStyle/>
                    <a:p>
                      <a:pPr marL="159385" marR="0">
                        <a:spcBef>
                          <a:spcPts val="40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020" marR="0">
                        <a:spcBef>
                          <a:spcPts val="40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Realization of Mod -N counter using ( Decade Counter IC 7490 ) 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166">
                <a:tc>
                  <a:txBody>
                    <a:bodyPr/>
                    <a:lstStyle/>
                    <a:p>
                      <a:pPr marL="159385" marR="0">
                        <a:spcBef>
                          <a:spcPts val="72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020" marR="0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33020" marR="0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Design </a:t>
                      </a: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and implement Sequence generator </a:t>
                      </a:r>
                      <a:r>
                        <a:rPr lang="en-US" sz="2000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</a:t>
                      </a: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 Prime Number/odd and even ) using </a:t>
                      </a:r>
                      <a:r>
                        <a:rPr lang="en-US" sz="20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MS</a:t>
                      </a:r>
                      <a:r>
                        <a:rPr lang="en-US" sz="2000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JK </a:t>
                      </a: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flip-flop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599">
                <a:tc>
                  <a:txBody>
                    <a:bodyPr/>
                    <a:lstStyle/>
                    <a:p>
                      <a:pPr marL="159385" marR="0">
                        <a:spcBef>
                          <a:spcPts val="40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40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Design and implement Sequence detector using MS JK flip-flop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3000"/>
            <a:ext cx="8305800" cy="1292662"/>
          </a:xfrm>
        </p:spPr>
        <p:txBody>
          <a:bodyPr/>
          <a:lstStyle/>
          <a:p>
            <a:pPr algn="ctr"/>
            <a:r>
              <a:rPr lang="en-US" dirty="0" smtClean="0"/>
              <a:t>List of Laboratory Experiments/Assignments</a:t>
            </a:r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981200"/>
          <a:ext cx="8229600" cy="1644024"/>
        </p:xfrm>
        <a:graphic>
          <a:graphicData uri="http://schemas.openxmlformats.org/drawingml/2006/table">
            <a:tbl>
              <a:tblPr/>
              <a:tblGrid>
                <a:gridCol w="678191"/>
                <a:gridCol w="7551409"/>
              </a:tblGrid>
              <a:tr h="548008">
                <a:tc>
                  <a:txBody>
                    <a:bodyPr/>
                    <a:lstStyle/>
                    <a:p>
                      <a:pPr marL="13970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69B8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Sr.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106045" marR="0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69B8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No.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00630" marR="2527935" algn="ctr">
                        <a:spcBef>
                          <a:spcPts val="85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69B8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Group </a:t>
                      </a:r>
                      <a:r>
                        <a:rPr lang="en-US" sz="2000" b="1" dirty="0" smtClean="0">
                          <a:solidFill>
                            <a:srgbClr val="0069B8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008">
                <a:tc>
                  <a:txBody>
                    <a:bodyPr/>
                    <a:lstStyle/>
                    <a:p>
                      <a:pPr marL="197485" marR="0">
                        <a:spcBef>
                          <a:spcPts val="40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13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40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Study of shift registers (SISO,</a:t>
                      </a:r>
                      <a:r>
                        <a:rPr lang="en-US" sz="2000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SIPO, PISO, PIPO)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008">
                <a:tc>
                  <a:txBody>
                    <a:bodyPr/>
                    <a:lstStyle/>
                    <a:p>
                      <a:pPr marL="197485" marR="0">
                        <a:spcBef>
                          <a:spcPts val="40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14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40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Design</a:t>
                      </a:r>
                      <a:r>
                        <a:rPr lang="en-US" sz="2000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of ASM Chart using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Mux</a:t>
                      </a:r>
                      <a:r>
                        <a:rPr lang="en-US" sz="2000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Controller Method. 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9" y="1107343"/>
            <a:ext cx="8547101" cy="430887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Deld</a:t>
            </a:r>
            <a:r>
              <a:rPr lang="en-US" dirty="0" smtClean="0"/>
              <a:t> </a:t>
            </a:r>
            <a:r>
              <a:rPr lang="en-US" dirty="0" err="1" smtClean="0"/>
              <a:t>Sim</a:t>
            </a:r>
            <a:r>
              <a:rPr lang="en-US" dirty="0" smtClean="0"/>
              <a:t>: Digital Electronics Virtual Trainer Kit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52600"/>
            <a:ext cx="908069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8928101" cy="1723549"/>
          </a:xfrm>
        </p:spPr>
        <p:txBody>
          <a:bodyPr/>
          <a:lstStyle/>
          <a:p>
            <a:r>
              <a:rPr lang="en-US" dirty="0" smtClean="0"/>
              <a:t>Digital Electronics Virtual Trainer Kit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21623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8928101" cy="1723549"/>
          </a:xfrm>
        </p:spPr>
        <p:txBody>
          <a:bodyPr/>
          <a:lstStyle/>
          <a:p>
            <a:r>
              <a:rPr lang="en-US" dirty="0" smtClean="0"/>
              <a:t>Digital Electronics Virtual Trainer Kit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02" y="1752600"/>
            <a:ext cx="908069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676400"/>
            <a:ext cx="9216231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8928101" cy="1723549"/>
          </a:xfrm>
        </p:spPr>
        <p:txBody>
          <a:bodyPr/>
          <a:lstStyle/>
          <a:p>
            <a:r>
              <a:rPr lang="en-US" dirty="0" smtClean="0"/>
              <a:t>Digital Electronics Virtual Trainer Kit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</TotalTime>
  <Words>330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Departmental Vision &amp; Mission</vt:lpstr>
      <vt:lpstr>List of Laboratory Experiments/Assignments</vt:lpstr>
      <vt:lpstr>List of Laboratory Experiments/Assignments</vt:lpstr>
      <vt:lpstr>List of Laboratory Experiments/Assignments</vt:lpstr>
      <vt:lpstr> Deld Sim: Digital Electronics Virtual Trainer Kit</vt:lpstr>
      <vt:lpstr>Digital Electronics Virtual Trainer Kit</vt:lpstr>
      <vt:lpstr>Digital Electronics Virtual Trainer Kit</vt:lpstr>
      <vt:lpstr>Digital Electronics Virtual Trainer Kit</vt:lpstr>
      <vt:lpstr>and gate demonstration </vt:lpstr>
      <vt:lpstr>and gate demonstration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amar</cp:lastModifiedBy>
  <cp:revision>30</cp:revision>
  <dcterms:created xsi:type="dcterms:W3CDTF">2020-06-12T11:01:57Z</dcterms:created>
  <dcterms:modified xsi:type="dcterms:W3CDTF">2021-02-13T09:05:39Z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2020-06-12T00:00:00Z</vt:filetime>
  </property>
</Properties>
</file>