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79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78" r:id="rId11"/>
    <p:sldId id="272" r:id="rId12"/>
    <p:sldId id="273" r:id="rId13"/>
    <p:sldId id="274" r:id="rId14"/>
    <p:sldId id="275" r:id="rId15"/>
    <p:sldId id="276" r:id="rId16"/>
    <p:sldId id="277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6-29T09:26:00.21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0,'0'0,"0"0,50 0,-50 0,49 0,-49 0,25 0,25 0,-50 0,25 0,-25 0,24 0,1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20-06-29T09:26:06.11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0,'25'0,"24"0,1 0,0 0,-1 0,1 25,0-25,-1 0,-24 0,25 0,-50 0,0 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29843-C6C8-4A93-BD43-3D1D6961C32D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8A1C2-62EF-4415-84AF-AA96A97EC7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060" y="599518"/>
            <a:ext cx="6395878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1340-9BBA-4B57-A767-E0E5457C7B09}" type="datetime1">
              <a:rPr lang="en-US" smtClean="0"/>
              <a:pPr/>
              <a:t>9/3/2021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B8E57-6293-4061-8274-E81EEC9B4ED2}" type="datetime1">
              <a:rPr lang="en-US" smtClean="0"/>
              <a:pPr/>
              <a:t>9/3/2021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640F8-C002-4C8D-95C2-9F6BA6E35BB0}" type="datetime1">
              <a:rPr lang="en-US" smtClean="0"/>
              <a:pPr/>
              <a:t>9/3/2021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A9960-1A64-4BE1-B2D5-F1EC14455761}" type="datetime1">
              <a:rPr lang="en-US" smtClean="0"/>
              <a:pPr/>
              <a:t>9/3/2021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173FD-D37F-4F3B-A297-93F03D3C8749}" type="datetime1">
              <a:rPr lang="en-US" smtClean="0"/>
              <a:pPr/>
              <a:t>9/3/2021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2906" cy="68569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99" y="1107342"/>
            <a:ext cx="271843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21B7F-9791-4D59-8B98-C44D681D45C4}" type="datetime1">
              <a:rPr lang="en-US" smtClean="0"/>
              <a:pPr/>
              <a:t>9/3/2021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58011" y="6394244"/>
            <a:ext cx="3308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" y="1805148"/>
            <a:ext cx="1600196" cy="2057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6586" y="1828796"/>
            <a:ext cx="1600196" cy="2057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43200" y="1905000"/>
            <a:ext cx="4953000" cy="4308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800" b="1" dirty="0"/>
              <a:t>Represent numbers : </a:t>
            </a:r>
          </a:p>
          <a:p>
            <a:pPr algn="ctr">
              <a:defRPr/>
            </a:pPr>
            <a:r>
              <a:rPr lang="en-US" sz="4800" b="1" dirty="0"/>
              <a:t>Sign number, One’s and Two’s complement 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9" y="1107342"/>
            <a:ext cx="8928101" cy="430887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</a:t>
            </a:r>
            <a:r>
              <a:rPr lang="en-US" dirty="0"/>
              <a:t> complement - sum of the negative numbers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5909310"/>
          </a:xfrm>
        </p:spPr>
        <p:txBody>
          <a:bodyPr/>
          <a:lstStyle/>
          <a:p>
            <a:r>
              <a:rPr lang="en-US" b="1" dirty="0"/>
              <a:t>-1010 and -0101</a:t>
            </a:r>
          </a:p>
          <a:p>
            <a:pPr>
              <a:buFontTx/>
              <a:buChar char="-"/>
            </a:pPr>
            <a:r>
              <a:rPr lang="en-US" dirty="0"/>
              <a:t>1 0 1 0      ⇒      </a:t>
            </a:r>
            <a:r>
              <a:rPr lang="en-US" u="sng" dirty="0"/>
              <a:t>1</a:t>
            </a:r>
            <a:r>
              <a:rPr lang="en-US" dirty="0"/>
              <a:t> 0 1 0 1      (1’s complement)</a:t>
            </a:r>
            <a:br>
              <a:rPr lang="en-US" dirty="0"/>
            </a:br>
            <a:r>
              <a:rPr lang="en-US" dirty="0"/>
              <a:t>- 0 1 0 1      ⇒   +</a:t>
            </a:r>
            <a:r>
              <a:rPr lang="en-US" u="sng" dirty="0"/>
              <a:t>1</a:t>
            </a:r>
            <a:r>
              <a:rPr lang="en-US" dirty="0"/>
              <a:t> 1 0 1 0      (1’s complement)</a:t>
            </a:r>
            <a:br>
              <a:rPr lang="en-US" dirty="0"/>
            </a:br>
            <a:r>
              <a:rPr lang="en-US" dirty="0"/>
              <a:t>                    1      </a:t>
            </a:r>
            <a:r>
              <a:rPr lang="en-US" u="sng" dirty="0"/>
              <a:t>0</a:t>
            </a:r>
            <a:r>
              <a:rPr lang="en-US" dirty="0"/>
              <a:t> 1 1 1 1</a:t>
            </a:r>
            <a:br>
              <a:rPr lang="en-US" dirty="0"/>
            </a:br>
            <a:r>
              <a:rPr lang="en-US" dirty="0"/>
              <a:t>                                0 0 0 1      carry</a:t>
            </a:r>
            <a:br>
              <a:rPr lang="en-US" dirty="0"/>
            </a:br>
            <a:r>
              <a:rPr lang="en-US" dirty="0"/>
              <a:t>                             </a:t>
            </a:r>
            <a:r>
              <a:rPr lang="en-US" u="sng" dirty="0"/>
              <a:t>1</a:t>
            </a:r>
            <a:r>
              <a:rPr lang="en-US" dirty="0"/>
              <a:t> 0 0 0 0</a:t>
            </a:r>
            <a:br>
              <a:rPr lang="en-US" dirty="0"/>
            </a:br>
            <a:endParaRPr lang="en-US" dirty="0"/>
          </a:p>
          <a:p>
            <a:pPr>
              <a:buFontTx/>
              <a:buChar char="-"/>
            </a:pPr>
            <a:r>
              <a:rPr lang="en-US" dirty="0"/>
              <a:t>1’s complement of the magnitude bits of sum is 1111 and the sign bit is 1.</a:t>
            </a:r>
          </a:p>
          <a:p>
            <a:endParaRPr lang="en-US" b="1" dirty="0"/>
          </a:p>
          <a:p>
            <a:r>
              <a:rPr lang="en-US" b="1" dirty="0"/>
              <a:t>Hence the required sum is -1111.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275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  -0110 and -0111</a:t>
            </a:r>
            <a:endParaRPr lang="en-US" dirty="0"/>
          </a:p>
        </p:txBody>
      </p:sp>
      <p:sp>
        <p:nvSpPr>
          <p:cNvPr id="6" name="object 2"/>
          <p:cNvSpPr txBox="1"/>
          <p:nvPr/>
        </p:nvSpPr>
        <p:spPr>
          <a:xfrm>
            <a:off x="1374060" y="609600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6699" y="1119426"/>
            <a:ext cx="4127501" cy="861774"/>
          </a:xfrm>
        </p:spPr>
        <p:txBody>
          <a:bodyPr/>
          <a:lstStyle/>
          <a:p>
            <a:r>
              <a:rPr lang="en-US" dirty="0"/>
              <a:t>2’s Complement Addition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2339102"/>
          </a:xfrm>
        </p:spPr>
        <p:txBody>
          <a:bodyPr/>
          <a:lstStyle/>
          <a:p>
            <a:pPr marL="342900" indent="-342900"/>
            <a:r>
              <a:rPr lang="en-US" dirty="0"/>
              <a:t>Using 2’s complement numbers, adding numbers is easy. </a:t>
            </a:r>
          </a:p>
          <a:p>
            <a:pPr marL="342900" indent="-342900"/>
            <a:r>
              <a:rPr lang="en-US" dirty="0"/>
              <a:t>For example, suppose we wish to add +(1100)</a:t>
            </a:r>
            <a:r>
              <a:rPr lang="en-US" baseline="-25000" dirty="0"/>
              <a:t>2</a:t>
            </a:r>
            <a:r>
              <a:rPr lang="en-US" dirty="0"/>
              <a:t> and +(0001)</a:t>
            </a:r>
            <a:r>
              <a:rPr lang="en-US" baseline="-25000" dirty="0"/>
              <a:t>2</a:t>
            </a:r>
            <a:r>
              <a:rPr lang="en-US" dirty="0"/>
              <a:t>.  </a:t>
            </a:r>
          </a:p>
          <a:p>
            <a:pPr marL="342900" indent="-342900"/>
            <a:r>
              <a:rPr lang="en-US" dirty="0"/>
              <a:t>Let’s compute (12)</a:t>
            </a:r>
            <a:r>
              <a:rPr lang="en-US" baseline="-25000" dirty="0"/>
              <a:t>10</a:t>
            </a:r>
            <a:r>
              <a:rPr lang="en-US" dirty="0"/>
              <a:t> + (1)</a:t>
            </a:r>
            <a:r>
              <a:rPr lang="en-US" baseline="-25000" dirty="0"/>
              <a:t>10</a:t>
            </a:r>
            <a:r>
              <a:rPr lang="en-US" dirty="0"/>
              <a:t>.</a:t>
            </a:r>
          </a:p>
          <a:p>
            <a:pPr marL="742950" lvl="1" indent="-285750"/>
            <a:r>
              <a:rPr lang="en-US" sz="2800" dirty="0"/>
              <a:t>(12)</a:t>
            </a:r>
            <a:r>
              <a:rPr lang="en-US" sz="2800" baseline="-25000" dirty="0"/>
              <a:t>10</a:t>
            </a:r>
            <a:r>
              <a:rPr lang="en-US" sz="2800" dirty="0"/>
              <a:t>  = +(1100)</a:t>
            </a:r>
            <a:r>
              <a:rPr lang="en-US" sz="2800" baseline="-25000" dirty="0"/>
              <a:t>2     </a:t>
            </a:r>
            <a:r>
              <a:rPr lang="en-US" sz="2800" dirty="0"/>
              <a:t>= </a:t>
            </a:r>
            <a:r>
              <a:rPr lang="en-US" sz="2800" dirty="0">
                <a:solidFill>
                  <a:schemeClr val="accent1"/>
                </a:solidFill>
              </a:rPr>
              <a:t>0</a:t>
            </a:r>
            <a:r>
              <a:rPr lang="en-US" sz="2800" dirty="0"/>
              <a:t>1100</a:t>
            </a:r>
            <a:r>
              <a:rPr lang="en-US" sz="2800" baseline="-25000" dirty="0"/>
              <a:t>2 </a:t>
            </a:r>
            <a:r>
              <a:rPr lang="en-US" sz="2800" dirty="0"/>
              <a:t> 	</a:t>
            </a:r>
            <a:endParaRPr lang="en-US" sz="2800" baseline="-25000" dirty="0"/>
          </a:p>
          <a:p>
            <a:pPr marL="742950" lvl="1" indent="-285750"/>
            <a:r>
              <a:rPr lang="en-US" sz="2800" dirty="0"/>
              <a:t>(1)</a:t>
            </a:r>
            <a:r>
              <a:rPr lang="en-US" sz="2800" baseline="-25000" dirty="0"/>
              <a:t>10</a:t>
            </a:r>
            <a:r>
              <a:rPr lang="en-US" sz="2800" dirty="0"/>
              <a:t>  =   +(0001)</a:t>
            </a:r>
            <a:r>
              <a:rPr lang="en-US" sz="2800" baseline="-25000" dirty="0"/>
              <a:t>2     </a:t>
            </a:r>
            <a:r>
              <a:rPr lang="en-US" sz="2800" dirty="0"/>
              <a:t>=  </a:t>
            </a:r>
            <a:r>
              <a:rPr lang="en-US" sz="2800" dirty="0">
                <a:solidFill>
                  <a:schemeClr val="accent1"/>
                </a:solidFill>
              </a:rPr>
              <a:t>0</a:t>
            </a:r>
            <a:r>
              <a:rPr lang="en-US" sz="2800" dirty="0"/>
              <a:t>0001</a:t>
            </a:r>
            <a:r>
              <a:rPr lang="en-US" sz="2800" baseline="-25000" dirty="0"/>
              <a:t>2 </a:t>
            </a:r>
          </a:p>
          <a:p>
            <a:endParaRPr lang="en-US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365125" y="3998913"/>
            <a:ext cx="4320157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Step 1:  Add binary numbers</a:t>
            </a:r>
          </a:p>
          <a:p>
            <a:r>
              <a:rPr lang="en-US" sz="2800" dirty="0"/>
              <a:t>Step 2: Ignore carry bit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715000" y="3581400"/>
            <a:ext cx="292417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</a:rPr>
              <a:t>0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 1 1 0 0 </a:t>
            </a:r>
          </a:p>
          <a:p>
            <a:pPr eaLnBrk="1" hangingPunct="1"/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+	</a:t>
            </a:r>
            <a:r>
              <a:rPr lang="en-US" sz="2400" dirty="0">
                <a:latin typeface="Courier New" pitchFamily="49" charset="0"/>
              </a:rPr>
              <a:t>0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 0 0 0 1</a:t>
            </a:r>
          </a:p>
          <a:p>
            <a:pPr eaLnBrk="1" hangingPunct="1"/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--------------</a:t>
            </a:r>
          </a:p>
          <a:p>
            <a:pPr eaLnBrk="1" hangingPunct="1"/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  0  </a:t>
            </a:r>
            <a:r>
              <a:rPr lang="en-US" sz="2400" dirty="0">
                <a:latin typeface="Courier New" pitchFamily="49" charset="0"/>
              </a:rPr>
              <a:t>0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 1 1 0 1</a:t>
            </a:r>
          </a:p>
          <a:p>
            <a:pPr eaLnBrk="1" hangingPunct="1"/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             </a:t>
            </a:r>
          </a:p>
          <a:p>
            <a:pPr eaLnBrk="1" hangingPunct="1"/>
            <a:endParaRPr lang="en-US" sz="24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143000"/>
            <a:ext cx="4889501" cy="861774"/>
          </a:xfrm>
        </p:spPr>
        <p:txBody>
          <a:bodyPr/>
          <a:lstStyle/>
          <a:p>
            <a:r>
              <a:rPr lang="en-US" dirty="0"/>
              <a:t>2’s Complement Subtraction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2092881"/>
          </a:xfrm>
        </p:spPr>
        <p:txBody>
          <a:bodyPr/>
          <a:lstStyle/>
          <a:p>
            <a:pPr marL="342900" indent="-342900"/>
            <a:r>
              <a:rPr lang="en-US" dirty="0"/>
              <a:t>Using 2’s complement numbers, follow steps for subtraction </a:t>
            </a:r>
          </a:p>
          <a:p>
            <a:pPr marL="342900" indent="-342900"/>
            <a:r>
              <a:rPr lang="en-US" dirty="0"/>
              <a:t>For example, suppose we wish to </a:t>
            </a:r>
            <a:r>
              <a:rPr lang="en-US" dirty="0">
                <a:solidFill>
                  <a:schemeClr val="tx2"/>
                </a:solidFill>
              </a:rPr>
              <a:t>subtract</a:t>
            </a:r>
            <a:r>
              <a:rPr lang="en-US" dirty="0"/>
              <a:t> +(0001)</a:t>
            </a:r>
            <a:r>
              <a:rPr lang="en-US" baseline="-25000" dirty="0"/>
              <a:t>2</a:t>
            </a:r>
            <a:r>
              <a:rPr lang="en-US" dirty="0"/>
              <a:t> from +(1100)</a:t>
            </a:r>
            <a:r>
              <a:rPr lang="en-US" baseline="-25000" dirty="0"/>
              <a:t>2</a:t>
            </a:r>
            <a:r>
              <a:rPr lang="en-US" dirty="0"/>
              <a:t>.  </a:t>
            </a:r>
          </a:p>
          <a:p>
            <a:pPr marL="342900" indent="-342900"/>
            <a:r>
              <a:rPr lang="en-US" dirty="0"/>
              <a:t>Let’s compute (12)</a:t>
            </a:r>
            <a:r>
              <a:rPr lang="en-US" baseline="-25000" dirty="0"/>
              <a:t>10</a:t>
            </a:r>
            <a:r>
              <a:rPr lang="en-US" dirty="0"/>
              <a:t> - (1)</a:t>
            </a:r>
            <a:r>
              <a:rPr lang="en-US" baseline="-25000" dirty="0"/>
              <a:t>10</a:t>
            </a:r>
            <a:r>
              <a:rPr lang="en-US" dirty="0"/>
              <a:t>.</a:t>
            </a:r>
          </a:p>
          <a:p>
            <a:pPr marL="742950" lvl="1" indent="-285750"/>
            <a:r>
              <a:rPr lang="en-US" sz="2000" dirty="0"/>
              <a:t>(12)</a:t>
            </a:r>
            <a:r>
              <a:rPr lang="en-US" sz="2000" baseline="-25000" dirty="0"/>
              <a:t>10</a:t>
            </a:r>
            <a:r>
              <a:rPr lang="en-US" sz="2000" dirty="0"/>
              <a:t>  = +(1100)</a:t>
            </a:r>
            <a:r>
              <a:rPr lang="en-US" sz="2000" baseline="-25000" dirty="0"/>
              <a:t>2     </a:t>
            </a:r>
            <a:r>
              <a:rPr lang="en-US" sz="2000" dirty="0"/>
              <a:t>= </a:t>
            </a:r>
            <a:r>
              <a:rPr lang="en-US" sz="2000">
                <a:solidFill>
                  <a:schemeClr val="accent1"/>
                </a:solidFill>
              </a:rPr>
              <a:t>0</a:t>
            </a:r>
            <a:r>
              <a:rPr lang="en-US" sz="2000"/>
              <a:t>1100</a:t>
            </a:r>
            <a:r>
              <a:rPr lang="en-US" sz="2000" baseline="-25000"/>
              <a:t>2 </a:t>
            </a:r>
            <a:r>
              <a:rPr lang="en-US" sz="2000"/>
              <a:t> </a:t>
            </a:r>
            <a:r>
              <a:rPr lang="en-US" sz="2000" dirty="0"/>
              <a:t>	</a:t>
            </a:r>
            <a:endParaRPr lang="en-US" sz="2000" baseline="-25000" dirty="0"/>
          </a:p>
          <a:p>
            <a:pPr marL="742950" lvl="1" indent="-285750"/>
            <a:r>
              <a:rPr lang="en-US" sz="2000" dirty="0"/>
              <a:t>(-1)</a:t>
            </a:r>
            <a:r>
              <a:rPr lang="en-US" sz="2000" baseline="-25000" dirty="0"/>
              <a:t>10</a:t>
            </a:r>
            <a:r>
              <a:rPr lang="en-US" sz="2000" dirty="0"/>
              <a:t>  =   -(0001)</a:t>
            </a:r>
            <a:r>
              <a:rPr lang="en-US" sz="2000" baseline="-25000" dirty="0"/>
              <a:t>2</a:t>
            </a:r>
            <a:r>
              <a:rPr lang="en-US" sz="2000" dirty="0"/>
              <a:t>   =  </a:t>
            </a:r>
            <a:r>
              <a:rPr lang="en-US" sz="2000" dirty="0">
                <a:solidFill>
                  <a:schemeClr val="accent1"/>
                </a:solidFill>
              </a:rPr>
              <a:t>1</a:t>
            </a:r>
            <a:r>
              <a:rPr lang="en-US" sz="2000" dirty="0"/>
              <a:t>1111</a:t>
            </a:r>
            <a:r>
              <a:rPr lang="en-US" sz="2000" baseline="-25000" dirty="0"/>
              <a:t>2 </a:t>
            </a:r>
            <a:r>
              <a:rPr lang="en-US" sz="2000" dirty="0"/>
              <a:t>in 2’s comp. </a:t>
            </a:r>
            <a:endParaRPr lang="en-US" sz="2000" baseline="-25000" dirty="0"/>
          </a:p>
          <a:p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867400" y="2667000"/>
            <a:ext cx="29273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solidFill>
                  <a:srgbClr val="005400"/>
                </a:solidFill>
                <a:latin typeface="Courier New" pitchFamily="49" charset="0"/>
              </a:rPr>
              <a:t>	0 1 1 0 0 </a:t>
            </a:r>
          </a:p>
          <a:p>
            <a:pPr eaLnBrk="1" hangingPunct="1"/>
            <a:r>
              <a:rPr lang="en-US" sz="2400" dirty="0">
                <a:solidFill>
                  <a:srgbClr val="005400"/>
                </a:solidFill>
                <a:latin typeface="Courier New" pitchFamily="49" charset="0"/>
              </a:rPr>
              <a:t>-	0 0 0 0 1</a:t>
            </a:r>
          </a:p>
          <a:p>
            <a:pPr eaLnBrk="1" hangingPunct="1"/>
            <a:r>
              <a:rPr lang="en-US" sz="2400" dirty="0">
                <a:solidFill>
                  <a:srgbClr val="005400"/>
                </a:solidFill>
                <a:latin typeface="Courier New" pitchFamily="49" charset="0"/>
              </a:rPr>
              <a:t>--------------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eaLnBrk="1" hangingPunct="1"/>
            <a:endParaRPr lang="en-US" sz="24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sz="2400" dirty="0">
                <a:latin typeface="Courier New" pitchFamily="49" charset="0"/>
              </a:rPr>
              <a:t>0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 1 1 0 0 </a:t>
            </a:r>
          </a:p>
          <a:p>
            <a:pPr eaLnBrk="1" hangingPunct="1"/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+	</a:t>
            </a:r>
            <a:r>
              <a:rPr lang="en-US" sz="2400" dirty="0">
                <a:latin typeface="Courier New" pitchFamily="49" charset="0"/>
              </a:rPr>
              <a:t>1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1 1 1 1</a:t>
            </a:r>
          </a:p>
          <a:p>
            <a:pPr eaLnBrk="1" hangingPunct="1"/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--------------</a:t>
            </a:r>
          </a:p>
          <a:p>
            <a:pPr eaLnBrk="1" hangingPunct="1"/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  1  </a:t>
            </a:r>
            <a:r>
              <a:rPr lang="en-US" sz="2400" dirty="0">
                <a:latin typeface="Courier New" pitchFamily="49" charset="0"/>
              </a:rPr>
              <a:t>0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 1 0 1 1</a:t>
            </a:r>
          </a:p>
          <a:p>
            <a:pPr eaLnBrk="1" hangingPunct="1"/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             </a:t>
            </a:r>
          </a:p>
          <a:p>
            <a:pPr eaLnBrk="1" hangingPunct="1"/>
            <a:endParaRPr lang="en-US" sz="24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029200" y="5105400"/>
            <a:ext cx="8318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Final </a:t>
            </a:r>
          </a:p>
          <a:p>
            <a:r>
              <a:rPr lang="en-US">
                <a:solidFill>
                  <a:schemeClr val="accent2"/>
                </a:solidFill>
              </a:rPr>
              <a:t>Result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04800" y="4419600"/>
            <a:ext cx="4855432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/>
              <a:t>Step 1:  Take 2’s complement of 2</a:t>
            </a:r>
            <a:r>
              <a:rPr lang="en-US" sz="2000" b="1" baseline="30000" dirty="0"/>
              <a:t>nd</a:t>
            </a:r>
            <a:r>
              <a:rPr lang="en-US" sz="2000" b="1" dirty="0"/>
              <a:t> operand</a:t>
            </a:r>
          </a:p>
          <a:p>
            <a:r>
              <a:rPr lang="en-US" sz="2000" b="1" dirty="0"/>
              <a:t>Step 2:  </a:t>
            </a:r>
            <a:r>
              <a:rPr lang="en-US" sz="2000" b="1" dirty="0">
                <a:solidFill>
                  <a:schemeClr val="tx1"/>
                </a:solidFill>
              </a:rPr>
              <a:t>Add</a:t>
            </a:r>
            <a:r>
              <a:rPr lang="en-US" sz="2000" b="1" dirty="0"/>
              <a:t> binary numbers</a:t>
            </a:r>
          </a:p>
          <a:p>
            <a:r>
              <a:rPr lang="en-US" sz="2000" b="1" dirty="0"/>
              <a:t>Step 3:  Ignore carry bit </a:t>
            </a: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H="1">
            <a:off x="6324600" y="3200400"/>
            <a:ext cx="457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324600" y="41148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858000" y="3124200"/>
            <a:ext cx="16764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181600" y="3962400"/>
            <a:ext cx="1098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2’s comp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5257800" y="4572000"/>
            <a:ext cx="5905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Add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6781800" y="5257800"/>
            <a:ext cx="17526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6019800" y="6172200"/>
            <a:ext cx="83185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5400"/>
                </a:solidFill>
              </a:rPr>
              <a:t>Ignore</a:t>
            </a:r>
          </a:p>
          <a:p>
            <a:r>
              <a:rPr lang="en-US">
                <a:solidFill>
                  <a:srgbClr val="005400"/>
                </a:solidFill>
              </a:rPr>
              <a:t>Carry</a:t>
            </a: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V="1">
            <a:off x="6400800" y="5715000"/>
            <a:ext cx="0" cy="381000"/>
          </a:xfrm>
          <a:prstGeom prst="line">
            <a:avLst/>
          </a:prstGeom>
          <a:noFill/>
          <a:ln w="12700">
            <a:solidFill>
              <a:srgbClr val="0054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9" y="1107342"/>
            <a:ext cx="8928101" cy="430887"/>
          </a:xfrm>
        </p:spPr>
        <p:txBody>
          <a:bodyPr/>
          <a:lstStyle/>
          <a:p>
            <a:pPr algn="ctr"/>
            <a:r>
              <a:rPr lang="en-US" dirty="0"/>
              <a:t>2’s Complement Subtraction: Example #2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05000"/>
            <a:ext cx="7772400" cy="4362450"/>
          </a:xfrm>
        </p:spPr>
        <p:txBody>
          <a:bodyPr/>
          <a:lstStyle/>
          <a:p>
            <a:pPr marL="342900" indent="-342900"/>
            <a:r>
              <a:rPr lang="en-US" dirty="0"/>
              <a:t>Let’s compute (13)</a:t>
            </a:r>
            <a:r>
              <a:rPr lang="en-US" baseline="-25000" dirty="0"/>
              <a:t>10</a:t>
            </a:r>
            <a:r>
              <a:rPr lang="en-US" dirty="0"/>
              <a:t> – (5)</a:t>
            </a:r>
            <a:r>
              <a:rPr lang="en-US" baseline="-25000" dirty="0"/>
              <a:t>10</a:t>
            </a:r>
            <a:r>
              <a:rPr lang="en-US" dirty="0"/>
              <a:t>.</a:t>
            </a:r>
          </a:p>
          <a:p>
            <a:pPr marL="742950" lvl="1" indent="-285750"/>
            <a:r>
              <a:rPr lang="en-US" dirty="0"/>
              <a:t>(13)</a:t>
            </a:r>
            <a:r>
              <a:rPr lang="en-US" baseline="-25000" dirty="0"/>
              <a:t>10</a:t>
            </a:r>
            <a:r>
              <a:rPr lang="en-US" dirty="0"/>
              <a:t>  = +(1101)</a:t>
            </a:r>
            <a:r>
              <a:rPr lang="en-US" baseline="-25000" dirty="0"/>
              <a:t>2</a:t>
            </a:r>
            <a:r>
              <a:rPr lang="en-US" dirty="0"/>
              <a:t>	= (01101)</a:t>
            </a:r>
            <a:r>
              <a:rPr lang="en-US" baseline="-25000" dirty="0"/>
              <a:t>2</a:t>
            </a:r>
          </a:p>
          <a:p>
            <a:pPr marL="742950" lvl="1" indent="-285750"/>
            <a:r>
              <a:rPr lang="en-US" dirty="0"/>
              <a:t>(-5)</a:t>
            </a:r>
            <a:r>
              <a:rPr lang="en-US" baseline="-25000" dirty="0"/>
              <a:t>10</a:t>
            </a:r>
            <a:r>
              <a:rPr lang="en-US" dirty="0"/>
              <a:t>  = -(0101)</a:t>
            </a:r>
            <a:r>
              <a:rPr lang="en-US" baseline="-25000" dirty="0"/>
              <a:t>2</a:t>
            </a:r>
            <a:r>
              <a:rPr lang="en-US" dirty="0"/>
              <a:t>	= (11011)</a:t>
            </a:r>
            <a:r>
              <a:rPr lang="en-US" baseline="-25000" dirty="0"/>
              <a:t>2</a:t>
            </a:r>
          </a:p>
          <a:p>
            <a:pPr marL="342900" indent="-342900"/>
            <a:r>
              <a:rPr lang="en-US" dirty="0"/>
              <a:t>Adding these two 5-bit codes…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Discarding the carry bit, the sign bit is seen to be zero, indicating a correct result.  Indeed, </a:t>
            </a:r>
          </a:p>
          <a:p>
            <a:pPr marL="342900" indent="-342900">
              <a:buFontTx/>
              <a:buNone/>
            </a:pPr>
            <a:r>
              <a:rPr lang="en-US" dirty="0"/>
              <a:t>      (01000)</a:t>
            </a:r>
            <a:r>
              <a:rPr lang="en-US" baseline="-25000" dirty="0"/>
              <a:t>2</a:t>
            </a:r>
            <a:r>
              <a:rPr lang="en-US" dirty="0"/>
              <a:t> = +(1000)</a:t>
            </a:r>
            <a:r>
              <a:rPr lang="en-US" baseline="-25000" dirty="0"/>
              <a:t>2</a:t>
            </a:r>
            <a:r>
              <a:rPr lang="en-US" dirty="0"/>
              <a:t> = +(8)</a:t>
            </a:r>
            <a:r>
              <a:rPr lang="en-US" baseline="-25000" dirty="0"/>
              <a:t>10</a:t>
            </a:r>
            <a:r>
              <a:rPr lang="en-US" dirty="0"/>
              <a:t>.</a:t>
            </a:r>
          </a:p>
        </p:txBody>
      </p:sp>
      <p:grpSp>
        <p:nvGrpSpPr>
          <p:cNvPr id="21" name="Group 7"/>
          <p:cNvGrpSpPr>
            <a:grpSpLocks/>
          </p:cNvGrpSpPr>
          <p:nvPr/>
        </p:nvGrpSpPr>
        <p:grpSpPr bwMode="auto">
          <a:xfrm>
            <a:off x="2393950" y="2743200"/>
            <a:ext cx="5911850" cy="1552575"/>
            <a:chOff x="374" y="2352"/>
            <a:chExt cx="3724" cy="978"/>
          </a:xfrm>
        </p:grpSpPr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2256" y="2352"/>
              <a:ext cx="1842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dirty="0">
                  <a:solidFill>
                    <a:schemeClr val="tx1"/>
                  </a:solidFill>
                  <a:latin typeface="Courier New" pitchFamily="49" charset="0"/>
                </a:rPr>
                <a:t>	0 1 1 0 1 </a:t>
              </a:r>
            </a:p>
            <a:p>
              <a:pPr eaLnBrk="1" hangingPunct="1"/>
              <a:r>
                <a:rPr lang="en-US" sz="2400" dirty="0">
                  <a:solidFill>
                    <a:schemeClr val="tx1"/>
                  </a:solidFill>
                  <a:latin typeface="Courier New" pitchFamily="49" charset="0"/>
                </a:rPr>
                <a:t>+	1 1 0 1 1</a:t>
              </a:r>
            </a:p>
            <a:p>
              <a:pPr eaLnBrk="1" hangingPunct="1"/>
              <a:r>
                <a:rPr lang="en-US" sz="2400" dirty="0">
                  <a:solidFill>
                    <a:schemeClr val="tx1"/>
                  </a:solidFill>
                  <a:latin typeface="Courier New" pitchFamily="49" charset="0"/>
                </a:rPr>
                <a:t>--------------</a:t>
              </a:r>
            </a:p>
            <a:p>
              <a:pPr eaLnBrk="1" hangingPunct="1"/>
              <a:r>
                <a:rPr lang="en-US" sz="2400" dirty="0">
                  <a:solidFill>
                    <a:schemeClr val="tx1"/>
                  </a:solidFill>
                  <a:latin typeface="Courier New" pitchFamily="49" charset="0"/>
                </a:rPr>
                <a:t>  1	0 1 0 0 0 </a:t>
              </a:r>
            </a:p>
          </p:txBody>
        </p:sp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374" y="2586"/>
              <a:ext cx="6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>
                  <a:solidFill>
                    <a:schemeClr val="tx1"/>
                  </a:solidFill>
                  <a:latin typeface="Courier New" pitchFamily="49" charset="0"/>
                </a:rPr>
                <a:t>carry</a:t>
              </a:r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1056" y="2736"/>
              <a:ext cx="14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5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9" y="1107342"/>
            <a:ext cx="8928101" cy="430887"/>
          </a:xfrm>
        </p:spPr>
        <p:txBody>
          <a:bodyPr/>
          <a:lstStyle/>
          <a:p>
            <a:pPr algn="ctr"/>
            <a:r>
              <a:rPr lang="en-US" dirty="0"/>
              <a:t>2’s Complement Subtraction: Example #3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47875"/>
            <a:ext cx="8382000" cy="3939540"/>
          </a:xfrm>
        </p:spPr>
        <p:txBody>
          <a:bodyPr/>
          <a:lstStyle/>
          <a:p>
            <a:pPr marL="342900" indent="-342900"/>
            <a:r>
              <a:rPr lang="en-US" dirty="0"/>
              <a:t>Let’s compute </a:t>
            </a:r>
            <a:r>
              <a:rPr lang="en-US" b="1" dirty="0"/>
              <a:t>(5)</a:t>
            </a:r>
            <a:r>
              <a:rPr lang="en-US" b="1" baseline="-25000" dirty="0"/>
              <a:t>10</a:t>
            </a:r>
            <a:r>
              <a:rPr lang="en-US" b="1" dirty="0"/>
              <a:t> – (12)</a:t>
            </a:r>
            <a:r>
              <a:rPr lang="en-US" b="1" baseline="-25000" dirty="0"/>
              <a:t>10</a:t>
            </a:r>
            <a:r>
              <a:rPr lang="en-US" b="1" dirty="0"/>
              <a:t>.</a:t>
            </a:r>
          </a:p>
          <a:p>
            <a:pPr marL="742950" lvl="1" indent="-285750"/>
            <a:r>
              <a:rPr lang="en-US" sz="2000" b="1" dirty="0"/>
              <a:t>(-12)</a:t>
            </a:r>
            <a:r>
              <a:rPr lang="en-US" sz="2000" b="1" baseline="-25000" dirty="0"/>
              <a:t>10</a:t>
            </a:r>
            <a:r>
              <a:rPr lang="en-US" sz="2000" b="1" dirty="0"/>
              <a:t>  = -(1100)</a:t>
            </a:r>
            <a:r>
              <a:rPr lang="en-US" sz="2000" b="1" baseline="-25000" dirty="0"/>
              <a:t>2</a:t>
            </a:r>
            <a:r>
              <a:rPr lang="en-US" sz="2000" b="1" dirty="0"/>
              <a:t>  = (10100)</a:t>
            </a:r>
            <a:r>
              <a:rPr lang="en-US" sz="2000" b="1" baseline="-25000" dirty="0"/>
              <a:t>2</a:t>
            </a:r>
          </a:p>
          <a:p>
            <a:pPr marL="742950" lvl="1" indent="-285750"/>
            <a:r>
              <a:rPr lang="en-US" sz="2000" dirty="0"/>
              <a:t>(5)</a:t>
            </a:r>
            <a:r>
              <a:rPr lang="en-US" sz="2000" baseline="-25000" dirty="0"/>
              <a:t>10</a:t>
            </a:r>
            <a:r>
              <a:rPr lang="en-US" sz="2000" dirty="0"/>
              <a:t>     = +(0101)</a:t>
            </a:r>
            <a:r>
              <a:rPr lang="en-US" sz="2000" baseline="-25000" dirty="0"/>
              <a:t>2</a:t>
            </a:r>
            <a:r>
              <a:rPr lang="en-US" sz="2000" dirty="0"/>
              <a:t>  = (00101)</a:t>
            </a:r>
            <a:r>
              <a:rPr lang="en-US" sz="2000" baseline="-25000" dirty="0"/>
              <a:t>2</a:t>
            </a:r>
          </a:p>
          <a:p>
            <a:pPr marL="342900" indent="-342900"/>
            <a:r>
              <a:rPr lang="en-US" dirty="0"/>
              <a:t>Adding these two 5-bit codes…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Here, there is no carry bit and the sign bit is 1.  This indicates a negative result, which is what we expect.  (11001)</a:t>
            </a:r>
            <a:r>
              <a:rPr lang="en-US" baseline="-25000" dirty="0"/>
              <a:t>2</a:t>
            </a:r>
            <a:r>
              <a:rPr lang="en-US" dirty="0"/>
              <a:t> = -(7)</a:t>
            </a:r>
            <a:r>
              <a:rPr lang="en-US" baseline="-25000" dirty="0"/>
              <a:t>10</a:t>
            </a:r>
            <a:r>
              <a:rPr lang="en-US" dirty="0"/>
              <a:t>.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971800" y="3429000"/>
            <a:ext cx="29241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	0 0 1 0 1 </a:t>
            </a:r>
          </a:p>
          <a:p>
            <a:pPr eaLnBrk="1" hangingPunct="1"/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+	1 0 1 0 0</a:t>
            </a:r>
          </a:p>
          <a:p>
            <a:pPr eaLnBrk="1" hangingPunct="1"/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--------------</a:t>
            </a:r>
          </a:p>
          <a:p>
            <a:pPr eaLnBrk="1" hangingPunct="1"/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 	1 1 0 0 1</a:t>
            </a:r>
          </a:p>
        </p:txBody>
      </p:sp>
      <p:sp>
        <p:nvSpPr>
          <p:cNvPr id="11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43000"/>
            <a:ext cx="2718435" cy="430887"/>
          </a:xfrm>
        </p:spPr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09800"/>
            <a:ext cx="8237158" cy="221599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Represent signed numbers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One’s complement representation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Two’s complement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15</a:t>
            </a:fld>
            <a:endParaRPr lang="en-US" dirty="0"/>
          </a:p>
        </p:txBody>
      </p:sp>
      <p:sp>
        <p:nvSpPr>
          <p:cNvPr id="5" name="object 2"/>
          <p:cNvSpPr txBox="1"/>
          <p:nvPr/>
        </p:nvSpPr>
        <p:spPr>
          <a:xfrm>
            <a:off x="1374060" y="609600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228600" y="1981200"/>
            <a:ext cx="8237158" cy="230832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	</a:t>
            </a:r>
            <a:r>
              <a:rPr lang="en-US" sz="5400" dirty="0"/>
              <a:t>Thank you</a:t>
            </a:r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143000"/>
            <a:ext cx="2718435" cy="430887"/>
          </a:xfrm>
        </p:spPr>
        <p:txBody>
          <a:bodyPr/>
          <a:lstStyle/>
          <a:p>
            <a:pPr algn="ctr"/>
            <a:r>
              <a:rPr lang="en-US" dirty="0"/>
              <a:t>Points covered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09800"/>
            <a:ext cx="8237158" cy="221599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Representing signed numbers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One’s complement representation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Two’s complement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2</a:t>
            </a:fld>
            <a:endParaRPr lang="en-US" dirty="0"/>
          </a:p>
        </p:txBody>
      </p:sp>
      <p:sp>
        <p:nvSpPr>
          <p:cNvPr id="5" name="object 2"/>
          <p:cNvSpPr txBox="1"/>
          <p:nvPr/>
        </p:nvSpPr>
        <p:spPr>
          <a:xfrm>
            <a:off x="1374060" y="609600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8011" y="6394244"/>
            <a:ext cx="203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3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3762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Vision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850"/>
              </a:lnSpc>
              <a:spcBef>
                <a:spcPts val="105"/>
              </a:spcBef>
              <a:tabLst>
                <a:tab pos="1002030" algn="l"/>
                <a:tab pos="2615565" algn="l"/>
                <a:tab pos="4163060" algn="l"/>
                <a:tab pos="4664710" algn="l"/>
                <a:tab pos="5840730" algn="l"/>
                <a:tab pos="7672070" algn="l"/>
              </a:tabLst>
            </a:pPr>
            <a:r>
              <a:rPr sz="2400" spc="-5" dirty="0">
                <a:latin typeface="Times New Roman"/>
                <a:cs typeface="Times New Roman"/>
              </a:rPr>
              <a:t>Achieve academic excellence through education in computing, to  creat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intellectua</a:t>
            </a:r>
            <a:r>
              <a:rPr sz="2400" dirty="0">
                <a:latin typeface="Times New Roman"/>
                <a:cs typeface="Times New Roman"/>
              </a:rPr>
              <a:t>l	</a:t>
            </a:r>
            <a:r>
              <a:rPr sz="2400" spc="-5" dirty="0">
                <a:latin typeface="Times New Roman"/>
                <a:cs typeface="Times New Roman"/>
              </a:rPr>
              <a:t>manpowe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explor</a:t>
            </a:r>
            <a:r>
              <a:rPr sz="2400" dirty="0">
                <a:latin typeface="Times New Roman"/>
                <a:cs typeface="Times New Roman"/>
              </a:rPr>
              <a:t>e	professional,	</a:t>
            </a:r>
            <a:r>
              <a:rPr sz="2400">
                <a:latin typeface="Times New Roman"/>
                <a:cs typeface="Times New Roman"/>
              </a:rPr>
              <a:t>higher  </a:t>
            </a:r>
            <a:r>
              <a:rPr sz="2400" spc="-5">
                <a:latin typeface="Times New Roman"/>
                <a:cs typeface="Times New Roman"/>
              </a:rPr>
              <a:t>educational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sz="2400" spc="-5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social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opportunities.</a:t>
            </a:r>
            <a:endParaRPr sz="24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2700" algn="just">
              <a:lnSpc>
                <a:spcPts val="2865"/>
              </a:lnSpc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Mission</a:t>
            </a:r>
            <a:endParaRPr sz="2400">
              <a:latin typeface="Times New Roman"/>
              <a:cs typeface="Times New Roman"/>
            </a:endParaRPr>
          </a:p>
          <a:p>
            <a:pPr marL="88265" marR="31750" indent="-76200" algn="just">
              <a:lnSpc>
                <a:spcPts val="2850"/>
              </a:lnSpc>
              <a:spcBef>
                <a:spcPts val="105"/>
              </a:spcBef>
              <a:tabLst>
                <a:tab pos="4958715" algn="l"/>
              </a:tabLst>
            </a:pPr>
            <a:r>
              <a:rPr sz="2400" spc="-5" dirty="0">
                <a:latin typeface="Times New Roman"/>
                <a:cs typeface="Times New Roman"/>
              </a:rPr>
              <a:t>To impart learning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educating students with conceptual </a:t>
            </a:r>
            <a:r>
              <a:rPr sz="2400" dirty="0">
                <a:latin typeface="Times New Roman"/>
                <a:cs typeface="Times New Roman"/>
              </a:rPr>
              <a:t>knowledge 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hands on practices using </a:t>
            </a:r>
            <a:r>
              <a:rPr sz="2400" spc="-5" dirty="0">
                <a:latin typeface="Times New Roman"/>
                <a:cs typeface="Times New Roman"/>
              </a:rPr>
              <a:t>modern tools, FOSS technologies and  competency skills there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igniting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	</a:t>
            </a:r>
            <a:r>
              <a:rPr sz="2400" dirty="0">
                <a:latin typeface="Times New Roman"/>
                <a:cs typeface="Times New Roman"/>
              </a:rPr>
              <a:t>young </a:t>
            </a:r>
            <a:r>
              <a:rPr sz="2400" spc="-5" dirty="0">
                <a:latin typeface="Times New Roman"/>
                <a:cs typeface="Times New Roman"/>
              </a:rPr>
              <a:t>minds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innovative  thinking, </a:t>
            </a:r>
            <a:r>
              <a:rPr sz="2400" dirty="0">
                <a:latin typeface="Times New Roman"/>
                <a:cs typeface="Times New Roman"/>
              </a:rPr>
              <a:t>professional </a:t>
            </a:r>
            <a:r>
              <a:rPr sz="2400" spc="-5" dirty="0">
                <a:latin typeface="Times New Roman"/>
                <a:cs typeface="Times New Roman"/>
              </a:rPr>
              <a:t>expertise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299" y="1093341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Department</a:t>
            </a:r>
            <a:r>
              <a:rPr lang="en-US" spc="-5" dirty="0"/>
              <a:t> </a:t>
            </a:r>
            <a:r>
              <a:rPr spc="-5"/>
              <a:t>Vision </a:t>
            </a:r>
            <a:r>
              <a:rPr dirty="0"/>
              <a:t>&amp;</a:t>
            </a:r>
            <a:r>
              <a:rPr spc="-85" dirty="0"/>
              <a:t> </a:t>
            </a:r>
            <a:r>
              <a:rPr spc="-5" dirty="0"/>
              <a:t>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9" y="1107342"/>
            <a:ext cx="8394701" cy="430887"/>
          </a:xfrm>
        </p:spPr>
        <p:txBody>
          <a:bodyPr/>
          <a:lstStyle/>
          <a:p>
            <a:pPr algn="ctr"/>
            <a:r>
              <a:rPr lang="en-US" dirty="0"/>
              <a:t>How to represent signed numbers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793080"/>
            <a:ext cx="8915400" cy="506491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 Plus and minus</a:t>
            </a:r>
            <a:r>
              <a:rPr lang="en-US" b="1" dirty="0">
                <a:solidFill>
                  <a:schemeClr val="tx2"/>
                </a:solidFill>
              </a:rPr>
              <a:t> sign used for decimal numbers:    25 (or +25), -16, etc.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 For computers</a:t>
            </a:r>
            <a:r>
              <a:rPr lang="en-US" b="1" dirty="0">
                <a:solidFill>
                  <a:schemeClr val="tx2"/>
                </a:solidFill>
              </a:rPr>
              <a:t>, desirable to represent everything as </a:t>
            </a:r>
            <a:r>
              <a:rPr lang="en-US" b="1" i="1" dirty="0">
                <a:solidFill>
                  <a:srgbClr val="C00000"/>
                </a:solidFill>
              </a:rPr>
              <a:t>bits</a:t>
            </a:r>
            <a:r>
              <a:rPr lang="en-US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 Three types of signed binary number representations: </a:t>
            </a:r>
            <a:r>
              <a:rPr lang="en-US" b="1" dirty="0">
                <a:solidFill>
                  <a:srgbClr val="005400"/>
                </a:solidFill>
              </a:rPr>
              <a:t>signed magnitude, 1’s complement, 2’s complement.</a:t>
            </a:r>
          </a:p>
          <a:p>
            <a:endParaRPr lang="en-US" b="1" dirty="0">
              <a:solidFill>
                <a:srgbClr val="0054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 In each case: </a:t>
            </a:r>
            <a:r>
              <a:rPr lang="en-US" b="1" dirty="0"/>
              <a:t>most significant bit indicates sign: positive (0) or negative (1). </a:t>
            </a:r>
            <a:r>
              <a:rPr lang="en-US" dirty="0"/>
              <a:t>Consider </a:t>
            </a:r>
            <a:r>
              <a:rPr lang="en-US" b="1" i="1" dirty="0"/>
              <a:t>signed magnitude</a:t>
            </a:r>
            <a:r>
              <a:rPr lang="en-US" dirty="0"/>
              <a:t>: 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baseline="-25000" dirty="0"/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457200" y="5500688"/>
            <a:ext cx="2784475" cy="1052512"/>
            <a:chOff x="326" y="3335"/>
            <a:chExt cx="1754" cy="663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854" y="3335"/>
              <a:ext cx="122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</a:t>
              </a:r>
              <a:r>
                <a:rPr lang="en-US" dirty="0"/>
                <a:t>0001100</a:t>
              </a:r>
              <a:r>
                <a:rPr lang="en-US" baseline="-25000" dirty="0"/>
                <a:t>2 </a:t>
              </a:r>
              <a:r>
                <a:rPr lang="en-US" dirty="0"/>
                <a:t>= 12</a:t>
              </a:r>
              <a:r>
                <a:rPr lang="en-US" baseline="-25000" dirty="0"/>
                <a:t>10</a:t>
              </a:r>
              <a:endParaRPr lang="en-US" dirty="0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V="1">
              <a:off x="720" y="3552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26" y="3767"/>
              <a:ext cx="5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5400"/>
                  </a:solidFill>
                </a:rPr>
                <a:t>Sign bit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008" y="355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 flipV="1">
              <a:off x="1296" y="360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286" y="3767"/>
              <a:ext cx="7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5400"/>
                  </a:solidFill>
                </a:rPr>
                <a:t>Magnitude</a:t>
              </a:r>
            </a:p>
          </p:txBody>
        </p:sp>
      </p:grpSp>
      <p:grpSp>
        <p:nvGrpSpPr>
          <p:cNvPr id="18" name="Group 67"/>
          <p:cNvGrpSpPr>
            <a:grpSpLocks/>
          </p:cNvGrpSpPr>
          <p:nvPr/>
        </p:nvGrpSpPr>
        <p:grpSpPr bwMode="auto">
          <a:xfrm>
            <a:off x="4572000" y="5424487"/>
            <a:ext cx="2924175" cy="1052513"/>
            <a:chOff x="326" y="3335"/>
            <a:chExt cx="1842" cy="663"/>
          </a:xfrm>
        </p:grpSpPr>
        <p:sp>
          <p:nvSpPr>
            <p:cNvPr id="19" name="Text Box 68"/>
            <p:cNvSpPr txBox="1">
              <a:spLocks noChangeArrowheads="1"/>
            </p:cNvSpPr>
            <p:nvPr/>
          </p:nvSpPr>
          <p:spPr bwMode="auto">
            <a:xfrm>
              <a:off x="854" y="3335"/>
              <a:ext cx="1314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</a:t>
              </a:r>
              <a:r>
                <a:rPr lang="en-US" dirty="0"/>
                <a:t>0001100</a:t>
              </a:r>
              <a:r>
                <a:rPr lang="en-US" baseline="-25000" dirty="0"/>
                <a:t>2 </a:t>
              </a:r>
              <a:r>
                <a:rPr lang="en-US" dirty="0"/>
                <a:t>=  -12</a:t>
              </a:r>
              <a:r>
                <a:rPr lang="en-US" baseline="-25000" dirty="0"/>
                <a:t>10</a:t>
              </a:r>
              <a:endParaRPr lang="en-US" dirty="0"/>
            </a:p>
          </p:txBody>
        </p:sp>
        <p:sp>
          <p:nvSpPr>
            <p:cNvPr id="20" name="Line 69"/>
            <p:cNvSpPr>
              <a:spLocks noChangeShapeType="1"/>
            </p:cNvSpPr>
            <p:nvPr/>
          </p:nvSpPr>
          <p:spPr bwMode="auto">
            <a:xfrm flipV="1">
              <a:off x="720" y="3552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70"/>
            <p:cNvSpPr txBox="1">
              <a:spLocks noChangeArrowheads="1"/>
            </p:cNvSpPr>
            <p:nvPr/>
          </p:nvSpPr>
          <p:spPr bwMode="auto">
            <a:xfrm>
              <a:off x="326" y="3767"/>
              <a:ext cx="59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5400"/>
                  </a:solidFill>
                </a:rPr>
                <a:t>Sign bit</a:t>
              </a:r>
            </a:p>
          </p:txBody>
        </p:sp>
        <p:sp>
          <p:nvSpPr>
            <p:cNvPr id="22" name="Line 71"/>
            <p:cNvSpPr>
              <a:spLocks noChangeShapeType="1"/>
            </p:cNvSpPr>
            <p:nvPr/>
          </p:nvSpPr>
          <p:spPr bwMode="auto">
            <a:xfrm>
              <a:off x="1008" y="355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72"/>
            <p:cNvSpPr>
              <a:spLocks noChangeShapeType="1"/>
            </p:cNvSpPr>
            <p:nvPr/>
          </p:nvSpPr>
          <p:spPr bwMode="auto">
            <a:xfrm flipH="1" flipV="1">
              <a:off x="1296" y="360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73"/>
            <p:cNvSpPr txBox="1">
              <a:spLocks noChangeArrowheads="1"/>
            </p:cNvSpPr>
            <p:nvPr/>
          </p:nvSpPr>
          <p:spPr bwMode="auto">
            <a:xfrm>
              <a:off x="1286" y="3767"/>
              <a:ext cx="7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5400"/>
                  </a:solidFill>
                </a:rPr>
                <a:t>Magnitude</a:t>
              </a:r>
            </a:p>
          </p:txBody>
        </p:sp>
      </p:grpSp>
      <p:sp>
        <p:nvSpPr>
          <p:cNvPr id="25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4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11288" y="5791200"/>
              <a:ext cx="88900" cy="1588"/>
            </p14:xfrm>
          </p:contentPart>
        </mc:Choice>
        <mc:Fallback xmlns=""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4861" y="5762616"/>
                <a:ext cx="101039" cy="55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78463" y="5715000"/>
              <a:ext cx="160337" cy="19050"/>
            </p14:xfrm>
          </p:contentPart>
        </mc:Choice>
        <mc:Fallback xmlns=""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72021" y="5708276"/>
                <a:ext cx="172505" cy="3175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9" y="1107342"/>
            <a:ext cx="8394701" cy="430887"/>
          </a:xfrm>
        </p:spPr>
        <p:txBody>
          <a:bodyPr/>
          <a:lstStyle/>
          <a:p>
            <a:pPr algn="ctr"/>
            <a:r>
              <a:rPr lang="en-US" dirty="0"/>
              <a:t>One’s complement representation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793081"/>
            <a:ext cx="8915400" cy="6358664"/>
          </a:xfrm>
        </p:spPr>
        <p:txBody>
          <a:bodyPr/>
          <a:lstStyle/>
          <a:p>
            <a:pPr marL="457200" indent="-457200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•"/>
            </a:pPr>
            <a:r>
              <a:rPr lang="en-US" sz="2800" b="1" dirty="0">
                <a:solidFill>
                  <a:schemeClr val="tx2"/>
                </a:solidFill>
                <a:latin typeface="+mn-lt"/>
              </a:rPr>
              <a:t>The one’s complement of a binary number involves inverting all bits.</a:t>
            </a:r>
          </a:p>
          <a:p>
            <a:pPr marL="952500" lvl="1" indent="-457200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1’s complement of 00110011 is </a:t>
            </a:r>
            <a:r>
              <a:rPr lang="en-US" sz="2800" b="1" dirty="0">
                <a:solidFill>
                  <a:srgbClr val="005400"/>
                </a:solidFill>
              </a:rPr>
              <a:t>11001100</a:t>
            </a:r>
            <a:endParaRPr lang="en-US" sz="2800" b="1" dirty="0">
              <a:solidFill>
                <a:schemeClr val="tx2"/>
              </a:solidFill>
            </a:endParaRPr>
          </a:p>
          <a:p>
            <a:pPr marL="952500" lvl="1" indent="-457200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1’s complement of 10101010 is </a:t>
            </a:r>
            <a:r>
              <a:rPr lang="en-US" sz="2800" b="1" dirty="0">
                <a:solidFill>
                  <a:srgbClr val="005400"/>
                </a:solidFill>
              </a:rPr>
              <a:t>01010101</a:t>
            </a:r>
          </a:p>
          <a:p>
            <a:pPr marL="0" lvl="1">
              <a:lnSpc>
                <a:spcPct val="75000"/>
              </a:lnSpc>
              <a:spcBef>
                <a:spcPct val="65000"/>
              </a:spcBef>
              <a:buSzPct val="100000"/>
              <a:buFont typeface="Arial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 For an n bit number </a:t>
            </a:r>
            <a:r>
              <a:rPr lang="en-US" sz="2800" b="1" dirty="0">
                <a:solidFill>
                  <a:schemeClr val="accent2"/>
                </a:solidFill>
              </a:rPr>
              <a:t>N </a:t>
            </a:r>
            <a:r>
              <a:rPr lang="en-US" sz="2800" b="1" dirty="0">
                <a:solidFill>
                  <a:schemeClr val="tx2"/>
                </a:solidFill>
              </a:rPr>
              <a:t>the 1’s complement is (2</a:t>
            </a:r>
            <a:r>
              <a:rPr lang="en-US" sz="2800" b="1" baseline="30000" dirty="0">
                <a:solidFill>
                  <a:schemeClr val="tx2"/>
                </a:solidFill>
              </a:rPr>
              <a:t>n</a:t>
            </a:r>
            <a:r>
              <a:rPr lang="en-US" sz="2800" b="1" dirty="0">
                <a:solidFill>
                  <a:schemeClr val="tx2"/>
                </a:solidFill>
              </a:rPr>
              <a:t>-1) – N.</a:t>
            </a:r>
          </a:p>
          <a:p>
            <a:pPr marL="0" lvl="1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2800" b="1" dirty="0">
                <a:solidFill>
                  <a:schemeClr val="tx2"/>
                </a:solidFill>
              </a:rPr>
              <a:t>e.g. </a:t>
            </a:r>
            <a:r>
              <a:rPr lang="en-US" sz="2800" b="1" dirty="0">
                <a:solidFill>
                  <a:srgbClr val="C00000"/>
                </a:solidFill>
              </a:rPr>
              <a:t>For 4 bit number 0101 , 1</a:t>
            </a:r>
            <a:r>
              <a:rPr lang="en-US" sz="2800" b="1" baseline="30000" dirty="0">
                <a:solidFill>
                  <a:srgbClr val="C00000"/>
                </a:solidFill>
              </a:rPr>
              <a:t>’s</a:t>
            </a:r>
            <a:r>
              <a:rPr lang="en-US" sz="2800" b="1" dirty="0">
                <a:solidFill>
                  <a:srgbClr val="C00000"/>
                </a:solidFill>
              </a:rPr>
              <a:t> complement is 1010 </a:t>
            </a:r>
          </a:p>
          <a:p>
            <a:pPr marL="0" lvl="1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2800" b="1" dirty="0">
                <a:solidFill>
                  <a:schemeClr val="tx2"/>
                </a:solidFill>
              </a:rPr>
              <a:t>(2</a:t>
            </a:r>
            <a:r>
              <a:rPr lang="en-US" sz="2800" b="1" baseline="30000" dirty="0">
                <a:solidFill>
                  <a:schemeClr val="tx2"/>
                </a:solidFill>
              </a:rPr>
              <a:t>n</a:t>
            </a:r>
            <a:r>
              <a:rPr lang="en-US" sz="2800" b="1" dirty="0">
                <a:solidFill>
                  <a:schemeClr val="tx2"/>
                </a:solidFill>
              </a:rPr>
              <a:t>-1) – N  = (16 -1 ) – 5  = 15 - 5 = 10  in </a:t>
            </a:r>
            <a:r>
              <a:rPr lang="en-US" sz="2800" b="1">
                <a:solidFill>
                  <a:schemeClr val="tx2"/>
                </a:solidFill>
              </a:rPr>
              <a:t>binary 1010</a:t>
            </a:r>
            <a:endParaRPr lang="en-US" sz="2800" b="1" dirty="0">
              <a:solidFill>
                <a:schemeClr val="tx2"/>
              </a:solidFill>
            </a:endParaRPr>
          </a:p>
          <a:p>
            <a:pPr marL="0" lvl="1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2800" b="1" dirty="0">
                <a:solidFill>
                  <a:srgbClr val="C00000"/>
                </a:solidFill>
              </a:rPr>
              <a:t>        For 4 bit number 0111 , 1</a:t>
            </a:r>
            <a:r>
              <a:rPr lang="en-US" sz="2800" b="1" baseline="30000" dirty="0">
                <a:solidFill>
                  <a:srgbClr val="C00000"/>
                </a:solidFill>
              </a:rPr>
              <a:t>’s</a:t>
            </a:r>
            <a:r>
              <a:rPr lang="en-US" sz="2800" b="1" dirty="0">
                <a:solidFill>
                  <a:srgbClr val="C00000"/>
                </a:solidFill>
              </a:rPr>
              <a:t> complement is 1000</a:t>
            </a:r>
          </a:p>
          <a:p>
            <a:pPr marL="0" lvl="1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2800" b="1" dirty="0">
                <a:solidFill>
                  <a:schemeClr val="tx2"/>
                </a:solidFill>
              </a:rPr>
              <a:t>(2</a:t>
            </a:r>
            <a:r>
              <a:rPr lang="en-US" sz="2800" b="1" baseline="30000" dirty="0">
                <a:solidFill>
                  <a:schemeClr val="tx2"/>
                </a:solidFill>
              </a:rPr>
              <a:t>n</a:t>
            </a:r>
            <a:r>
              <a:rPr lang="en-US" sz="2800" b="1" dirty="0">
                <a:solidFill>
                  <a:schemeClr val="tx2"/>
                </a:solidFill>
              </a:rPr>
              <a:t>-1) – N  = (16 -1 ) – 7  = 15 -7 = 8  in binary 1000</a:t>
            </a:r>
          </a:p>
          <a:p>
            <a:pPr marL="0" lvl="1">
              <a:lnSpc>
                <a:spcPct val="75000"/>
              </a:lnSpc>
              <a:spcBef>
                <a:spcPct val="65000"/>
              </a:spcBef>
              <a:buSzPct val="100000"/>
            </a:pPr>
            <a:endParaRPr lang="en-US" sz="2800" b="1" dirty="0">
              <a:solidFill>
                <a:schemeClr val="tx2"/>
              </a:solidFill>
            </a:endParaRPr>
          </a:p>
          <a:p>
            <a:pPr marL="952500" lvl="1" indent="-457200">
              <a:lnSpc>
                <a:spcPct val="75000"/>
              </a:lnSpc>
              <a:spcBef>
                <a:spcPct val="65000"/>
              </a:spcBef>
              <a:buSzPct val="100000"/>
            </a:pPr>
            <a:endParaRPr lang="en-US" sz="2400" b="1" dirty="0">
              <a:solidFill>
                <a:srgbClr val="005400"/>
              </a:solidFill>
            </a:endParaRPr>
          </a:p>
          <a:p>
            <a:endParaRPr lang="en-US" dirty="0"/>
          </a:p>
        </p:txBody>
      </p:sp>
      <p:sp>
        <p:nvSpPr>
          <p:cNvPr id="18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9" y="1107342"/>
            <a:ext cx="8394701" cy="430887"/>
          </a:xfrm>
        </p:spPr>
        <p:txBody>
          <a:bodyPr/>
          <a:lstStyle/>
          <a:p>
            <a:pPr algn="ctr"/>
            <a:r>
              <a:rPr lang="en-US" dirty="0"/>
              <a:t>Two’s complement representation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793081"/>
            <a:ext cx="8915400" cy="4715137"/>
          </a:xfrm>
        </p:spPr>
        <p:txBody>
          <a:bodyPr/>
          <a:lstStyle/>
          <a:p>
            <a:pPr marL="457200" indent="-457200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•"/>
            </a:pPr>
            <a:r>
              <a:rPr lang="en-US" b="1" dirty="0">
                <a:solidFill>
                  <a:schemeClr val="tx2"/>
                </a:solidFill>
              </a:rPr>
              <a:t>The two’s complement of a binary number involves inverting all bits </a:t>
            </a:r>
            <a:r>
              <a:rPr lang="en-US" b="1" dirty="0">
                <a:solidFill>
                  <a:srgbClr val="005400"/>
                </a:solidFill>
              </a:rPr>
              <a:t>and adding 1</a:t>
            </a:r>
            <a:r>
              <a:rPr lang="en-US" b="1" dirty="0">
                <a:solidFill>
                  <a:schemeClr val="tx2"/>
                </a:solidFill>
              </a:rPr>
              <a:t>.</a:t>
            </a:r>
          </a:p>
          <a:p>
            <a:pPr marL="952500" lvl="1" indent="-457200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2’s complement of 00110011 is </a:t>
            </a:r>
            <a:r>
              <a:rPr lang="en-US" sz="2400" b="1" dirty="0">
                <a:solidFill>
                  <a:srgbClr val="005400"/>
                </a:solidFill>
              </a:rPr>
              <a:t>11001101</a:t>
            </a:r>
            <a:endParaRPr lang="en-US" sz="2400" b="1" dirty="0">
              <a:solidFill>
                <a:schemeClr val="tx2"/>
              </a:solidFill>
            </a:endParaRPr>
          </a:p>
          <a:p>
            <a:pPr marL="952500" lvl="1" indent="-457200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2’s complement of 10101010 is </a:t>
            </a:r>
            <a:r>
              <a:rPr lang="en-US" sz="2400" b="1" dirty="0">
                <a:solidFill>
                  <a:srgbClr val="005400"/>
                </a:solidFill>
              </a:rPr>
              <a:t>01010110</a:t>
            </a:r>
          </a:p>
          <a:p>
            <a:pPr marL="457200" indent="-457200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•"/>
            </a:pPr>
            <a:r>
              <a:rPr lang="en-US" b="1" dirty="0">
                <a:solidFill>
                  <a:schemeClr val="tx2"/>
                </a:solidFill>
              </a:rPr>
              <a:t>For an n bit number </a:t>
            </a:r>
            <a:r>
              <a:rPr lang="en-US" b="1" dirty="0">
                <a:solidFill>
                  <a:schemeClr val="accent2"/>
                </a:solidFill>
              </a:rPr>
              <a:t>N, </a:t>
            </a:r>
            <a:r>
              <a:rPr lang="en-US" b="1" dirty="0">
                <a:solidFill>
                  <a:schemeClr val="tx2"/>
                </a:solidFill>
              </a:rPr>
              <a:t>the 2’s complement is (2</a:t>
            </a:r>
            <a:r>
              <a:rPr lang="en-US" b="1" baseline="30000" dirty="0">
                <a:solidFill>
                  <a:schemeClr val="tx2"/>
                </a:solidFill>
              </a:rPr>
              <a:t>n</a:t>
            </a:r>
            <a:r>
              <a:rPr lang="en-US" b="1" dirty="0">
                <a:solidFill>
                  <a:schemeClr val="tx2"/>
                </a:solidFill>
              </a:rPr>
              <a:t>-1) – N + 1.</a:t>
            </a:r>
          </a:p>
          <a:p>
            <a:pPr marL="952500" lvl="1" indent="-45720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2400" b="1" dirty="0">
                <a:solidFill>
                  <a:srgbClr val="005400"/>
                </a:solidFill>
              </a:rPr>
              <a:t>e.g. For 4 bit number </a:t>
            </a:r>
            <a:r>
              <a:rPr lang="en-US" sz="2400" b="1" dirty="0">
                <a:solidFill>
                  <a:srgbClr val="C00000"/>
                </a:solidFill>
              </a:rPr>
              <a:t>0100</a:t>
            </a:r>
            <a:r>
              <a:rPr lang="en-US" sz="2400" b="1" dirty="0">
                <a:solidFill>
                  <a:srgbClr val="005400"/>
                </a:solidFill>
              </a:rPr>
              <a:t>, 2’s complement is </a:t>
            </a:r>
            <a:r>
              <a:rPr lang="en-US" sz="2400" b="1" dirty="0">
                <a:solidFill>
                  <a:srgbClr val="C00000"/>
                </a:solidFill>
              </a:rPr>
              <a:t>1100</a:t>
            </a:r>
          </a:p>
          <a:p>
            <a:pPr marL="952500" lvl="1" indent="-45720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2400" b="1" dirty="0">
                <a:solidFill>
                  <a:srgbClr val="C00000"/>
                </a:solidFill>
              </a:rPr>
              <a:t>n=4, N=4</a:t>
            </a:r>
          </a:p>
          <a:p>
            <a:pPr marL="952500" lvl="1" indent="-45720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2400" b="1" dirty="0">
                <a:solidFill>
                  <a:srgbClr val="C00000"/>
                </a:solidFill>
              </a:rPr>
              <a:t>(2</a:t>
            </a:r>
            <a:r>
              <a:rPr lang="en-US" sz="2400" b="1" baseline="30000" dirty="0">
                <a:solidFill>
                  <a:srgbClr val="C00000"/>
                </a:solidFill>
              </a:rPr>
              <a:t>4  </a:t>
            </a:r>
            <a:r>
              <a:rPr lang="en-US" sz="2400" b="1" dirty="0">
                <a:solidFill>
                  <a:srgbClr val="C00000"/>
                </a:solidFill>
              </a:rPr>
              <a:t>- 1)  - 4 + 1 = (15) -3 = 12 </a:t>
            </a:r>
          </a:p>
          <a:p>
            <a:pPr marL="952500" lvl="1" indent="-457200">
              <a:lnSpc>
                <a:spcPct val="75000"/>
              </a:lnSpc>
              <a:spcBef>
                <a:spcPct val="65000"/>
              </a:spcBef>
              <a:buSzPct val="100000"/>
            </a:pPr>
            <a:endParaRPr lang="en-US" sz="2400" b="1" baseline="30000" dirty="0">
              <a:solidFill>
                <a:srgbClr val="FF0000"/>
              </a:solidFill>
            </a:endParaRPr>
          </a:p>
          <a:p>
            <a:pPr marL="952500" lvl="1" indent="-457200">
              <a:lnSpc>
                <a:spcPct val="75000"/>
              </a:lnSpc>
              <a:spcBef>
                <a:spcPct val="65000"/>
              </a:spcBef>
              <a:buSzPct val="100000"/>
            </a:pPr>
            <a:r>
              <a:rPr lang="en-US" sz="2400" b="1" baseline="30000" dirty="0">
                <a:solidFill>
                  <a:srgbClr val="FF0000"/>
                </a:solidFill>
              </a:rPr>
              <a:t>    </a:t>
            </a:r>
          </a:p>
          <a:p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9" y="1107342"/>
            <a:ext cx="8928101" cy="430887"/>
          </a:xfrm>
        </p:spPr>
        <p:txBody>
          <a:bodyPr/>
          <a:lstStyle/>
          <a:p>
            <a:pPr algn="ctr"/>
            <a:r>
              <a:rPr lang="en-US" dirty="0"/>
              <a:t>Two’s Complement Shortcuts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708981"/>
          </a:xfrm>
        </p:spPr>
        <p:txBody>
          <a:bodyPr/>
          <a:lstStyle/>
          <a:p>
            <a:pPr marL="342900" indent="-342900"/>
            <a:r>
              <a:rPr lang="en-US" dirty="0"/>
              <a:t>Algorithm 1  – Simply </a:t>
            </a:r>
            <a:r>
              <a:rPr lang="en-US" dirty="0">
                <a:solidFill>
                  <a:srgbClr val="C00000"/>
                </a:solidFill>
              </a:rPr>
              <a:t>complement each bit</a:t>
            </a:r>
            <a:r>
              <a:rPr lang="en-US" dirty="0"/>
              <a:t> and then </a:t>
            </a:r>
            <a:r>
              <a:rPr lang="en-US" dirty="0">
                <a:solidFill>
                  <a:srgbClr val="C00000"/>
                </a:solidFill>
              </a:rPr>
              <a:t>add 1</a:t>
            </a:r>
            <a:r>
              <a:rPr lang="en-US" dirty="0"/>
              <a:t> to the result.</a:t>
            </a:r>
          </a:p>
          <a:p>
            <a:pPr marL="742950" lvl="1" indent="-285750"/>
            <a:r>
              <a:rPr lang="en-US" sz="2000" dirty="0"/>
              <a:t>Finding the </a:t>
            </a:r>
            <a:r>
              <a:rPr lang="en-US" sz="2000" dirty="0">
                <a:solidFill>
                  <a:srgbClr val="C00000"/>
                </a:solidFill>
              </a:rPr>
              <a:t>2’s complement of (01100101)</a:t>
            </a:r>
            <a:r>
              <a:rPr lang="en-US" sz="2000" baseline="-25000" dirty="0">
                <a:solidFill>
                  <a:srgbClr val="C00000"/>
                </a:solidFill>
              </a:rPr>
              <a:t>2</a:t>
            </a:r>
            <a:r>
              <a:rPr lang="en-US" sz="2000" dirty="0"/>
              <a:t> and of its </a:t>
            </a:r>
            <a:r>
              <a:rPr lang="en-US" sz="2000" dirty="0">
                <a:solidFill>
                  <a:srgbClr val="C00000"/>
                </a:solidFill>
              </a:rPr>
              <a:t>2’s complement</a:t>
            </a:r>
            <a:r>
              <a:rPr lang="en-US" sz="2000" dirty="0"/>
              <a:t>…</a:t>
            </a:r>
          </a:p>
          <a:p>
            <a:pPr marL="742950" lvl="1" indent="-285750">
              <a:buFontTx/>
              <a:buNone/>
            </a:pPr>
            <a:r>
              <a:rPr lang="en-US" sz="2000" dirty="0"/>
              <a:t>   </a:t>
            </a:r>
            <a:r>
              <a:rPr lang="en-US" sz="2000" b="1" dirty="0"/>
              <a:t>  N   = 01100101	[N] = 	10011011</a:t>
            </a:r>
          </a:p>
          <a:p>
            <a:pPr marL="1143000" lvl="2" indent="-228600">
              <a:buFontTx/>
              <a:buNone/>
            </a:pPr>
            <a:r>
              <a:rPr lang="en-US" sz="2000" b="1" dirty="0"/>
              <a:t>	  10011010              	01100100</a:t>
            </a:r>
          </a:p>
          <a:p>
            <a:pPr marL="1143000" lvl="2" indent="-228600">
              <a:buFontTx/>
              <a:buNone/>
            </a:pPr>
            <a:r>
              <a:rPr lang="en-US" sz="2000" b="1" dirty="0"/>
              <a:t> 	+                1	      +	                 1</a:t>
            </a:r>
          </a:p>
          <a:p>
            <a:pPr marL="1143000" lvl="2" indent="-228600">
              <a:buFontTx/>
              <a:buNone/>
            </a:pPr>
            <a:r>
              <a:rPr lang="en-US" sz="2000" b="1" dirty="0"/>
              <a:t>	---------------	            ------------------</a:t>
            </a:r>
          </a:p>
          <a:p>
            <a:pPr marL="1143000" lvl="2" indent="-228600">
              <a:buFontTx/>
              <a:buNone/>
            </a:pPr>
            <a:r>
              <a:rPr lang="en-US" sz="2000" b="1" dirty="0"/>
              <a:t>	   10011011     	      	01100101</a:t>
            </a:r>
          </a:p>
          <a:p>
            <a:pPr marL="342900" indent="-342900"/>
            <a:r>
              <a:rPr lang="en-US" dirty="0"/>
              <a:t>Algorithm 2 – Starting with the </a:t>
            </a:r>
            <a:r>
              <a:rPr lang="en-US" dirty="0">
                <a:solidFill>
                  <a:srgbClr val="C00000"/>
                </a:solidFill>
              </a:rPr>
              <a:t>least significant bit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copy </a:t>
            </a:r>
            <a:r>
              <a:rPr lang="en-US" dirty="0"/>
              <a:t>all of the bits </a:t>
            </a:r>
            <a:r>
              <a:rPr lang="en-US" dirty="0">
                <a:solidFill>
                  <a:srgbClr val="C00000"/>
                </a:solidFill>
              </a:rPr>
              <a:t>up to and including the first 1 bit</a:t>
            </a:r>
            <a:r>
              <a:rPr lang="en-US" dirty="0"/>
              <a:t> and then </a:t>
            </a:r>
            <a:r>
              <a:rPr lang="en-US" dirty="0">
                <a:solidFill>
                  <a:srgbClr val="C00000"/>
                </a:solidFill>
              </a:rPr>
              <a:t>complementing </a:t>
            </a:r>
            <a:r>
              <a:rPr lang="en-US" dirty="0"/>
              <a:t>the remaining bits.</a:t>
            </a:r>
          </a:p>
          <a:p>
            <a:pPr marL="742950" lvl="1" indent="-285750"/>
            <a:r>
              <a:rPr lang="en-US" dirty="0"/>
              <a:t>	</a:t>
            </a:r>
            <a:r>
              <a:rPr lang="en-US" sz="2000" dirty="0"/>
              <a:t>N 	= 0 1 1 0 0 1 0 1</a:t>
            </a:r>
          </a:p>
          <a:p>
            <a:pPr marL="342900" indent="-342900">
              <a:buFontTx/>
              <a:buNone/>
            </a:pPr>
            <a:r>
              <a:rPr lang="en-US" dirty="0"/>
              <a:t>	    [N] 	</a:t>
            </a:r>
            <a:r>
              <a:rPr lang="en-US" sz="2000" dirty="0"/>
              <a:t>= 1 0 0 1 1 0 1 1</a:t>
            </a:r>
          </a:p>
          <a:p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609600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2899" y="1119426"/>
            <a:ext cx="4203701" cy="861774"/>
          </a:xfrm>
        </p:spPr>
        <p:txBody>
          <a:bodyPr/>
          <a:lstStyle/>
          <a:p>
            <a:r>
              <a:rPr lang="en-US" dirty="0"/>
              <a:t>1’s Complement Addition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2954655"/>
          </a:xfrm>
        </p:spPr>
        <p:txBody>
          <a:bodyPr/>
          <a:lstStyle/>
          <a:p>
            <a:pPr marL="342900" indent="-342900"/>
            <a:r>
              <a:rPr lang="en-US" dirty="0"/>
              <a:t>Using 1’s complement numbers, adding numbers is easy. </a:t>
            </a:r>
          </a:p>
          <a:p>
            <a:pPr marL="342900" indent="-342900"/>
            <a:r>
              <a:rPr lang="en-US" dirty="0"/>
              <a:t>For example, suppose we wish to add </a:t>
            </a:r>
            <a:r>
              <a:rPr lang="en-US" dirty="0">
                <a:solidFill>
                  <a:srgbClr val="C00000"/>
                </a:solidFill>
              </a:rPr>
              <a:t>+(1100)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and +(0001)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/>
              <a:t>.  </a:t>
            </a:r>
          </a:p>
          <a:p>
            <a:pPr marL="342900" indent="-342900"/>
            <a:r>
              <a:rPr lang="en-US" dirty="0"/>
              <a:t>Let’s compute (12)</a:t>
            </a:r>
            <a:r>
              <a:rPr lang="en-US" baseline="-25000" dirty="0"/>
              <a:t>10</a:t>
            </a:r>
            <a:r>
              <a:rPr lang="en-US" dirty="0"/>
              <a:t> + (1)</a:t>
            </a:r>
            <a:r>
              <a:rPr lang="en-US" baseline="-25000" dirty="0"/>
              <a:t>10</a:t>
            </a:r>
            <a:r>
              <a:rPr lang="en-US" dirty="0"/>
              <a:t>.</a:t>
            </a:r>
          </a:p>
          <a:p>
            <a:pPr marL="742950" lvl="1" indent="-285750"/>
            <a:endParaRPr lang="en-US" sz="2400" dirty="0">
              <a:solidFill>
                <a:schemeClr val="tx1"/>
              </a:solidFill>
            </a:endParaRPr>
          </a:p>
          <a:p>
            <a:pPr marL="742950" lvl="1" indent="-285750"/>
            <a:r>
              <a:rPr lang="en-US" sz="2400" dirty="0">
                <a:solidFill>
                  <a:schemeClr val="tx1"/>
                </a:solidFill>
              </a:rPr>
              <a:t>(12)</a:t>
            </a:r>
            <a:r>
              <a:rPr lang="en-US" sz="2400" baseline="-25000" dirty="0">
                <a:solidFill>
                  <a:schemeClr val="tx1"/>
                </a:solidFill>
              </a:rPr>
              <a:t>10</a:t>
            </a:r>
            <a:r>
              <a:rPr lang="en-US" sz="2400" dirty="0">
                <a:solidFill>
                  <a:schemeClr val="tx1"/>
                </a:solidFill>
              </a:rPr>
              <a:t>  = +(1100)</a:t>
            </a:r>
            <a:r>
              <a:rPr lang="en-US" sz="2400" baseline="-25000" dirty="0">
                <a:solidFill>
                  <a:schemeClr val="tx1"/>
                </a:solidFill>
              </a:rPr>
              <a:t>2     </a:t>
            </a:r>
            <a:r>
              <a:rPr lang="en-US" sz="2400" dirty="0">
                <a:solidFill>
                  <a:schemeClr val="tx1"/>
                </a:solidFill>
              </a:rPr>
              <a:t>= 01100</a:t>
            </a:r>
            <a:r>
              <a:rPr lang="en-US" sz="2400" baseline="-25000" dirty="0">
                <a:solidFill>
                  <a:schemeClr val="tx1"/>
                </a:solidFill>
              </a:rPr>
              <a:t>2 </a:t>
            </a:r>
            <a:r>
              <a:rPr lang="en-US" sz="2400" dirty="0">
                <a:solidFill>
                  <a:schemeClr val="tx1"/>
                </a:solidFill>
              </a:rPr>
              <a:t> 	</a:t>
            </a:r>
            <a:endParaRPr lang="en-US" sz="2400" baseline="-25000" dirty="0">
              <a:solidFill>
                <a:schemeClr val="tx1"/>
              </a:solidFill>
            </a:endParaRPr>
          </a:p>
          <a:p>
            <a:pPr marL="742950" lvl="1" indent="-285750"/>
            <a:r>
              <a:rPr lang="en-US" sz="2400" dirty="0">
                <a:solidFill>
                  <a:schemeClr val="tx1"/>
                </a:solidFill>
              </a:rPr>
              <a:t>(1)</a:t>
            </a:r>
            <a:r>
              <a:rPr lang="en-US" sz="2400" baseline="-25000" dirty="0">
                <a:solidFill>
                  <a:schemeClr val="tx1"/>
                </a:solidFill>
              </a:rPr>
              <a:t>10</a:t>
            </a:r>
            <a:r>
              <a:rPr lang="en-US" sz="2400" dirty="0">
                <a:solidFill>
                  <a:schemeClr val="tx1"/>
                </a:solidFill>
              </a:rPr>
              <a:t>  =   +(0001)</a:t>
            </a:r>
            <a:r>
              <a:rPr lang="en-US" sz="2400" baseline="-25000" dirty="0">
                <a:solidFill>
                  <a:schemeClr val="tx1"/>
                </a:solidFill>
              </a:rPr>
              <a:t>2     </a:t>
            </a:r>
            <a:r>
              <a:rPr lang="en-US" sz="2400" dirty="0">
                <a:solidFill>
                  <a:schemeClr val="tx1"/>
                </a:solidFill>
              </a:rPr>
              <a:t>= 00001</a:t>
            </a:r>
            <a:r>
              <a:rPr lang="en-US" sz="2400" baseline="-25000" dirty="0">
                <a:solidFill>
                  <a:schemeClr val="tx1"/>
                </a:solidFill>
              </a:rPr>
              <a:t>2 </a:t>
            </a:r>
            <a:endParaRPr lang="en-US" sz="2400" dirty="0">
              <a:solidFill>
                <a:schemeClr val="tx1"/>
              </a:solidFill>
            </a:endParaRPr>
          </a:p>
          <a:p>
            <a:pPr marL="742950" lvl="1" indent="-285750"/>
            <a:endParaRPr lang="en-US" baseline="-25000" dirty="0"/>
          </a:p>
          <a:p>
            <a:pPr marL="742950" lvl="1" indent="-285750"/>
            <a:endParaRPr lang="en-US" baseline="-25000" dirty="0"/>
          </a:p>
          <a:p>
            <a:endParaRPr lang="en-US" dirty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029200" y="3352800"/>
            <a:ext cx="3762375" cy="3013075"/>
            <a:chOff x="3216" y="2112"/>
            <a:chExt cx="2370" cy="1898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3744" y="2112"/>
              <a:ext cx="1842" cy="1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dirty="0">
                  <a:solidFill>
                    <a:schemeClr val="tx1"/>
                  </a:solidFill>
                  <a:latin typeface="Courier New" pitchFamily="49" charset="0"/>
                </a:rPr>
                <a:t>	</a:t>
              </a:r>
              <a:r>
                <a:rPr lang="en-US" sz="2400" dirty="0">
                  <a:latin typeface="Courier New" pitchFamily="49" charset="0"/>
                </a:rPr>
                <a:t>0</a:t>
              </a:r>
              <a:r>
                <a:rPr lang="en-US" sz="2400" dirty="0">
                  <a:solidFill>
                    <a:schemeClr val="tx1"/>
                  </a:solidFill>
                  <a:latin typeface="Courier New" pitchFamily="49" charset="0"/>
                </a:rPr>
                <a:t> 1 1 0 0 </a:t>
              </a:r>
            </a:p>
            <a:p>
              <a:pPr eaLnBrk="1" hangingPunct="1"/>
              <a:r>
                <a:rPr lang="en-US" sz="2400" dirty="0">
                  <a:solidFill>
                    <a:schemeClr val="tx1"/>
                  </a:solidFill>
                  <a:latin typeface="Courier New" pitchFamily="49" charset="0"/>
                </a:rPr>
                <a:t>+	</a:t>
              </a:r>
              <a:r>
                <a:rPr lang="en-US" sz="2400" dirty="0">
                  <a:latin typeface="Courier New" pitchFamily="49" charset="0"/>
                </a:rPr>
                <a:t>0</a:t>
              </a:r>
              <a:r>
                <a:rPr lang="en-US" sz="2400" dirty="0">
                  <a:solidFill>
                    <a:schemeClr val="tx1"/>
                  </a:solidFill>
                  <a:latin typeface="Courier New" pitchFamily="49" charset="0"/>
                </a:rPr>
                <a:t> 0 0 0 1</a:t>
              </a:r>
            </a:p>
            <a:p>
              <a:pPr eaLnBrk="1" hangingPunct="1"/>
              <a:r>
                <a:rPr lang="en-US" sz="2400" dirty="0">
                  <a:solidFill>
                    <a:schemeClr val="tx1"/>
                  </a:solidFill>
                  <a:latin typeface="Courier New" pitchFamily="49" charset="0"/>
                </a:rPr>
                <a:t>--------------</a:t>
              </a:r>
            </a:p>
            <a:p>
              <a:pPr eaLnBrk="1" hangingPunct="1"/>
              <a:r>
                <a:rPr lang="en-US" sz="2400" dirty="0">
                  <a:solidFill>
                    <a:schemeClr val="tx1"/>
                  </a:solidFill>
                  <a:latin typeface="Courier New" pitchFamily="49" charset="0"/>
                </a:rPr>
                <a:t>  0  </a:t>
              </a:r>
              <a:r>
                <a:rPr lang="en-US" sz="2400" dirty="0">
                  <a:latin typeface="Courier New" pitchFamily="49" charset="0"/>
                </a:rPr>
                <a:t>0</a:t>
              </a:r>
              <a:r>
                <a:rPr lang="en-US" sz="2400" dirty="0">
                  <a:solidFill>
                    <a:schemeClr val="tx1"/>
                  </a:solidFill>
                  <a:latin typeface="Courier New" pitchFamily="49" charset="0"/>
                </a:rPr>
                <a:t> 1 1 0 1</a:t>
              </a:r>
            </a:p>
            <a:p>
              <a:pPr eaLnBrk="1" hangingPunct="1"/>
              <a:r>
                <a:rPr lang="en-US" sz="2400" dirty="0">
                  <a:solidFill>
                    <a:schemeClr val="tx1"/>
                  </a:solidFill>
                  <a:latin typeface="Courier New" pitchFamily="49" charset="0"/>
                </a:rPr>
                <a:t>             0</a:t>
              </a:r>
            </a:p>
            <a:p>
              <a:pPr eaLnBrk="1" hangingPunct="1"/>
              <a:r>
                <a:rPr lang="en-US" sz="2400" dirty="0">
                  <a:solidFill>
                    <a:schemeClr val="tx1"/>
                  </a:solidFill>
                  <a:latin typeface="Courier New" pitchFamily="49" charset="0"/>
                </a:rPr>
                <a:t>--------------</a:t>
              </a:r>
            </a:p>
            <a:p>
              <a:pPr eaLnBrk="1" hangingPunct="1"/>
              <a:r>
                <a:rPr lang="en-US" sz="2400" dirty="0">
                  <a:solidFill>
                    <a:schemeClr val="tx1"/>
                  </a:solidFill>
                  <a:latin typeface="Courier New" pitchFamily="49" charset="0"/>
                </a:rPr>
                <a:t>     </a:t>
              </a:r>
              <a:r>
                <a:rPr lang="en-US" sz="2400" dirty="0">
                  <a:latin typeface="Courier New" pitchFamily="49" charset="0"/>
                </a:rPr>
                <a:t>0</a:t>
              </a:r>
              <a:r>
                <a:rPr lang="en-US" sz="2400" dirty="0">
                  <a:solidFill>
                    <a:schemeClr val="tx1"/>
                  </a:solidFill>
                  <a:latin typeface="Courier New" pitchFamily="49" charset="0"/>
                </a:rPr>
                <a:t> 1 1 0 1</a:t>
              </a:r>
            </a:p>
            <a:p>
              <a:pPr eaLnBrk="1" hangingPunct="1"/>
              <a:endParaRPr lang="en-US" sz="24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4080" y="3072"/>
              <a:ext cx="1152" cy="96"/>
              <a:chOff x="4224" y="3648"/>
              <a:chExt cx="1152" cy="96"/>
            </a:xfrm>
          </p:grpSpPr>
          <p:sp>
            <p:nvSpPr>
              <p:cNvPr id="9" name="Line 5"/>
              <p:cNvSpPr>
                <a:spLocks noChangeShapeType="1"/>
              </p:cNvSpPr>
              <p:nvPr/>
            </p:nvSpPr>
            <p:spPr bwMode="auto">
              <a:xfrm>
                <a:off x="4224" y="3648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>
                <a:off x="4224" y="3744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3216" y="3024"/>
              <a:ext cx="73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Add carry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216" y="3456"/>
              <a:ext cx="524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Final </a:t>
              </a:r>
            </a:p>
            <a:p>
              <a:r>
                <a:rPr lang="en-US">
                  <a:solidFill>
                    <a:schemeClr val="accent2"/>
                  </a:solidFill>
                </a:rPr>
                <a:t>Result</a:t>
              </a:r>
            </a:p>
          </p:txBody>
        </p:sp>
      </p:grp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09600" y="4267200"/>
            <a:ext cx="4354012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Step 1:  Add binary numbers</a:t>
            </a:r>
          </a:p>
          <a:p>
            <a:r>
              <a:rPr lang="en-US" sz="2400" dirty="0"/>
              <a:t>Step 2: Add carry to low-order bit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8</a:t>
            </a:fld>
            <a:endParaRPr lang="en-US" dirty="0"/>
          </a:p>
        </p:txBody>
      </p:sp>
      <p:sp>
        <p:nvSpPr>
          <p:cNvPr id="13" name="object 2"/>
          <p:cNvSpPr txBox="1"/>
          <p:nvPr/>
        </p:nvSpPr>
        <p:spPr>
          <a:xfrm>
            <a:off x="1374060" y="609600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699" y="1143000"/>
            <a:ext cx="5041901" cy="861774"/>
          </a:xfrm>
        </p:spPr>
        <p:txBody>
          <a:bodyPr/>
          <a:lstStyle/>
          <a:p>
            <a:r>
              <a:rPr lang="en-US" dirty="0"/>
              <a:t>1’s Complement Subtraction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2215991"/>
          </a:xfrm>
        </p:spPr>
        <p:txBody>
          <a:bodyPr/>
          <a:lstStyle/>
          <a:p>
            <a:pPr marL="342900" indent="-342900"/>
            <a:r>
              <a:rPr lang="en-US" dirty="0"/>
              <a:t>Using 1’s complement numbers, subtracting numbers is also easy. </a:t>
            </a:r>
          </a:p>
          <a:p>
            <a:pPr marL="342900" indent="-342900"/>
            <a:r>
              <a:rPr lang="en-US" dirty="0"/>
              <a:t>For example, suppose we wish to </a:t>
            </a:r>
            <a:r>
              <a:rPr lang="en-US" dirty="0">
                <a:solidFill>
                  <a:schemeClr val="tx2"/>
                </a:solidFill>
              </a:rPr>
              <a:t>subtract</a:t>
            </a:r>
            <a:r>
              <a:rPr lang="en-US" dirty="0"/>
              <a:t> +(0001)</a:t>
            </a:r>
            <a:r>
              <a:rPr lang="en-US" baseline="-25000" dirty="0"/>
              <a:t>2</a:t>
            </a:r>
            <a:r>
              <a:rPr lang="en-US" dirty="0"/>
              <a:t> from +(1100)</a:t>
            </a:r>
            <a:r>
              <a:rPr lang="en-US" baseline="-25000" dirty="0"/>
              <a:t>2</a:t>
            </a:r>
            <a:r>
              <a:rPr lang="en-US" dirty="0"/>
              <a:t>.  </a:t>
            </a:r>
          </a:p>
          <a:p>
            <a:pPr marL="342900" indent="-342900"/>
            <a:r>
              <a:rPr lang="en-US" dirty="0"/>
              <a:t>Let’s compute (12)</a:t>
            </a:r>
            <a:r>
              <a:rPr lang="en-US" baseline="-25000" dirty="0"/>
              <a:t>10</a:t>
            </a:r>
            <a:r>
              <a:rPr lang="en-US" dirty="0"/>
              <a:t> - (1)</a:t>
            </a:r>
            <a:r>
              <a:rPr lang="en-US" baseline="-25000" dirty="0"/>
              <a:t>10</a:t>
            </a:r>
            <a:r>
              <a:rPr lang="en-US" dirty="0"/>
              <a:t>.</a:t>
            </a:r>
          </a:p>
          <a:p>
            <a:pPr marL="742950" lvl="1" indent="-285750"/>
            <a:r>
              <a:rPr lang="en-US" sz="2400" dirty="0"/>
              <a:t>(12)</a:t>
            </a:r>
            <a:r>
              <a:rPr lang="en-US" sz="2400" baseline="-25000" dirty="0"/>
              <a:t>10</a:t>
            </a:r>
            <a:r>
              <a:rPr lang="en-US" sz="2400" dirty="0"/>
              <a:t>  = +(1100)</a:t>
            </a:r>
            <a:r>
              <a:rPr lang="en-US" sz="2400" baseline="-25000" dirty="0"/>
              <a:t>2    </a:t>
            </a:r>
            <a:r>
              <a:rPr lang="en-US" sz="2400" dirty="0"/>
              <a:t>= </a:t>
            </a:r>
            <a:r>
              <a:rPr lang="en-US" sz="2400" dirty="0">
                <a:solidFill>
                  <a:schemeClr val="accent1"/>
                </a:solidFill>
              </a:rPr>
              <a:t>0</a:t>
            </a:r>
            <a:r>
              <a:rPr lang="en-US" sz="2400" dirty="0"/>
              <a:t>1100</a:t>
            </a:r>
            <a:r>
              <a:rPr lang="en-US" sz="2400" baseline="-25000" dirty="0"/>
              <a:t>2 </a:t>
            </a:r>
            <a:r>
              <a:rPr lang="en-US" sz="2400" dirty="0"/>
              <a:t>in 1’s comp. 	</a:t>
            </a:r>
            <a:endParaRPr lang="en-US" sz="2400" baseline="-25000" dirty="0"/>
          </a:p>
          <a:p>
            <a:pPr marL="742950" lvl="1" indent="-285750"/>
            <a:r>
              <a:rPr lang="en-US" sz="2400" dirty="0"/>
              <a:t>(-1)</a:t>
            </a:r>
            <a:r>
              <a:rPr lang="en-US" sz="2400" baseline="-25000" dirty="0"/>
              <a:t>10</a:t>
            </a:r>
            <a:r>
              <a:rPr lang="en-US" sz="2400" dirty="0"/>
              <a:t>  =  - (0001)</a:t>
            </a:r>
            <a:r>
              <a:rPr lang="en-US" sz="2400" baseline="-25000" dirty="0"/>
              <a:t>2</a:t>
            </a:r>
            <a:r>
              <a:rPr lang="en-US" sz="2400" dirty="0"/>
              <a:t>   = </a:t>
            </a:r>
            <a:r>
              <a:rPr lang="en-US" sz="2400" dirty="0">
                <a:solidFill>
                  <a:schemeClr val="accent1"/>
                </a:solidFill>
              </a:rPr>
              <a:t>1</a:t>
            </a:r>
            <a:r>
              <a:rPr lang="en-US" sz="2400" dirty="0"/>
              <a:t>1110</a:t>
            </a:r>
            <a:r>
              <a:rPr lang="en-US" sz="2400" baseline="-25000" dirty="0"/>
              <a:t>2 </a:t>
            </a:r>
            <a:r>
              <a:rPr lang="en-US" sz="2400" dirty="0"/>
              <a:t>in 1’s comp. </a:t>
            </a:r>
            <a:endParaRPr lang="en-US" sz="2400" baseline="-25000" dirty="0"/>
          </a:p>
          <a:p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140450" y="2536825"/>
            <a:ext cx="292735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solidFill>
                  <a:srgbClr val="005400"/>
                </a:solidFill>
                <a:latin typeface="Courier New" pitchFamily="49" charset="0"/>
              </a:rPr>
              <a:t>	0 1 1 0 0 </a:t>
            </a:r>
          </a:p>
          <a:p>
            <a:pPr eaLnBrk="1" hangingPunct="1"/>
            <a:r>
              <a:rPr lang="en-US" sz="2400" dirty="0">
                <a:solidFill>
                  <a:srgbClr val="005400"/>
                </a:solidFill>
                <a:latin typeface="Courier New" pitchFamily="49" charset="0"/>
              </a:rPr>
              <a:t>-	0 0 0 0 1</a:t>
            </a:r>
          </a:p>
          <a:p>
            <a:pPr eaLnBrk="1" hangingPunct="1"/>
            <a:r>
              <a:rPr lang="en-US" sz="2400" dirty="0">
                <a:solidFill>
                  <a:srgbClr val="005400"/>
                </a:solidFill>
                <a:latin typeface="Courier New" pitchFamily="49" charset="0"/>
              </a:rPr>
              <a:t>--------------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	</a:t>
            </a:r>
          </a:p>
          <a:p>
            <a:pPr eaLnBrk="1" hangingPunct="1"/>
            <a:endParaRPr lang="en-US" sz="24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sz="2400" dirty="0">
                <a:latin typeface="Courier New" pitchFamily="49" charset="0"/>
              </a:rPr>
              <a:t>0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 1 1 0 0 </a:t>
            </a:r>
          </a:p>
          <a:p>
            <a:pPr eaLnBrk="1" hangingPunct="1"/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+	</a:t>
            </a:r>
            <a:r>
              <a:rPr lang="en-US" sz="2400" dirty="0">
                <a:latin typeface="Courier New" pitchFamily="49" charset="0"/>
              </a:rPr>
              <a:t>1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 1 1 1 0</a:t>
            </a:r>
          </a:p>
          <a:p>
            <a:pPr eaLnBrk="1" hangingPunct="1"/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--------------</a:t>
            </a:r>
          </a:p>
          <a:p>
            <a:pPr eaLnBrk="1" hangingPunct="1"/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  1  </a:t>
            </a:r>
            <a:r>
              <a:rPr lang="en-US" sz="2400" dirty="0">
                <a:latin typeface="Courier New" pitchFamily="49" charset="0"/>
              </a:rPr>
              <a:t>0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 1 0 1 0</a:t>
            </a:r>
          </a:p>
          <a:p>
            <a:pPr eaLnBrk="1" hangingPunct="1"/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             1</a:t>
            </a:r>
          </a:p>
          <a:p>
            <a:pPr eaLnBrk="1" hangingPunct="1"/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--------------</a:t>
            </a:r>
          </a:p>
          <a:p>
            <a:pPr eaLnBrk="1" hangingPunct="1"/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sz="2400" dirty="0">
                <a:latin typeface="Courier New" pitchFamily="49" charset="0"/>
              </a:rPr>
              <a:t>0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 1 0 1 1</a:t>
            </a:r>
          </a:p>
          <a:p>
            <a:pPr eaLnBrk="1" hangingPunct="1"/>
            <a:endParaRPr lang="en-US" sz="24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04800" y="4419600"/>
            <a:ext cx="4319259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Step 1:  Take 1’s complement of 2</a:t>
            </a:r>
            <a:r>
              <a:rPr lang="en-US" baseline="30000" dirty="0">
                <a:solidFill>
                  <a:srgbClr val="C00000"/>
                </a:solidFill>
              </a:rPr>
              <a:t>nd</a:t>
            </a:r>
            <a:r>
              <a:rPr lang="en-US" dirty="0">
                <a:solidFill>
                  <a:srgbClr val="C00000"/>
                </a:solidFill>
              </a:rPr>
              <a:t> operand</a:t>
            </a:r>
          </a:p>
          <a:p>
            <a:r>
              <a:rPr lang="en-US" dirty="0">
                <a:solidFill>
                  <a:srgbClr val="C00000"/>
                </a:solidFill>
              </a:rPr>
              <a:t>Step 2:  Add binary numbers</a:t>
            </a:r>
          </a:p>
          <a:p>
            <a:r>
              <a:rPr lang="en-US" dirty="0">
                <a:solidFill>
                  <a:srgbClr val="C00000"/>
                </a:solidFill>
              </a:rPr>
              <a:t>Step 3:  Add carry to low order bit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9</a:t>
            </a:fld>
            <a:endParaRPr lang="en-US" dirty="0"/>
          </a:p>
        </p:txBody>
      </p:sp>
      <p:sp>
        <p:nvSpPr>
          <p:cNvPr id="7" name="object 2"/>
          <p:cNvSpPr txBox="1"/>
          <p:nvPr/>
        </p:nvSpPr>
        <p:spPr>
          <a:xfrm>
            <a:off x="1374060" y="609600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1248</TotalTime>
  <Words>1403</Words>
  <Application>Microsoft Office PowerPoint</Application>
  <PresentationFormat>On-screen Show (4:3)</PresentationFormat>
  <Paragraphs>222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Times New Roman</vt:lpstr>
      <vt:lpstr>Office Theme</vt:lpstr>
      <vt:lpstr>PowerPoint Presentation</vt:lpstr>
      <vt:lpstr>Points covered</vt:lpstr>
      <vt:lpstr>Department Vision &amp; Mission</vt:lpstr>
      <vt:lpstr>How to represent signed numbers</vt:lpstr>
      <vt:lpstr>One’s complement representation</vt:lpstr>
      <vt:lpstr>Two’s complement representation</vt:lpstr>
      <vt:lpstr>Two’s Complement Shortcuts</vt:lpstr>
      <vt:lpstr>1’s Complement Addition</vt:lpstr>
      <vt:lpstr>1’s Complement Subtraction</vt:lpstr>
      <vt:lpstr>1s complement - sum of the negative numbers</vt:lpstr>
      <vt:lpstr>2’s Complement Addition</vt:lpstr>
      <vt:lpstr>2’s Complement Subtraction</vt:lpstr>
      <vt:lpstr>2’s Complement Subtraction: Example #2</vt:lpstr>
      <vt:lpstr>2’s Complement Subtraction: Example #3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priyanka jirvankar</cp:lastModifiedBy>
  <cp:revision>38</cp:revision>
  <dcterms:created xsi:type="dcterms:W3CDTF">2020-06-12T11:01:57Z</dcterms:created>
  <dcterms:modified xsi:type="dcterms:W3CDTF">2021-09-03T08:39:39Z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2020-06-12T00:00:00Z</vt:filetime>
  </property>
</Properties>
</file>