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57" r:id="rId4"/>
    <p:sldId id="258" r:id="rId5"/>
    <p:sldId id="274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3" r:id="rId14"/>
    <p:sldId id="268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6B18-C597-46F2-B164-774CDA61158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DCBBE-7705-41CD-B9BE-8C942474F9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DCBBE-7705-41CD-B9BE-8C942474F92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62200" y="2133600"/>
            <a:ext cx="54102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Standard</a:t>
            </a:r>
            <a:r>
              <a:rPr kumimoji="0" lang="en-US" sz="5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representations fo</a:t>
            </a:r>
            <a:r>
              <a:rPr lang="en-US" sz="5400" b="1" kern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r Logic Functions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(SOP and POS)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7556501" cy="1723549"/>
          </a:xfrm>
        </p:spPr>
        <p:txBody>
          <a:bodyPr/>
          <a:lstStyle/>
          <a:p>
            <a:r>
              <a:rPr lang="en-US" dirty="0" smtClean="0"/>
              <a:t>Equation using notations in Canonical SOP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7140416"/>
          </a:xfrm>
        </p:spPr>
        <p:txBody>
          <a:bodyPr/>
          <a:lstStyle/>
          <a:p>
            <a:r>
              <a:rPr lang="en-US" dirty="0" smtClean="0"/>
              <a:t>Y =  ABC + ABC’ + AB’C’ + A’BC</a:t>
            </a:r>
          </a:p>
          <a:p>
            <a:r>
              <a:rPr lang="en-US" dirty="0" smtClean="0"/>
              <a:t> Y   = 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Σ(m</a:t>
            </a:r>
            <a:r>
              <a:rPr lang="en-US" baseline="-25000" dirty="0" smtClean="0">
                <a:solidFill>
                  <a:schemeClr val="tx2"/>
                </a:solidFill>
                <a:cs typeface="Arial" charset="0"/>
              </a:rPr>
              <a:t>3,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 m</a:t>
            </a:r>
            <a:r>
              <a:rPr lang="en-US" baseline="-25000" dirty="0" smtClean="0">
                <a:solidFill>
                  <a:schemeClr val="tx2"/>
                </a:solidFill>
                <a:cs typeface="Arial" charset="0"/>
              </a:rPr>
              <a:t>4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, m</a:t>
            </a:r>
            <a:r>
              <a:rPr lang="en-US" baseline="-25000" dirty="0" smtClean="0">
                <a:solidFill>
                  <a:schemeClr val="tx2"/>
                </a:solidFill>
                <a:cs typeface="Arial" charset="0"/>
              </a:rPr>
              <a:t>6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, m</a:t>
            </a:r>
            <a:r>
              <a:rPr lang="en-US" baseline="-25000" dirty="0" smtClean="0">
                <a:solidFill>
                  <a:schemeClr val="tx2"/>
                </a:solidFill>
                <a:cs typeface="Arial" charset="0"/>
              </a:rPr>
              <a:t>7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  <a:cs typeface="Arial" charset="0"/>
              </a:rPr>
              <a:t>  Y  = Σ m (3, 4, 6, 7)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ABC  =  m</a:t>
            </a:r>
            <a:r>
              <a:rPr lang="en-US" baseline="-25000" dirty="0" smtClean="0"/>
              <a:t>7</a:t>
            </a:r>
          </a:p>
          <a:p>
            <a:r>
              <a:rPr lang="en-US" dirty="0" smtClean="0"/>
              <a:t>    ABC’ = m</a:t>
            </a:r>
            <a:r>
              <a:rPr lang="en-US" baseline="-25000" dirty="0" smtClean="0"/>
              <a:t>6</a:t>
            </a:r>
          </a:p>
          <a:p>
            <a:r>
              <a:rPr lang="en-US" dirty="0" smtClean="0"/>
              <a:t>    AB’C’= m</a:t>
            </a:r>
            <a:r>
              <a:rPr lang="en-US" baseline="-25000" dirty="0" smtClean="0"/>
              <a:t>4</a:t>
            </a:r>
          </a:p>
          <a:p>
            <a:r>
              <a:rPr lang="en-US" dirty="0" smtClean="0"/>
              <a:t>    A’BC = m</a:t>
            </a:r>
            <a:r>
              <a:rPr lang="en-US" baseline="-25000" dirty="0" smtClean="0"/>
              <a:t>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0" y="2910840"/>
          <a:ext cx="36576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85800"/>
                <a:gridCol w="533400"/>
                <a:gridCol w="1828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Minterm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                </a:t>
                      </a:r>
                      <a:r>
                        <a:rPr lang="en-US" sz="2400" baseline="0" dirty="0" smtClean="0"/>
                        <a:t>m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A’B’C’=m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A’B’C=m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A’BC’=m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A’BC=m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AB’C’=m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AB’C=m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ABC’=m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ABC=m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374060" y="5842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7556501" cy="430887"/>
          </a:xfrm>
        </p:spPr>
        <p:txBody>
          <a:bodyPr/>
          <a:lstStyle/>
          <a:p>
            <a:r>
              <a:rPr lang="en-US" dirty="0" smtClean="0"/>
              <a:t>Equation using notations in Canonical POS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7571303"/>
          </a:xfrm>
        </p:spPr>
        <p:txBody>
          <a:bodyPr/>
          <a:lstStyle/>
          <a:p>
            <a:r>
              <a:rPr lang="en-US" dirty="0" smtClean="0"/>
              <a:t>Y = (A + B + C) (A + B + C’) (A + B’ + C)  (A’+ B + C’) </a:t>
            </a:r>
          </a:p>
          <a:p>
            <a:r>
              <a:rPr lang="en-US" dirty="0" smtClean="0"/>
              <a:t>    = </a:t>
            </a:r>
            <a:r>
              <a:rPr lang="en-US" sz="4000" dirty="0" smtClean="0"/>
              <a:t>π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</a:rPr>
              <a:t>(M</a:t>
            </a:r>
            <a:r>
              <a:rPr lang="en-US" baseline="-25000" dirty="0" smtClean="0">
                <a:cs typeface="Arial" charset="0"/>
              </a:rPr>
              <a:t>0,</a:t>
            </a:r>
            <a:r>
              <a:rPr lang="en-US" dirty="0" smtClean="0">
                <a:cs typeface="Arial" charset="0"/>
              </a:rPr>
              <a:t> M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 M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, M</a:t>
            </a:r>
            <a:r>
              <a:rPr lang="en-US" baseline="-25000" dirty="0" smtClean="0">
                <a:cs typeface="Arial" charset="0"/>
              </a:rPr>
              <a:t>5</a:t>
            </a:r>
            <a:r>
              <a:rPr lang="en-US" dirty="0" smtClean="0">
                <a:cs typeface="Arial" charset="0"/>
              </a:rPr>
              <a:t>)</a:t>
            </a:r>
          </a:p>
          <a:p>
            <a:r>
              <a:rPr lang="en-US" dirty="0" smtClean="0">
                <a:cs typeface="Arial" charset="0"/>
              </a:rPr>
              <a:t>    = </a:t>
            </a:r>
            <a:r>
              <a:rPr lang="en-US" sz="4400" dirty="0" smtClean="0"/>
              <a:t>π</a:t>
            </a:r>
            <a:r>
              <a:rPr lang="en-US" dirty="0" smtClean="0"/>
              <a:t> M (0,1,2,5)</a:t>
            </a:r>
          </a:p>
          <a:p>
            <a:endParaRPr lang="en-US" dirty="0" smtClean="0"/>
          </a:p>
          <a:p>
            <a:r>
              <a:rPr lang="en-US" dirty="0" smtClean="0"/>
              <a:t> A + B + C  = </a:t>
            </a:r>
            <a:r>
              <a:rPr lang="en-US" dirty="0" smtClean="0">
                <a:cs typeface="Arial" charset="0"/>
              </a:rPr>
              <a:t>M</a:t>
            </a:r>
            <a:r>
              <a:rPr lang="en-US" baseline="-25000" dirty="0" smtClean="0">
                <a:cs typeface="Arial" charset="0"/>
              </a:rPr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 + B + C’ = </a:t>
            </a:r>
            <a:r>
              <a:rPr lang="en-US" dirty="0" smtClean="0">
                <a:cs typeface="Arial" charset="0"/>
              </a:rPr>
              <a:t>M</a:t>
            </a:r>
            <a:r>
              <a:rPr lang="en-US" baseline="-25000" dirty="0" smtClean="0">
                <a:cs typeface="Arial" charset="0"/>
              </a:rPr>
              <a:t>1</a:t>
            </a:r>
            <a:endParaRPr lang="en-US" dirty="0" smtClean="0"/>
          </a:p>
          <a:p>
            <a:endParaRPr lang="en-US" baseline="-25000" dirty="0" smtClean="0"/>
          </a:p>
          <a:p>
            <a:r>
              <a:rPr lang="en-US" dirty="0" smtClean="0"/>
              <a:t>A + B’ + C =  </a:t>
            </a:r>
            <a:r>
              <a:rPr lang="en-US" dirty="0" smtClean="0">
                <a:cs typeface="Arial" charset="0"/>
              </a:rPr>
              <a:t>M</a:t>
            </a:r>
            <a:r>
              <a:rPr lang="en-US" baseline="-25000" dirty="0" smtClean="0">
                <a:cs typeface="Arial" charset="0"/>
              </a:rPr>
              <a:t>2</a:t>
            </a:r>
            <a:endParaRPr lang="en-US" dirty="0" smtClean="0"/>
          </a:p>
          <a:p>
            <a:endParaRPr lang="en-US" baseline="-25000" dirty="0" smtClean="0"/>
          </a:p>
          <a:p>
            <a:r>
              <a:rPr lang="en-US" dirty="0" smtClean="0"/>
              <a:t>A’+ B + C’ =</a:t>
            </a:r>
            <a:r>
              <a:rPr lang="en-US" dirty="0" smtClean="0">
                <a:cs typeface="Arial" charset="0"/>
              </a:rPr>
              <a:t>  M</a:t>
            </a:r>
            <a:r>
              <a:rPr lang="en-US" baseline="-25000" dirty="0" smtClean="0">
                <a:cs typeface="Arial" charset="0"/>
              </a:rPr>
              <a:t>5</a:t>
            </a:r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43400" y="2895600"/>
          <a:ext cx="4267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85800"/>
                <a:gridCol w="533400"/>
                <a:gridCol w="24384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Maxterm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+ B + C= M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+ B + C’= M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+ B’ + C= M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+ B’ + C’= M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‘+ B + C= M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‘+ B + C’= M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‘+ B’ + C= M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‘+ B’ + C’= M</a:t>
                      </a:r>
                      <a:r>
                        <a:rPr lang="en-US" baseline="-25000" dirty="0" smtClean="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9156701" cy="861774"/>
          </a:xfrm>
        </p:spPr>
        <p:txBody>
          <a:bodyPr/>
          <a:lstStyle/>
          <a:p>
            <a:r>
              <a:rPr lang="en-US" dirty="0" err="1" smtClean="0"/>
              <a:t>Minterm</a:t>
            </a:r>
            <a:r>
              <a:rPr lang="en-US" dirty="0" smtClean="0"/>
              <a:t>/</a:t>
            </a:r>
            <a:r>
              <a:rPr lang="en-US" dirty="0" err="1" smtClean="0"/>
              <a:t>maxterm</a:t>
            </a:r>
            <a:r>
              <a:rPr lang="en-US" dirty="0" smtClean="0"/>
              <a:t> representation in complementary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308872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Y = </a:t>
            </a:r>
            <a:r>
              <a:rPr lang="en-US" sz="4400" dirty="0" smtClean="0"/>
              <a:t>π</a:t>
            </a:r>
            <a:r>
              <a:rPr lang="en-US" dirty="0" smtClean="0"/>
              <a:t> M (0 , 1 , 2 , 5)</a:t>
            </a:r>
          </a:p>
          <a:p>
            <a:r>
              <a:rPr lang="en-US" dirty="0" smtClean="0">
                <a:solidFill>
                  <a:schemeClr val="tx2"/>
                </a:solidFill>
                <a:cs typeface="Arial" charset="0"/>
              </a:rPr>
              <a:t>And </a:t>
            </a:r>
          </a:p>
          <a:p>
            <a:r>
              <a:rPr lang="en-US" dirty="0" smtClean="0">
                <a:solidFill>
                  <a:schemeClr val="tx2"/>
                </a:solidFill>
                <a:cs typeface="Arial" charset="0"/>
              </a:rPr>
              <a:t>Y  = Σ m (3, 4, 6, 7)</a:t>
            </a:r>
          </a:p>
          <a:p>
            <a:r>
              <a:rPr lang="en-US" dirty="0" smtClean="0">
                <a:solidFill>
                  <a:schemeClr val="tx2"/>
                </a:solidFill>
                <a:cs typeface="Arial" charset="0"/>
              </a:rPr>
              <a:t>In complementary form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If logic function is specified in term of </a:t>
            </a:r>
            <a:r>
              <a:rPr lang="en-US" dirty="0" err="1" smtClean="0"/>
              <a:t>minterm</a:t>
            </a:r>
            <a:r>
              <a:rPr lang="en-US" dirty="0" smtClean="0"/>
              <a:t>/</a:t>
            </a:r>
            <a:r>
              <a:rPr lang="en-US" dirty="0" err="1" smtClean="0"/>
              <a:t>maxterm</a:t>
            </a:r>
            <a:r>
              <a:rPr lang="en-US" dirty="0" smtClean="0"/>
              <a:t>, its </a:t>
            </a:r>
            <a:r>
              <a:rPr lang="en-US" dirty="0" err="1" smtClean="0"/>
              <a:t>maxterm</a:t>
            </a:r>
            <a:r>
              <a:rPr lang="en-US" dirty="0" smtClean="0"/>
              <a:t> / </a:t>
            </a:r>
            <a:r>
              <a:rPr lang="en-US" dirty="0" err="1" smtClean="0"/>
              <a:t>minterm</a:t>
            </a:r>
            <a:r>
              <a:rPr lang="en-US" dirty="0" smtClean="0"/>
              <a:t> representation can be determined by using this complementary property.</a:t>
            </a:r>
          </a:p>
          <a:p>
            <a:r>
              <a:rPr lang="en-US" dirty="0" smtClean="0"/>
              <a:t> Y  =  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Σ m (0,3,6,7,10,12,15)</a:t>
            </a:r>
          </a:p>
          <a:p>
            <a:r>
              <a:rPr lang="en-US" dirty="0" smtClean="0">
                <a:solidFill>
                  <a:schemeClr val="tx2"/>
                </a:solidFill>
                <a:cs typeface="Arial" charset="0"/>
              </a:rPr>
              <a:t>Then </a:t>
            </a:r>
            <a:r>
              <a:rPr lang="en-US" dirty="0" smtClean="0">
                <a:cs typeface="Arial" charset="0"/>
              </a:rPr>
              <a:t>Y = </a:t>
            </a:r>
            <a:r>
              <a:rPr lang="en-US" sz="4400" dirty="0" smtClean="0"/>
              <a:t>π</a:t>
            </a:r>
            <a:r>
              <a:rPr lang="en-US" dirty="0" smtClean="0"/>
              <a:t> M (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1,2,4,5,8,9,11,13,14</a:t>
            </a:r>
            <a:r>
              <a:rPr lang="en-US" dirty="0" smtClean="0"/>
              <a:t>)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07342"/>
            <a:ext cx="7327901" cy="2154436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133600"/>
            <a:ext cx="79270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Standard representation for logic functions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Canonical SOP and POS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Examples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Minterms</a:t>
            </a:r>
            <a:r>
              <a:rPr lang="en-US" sz="2400" dirty="0" smtClean="0"/>
              <a:t>/</a:t>
            </a:r>
            <a:r>
              <a:rPr lang="en-US" sz="2400" dirty="0" err="1" smtClean="0"/>
              <a:t>maxterms</a:t>
            </a:r>
            <a:r>
              <a:rPr lang="en-US" sz="2400" dirty="0" smtClean="0"/>
              <a:t> of three and four variables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Equation using notations in Canonical SOP form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Minterm</a:t>
            </a:r>
            <a:r>
              <a:rPr lang="en-US" sz="2400" dirty="0" smtClean="0"/>
              <a:t>/</a:t>
            </a:r>
            <a:r>
              <a:rPr lang="en-US" sz="2400" dirty="0" err="1" smtClean="0"/>
              <a:t>maxterm</a:t>
            </a:r>
            <a:r>
              <a:rPr lang="en-US" sz="2400" dirty="0" smtClean="0"/>
              <a:t> representation in complementary form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07342"/>
            <a:ext cx="7327901" cy="2154436"/>
          </a:xfrm>
        </p:spPr>
        <p:txBody>
          <a:bodyPr/>
          <a:lstStyle/>
          <a:p>
            <a:pPr algn="ctr"/>
            <a:r>
              <a:rPr lang="en-US" dirty="0" smtClean="0"/>
              <a:t>Points covered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133600"/>
            <a:ext cx="79270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Standard representation for logic functions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Canonical SOP and POS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Examples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Minterms</a:t>
            </a:r>
            <a:r>
              <a:rPr lang="en-US" sz="2400" dirty="0" smtClean="0"/>
              <a:t>/</a:t>
            </a:r>
            <a:r>
              <a:rPr lang="en-US" sz="2400" dirty="0" err="1" smtClean="0"/>
              <a:t>maxterms</a:t>
            </a:r>
            <a:r>
              <a:rPr lang="en-US" sz="2400" dirty="0" smtClean="0"/>
              <a:t> of three and four variables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Equation using notations in Canonical SOP form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Minterm</a:t>
            </a:r>
            <a:r>
              <a:rPr lang="en-US" sz="2400" dirty="0" smtClean="0"/>
              <a:t>/</a:t>
            </a:r>
            <a:r>
              <a:rPr lang="en-US" sz="2400" dirty="0" err="1" smtClean="0"/>
              <a:t>maxterm</a:t>
            </a:r>
            <a:r>
              <a:rPr lang="en-US" sz="2400" dirty="0" smtClean="0"/>
              <a:t> representation in complementary form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cs typeface="Times New Roman"/>
              </a:rPr>
              <a:t>Vision</a:t>
            </a:r>
            <a:endParaRPr sz="2400"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cs typeface="Times New Roman"/>
              </a:rPr>
              <a:t>Achieve academic excellence through education in computing, to  creat</a:t>
            </a:r>
            <a:r>
              <a:rPr sz="2400" dirty="0">
                <a:cs typeface="Times New Roman"/>
              </a:rPr>
              <a:t>e	</a:t>
            </a:r>
            <a:r>
              <a:rPr sz="2400" spc="-5" dirty="0">
                <a:cs typeface="Times New Roman"/>
              </a:rPr>
              <a:t>intellectua</a:t>
            </a:r>
            <a:r>
              <a:rPr sz="2400" dirty="0">
                <a:cs typeface="Times New Roman"/>
              </a:rPr>
              <a:t>l	</a:t>
            </a:r>
            <a:r>
              <a:rPr sz="2400" spc="-5" dirty="0">
                <a:cs typeface="Times New Roman"/>
              </a:rPr>
              <a:t>manpowe</a:t>
            </a:r>
            <a:r>
              <a:rPr sz="2400" dirty="0">
                <a:cs typeface="Times New Roman"/>
              </a:rPr>
              <a:t>r	</a:t>
            </a:r>
            <a:r>
              <a:rPr sz="2400" spc="-5" dirty="0">
                <a:cs typeface="Times New Roman"/>
              </a:rPr>
              <a:t>t</a:t>
            </a:r>
            <a:r>
              <a:rPr sz="2400" dirty="0">
                <a:cs typeface="Times New Roman"/>
              </a:rPr>
              <a:t>o	</a:t>
            </a:r>
            <a:r>
              <a:rPr sz="2400" spc="-5" dirty="0">
                <a:cs typeface="Times New Roman"/>
              </a:rPr>
              <a:t>explor</a:t>
            </a:r>
            <a:r>
              <a:rPr sz="2400" dirty="0">
                <a:cs typeface="Times New Roman"/>
              </a:rPr>
              <a:t>e	professional,	</a:t>
            </a:r>
            <a:r>
              <a:rPr sz="2400">
                <a:cs typeface="Times New Roman"/>
              </a:rPr>
              <a:t>higher  </a:t>
            </a:r>
            <a:r>
              <a:rPr sz="2400" spc="-5" smtClean="0">
                <a:cs typeface="Times New Roman"/>
              </a:rPr>
              <a:t>educational</a:t>
            </a:r>
            <a:r>
              <a:rPr lang="en-US" sz="2400" spc="-5" dirty="0" smtClean="0">
                <a:cs typeface="Times New Roman"/>
              </a:rPr>
              <a:t> </a:t>
            </a:r>
            <a:r>
              <a:rPr sz="2400" spc="-5" smtClean="0">
                <a:cs typeface="Times New Roman"/>
              </a:rPr>
              <a:t>and </a:t>
            </a:r>
            <a:r>
              <a:rPr sz="2400" spc="-5" dirty="0">
                <a:cs typeface="Times New Roman"/>
              </a:rPr>
              <a:t>social</a:t>
            </a:r>
            <a:r>
              <a:rPr sz="2400" spc="-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opportunities.</a:t>
            </a:r>
            <a:endParaRPr sz="2400"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cs typeface="Times New Roman"/>
              </a:rPr>
              <a:t>Mission</a:t>
            </a:r>
            <a:endParaRPr sz="2400"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cs typeface="Times New Roman"/>
              </a:rPr>
              <a:t>To impart learning </a:t>
            </a:r>
            <a:r>
              <a:rPr sz="2400" dirty="0">
                <a:cs typeface="Times New Roman"/>
              </a:rPr>
              <a:t>by </a:t>
            </a:r>
            <a:r>
              <a:rPr sz="2400" spc="-5" dirty="0">
                <a:cs typeface="Times New Roman"/>
              </a:rPr>
              <a:t>educating students with conceptual </a:t>
            </a:r>
            <a:r>
              <a:rPr sz="2400" dirty="0">
                <a:cs typeface="Times New Roman"/>
              </a:rPr>
              <a:t>knowledge  </a:t>
            </a:r>
            <a:r>
              <a:rPr sz="2400" spc="-5" dirty="0">
                <a:cs typeface="Times New Roman"/>
              </a:rPr>
              <a:t>and </a:t>
            </a:r>
            <a:r>
              <a:rPr sz="2400" dirty="0">
                <a:cs typeface="Times New Roman"/>
              </a:rPr>
              <a:t>hands on practices using </a:t>
            </a:r>
            <a:r>
              <a:rPr sz="2400" spc="-5" dirty="0">
                <a:cs typeface="Times New Roman"/>
              </a:rPr>
              <a:t>modern tools, FOSS technologies and  competency skills there </a:t>
            </a:r>
            <a:r>
              <a:rPr sz="2400" dirty="0">
                <a:cs typeface="Times New Roman"/>
              </a:rPr>
              <a:t>by</a:t>
            </a:r>
            <a:r>
              <a:rPr sz="2400" spc="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igniting</a:t>
            </a:r>
            <a:r>
              <a:rPr sz="240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the	</a:t>
            </a:r>
            <a:r>
              <a:rPr sz="2400" dirty="0">
                <a:cs typeface="Times New Roman"/>
              </a:rPr>
              <a:t>young </a:t>
            </a:r>
            <a:r>
              <a:rPr sz="2400" spc="-5" dirty="0">
                <a:cs typeface="Times New Roman"/>
              </a:rPr>
              <a:t>minds </a:t>
            </a:r>
            <a:r>
              <a:rPr sz="2400" dirty="0">
                <a:cs typeface="Times New Roman"/>
              </a:rPr>
              <a:t>for </a:t>
            </a:r>
            <a:r>
              <a:rPr sz="2400" spc="-5" dirty="0">
                <a:cs typeface="Times New Roman"/>
              </a:rPr>
              <a:t>innovative  thinking, </a:t>
            </a:r>
            <a:r>
              <a:rPr sz="2400" dirty="0">
                <a:cs typeface="Times New Roman"/>
              </a:rPr>
              <a:t>professional </a:t>
            </a:r>
            <a:r>
              <a:rPr sz="2400" spc="-5" dirty="0">
                <a:cs typeface="Times New Roman"/>
              </a:rPr>
              <a:t>expertise and</a:t>
            </a:r>
            <a:r>
              <a:rPr sz="2400" spc="-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research.</a:t>
            </a:r>
            <a:endParaRPr sz="2400"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</a:t>
            </a:r>
            <a:r>
              <a:rPr lang="en-US" spc="-5" dirty="0" smtClean="0"/>
              <a:t> </a:t>
            </a:r>
            <a:r>
              <a:rPr spc="-5" smtClean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143000"/>
            <a:ext cx="6781800" cy="609600"/>
          </a:xfrm>
        </p:spPr>
        <p:txBody>
          <a:bodyPr/>
          <a:lstStyle/>
          <a:p>
            <a:pPr algn="ctr"/>
            <a:r>
              <a:rPr lang="en-US" dirty="0" smtClean="0"/>
              <a:t>Standard representation for logic functions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431983"/>
          </a:xfrm>
        </p:spPr>
        <p:txBody>
          <a:bodyPr/>
          <a:lstStyle/>
          <a:p>
            <a:r>
              <a:rPr lang="en-US" dirty="0" smtClean="0"/>
              <a:t>Any logic function can be expressed in the following forms.</a:t>
            </a:r>
          </a:p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Sum-of-products form (SOP)</a:t>
            </a:r>
          </a:p>
          <a:p>
            <a:r>
              <a:rPr lang="en-US" dirty="0" smtClean="0"/>
              <a:t>e.g.   AB +  AC’ +  BC</a:t>
            </a:r>
          </a:p>
          <a:p>
            <a:endParaRPr lang="en-US" dirty="0" smtClean="0"/>
          </a:p>
          <a:p>
            <a:r>
              <a:rPr lang="en-US" dirty="0" smtClean="0"/>
              <a:t>A, B, C, C’ are called as </a:t>
            </a:r>
            <a:r>
              <a:rPr lang="en-US" dirty="0" smtClean="0">
                <a:solidFill>
                  <a:srgbClr val="C00000"/>
                </a:solidFill>
              </a:rPr>
              <a:t>literals</a:t>
            </a:r>
          </a:p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Product-of-sums form (POS)</a:t>
            </a:r>
          </a:p>
          <a:p>
            <a:r>
              <a:rPr lang="en-US" dirty="0" smtClean="0"/>
              <a:t>e.g.  (A + B) (A + C) (B + C’)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143000"/>
            <a:ext cx="4267200" cy="861774"/>
          </a:xfrm>
        </p:spPr>
        <p:txBody>
          <a:bodyPr/>
          <a:lstStyle/>
          <a:p>
            <a:pPr algn="ctr"/>
            <a:r>
              <a:rPr lang="en-US" dirty="0" smtClean="0"/>
              <a:t>Canonical SOP and POS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3420" y="1646158"/>
            <a:ext cx="8237158" cy="6278642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If </a:t>
            </a:r>
            <a:r>
              <a:rPr lang="en-US" dirty="0" smtClean="0">
                <a:solidFill>
                  <a:srgbClr val="C00000"/>
                </a:solidFill>
              </a:rPr>
              <a:t>each term</a:t>
            </a:r>
            <a:r>
              <a:rPr lang="en-US" dirty="0" smtClean="0"/>
              <a:t> in SOP and POS forms </a:t>
            </a:r>
            <a:r>
              <a:rPr lang="en-US" dirty="0" smtClean="0">
                <a:solidFill>
                  <a:srgbClr val="C00000"/>
                </a:solidFill>
              </a:rPr>
              <a:t>contains all the literals</a:t>
            </a:r>
            <a:r>
              <a:rPr lang="en-US" dirty="0" smtClean="0"/>
              <a:t> then these are known as </a:t>
            </a:r>
            <a:r>
              <a:rPr lang="en-US" dirty="0" smtClean="0">
                <a:solidFill>
                  <a:srgbClr val="C00000"/>
                </a:solidFill>
              </a:rPr>
              <a:t>canonical SOP and POS</a:t>
            </a:r>
            <a:r>
              <a:rPr lang="en-US" dirty="0" smtClean="0"/>
              <a:t> respectively.</a:t>
            </a:r>
          </a:p>
          <a:p>
            <a:endParaRPr lang="en-US" dirty="0" smtClean="0"/>
          </a:p>
          <a:p>
            <a:r>
              <a:rPr lang="en-US" dirty="0" smtClean="0"/>
              <a:t>e.g. The equation Y =  ABC + ABC’ + AB’C’ + A’BC in canonical SOP form</a:t>
            </a:r>
          </a:p>
          <a:p>
            <a:endParaRPr lang="en-US" dirty="0" smtClean="0"/>
          </a:p>
          <a:p>
            <a:r>
              <a:rPr lang="en-US" dirty="0" smtClean="0"/>
              <a:t>The equation </a:t>
            </a:r>
          </a:p>
          <a:p>
            <a:r>
              <a:rPr lang="en-US" dirty="0" smtClean="0"/>
              <a:t>Y = (A + B + C) (A + B + C’) (A + B’ + C)  (A’+ B + C’)  in canonical POS form</a:t>
            </a:r>
          </a:p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Each individual term in canonical SOP is called as </a:t>
            </a:r>
            <a:r>
              <a:rPr lang="en-US" dirty="0" err="1" smtClean="0">
                <a:solidFill>
                  <a:srgbClr val="C00000"/>
                </a:solidFill>
              </a:rPr>
              <a:t>minterm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in canonical POS form as </a:t>
            </a:r>
            <a:r>
              <a:rPr lang="en-US" dirty="0" err="1" smtClean="0">
                <a:solidFill>
                  <a:srgbClr val="C00000"/>
                </a:solidFill>
              </a:rPr>
              <a:t>maxterm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 Exercise :  Convert AB +  AC’ +  BC into canonical SOP form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43000"/>
            <a:ext cx="2718435" cy="430887"/>
          </a:xfrm>
        </p:spPr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62651"/>
          </a:xfrm>
        </p:spPr>
        <p:txBody>
          <a:bodyPr/>
          <a:lstStyle/>
          <a:p>
            <a:r>
              <a:rPr lang="en-US" dirty="0" smtClean="0"/>
              <a:t>Convert AB +  AC’ +  BC into canonical SOP form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SOP form can be converted to canonical SOP by </a:t>
            </a:r>
            <a:r>
              <a:rPr lang="en-US" dirty="0" err="1" smtClean="0">
                <a:solidFill>
                  <a:srgbClr val="C00000"/>
                </a:solidFill>
              </a:rPr>
              <a:t>ANDing</a:t>
            </a:r>
            <a:r>
              <a:rPr lang="en-US" dirty="0" smtClean="0"/>
              <a:t> the terms in expression with terms formed by </a:t>
            </a:r>
            <a:r>
              <a:rPr lang="en-US" dirty="0" err="1" smtClean="0">
                <a:solidFill>
                  <a:srgbClr val="C00000"/>
                </a:solidFill>
              </a:rPr>
              <a:t>ORing</a:t>
            </a:r>
            <a:r>
              <a:rPr lang="en-US" dirty="0" smtClean="0">
                <a:solidFill>
                  <a:srgbClr val="C00000"/>
                </a:solidFill>
              </a:rPr>
              <a:t> the variable and its complement </a:t>
            </a:r>
            <a:r>
              <a:rPr lang="en-US" dirty="0" smtClean="0"/>
              <a:t>which are not present in that term.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 =  AB ( C + C’) + AC’ ( B + B’) + BC (A+A’)</a:t>
            </a:r>
          </a:p>
          <a:p>
            <a:r>
              <a:rPr lang="en-US" dirty="0" smtClean="0"/>
              <a:t> Y  =</a:t>
            </a:r>
            <a:r>
              <a:rPr lang="en-US" dirty="0" smtClean="0">
                <a:solidFill>
                  <a:srgbClr val="C00000"/>
                </a:solidFill>
              </a:rPr>
              <a:t>ABC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</a:rPr>
              <a:t>ABC’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</a:rPr>
              <a:t>ABC’</a:t>
            </a:r>
            <a:r>
              <a:rPr lang="en-US" dirty="0" smtClean="0"/>
              <a:t> + AB’C’ + </a:t>
            </a:r>
            <a:r>
              <a:rPr lang="en-US" dirty="0" smtClean="0">
                <a:solidFill>
                  <a:srgbClr val="C00000"/>
                </a:solidFill>
              </a:rPr>
              <a:t>ABC</a:t>
            </a:r>
            <a:r>
              <a:rPr lang="en-US" dirty="0" smtClean="0"/>
              <a:t> + A’BC</a:t>
            </a:r>
          </a:p>
          <a:p>
            <a:r>
              <a:rPr lang="en-US" dirty="0" smtClean="0"/>
              <a:t> Y =  ABC + ABC’ + AB’C’ + A’BC     (Theorem 1.5  A + A = A)</a:t>
            </a:r>
          </a:p>
          <a:p>
            <a:endParaRPr lang="en-US" dirty="0" smtClean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43000"/>
            <a:ext cx="2718435" cy="430887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5416868"/>
          </a:xfrm>
        </p:spPr>
        <p:txBody>
          <a:bodyPr/>
          <a:lstStyle/>
          <a:p>
            <a:r>
              <a:rPr lang="en-US" dirty="0" smtClean="0"/>
              <a:t>Convert (A + B)  (A + C)  (B + C’) into canonical POS form</a:t>
            </a:r>
          </a:p>
          <a:p>
            <a:endParaRPr lang="en-US" dirty="0" smtClean="0"/>
          </a:p>
          <a:p>
            <a:r>
              <a:rPr lang="en-US" dirty="0" smtClean="0"/>
              <a:t>POS form can be converted to canonical POS by </a:t>
            </a:r>
            <a:r>
              <a:rPr lang="en-US" dirty="0" err="1" smtClean="0">
                <a:solidFill>
                  <a:srgbClr val="C00000"/>
                </a:solidFill>
              </a:rPr>
              <a:t>ORing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the terms in the expression</a:t>
            </a:r>
            <a:r>
              <a:rPr lang="en-US" dirty="0" smtClean="0"/>
              <a:t> with terms formed by </a:t>
            </a:r>
            <a:r>
              <a:rPr lang="en-US" dirty="0" err="1" smtClean="0">
                <a:solidFill>
                  <a:srgbClr val="C00000"/>
                </a:solidFill>
              </a:rPr>
              <a:t>ANDing</a:t>
            </a:r>
            <a:r>
              <a:rPr lang="en-US" dirty="0" smtClean="0">
                <a:solidFill>
                  <a:srgbClr val="C00000"/>
                </a:solidFill>
              </a:rPr>
              <a:t> the variable and its complement</a:t>
            </a:r>
            <a:r>
              <a:rPr lang="en-US" dirty="0" smtClean="0"/>
              <a:t> which are not present in the term</a:t>
            </a:r>
          </a:p>
          <a:p>
            <a:endParaRPr lang="en-US" dirty="0" smtClean="0"/>
          </a:p>
          <a:p>
            <a:r>
              <a:rPr lang="en-US" dirty="0" smtClean="0"/>
              <a:t>Y = (A + B + CC’)  (A + C + BB’)  (B + C’+AA’)</a:t>
            </a:r>
          </a:p>
          <a:p>
            <a:endParaRPr lang="en-US" dirty="0" smtClean="0"/>
          </a:p>
          <a:p>
            <a:r>
              <a:rPr lang="en-US" dirty="0" smtClean="0"/>
              <a:t> Y = </a:t>
            </a:r>
            <a:r>
              <a:rPr lang="en-US" dirty="0" smtClean="0">
                <a:solidFill>
                  <a:srgbClr val="C00000"/>
                </a:solidFill>
              </a:rPr>
              <a:t>(A + B + C)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(A + B + C’)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(A + C + B)</a:t>
            </a:r>
            <a:r>
              <a:rPr lang="en-US" dirty="0" smtClean="0"/>
              <a:t> (A + C + B’)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(B + C’+A)</a:t>
            </a:r>
            <a:r>
              <a:rPr lang="en-US" dirty="0" smtClean="0"/>
              <a:t> (B + C’+A’)              </a:t>
            </a:r>
            <a:r>
              <a:rPr lang="en-US" sz="1600" dirty="0" smtClean="0"/>
              <a:t>(theorem 1.10 </a:t>
            </a:r>
            <a:r>
              <a:rPr lang="en-US" sz="1600" b="1" dirty="0" smtClean="0"/>
              <a:t>A + BC = (A + B) (A+C))</a:t>
            </a:r>
          </a:p>
          <a:p>
            <a:endParaRPr lang="en-US" sz="1600" dirty="0" smtClean="0"/>
          </a:p>
          <a:p>
            <a:r>
              <a:rPr lang="en-US" dirty="0" smtClean="0"/>
              <a:t>Y = </a:t>
            </a:r>
            <a:r>
              <a:rPr lang="en-US" dirty="0" smtClean="0">
                <a:solidFill>
                  <a:srgbClr val="C00000"/>
                </a:solidFill>
              </a:rPr>
              <a:t>(A + B + C)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(A + B + C’)</a:t>
            </a:r>
            <a:r>
              <a:rPr lang="en-US" dirty="0" smtClean="0"/>
              <a:t> (A + B’ + C)  (A’+ B + C’)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99" y="1169313"/>
            <a:ext cx="7556501" cy="430887"/>
          </a:xfrm>
        </p:spPr>
        <p:txBody>
          <a:bodyPr/>
          <a:lstStyle/>
          <a:p>
            <a:pPr algn="ctr"/>
            <a:r>
              <a:rPr lang="en-US" dirty="0" err="1" smtClean="0"/>
              <a:t>Minterms</a:t>
            </a:r>
            <a:r>
              <a:rPr lang="en-US" dirty="0" smtClean="0"/>
              <a:t>/</a:t>
            </a:r>
            <a:r>
              <a:rPr lang="en-US" dirty="0" err="1" smtClean="0"/>
              <a:t>maxterms</a:t>
            </a:r>
            <a:r>
              <a:rPr lang="en-US" dirty="0" smtClean="0"/>
              <a:t> of four variables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1"/>
            <a:ext cx="737292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467600" y="1625798"/>
            <a:ext cx="1600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number </a:t>
            </a:r>
          </a:p>
          <a:p>
            <a:r>
              <a:rPr lang="en-US" b="1" dirty="0" smtClean="0"/>
              <a:t>of </a:t>
            </a:r>
            <a:r>
              <a:rPr lang="en-US" b="1" dirty="0" err="1" smtClean="0"/>
              <a:t>minterms</a:t>
            </a:r>
            <a:r>
              <a:rPr lang="en-US" b="1" dirty="0" smtClean="0"/>
              <a:t> and </a:t>
            </a:r>
            <a:r>
              <a:rPr lang="en-US" b="1" dirty="0" err="1" smtClean="0"/>
              <a:t>maxterms</a:t>
            </a:r>
            <a:r>
              <a:rPr lang="en-US" b="1" dirty="0" smtClean="0"/>
              <a:t> for a four variable logical function is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r>
              <a:rPr lang="en-US" b="1" baseline="30000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  = 16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b="1" dirty="0" smtClean="0">
                <a:solidFill>
                  <a:srgbClr val="C00000"/>
                </a:solidFill>
              </a:rPr>
              <a:t>n=4</a:t>
            </a:r>
          </a:p>
          <a:p>
            <a:endParaRPr lang="en-US" dirty="0" smtClean="0"/>
          </a:p>
          <a:p>
            <a:r>
              <a:rPr lang="en-US" dirty="0" smtClean="0"/>
              <a:t>Each min term is represented by  </a:t>
            </a:r>
            <a:r>
              <a:rPr lang="en-US" sz="2800" dirty="0" smtClean="0">
                <a:solidFill>
                  <a:srgbClr val="C00000"/>
                </a:solidFill>
              </a:rPr>
              <a:t>m</a:t>
            </a:r>
            <a:r>
              <a:rPr lang="en-US" sz="2800" baseline="-25000" dirty="0" smtClean="0">
                <a:solidFill>
                  <a:srgbClr val="C00000"/>
                </a:solidFill>
              </a:rPr>
              <a:t>i</a:t>
            </a:r>
          </a:p>
          <a:p>
            <a:r>
              <a:rPr lang="en-US" dirty="0" smtClean="0"/>
              <a:t>Where </a:t>
            </a:r>
            <a:r>
              <a:rPr lang="en-US" sz="2000" dirty="0" err="1" smtClean="0"/>
              <a:t>i</a:t>
            </a:r>
            <a:r>
              <a:rPr lang="en-US" sz="2000" dirty="0" smtClean="0"/>
              <a:t> is </a:t>
            </a:r>
            <a:r>
              <a:rPr lang="en-US" dirty="0" smtClean="0"/>
              <a:t>decimal equivalent of binary number</a:t>
            </a:r>
            <a:endParaRPr lang="en-US" dirty="0"/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99" y="1169313"/>
            <a:ext cx="7556501" cy="430887"/>
          </a:xfrm>
        </p:spPr>
        <p:txBody>
          <a:bodyPr/>
          <a:lstStyle/>
          <a:p>
            <a:pPr algn="ctr"/>
            <a:r>
              <a:rPr lang="en-US" dirty="0" err="1" smtClean="0"/>
              <a:t>Minterms</a:t>
            </a:r>
            <a:r>
              <a:rPr lang="en-US" dirty="0" smtClean="0"/>
              <a:t>/</a:t>
            </a:r>
            <a:r>
              <a:rPr lang="en-US" dirty="0" err="1" smtClean="0"/>
              <a:t>maxterms</a:t>
            </a:r>
            <a:r>
              <a:rPr lang="en-US" dirty="0" smtClean="0"/>
              <a:t> of three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7600" y="1625798"/>
            <a:ext cx="1600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number </a:t>
            </a:r>
          </a:p>
          <a:p>
            <a:r>
              <a:rPr lang="en-US" b="1" dirty="0" smtClean="0"/>
              <a:t>of </a:t>
            </a:r>
            <a:r>
              <a:rPr lang="en-US" b="1" dirty="0" err="1" smtClean="0"/>
              <a:t>minterms</a:t>
            </a:r>
            <a:r>
              <a:rPr lang="en-US" b="1" dirty="0" smtClean="0"/>
              <a:t> and </a:t>
            </a:r>
            <a:r>
              <a:rPr lang="en-US" b="1" dirty="0" err="1" smtClean="0"/>
              <a:t>maxterms</a:t>
            </a:r>
            <a:r>
              <a:rPr lang="en-US" b="1" dirty="0" smtClean="0"/>
              <a:t> for a three variable logical function is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r>
              <a:rPr lang="en-US" b="1" baseline="30000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 = 8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b="1" dirty="0" smtClean="0">
                <a:solidFill>
                  <a:srgbClr val="C00000"/>
                </a:solidFill>
              </a:rPr>
              <a:t>n=3</a:t>
            </a:r>
          </a:p>
          <a:p>
            <a:endParaRPr lang="en-US" dirty="0" smtClean="0"/>
          </a:p>
          <a:p>
            <a:r>
              <a:rPr lang="en-US" dirty="0" smtClean="0"/>
              <a:t>Each min term is represented by  </a:t>
            </a:r>
            <a:r>
              <a:rPr lang="en-US" sz="2800" dirty="0" smtClean="0">
                <a:solidFill>
                  <a:srgbClr val="C00000"/>
                </a:solidFill>
              </a:rPr>
              <a:t>m</a:t>
            </a:r>
            <a:r>
              <a:rPr lang="en-US" sz="2800" baseline="-25000" dirty="0" smtClean="0">
                <a:solidFill>
                  <a:srgbClr val="C00000"/>
                </a:solidFill>
              </a:rPr>
              <a:t>i</a:t>
            </a:r>
          </a:p>
          <a:p>
            <a:r>
              <a:rPr lang="en-US" dirty="0" smtClean="0"/>
              <a:t>Where </a:t>
            </a:r>
            <a:r>
              <a:rPr lang="en-US" sz="2000" dirty="0" err="1" smtClean="0"/>
              <a:t>i</a:t>
            </a:r>
            <a:r>
              <a:rPr lang="en-US" sz="2000" dirty="0" smtClean="0"/>
              <a:t> is </a:t>
            </a:r>
            <a:r>
              <a:rPr lang="en-US" dirty="0" smtClean="0"/>
              <a:t>decimal equivalent of binary number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133600"/>
          <a:ext cx="60960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85800"/>
                <a:gridCol w="533400"/>
                <a:gridCol w="1828800"/>
                <a:gridCol w="24384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Maxterm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                </a:t>
                      </a:r>
                      <a:r>
                        <a:rPr lang="en-US" sz="2400" baseline="0" dirty="0" smtClean="0"/>
                        <a:t>m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A’B’C’=m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+ B + C= M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A’B’C=m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+ B + C’= M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A’BC’=m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+ B’ + C= M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A’BC=m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+ B’ + C’= M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AB’C’=m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‘+ B + C= M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AB’C=m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‘+ B + C’= M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ABC’=m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‘+ B’ + C= M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ABC=m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‘+ B’ + C’= M</a:t>
                      </a:r>
                      <a:r>
                        <a:rPr lang="en-US" baseline="-25000" dirty="0" smtClean="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1144</Words>
  <Application>Microsoft Office PowerPoint</Application>
  <PresentationFormat>On-screen Show (4:3)</PresentationFormat>
  <Paragraphs>289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Points covered      </vt:lpstr>
      <vt:lpstr>Department Vision &amp; Mission</vt:lpstr>
      <vt:lpstr>Standard representation for logic functions</vt:lpstr>
      <vt:lpstr>Canonical SOP and POS</vt:lpstr>
      <vt:lpstr>Examples</vt:lpstr>
      <vt:lpstr>Examples</vt:lpstr>
      <vt:lpstr>Minterms/maxterms of four variables</vt:lpstr>
      <vt:lpstr>Minterms/maxterms of three variables</vt:lpstr>
      <vt:lpstr>Equation using notations in Canonical SOP form</vt:lpstr>
      <vt:lpstr>Equation using notations in Canonical POS form</vt:lpstr>
      <vt:lpstr>Minterm/maxterm representation in complementary form</vt:lpstr>
      <vt:lpstr>Summary     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40</cp:revision>
  <dcterms:created xsi:type="dcterms:W3CDTF">2020-06-12T11:01:57Z</dcterms:created>
  <dcterms:modified xsi:type="dcterms:W3CDTF">2021-02-12T11:40:23Z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