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5" r:id="rId4"/>
    <p:sldId id="289" r:id="rId5"/>
    <p:sldId id="293" r:id="rId6"/>
    <p:sldId id="294" r:id="rId7"/>
    <p:sldId id="295" r:id="rId8"/>
    <p:sldId id="299" r:id="rId9"/>
    <p:sldId id="300" r:id="rId10"/>
    <p:sldId id="296" r:id="rId11"/>
    <p:sldId id="297" r:id="rId12"/>
    <p:sldId id="298" r:id="rId13"/>
    <p:sldId id="268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060" y="599518"/>
            <a:ext cx="6395878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2906" cy="6856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99" y="1107342"/>
            <a:ext cx="27184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58011" y="6394244"/>
            <a:ext cx="3308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" y="1805148"/>
            <a:ext cx="1600196" cy="2057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586" y="1828796"/>
            <a:ext cx="1600196" cy="2057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1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14600" y="3048000"/>
            <a:ext cx="4724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ysClr val="windowText" lastClr="000000"/>
                </a:solidFill>
                <a:latin typeface="+mj-lt"/>
                <a:ea typeface="+mj-ea"/>
                <a:cs typeface="+mj-cs"/>
              </a:rPr>
              <a:t>Comparator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738664"/>
          </a:xfrm>
        </p:spPr>
        <p:txBody>
          <a:bodyPr/>
          <a:lstStyle/>
          <a:p>
            <a:r>
              <a:rPr lang="en-US" dirty="0" smtClean="0"/>
              <a:t>2-bit comparator: Circuit Diagram</a:t>
            </a:r>
          </a:p>
          <a:p>
            <a:endParaRPr lang="en-US" dirty="0"/>
          </a:p>
        </p:txBody>
      </p:sp>
      <p:pic>
        <p:nvPicPr>
          <p:cNvPr id="4" name="Picture 2" descr="Two Bit Comparator Logic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752600"/>
            <a:ext cx="441007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2718435" cy="430887"/>
          </a:xfrm>
        </p:spPr>
        <p:txBody>
          <a:bodyPr/>
          <a:lstStyle/>
          <a:p>
            <a:r>
              <a:rPr lang="en-US" dirty="0" smtClean="0"/>
              <a:t>1 Bit comparator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209800"/>
          <a:ext cx="3962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/>
                <a:gridCol w="520065"/>
                <a:gridCol w="742950"/>
                <a:gridCol w="742950"/>
                <a:gridCol w="1362075"/>
              </a:tblGrid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&gt;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A=B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&lt; B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572000" y="1905000"/>
            <a:ext cx="2197100" cy="1295400"/>
            <a:chOff x="480" y="1536"/>
            <a:chExt cx="1384" cy="816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20" y="1872"/>
              <a:ext cx="240" cy="24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Book Antiqua" pitchFamily="18" charset="0"/>
                </a:rPr>
                <a:t>0</a:t>
              </a:r>
              <a:endParaRPr lang="en-US" sz="160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80" y="1728"/>
              <a:ext cx="117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 i="1">
                  <a:solidFill>
                    <a:schemeClr val="tx1"/>
                  </a:solidFill>
                  <a:latin typeface="Book Antiqua" pitchFamily="18" charset="0"/>
                </a:rPr>
                <a:t>A</a:t>
              </a:r>
              <a:endParaRPr lang="en-US" sz="2800" i="1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20" y="2112"/>
              <a:ext cx="240" cy="24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Book Antiqua" pitchFamily="18" charset="0"/>
                </a:rPr>
                <a:t>1</a:t>
              </a:r>
              <a:endParaRPr lang="en-US" sz="160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960" y="2112"/>
              <a:ext cx="240" cy="24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Book Antiqua" pitchFamily="18" charset="0"/>
                </a:rPr>
                <a:t>0</a:t>
              </a:r>
              <a:endParaRPr lang="en-US" sz="160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960" y="1872"/>
              <a:ext cx="240" cy="24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latin typeface="Book Antiqua" pitchFamily="18" charset="0"/>
                </a:rPr>
                <a:t>0</a:t>
              </a:r>
              <a:endParaRPr lang="en-US" sz="1600" dirty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24" y="1536"/>
              <a:ext cx="117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 i="1">
                  <a:solidFill>
                    <a:schemeClr val="tx1"/>
                  </a:solidFill>
                  <a:latin typeface="Book Antiqua" pitchFamily="18" charset="0"/>
                </a:rPr>
                <a:t>B</a:t>
              </a:r>
              <a:endParaRPr lang="en-US" sz="2800" i="1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 flipV="1">
              <a:off x="528" y="168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16" y="1632"/>
              <a:ext cx="96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ook Antiqua" pitchFamily="18" charset="0"/>
                </a:rPr>
                <a:t>0</a:t>
              </a:r>
              <a:endParaRPr lang="en-US" sz="2800" i="1" dirty="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08" y="1632"/>
              <a:ext cx="96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ook Antiqua" pitchFamily="18" charset="0"/>
                </a:rPr>
                <a:t>1</a:t>
              </a:r>
              <a:endParaRPr lang="en-US" sz="2800" i="1" dirty="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24" y="1872"/>
              <a:ext cx="96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Book Antiqua" pitchFamily="18" charset="0"/>
                </a:rPr>
                <a:t>0</a:t>
              </a:r>
              <a:endParaRPr lang="en-US" sz="2800" i="1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24" y="2112"/>
              <a:ext cx="96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Book Antiqua" pitchFamily="18" charset="0"/>
                </a:rPr>
                <a:t>1</a:t>
              </a:r>
              <a:endParaRPr lang="en-US" sz="2800" i="1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327" y="1968"/>
              <a:ext cx="53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tx1"/>
                  </a:solidFill>
                  <a:latin typeface="Book Antiqua" pitchFamily="18" charset="0"/>
                </a:rPr>
                <a:t>F=AB’</a:t>
              </a:r>
              <a:endParaRPr lang="en-US" sz="2400" i="1" dirty="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</p:grpSp>
      <p:sp>
        <p:nvSpPr>
          <p:cNvPr id="18" name="AutoShape 53"/>
          <p:cNvSpPr>
            <a:spLocks noChangeArrowheads="1"/>
          </p:cNvSpPr>
          <p:nvPr/>
        </p:nvSpPr>
        <p:spPr bwMode="auto">
          <a:xfrm>
            <a:off x="5562600" y="5867400"/>
            <a:ext cx="381000" cy="3143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3366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AutoShape 53"/>
          <p:cNvSpPr>
            <a:spLocks noChangeArrowheads="1"/>
          </p:cNvSpPr>
          <p:nvPr/>
        </p:nvSpPr>
        <p:spPr bwMode="auto">
          <a:xfrm>
            <a:off x="4953000" y="2856095"/>
            <a:ext cx="381000" cy="3143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3366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4"/>
          <p:cNvGrpSpPr>
            <a:grpSpLocks/>
          </p:cNvGrpSpPr>
          <p:nvPr/>
        </p:nvGrpSpPr>
        <p:grpSpPr bwMode="auto">
          <a:xfrm>
            <a:off x="4648200" y="3657600"/>
            <a:ext cx="3013075" cy="1295400"/>
            <a:chOff x="480" y="1536"/>
            <a:chExt cx="1898" cy="816"/>
          </a:xfrm>
        </p:grpSpPr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720" y="1920"/>
              <a:ext cx="240" cy="24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 smtClean="0">
                  <a:solidFill>
                    <a:schemeClr val="tx2"/>
                  </a:solidFill>
                  <a:latin typeface="Book Antiqua" pitchFamily="18" charset="0"/>
                </a:rPr>
                <a:t>1</a:t>
              </a:r>
              <a:endParaRPr lang="en-US" sz="1600" dirty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480" y="1728"/>
              <a:ext cx="117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 i="1">
                  <a:solidFill>
                    <a:schemeClr val="tx1"/>
                  </a:solidFill>
                  <a:latin typeface="Book Antiqua" pitchFamily="18" charset="0"/>
                </a:rPr>
                <a:t>A</a:t>
              </a:r>
              <a:endParaRPr lang="en-US" sz="2800" i="1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720" y="2112"/>
              <a:ext cx="240" cy="24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latin typeface="Book Antiqua" pitchFamily="18" charset="0"/>
                </a:rPr>
                <a:t>0</a:t>
              </a:r>
              <a:endParaRPr lang="en-US" sz="1600" dirty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960" y="2112"/>
              <a:ext cx="240" cy="24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 smtClean="0">
                  <a:solidFill>
                    <a:schemeClr val="tx2"/>
                  </a:solidFill>
                  <a:latin typeface="Book Antiqua" pitchFamily="18" charset="0"/>
                </a:rPr>
                <a:t>1</a:t>
              </a:r>
              <a:endParaRPr lang="en-US" sz="1600" dirty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960" y="1872"/>
              <a:ext cx="240" cy="24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latin typeface="Book Antiqua" pitchFamily="18" charset="0"/>
                </a:rPr>
                <a:t>0</a:t>
              </a:r>
              <a:endParaRPr lang="en-US" sz="1600" dirty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624" y="1536"/>
              <a:ext cx="117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 i="1">
                  <a:solidFill>
                    <a:schemeClr val="tx1"/>
                  </a:solidFill>
                  <a:latin typeface="Book Antiqua" pitchFamily="18" charset="0"/>
                </a:rPr>
                <a:t>B</a:t>
              </a:r>
              <a:endParaRPr lang="en-US" sz="2800" i="1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 flipH="1" flipV="1">
              <a:off x="528" y="168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816" y="1632"/>
              <a:ext cx="96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ook Antiqua" pitchFamily="18" charset="0"/>
                </a:rPr>
                <a:t>0</a:t>
              </a:r>
              <a:endParaRPr lang="en-US" sz="2800" i="1" dirty="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1008" y="1632"/>
              <a:ext cx="96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ook Antiqua" pitchFamily="18" charset="0"/>
                </a:rPr>
                <a:t>1</a:t>
              </a:r>
              <a:endParaRPr lang="en-US" sz="2800" i="1" dirty="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624" y="1872"/>
              <a:ext cx="96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Book Antiqua" pitchFamily="18" charset="0"/>
                </a:rPr>
                <a:t>0</a:t>
              </a:r>
              <a:endParaRPr lang="en-US" sz="2800" i="1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624" y="2112"/>
              <a:ext cx="96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Book Antiqua" pitchFamily="18" charset="0"/>
                </a:rPr>
                <a:t>1</a:t>
              </a:r>
              <a:endParaRPr lang="en-US" sz="2800" i="1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1327" y="1968"/>
              <a:ext cx="1051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 i="1" dirty="0" smtClean="0">
                  <a:latin typeface="Book Antiqua" pitchFamily="18" charset="0"/>
                </a:rPr>
                <a:t>F=A’ B’</a:t>
              </a:r>
              <a:r>
                <a:rPr lang="en-US" i="1" dirty="0" smtClean="0">
                  <a:latin typeface="Book Antiqua" pitchFamily="18" charset="0"/>
                </a:rPr>
                <a:t> </a:t>
              </a:r>
              <a:r>
                <a:rPr lang="en-US" sz="2400" i="1" dirty="0" smtClean="0">
                  <a:solidFill>
                    <a:schemeClr val="tx1"/>
                  </a:solidFill>
                  <a:latin typeface="Book Antiqua" pitchFamily="18" charset="0"/>
                </a:rPr>
                <a:t>+AB</a:t>
              </a:r>
              <a:endParaRPr lang="en-US" sz="2400" i="1" dirty="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</p:grpSp>
      <p:sp>
        <p:nvSpPr>
          <p:cNvPr id="33" name="AutoShape 53"/>
          <p:cNvSpPr>
            <a:spLocks noChangeArrowheads="1"/>
          </p:cNvSpPr>
          <p:nvPr/>
        </p:nvSpPr>
        <p:spPr bwMode="auto">
          <a:xfrm>
            <a:off x="5029200" y="4257675"/>
            <a:ext cx="381000" cy="3143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3366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AutoShape 53"/>
          <p:cNvSpPr>
            <a:spLocks noChangeArrowheads="1"/>
          </p:cNvSpPr>
          <p:nvPr/>
        </p:nvSpPr>
        <p:spPr bwMode="auto">
          <a:xfrm>
            <a:off x="5410200" y="4608695"/>
            <a:ext cx="381000" cy="3143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3366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670036" y="1688068"/>
            <a:ext cx="663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&gt; 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99634" y="3364468"/>
            <a:ext cx="558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A=B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4813300" y="5334000"/>
            <a:ext cx="2274888" cy="1295400"/>
            <a:chOff x="480" y="1536"/>
            <a:chExt cx="1433" cy="816"/>
          </a:xfrm>
        </p:grpSpPr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720" y="1872"/>
              <a:ext cx="240" cy="24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Book Antiqua" pitchFamily="18" charset="0"/>
                </a:rPr>
                <a:t>0</a:t>
              </a:r>
              <a:endParaRPr lang="en-US" sz="1600" dirty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80" y="1728"/>
              <a:ext cx="117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 i="1">
                  <a:solidFill>
                    <a:schemeClr val="tx1"/>
                  </a:solidFill>
                  <a:latin typeface="Book Antiqua" pitchFamily="18" charset="0"/>
                </a:rPr>
                <a:t>A</a:t>
              </a:r>
              <a:endParaRPr lang="en-US" sz="2800" i="1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720" y="2112"/>
              <a:ext cx="240" cy="24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latin typeface="Book Antiqua" pitchFamily="18" charset="0"/>
                </a:rPr>
                <a:t>0</a:t>
              </a:r>
              <a:endParaRPr lang="en-US" sz="1600" dirty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960" y="2112"/>
              <a:ext cx="240" cy="24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Book Antiqua" pitchFamily="18" charset="0"/>
                </a:rPr>
                <a:t>0</a:t>
              </a:r>
              <a:endParaRPr lang="en-US" sz="160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960" y="1872"/>
              <a:ext cx="240" cy="24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 smtClean="0">
                  <a:solidFill>
                    <a:schemeClr val="tx2"/>
                  </a:solidFill>
                  <a:latin typeface="Book Antiqua" pitchFamily="18" charset="0"/>
                </a:rPr>
                <a:t>1</a:t>
              </a:r>
              <a:endParaRPr lang="en-US" sz="1600" dirty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24" y="1536"/>
              <a:ext cx="117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 i="1">
                  <a:solidFill>
                    <a:schemeClr val="tx1"/>
                  </a:solidFill>
                  <a:latin typeface="Book Antiqua" pitchFamily="18" charset="0"/>
                </a:rPr>
                <a:t>B</a:t>
              </a:r>
              <a:endParaRPr lang="en-US" sz="2800" i="1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H="1" flipV="1">
              <a:off x="528" y="168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816" y="1632"/>
              <a:ext cx="96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ook Antiqua" pitchFamily="18" charset="0"/>
                </a:rPr>
                <a:t>0</a:t>
              </a:r>
              <a:endParaRPr lang="en-US" sz="2800" i="1" dirty="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008" y="1632"/>
              <a:ext cx="96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ook Antiqua" pitchFamily="18" charset="0"/>
                </a:rPr>
                <a:t>1</a:t>
              </a:r>
              <a:endParaRPr lang="en-US" sz="2800" i="1" dirty="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624" y="1872"/>
              <a:ext cx="96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Book Antiqua" pitchFamily="18" charset="0"/>
                </a:rPr>
                <a:t>0</a:t>
              </a:r>
              <a:endParaRPr lang="en-US" sz="2800" i="1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624" y="2112"/>
              <a:ext cx="96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Book Antiqua" pitchFamily="18" charset="0"/>
                </a:rPr>
                <a:t>1</a:t>
              </a:r>
              <a:endParaRPr lang="en-US" sz="2800" i="1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327" y="1968"/>
              <a:ext cx="586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tx1"/>
                  </a:solidFill>
                  <a:latin typeface="Book Antiqua" pitchFamily="18" charset="0"/>
                </a:rPr>
                <a:t>F=</a:t>
              </a:r>
              <a:r>
                <a:rPr lang="en-US" sz="2400" i="1" dirty="0" smtClean="0">
                  <a:latin typeface="Book Antiqua" pitchFamily="18" charset="0"/>
                </a:rPr>
                <a:t>A’ B</a:t>
              </a:r>
              <a:endParaRPr lang="en-US" sz="2400" i="1" dirty="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4648200" y="5105400"/>
            <a:ext cx="663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&lt; B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495800"/>
            <a:ext cx="37147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TextBox 52"/>
          <p:cNvSpPr txBox="1"/>
          <p:nvPr/>
        </p:nvSpPr>
        <p:spPr>
          <a:xfrm>
            <a:off x="304800" y="1752600"/>
            <a:ext cx="12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96000" y="17526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map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04800" y="4114800"/>
            <a:ext cx="160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Circuit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12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1143000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Points covered </a:t>
            </a:r>
            <a:endParaRPr spc="-5" dirty="0"/>
          </a:p>
        </p:txBody>
      </p:sp>
      <p:sp>
        <p:nvSpPr>
          <p:cNvPr id="8" name="object 3"/>
          <p:cNvSpPr txBox="1"/>
          <p:nvPr/>
        </p:nvSpPr>
        <p:spPr>
          <a:xfrm>
            <a:off x="368299" y="1999166"/>
            <a:ext cx="8463915" cy="4321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Digital Comparator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N-bit comparator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Design of 2-bit comparator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Design of 1-bit comparator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/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743200"/>
            <a:ext cx="8237158" cy="2031325"/>
          </a:xfrm>
        </p:spPr>
        <p:txBody>
          <a:bodyPr/>
          <a:lstStyle/>
          <a:p>
            <a:pPr algn="ctr"/>
            <a:endParaRPr lang="en-US" sz="4400" dirty="0" smtClean="0"/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2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1143000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Points covered </a:t>
            </a:r>
            <a:endParaRPr spc="-5" dirty="0"/>
          </a:p>
        </p:txBody>
      </p:sp>
      <p:sp>
        <p:nvSpPr>
          <p:cNvPr id="8" name="object 3"/>
          <p:cNvSpPr txBox="1"/>
          <p:nvPr/>
        </p:nvSpPr>
        <p:spPr>
          <a:xfrm>
            <a:off x="368299" y="1999166"/>
            <a:ext cx="8463915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Digital Comparator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N-bit comparator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Design of 2-bit comparator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Design of 1-bit comparator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/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/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3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3762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Vision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850"/>
              </a:lnSpc>
              <a:spcBef>
                <a:spcPts val="105"/>
              </a:spcBef>
              <a:tabLst>
                <a:tab pos="1002030" algn="l"/>
                <a:tab pos="2615565" algn="l"/>
                <a:tab pos="4163060" algn="l"/>
                <a:tab pos="4664710" algn="l"/>
                <a:tab pos="5840730" algn="l"/>
                <a:tab pos="7672070" algn="l"/>
              </a:tabLst>
            </a:pPr>
            <a:r>
              <a:rPr sz="2400" spc="-5" dirty="0">
                <a:latin typeface="Times New Roman"/>
                <a:cs typeface="Times New Roman"/>
              </a:rPr>
              <a:t>Achieve academic excellence through education in computing, to  creat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intellectua</a:t>
            </a:r>
            <a:r>
              <a:rPr sz="2400" dirty="0">
                <a:latin typeface="Times New Roman"/>
                <a:cs typeface="Times New Roman"/>
              </a:rPr>
              <a:t>l	</a:t>
            </a:r>
            <a:r>
              <a:rPr sz="2400" spc="-5" dirty="0">
                <a:latin typeface="Times New Roman"/>
                <a:cs typeface="Times New Roman"/>
              </a:rPr>
              <a:t>manpowe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explor</a:t>
            </a:r>
            <a:r>
              <a:rPr sz="2400" dirty="0">
                <a:latin typeface="Times New Roman"/>
                <a:cs typeface="Times New Roman"/>
              </a:rPr>
              <a:t>e	professional,	</a:t>
            </a:r>
            <a:r>
              <a:rPr sz="2400">
                <a:latin typeface="Times New Roman"/>
                <a:cs typeface="Times New Roman"/>
              </a:rPr>
              <a:t>higher  </a:t>
            </a:r>
            <a:r>
              <a:rPr sz="2400" spc="-5" smtClean="0">
                <a:latin typeface="Times New Roman"/>
                <a:cs typeface="Times New Roman"/>
              </a:rPr>
              <a:t>educational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social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opportunities.</a:t>
            </a:r>
            <a:endParaRPr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 algn="just">
              <a:lnSpc>
                <a:spcPts val="2865"/>
              </a:lnSpc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Mission</a:t>
            </a:r>
            <a:endParaRPr sz="2400">
              <a:latin typeface="Times New Roman"/>
              <a:cs typeface="Times New Roman"/>
            </a:endParaRPr>
          </a:p>
          <a:p>
            <a:pPr marL="88265" marR="31750" indent="-76200" algn="just">
              <a:lnSpc>
                <a:spcPts val="2850"/>
              </a:lnSpc>
              <a:spcBef>
                <a:spcPts val="105"/>
              </a:spcBef>
              <a:tabLst>
                <a:tab pos="4958715" algn="l"/>
              </a:tabLst>
            </a:pPr>
            <a:r>
              <a:rPr sz="2400" spc="-5" dirty="0">
                <a:latin typeface="Times New Roman"/>
                <a:cs typeface="Times New Roman"/>
              </a:rPr>
              <a:t>To impart learning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educating students with conceptual </a:t>
            </a:r>
            <a:r>
              <a:rPr sz="2400" dirty="0">
                <a:latin typeface="Times New Roman"/>
                <a:cs typeface="Times New Roman"/>
              </a:rPr>
              <a:t>knowledge 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hands on practices using </a:t>
            </a:r>
            <a:r>
              <a:rPr sz="2400" spc="-5" dirty="0">
                <a:latin typeface="Times New Roman"/>
                <a:cs typeface="Times New Roman"/>
              </a:rPr>
              <a:t>modern tools, FOSS technologies and  competency skills there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igniting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	</a:t>
            </a:r>
            <a:r>
              <a:rPr sz="2400" dirty="0">
                <a:latin typeface="Times New Roman"/>
                <a:cs typeface="Times New Roman"/>
              </a:rPr>
              <a:t>young </a:t>
            </a:r>
            <a:r>
              <a:rPr sz="2400" spc="-5" dirty="0">
                <a:latin typeface="Times New Roman"/>
                <a:cs typeface="Times New Roman"/>
              </a:rPr>
              <a:t>minds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innovative  thinking, </a:t>
            </a:r>
            <a:r>
              <a:rPr sz="2400" dirty="0">
                <a:latin typeface="Times New Roman"/>
                <a:cs typeface="Times New Roman"/>
              </a:rPr>
              <a:t>professional </a:t>
            </a:r>
            <a:r>
              <a:rPr sz="2400" spc="-5" dirty="0">
                <a:latin typeface="Times New Roman"/>
                <a:cs typeface="Times New Roman"/>
              </a:rPr>
              <a:t>expertise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299" y="1093341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smtClean="0"/>
              <a:t>Department </a:t>
            </a:r>
            <a:r>
              <a:rPr spc="-5" dirty="0"/>
              <a:t>Vision </a:t>
            </a:r>
            <a:r>
              <a:rPr dirty="0"/>
              <a:t>&amp;</a:t>
            </a:r>
            <a:r>
              <a:rPr spc="-85" dirty="0"/>
              <a:t> </a:t>
            </a:r>
            <a:r>
              <a:rPr spc="-5" dirty="0"/>
              <a:t>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2718435" cy="430887"/>
          </a:xfrm>
        </p:spPr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431983"/>
          </a:xfrm>
        </p:spPr>
        <p:txBody>
          <a:bodyPr/>
          <a:lstStyle/>
          <a:p>
            <a:r>
              <a:rPr lang="en-US" b="1" dirty="0" smtClean="0"/>
              <a:t>Digital Comparator:</a:t>
            </a:r>
            <a:r>
              <a:rPr lang="en-US" dirty="0" smtClean="0"/>
              <a:t> </a:t>
            </a:r>
          </a:p>
          <a:p>
            <a:r>
              <a:rPr lang="en-US" dirty="0" smtClean="0"/>
              <a:t>Data comparison is needed in digital systems while performing arithmetic or logical operations. </a:t>
            </a:r>
          </a:p>
          <a:p>
            <a:endParaRPr lang="en-US" dirty="0" smtClean="0"/>
          </a:p>
          <a:p>
            <a:r>
              <a:rPr lang="en-US" dirty="0" smtClean="0"/>
              <a:t>This comparison determines whether one number is </a:t>
            </a:r>
            <a:r>
              <a:rPr lang="en-US" b="1" dirty="0" smtClean="0"/>
              <a:t>greater than, equal, or less than</a:t>
            </a:r>
            <a:r>
              <a:rPr lang="en-US" dirty="0" smtClean="0"/>
              <a:t> the other number. </a:t>
            </a:r>
          </a:p>
          <a:p>
            <a:endParaRPr lang="en-US" dirty="0" smtClean="0"/>
          </a:p>
          <a:p>
            <a:r>
              <a:rPr lang="en-US" dirty="0" smtClean="0"/>
              <a:t>A digital comparator is widely used in combinational systems and is specially designed to compare the relative magnitudes of binary numbers.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Picture 2" descr="Zorba Manual Weighing Scale, Rs 7500 /piece Akuri Udyog | ID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1054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</a:t>
            </a:r>
            <a:r>
              <a:rPr lang="en-US" b="1" dirty="0" smtClean="0"/>
              <a:t>-bit </a:t>
            </a:r>
            <a:r>
              <a:rPr lang="en-US" b="1" dirty="0"/>
              <a:t>Comparator:</a:t>
            </a:r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5" name="Picture 2" descr="Digital Comparator and Magnitude Compara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14600"/>
            <a:ext cx="28956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1107996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2-bit Comparator: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pic>
        <p:nvPicPr>
          <p:cNvPr id="5" name="Picture 2" descr="Two Bit Compara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819400"/>
            <a:ext cx="41148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Two Bit Comparator Truth Tab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71950" y="1752600"/>
            <a:ext cx="497205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K-Map simplification: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2286000"/>
            <a:ext cx="7533520" cy="3789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K-Map simplification: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2514600"/>
            <a:ext cx="7010400" cy="4014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K-Map simplification: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2590800"/>
            <a:ext cx="76200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3750</TotalTime>
  <Words>239</Words>
  <Application>Microsoft Office PowerPoint</Application>
  <PresentationFormat>On-screen Show (4:3)</PresentationFormat>
  <Paragraphs>119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Points covered </vt:lpstr>
      <vt:lpstr>Department Vision &amp; Mission</vt:lpstr>
      <vt:lpstr>Terms</vt:lpstr>
      <vt:lpstr>Slide 5</vt:lpstr>
      <vt:lpstr>Slide 6</vt:lpstr>
      <vt:lpstr>Slide 7</vt:lpstr>
      <vt:lpstr>Slide 8</vt:lpstr>
      <vt:lpstr>Slide 9</vt:lpstr>
      <vt:lpstr>Slide 10</vt:lpstr>
      <vt:lpstr>1 Bit comparator</vt:lpstr>
      <vt:lpstr>Points covered 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amar</cp:lastModifiedBy>
  <cp:revision>63</cp:revision>
  <dcterms:created xsi:type="dcterms:W3CDTF">2020-06-12T11:01:57Z</dcterms:created>
  <dcterms:modified xsi:type="dcterms:W3CDTF">2020-09-08T04:44:09Z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2020-06-12T00:00:00Z</vt:filetime>
  </property>
</Properties>
</file>