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5" r:id="rId4"/>
    <p:sldId id="289" r:id="rId5"/>
    <p:sldId id="293" r:id="rId6"/>
    <p:sldId id="290" r:id="rId7"/>
    <p:sldId id="291" r:id="rId8"/>
    <p:sldId id="292" r:id="rId9"/>
    <p:sldId id="284" r:id="rId10"/>
    <p:sldId id="288" r:id="rId11"/>
    <p:sldId id="268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4060" y="599518"/>
            <a:ext cx="6395878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2906" cy="68569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899" y="1107342"/>
            <a:ext cx="271843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58011" y="6394244"/>
            <a:ext cx="330834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estmoz.com/q/430696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99" y="1805148"/>
            <a:ext cx="1600196" cy="2057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6586" y="1828796"/>
            <a:ext cx="1600196" cy="2057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1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14600" y="3048000"/>
            <a:ext cx="4724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ysClr val="windowText" lastClr="000000"/>
                </a:solidFill>
                <a:latin typeface="+mj-lt"/>
                <a:ea typeface="+mj-ea"/>
                <a:cs typeface="+mj-cs"/>
              </a:rPr>
              <a:t>Parity generator and checker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10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1999166"/>
            <a:ext cx="8463915" cy="518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Parity generator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Parity checker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Designing parity generator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Designing parity checker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Application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/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1143000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Points covered 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743200"/>
            <a:ext cx="8237158" cy="2031325"/>
          </a:xfrm>
        </p:spPr>
        <p:txBody>
          <a:bodyPr/>
          <a:lstStyle/>
          <a:p>
            <a:pPr algn="ctr"/>
            <a:endParaRPr lang="en-US" sz="4400" dirty="0" smtClean="0"/>
          </a:p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Thank you</a:t>
            </a:r>
            <a:endParaRPr lang="en-US" sz="4400" dirty="0"/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2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1143000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Points covered </a:t>
            </a:r>
            <a:endParaRPr spc="-5" dirty="0"/>
          </a:p>
        </p:txBody>
      </p:sp>
      <p:sp>
        <p:nvSpPr>
          <p:cNvPr id="8" name="object 3"/>
          <p:cNvSpPr txBox="1"/>
          <p:nvPr/>
        </p:nvSpPr>
        <p:spPr>
          <a:xfrm>
            <a:off x="368299" y="1999166"/>
            <a:ext cx="8463915" cy="518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Parity generator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Parity checker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Designing parity generator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Designing parity checker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Application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/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3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1999166"/>
            <a:ext cx="8463915" cy="3762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865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Vision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850"/>
              </a:lnSpc>
              <a:spcBef>
                <a:spcPts val="105"/>
              </a:spcBef>
              <a:tabLst>
                <a:tab pos="1002030" algn="l"/>
                <a:tab pos="2615565" algn="l"/>
                <a:tab pos="4163060" algn="l"/>
                <a:tab pos="4664710" algn="l"/>
                <a:tab pos="5840730" algn="l"/>
                <a:tab pos="7672070" algn="l"/>
              </a:tabLst>
            </a:pPr>
            <a:r>
              <a:rPr sz="2400" spc="-5" dirty="0">
                <a:latin typeface="Times New Roman"/>
                <a:cs typeface="Times New Roman"/>
              </a:rPr>
              <a:t>Achieve academic excellence through education in computing, to  creat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5" dirty="0">
                <a:latin typeface="Times New Roman"/>
                <a:cs typeface="Times New Roman"/>
              </a:rPr>
              <a:t>intellectua</a:t>
            </a:r>
            <a:r>
              <a:rPr sz="2400" dirty="0">
                <a:latin typeface="Times New Roman"/>
                <a:cs typeface="Times New Roman"/>
              </a:rPr>
              <a:t>l	</a:t>
            </a:r>
            <a:r>
              <a:rPr sz="2400" spc="-5" dirty="0">
                <a:latin typeface="Times New Roman"/>
                <a:cs typeface="Times New Roman"/>
              </a:rPr>
              <a:t>manpowe</a:t>
            </a:r>
            <a:r>
              <a:rPr sz="2400" dirty="0">
                <a:latin typeface="Times New Roman"/>
                <a:cs typeface="Times New Roman"/>
              </a:rPr>
              <a:t>r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</a:t>
            </a:r>
            <a:r>
              <a:rPr sz="2400" spc="-5" dirty="0">
                <a:latin typeface="Times New Roman"/>
                <a:cs typeface="Times New Roman"/>
              </a:rPr>
              <a:t>explor</a:t>
            </a:r>
            <a:r>
              <a:rPr sz="2400" dirty="0">
                <a:latin typeface="Times New Roman"/>
                <a:cs typeface="Times New Roman"/>
              </a:rPr>
              <a:t>e	professional,	</a:t>
            </a:r>
            <a:r>
              <a:rPr sz="2400">
                <a:latin typeface="Times New Roman"/>
                <a:cs typeface="Times New Roman"/>
              </a:rPr>
              <a:t>higher  </a:t>
            </a:r>
            <a:r>
              <a:rPr sz="2400" spc="-5" smtClean="0">
                <a:latin typeface="Times New Roman"/>
                <a:cs typeface="Times New Roman"/>
              </a:rPr>
              <a:t>educational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sz="2400" spc="-5" smtClean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social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opportunities.</a:t>
            </a:r>
            <a:endParaRPr sz="24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12700" algn="just">
              <a:lnSpc>
                <a:spcPts val="2865"/>
              </a:lnSpc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Mission</a:t>
            </a:r>
            <a:endParaRPr sz="2400">
              <a:latin typeface="Times New Roman"/>
              <a:cs typeface="Times New Roman"/>
            </a:endParaRPr>
          </a:p>
          <a:p>
            <a:pPr marL="88265" marR="31750" indent="-76200" algn="just">
              <a:lnSpc>
                <a:spcPts val="2850"/>
              </a:lnSpc>
              <a:spcBef>
                <a:spcPts val="105"/>
              </a:spcBef>
              <a:tabLst>
                <a:tab pos="4958715" algn="l"/>
              </a:tabLst>
            </a:pPr>
            <a:r>
              <a:rPr sz="2400" spc="-5" dirty="0">
                <a:latin typeface="Times New Roman"/>
                <a:cs typeface="Times New Roman"/>
              </a:rPr>
              <a:t>To impart learning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educating students with conceptual </a:t>
            </a:r>
            <a:r>
              <a:rPr sz="2400" dirty="0">
                <a:latin typeface="Times New Roman"/>
                <a:cs typeface="Times New Roman"/>
              </a:rPr>
              <a:t>knowledge 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hands on practices using </a:t>
            </a:r>
            <a:r>
              <a:rPr sz="2400" spc="-5" dirty="0">
                <a:latin typeface="Times New Roman"/>
                <a:cs typeface="Times New Roman"/>
              </a:rPr>
              <a:t>modern tools, FOSS technologies and  competency skills there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igniting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	</a:t>
            </a:r>
            <a:r>
              <a:rPr sz="2400" dirty="0">
                <a:latin typeface="Times New Roman"/>
                <a:cs typeface="Times New Roman"/>
              </a:rPr>
              <a:t>young </a:t>
            </a:r>
            <a:r>
              <a:rPr sz="2400" spc="-5" dirty="0">
                <a:latin typeface="Times New Roman"/>
                <a:cs typeface="Times New Roman"/>
              </a:rPr>
              <a:t>minds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innovative  thinking, </a:t>
            </a:r>
            <a:r>
              <a:rPr sz="2400" dirty="0">
                <a:latin typeface="Times New Roman"/>
                <a:cs typeface="Times New Roman"/>
              </a:rPr>
              <a:t>professional </a:t>
            </a:r>
            <a:r>
              <a:rPr sz="2400" spc="-5" dirty="0">
                <a:latin typeface="Times New Roman"/>
                <a:cs typeface="Times New Roman"/>
              </a:rPr>
              <a:t>expertise 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research.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299" y="1093341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smtClean="0"/>
              <a:t>Department </a:t>
            </a:r>
            <a:r>
              <a:rPr spc="-5" dirty="0"/>
              <a:t>Vision </a:t>
            </a:r>
            <a:r>
              <a:rPr dirty="0"/>
              <a:t>&amp;</a:t>
            </a:r>
            <a:r>
              <a:rPr spc="-85" dirty="0"/>
              <a:t> </a:t>
            </a:r>
            <a:r>
              <a:rPr spc="-5" dirty="0"/>
              <a:t>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99" y="1107342"/>
            <a:ext cx="2718435" cy="430887"/>
          </a:xfrm>
        </p:spPr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5539978"/>
          </a:xfrm>
        </p:spPr>
        <p:txBody>
          <a:bodyPr/>
          <a:lstStyle/>
          <a:p>
            <a:r>
              <a:rPr lang="en-US" b="1" dirty="0" smtClean="0"/>
              <a:t>Parity Generator: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rgbClr val="C00000"/>
                </a:solidFill>
              </a:rPr>
              <a:t>combinational logic circuit</a:t>
            </a:r>
            <a:r>
              <a:rPr lang="en-US" dirty="0" smtClean="0"/>
              <a:t> that generates the </a:t>
            </a:r>
            <a:r>
              <a:rPr lang="en-US" dirty="0" smtClean="0">
                <a:solidFill>
                  <a:srgbClr val="C00000"/>
                </a:solidFill>
              </a:rPr>
              <a:t>parity bit</a:t>
            </a:r>
            <a:r>
              <a:rPr lang="en-US" dirty="0" smtClean="0"/>
              <a:t> in the </a:t>
            </a:r>
            <a:r>
              <a:rPr lang="en-US" b="1" dirty="0" smtClean="0"/>
              <a:t>transmitter.</a:t>
            </a:r>
          </a:p>
          <a:p>
            <a:endParaRPr lang="en-US" b="1" dirty="0" smtClean="0"/>
          </a:p>
          <a:p>
            <a:r>
              <a:rPr lang="en-US" b="1" dirty="0" smtClean="0"/>
              <a:t>Parity Checker: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rgbClr val="C00000"/>
                </a:solidFill>
              </a:rPr>
              <a:t>circuit</a:t>
            </a:r>
            <a:r>
              <a:rPr lang="en-US" dirty="0" smtClean="0"/>
              <a:t> that checks the parity in the </a:t>
            </a:r>
            <a:r>
              <a:rPr lang="en-US" b="1" dirty="0" smtClean="0">
                <a:solidFill>
                  <a:srgbClr val="C00000"/>
                </a:solidFill>
              </a:rPr>
              <a:t>receiver.</a:t>
            </a:r>
          </a:p>
          <a:p>
            <a:r>
              <a:rPr lang="en-US" dirty="0" smtClean="0"/>
              <a:t>A combined circuit or devices of parity generators and parity checkers are commonly used in digital systems </a:t>
            </a:r>
            <a:r>
              <a:rPr lang="en-US" b="1" dirty="0" smtClean="0">
                <a:solidFill>
                  <a:srgbClr val="C00000"/>
                </a:solidFill>
              </a:rPr>
              <a:t>to detect the single bit errors</a:t>
            </a:r>
            <a:r>
              <a:rPr lang="en-US" dirty="0" smtClean="0"/>
              <a:t> in the transmitted data word.</a:t>
            </a:r>
          </a:p>
          <a:p>
            <a:endParaRPr lang="en-US" b="1" dirty="0" smtClean="0"/>
          </a:p>
          <a:p>
            <a:r>
              <a:rPr lang="en-US" b="1" dirty="0" smtClean="0"/>
              <a:t>Even Parity: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C00000"/>
                </a:solidFill>
              </a:rPr>
              <a:t>added parity bit</a:t>
            </a:r>
            <a:r>
              <a:rPr lang="en-US" dirty="0" smtClean="0"/>
              <a:t> will make the </a:t>
            </a:r>
            <a:r>
              <a:rPr lang="en-US" dirty="0" smtClean="0">
                <a:solidFill>
                  <a:srgbClr val="C00000"/>
                </a:solidFill>
              </a:rPr>
              <a:t>total number of 1s an even amount</a:t>
            </a:r>
          </a:p>
          <a:p>
            <a:endParaRPr lang="en-US" b="1" dirty="0" smtClean="0"/>
          </a:p>
          <a:p>
            <a:r>
              <a:rPr lang="en-US" b="1" dirty="0" smtClean="0"/>
              <a:t>Odd parity: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the added parity bit</a:t>
            </a:r>
            <a:r>
              <a:rPr lang="en-US" dirty="0" smtClean="0"/>
              <a:t> will make the </a:t>
            </a:r>
            <a:r>
              <a:rPr lang="en-US" dirty="0" smtClean="0">
                <a:solidFill>
                  <a:srgbClr val="C00000"/>
                </a:solidFill>
              </a:rPr>
              <a:t>total number of 1s odd amount.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99" y="1107342"/>
            <a:ext cx="4203701" cy="861774"/>
          </a:xfrm>
        </p:spPr>
        <p:txBody>
          <a:bodyPr/>
          <a:lstStyle/>
          <a:p>
            <a:r>
              <a:rPr lang="en-US" dirty="0" smtClean="0"/>
              <a:t>Even Parity Generator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1107996"/>
          </a:xfrm>
        </p:spPr>
        <p:txBody>
          <a:bodyPr/>
          <a:lstStyle/>
          <a:p>
            <a:r>
              <a:rPr lang="en-US" dirty="0" smtClean="0"/>
              <a:t>3-bit message is to be transmitted with an even parity bit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667000"/>
            <a:ext cx="1317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Truth Table:</a:t>
            </a:r>
            <a:endParaRPr lang="en-US" b="1" dirty="0"/>
          </a:p>
        </p:txBody>
      </p:sp>
      <p:pic>
        <p:nvPicPr>
          <p:cNvPr id="5" name="Picture 2" descr="https://www.electronicshub.org/wp-content/uploads/2015/07/Even-Parity-Generator-Truth-Tabl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124200"/>
            <a:ext cx="440055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0" y="2145268"/>
            <a:ext cx="2181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K-Map Simplification</a:t>
            </a:r>
            <a:endParaRPr lang="en-US" b="1" dirty="0"/>
          </a:p>
        </p:txBody>
      </p:sp>
      <p:pic>
        <p:nvPicPr>
          <p:cNvPr id="7" name="Picture 3" descr="C:\Users\ASUS\Downloads\ema_159396974125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506207"/>
            <a:ext cx="3200400" cy="168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48200" y="4114800"/>
            <a:ext cx="165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Circuit Diagram</a:t>
            </a:r>
            <a:endParaRPr lang="en-US" b="1" dirty="0"/>
          </a:p>
        </p:txBody>
      </p:sp>
      <p:pic>
        <p:nvPicPr>
          <p:cNvPr id="9" name="Picture 4" descr="C:\Users\ASUS\Downloads\Even-Parity-Generator-Logic-Circui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52975" y="4419600"/>
            <a:ext cx="439102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99" y="1107342"/>
            <a:ext cx="5041901" cy="861774"/>
          </a:xfrm>
        </p:spPr>
        <p:txBody>
          <a:bodyPr/>
          <a:lstStyle/>
          <a:p>
            <a:r>
              <a:rPr lang="en-US" dirty="0" smtClean="0"/>
              <a:t>Even Parity Checker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Truth Table:</a:t>
            </a:r>
            <a:endParaRPr lang="en-US" b="1" dirty="0"/>
          </a:p>
        </p:txBody>
      </p:sp>
      <p:pic>
        <p:nvPicPr>
          <p:cNvPr id="5" name="Picture 2" descr="Even Parity Checker Truth Tab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3886201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86200" y="1752600"/>
            <a:ext cx="2181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K-Map Simplification</a:t>
            </a:r>
            <a:endParaRPr lang="en-US" b="1" dirty="0"/>
          </a:p>
        </p:txBody>
      </p:sp>
      <p:pic>
        <p:nvPicPr>
          <p:cNvPr id="7" name="Picture 4" descr="C:\Users\ASUS\Downloads\ema_159397132341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209800"/>
            <a:ext cx="3438526" cy="258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62400" y="4659868"/>
            <a:ext cx="165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Circuit Diagram</a:t>
            </a:r>
            <a:endParaRPr lang="en-US" b="1" dirty="0"/>
          </a:p>
        </p:txBody>
      </p:sp>
      <p:pic>
        <p:nvPicPr>
          <p:cNvPr id="9" name="Picture 3" descr="C:\Users\ASUS\Downloads\Even-Parity-Checker-Logic-Circui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972050"/>
            <a:ext cx="40100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99" y="1107342"/>
            <a:ext cx="6032501" cy="1292662"/>
          </a:xfrm>
        </p:spPr>
        <p:txBody>
          <a:bodyPr/>
          <a:lstStyle/>
          <a:p>
            <a:r>
              <a:rPr lang="en-US" dirty="0" smtClean="0"/>
              <a:t>Odd parity generator and checker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49642" y="1754194"/>
            <a:ext cx="8237158" cy="4062651"/>
          </a:xfrm>
        </p:spPr>
        <p:txBody>
          <a:bodyPr/>
          <a:lstStyle/>
          <a:p>
            <a:r>
              <a:rPr lang="en-US" dirty="0" smtClean="0"/>
              <a:t>3-bit message is to be transmitted with an odd parity bit</a:t>
            </a:r>
          </a:p>
          <a:p>
            <a:endParaRPr lang="en-US" dirty="0" smtClean="0"/>
          </a:p>
          <a:p>
            <a:r>
              <a:rPr lang="en-US" b="1" dirty="0" smtClean="0"/>
              <a:t>Truth Table</a:t>
            </a:r>
          </a:p>
          <a:p>
            <a:r>
              <a:rPr lang="en-US" b="1" dirty="0" smtClean="0"/>
              <a:t>K-Map Simplification</a:t>
            </a:r>
          </a:p>
          <a:p>
            <a:r>
              <a:rPr lang="en-US" b="1" dirty="0" smtClean="0"/>
              <a:t>Circuit Diagram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1143000"/>
            <a:ext cx="2718435" cy="430887"/>
          </a:xfrm>
        </p:spPr>
        <p:txBody>
          <a:bodyPr/>
          <a:lstStyle/>
          <a:p>
            <a:r>
              <a:rPr lang="en-US" dirty="0" smtClean="0"/>
              <a:t>	Quiz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4985980"/>
          </a:xfrm>
        </p:spPr>
        <p:txBody>
          <a:bodyPr/>
          <a:lstStyle/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sz="3600" dirty="0" smtClean="0"/>
              <a:t>Please click the following link to open the quiz</a:t>
            </a:r>
          </a:p>
          <a:p>
            <a:endParaRPr lang="en-US" sz="3600" dirty="0" smtClean="0"/>
          </a:p>
          <a:p>
            <a:r>
              <a:rPr lang="en-US" sz="3600" dirty="0" smtClean="0"/>
              <a:t>https://forms.office.com/Pages/ResponsePage.aspx?id=PaYKCtCCoUu5CdeYbs5MTF_APCNoJBJKm6RQWrSY69tUQkg2MExMNk40SUNSMzRWN09GM0Q4N0gxMy4u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3728</TotalTime>
  <Words>239</Words>
  <Application>Microsoft Office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Points covered </vt:lpstr>
      <vt:lpstr>Department Vision &amp; Mission</vt:lpstr>
      <vt:lpstr>Terms</vt:lpstr>
      <vt:lpstr>Slide 5</vt:lpstr>
      <vt:lpstr>Even Parity Generator</vt:lpstr>
      <vt:lpstr>Even Parity Checker </vt:lpstr>
      <vt:lpstr>Odd parity generator and checker</vt:lpstr>
      <vt:lpstr> Quiz</vt:lpstr>
      <vt:lpstr>Points covered 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amar</cp:lastModifiedBy>
  <cp:revision>56</cp:revision>
  <dcterms:created xsi:type="dcterms:W3CDTF">2020-06-12T11:01:57Z</dcterms:created>
  <dcterms:modified xsi:type="dcterms:W3CDTF">2020-08-31T09:40:22Z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2020-06-12T00:00:00Z</vt:filetime>
  </property>
</Properties>
</file>