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5" r:id="rId4"/>
    <p:sldId id="289" r:id="rId5"/>
    <p:sldId id="293" r:id="rId6"/>
    <p:sldId id="294" r:id="rId7"/>
    <p:sldId id="295" r:id="rId8"/>
    <p:sldId id="296" r:id="rId9"/>
    <p:sldId id="297" r:id="rId10"/>
    <p:sldId id="313" r:id="rId11"/>
    <p:sldId id="300" r:id="rId12"/>
    <p:sldId id="303" r:id="rId13"/>
    <p:sldId id="304" r:id="rId14"/>
    <p:sldId id="305" r:id="rId15"/>
    <p:sldId id="301" r:id="rId16"/>
    <p:sldId id="299" r:id="rId17"/>
    <p:sldId id="315" r:id="rId18"/>
    <p:sldId id="316" r:id="rId19"/>
    <p:sldId id="268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F0BBC2E-4DA7-4973-BA66-13E9609AFC1E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2575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31D6CCDC-FBD4-4448-B8FB-2DEE42A0438A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5783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32E48FE-11B1-4687-894B-AC7C4A345C01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7695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58B71B12-AD95-409A-B8E6-C1FE2942AC0C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9199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</a:t>
            </a:r>
            <a:endParaRPr lang="en-US" sz="54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 Memory Cell with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(SR FF)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81202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2249488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S=R=0  </a:t>
            </a: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Circuit will be same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state i.e. No Change.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S=1 &amp; R=0  then Q=1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S=0 &amp; R=1 then Q=0 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S=R=1 , then both the outputs Q and Q̅ will try to become 1 which is not allowed and therefore this input condition is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prohibited </a:t>
            </a:r>
          </a:p>
          <a:p>
            <a:pPr marL="107950" indent="0" eaLnBrk="1" hangingPunct="1">
              <a:spcBef>
                <a:spcPts val="300"/>
              </a:spcBef>
              <a:buClr>
                <a:srgbClr val="A04DA3"/>
              </a:buClr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   (Race Condition).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 Memory Cell with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(SR FF)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05000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1295400"/>
            <a:ext cx="4038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endParaRPr lang="en-US" sz="2000" dirty="0" smtClean="0">
              <a:solidFill>
                <a:srgbClr val="000000"/>
              </a:solidFill>
              <a:latin typeface="Georgia" pitchFamily="16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IF </a:t>
            </a:r>
            <a:r>
              <a:rPr lang="en-US" sz="2800" dirty="0">
                <a:solidFill>
                  <a:srgbClr val="C00000"/>
                </a:solidFill>
                <a:latin typeface="Georgia" pitchFamily="16" charset="0"/>
              </a:rPr>
              <a:t>S=R=0  Circuit will be same </a:t>
            </a: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state i.e. No Change. </a:t>
            </a:r>
            <a:endParaRPr lang="en-US" sz="2800" dirty="0">
              <a:solidFill>
                <a:srgbClr val="C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0792" y="2057400"/>
            <a:ext cx="3339208" cy="3276600"/>
            <a:chOff x="457200" y="2133600"/>
            <a:chExt cx="3339208" cy="3276600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2143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0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4429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0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48869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21336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3723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4191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4201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0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9992" y="25908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0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649787" y="3278187"/>
            <a:ext cx="4494213" cy="3579813"/>
            <a:chOff x="0" y="1248"/>
            <a:chExt cx="2831" cy="225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05400" y="3439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95192" y="5725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60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6096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77200" y="3657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90792" y="5953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4038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0800" y="5496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 Memory Cell with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(SR FF)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81202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2249488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IF </a:t>
            </a:r>
            <a:r>
              <a:rPr lang="en-US" sz="2800" dirty="0">
                <a:solidFill>
                  <a:srgbClr val="C00000"/>
                </a:solidFill>
                <a:latin typeface="Georgia" pitchFamily="16" charset="0"/>
              </a:rPr>
              <a:t>S=1 &amp; R=0  then </a:t>
            </a: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Q=1</a:t>
            </a:r>
            <a:endParaRPr lang="en-US" sz="2800" dirty="0">
              <a:solidFill>
                <a:srgbClr val="C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143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429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886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133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2372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4201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 Memory Cell with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(SR FF)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81202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2249488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IF </a:t>
            </a:r>
            <a:r>
              <a:rPr lang="en-US" sz="2800" dirty="0">
                <a:solidFill>
                  <a:srgbClr val="C00000"/>
                </a:solidFill>
                <a:latin typeface="Georgia" pitchFamily="16" charset="0"/>
              </a:rPr>
              <a:t>S=0 &amp; R=1 then Q=0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143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429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886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133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2372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4201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6192" y="2667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6192" y="4201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 Memory Cell with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(SR FF)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81202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2249488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IF </a:t>
            </a:r>
            <a:r>
              <a:rPr lang="en-US" sz="2800" dirty="0">
                <a:solidFill>
                  <a:srgbClr val="C00000"/>
                </a:solidFill>
                <a:latin typeface="Georgia" pitchFamily="16" charset="0"/>
              </a:rPr>
              <a:t>S=R=1 , then both the outputs Q </a:t>
            </a: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and Q</a:t>
            </a:r>
            <a:r>
              <a:rPr lang="en-US" sz="2800" dirty="0">
                <a:solidFill>
                  <a:srgbClr val="C00000"/>
                </a:solidFill>
                <a:latin typeface="Georgia" pitchFamily="16" charset="0"/>
              </a:rPr>
              <a:t>̅ will </a:t>
            </a:r>
            <a:r>
              <a:rPr lang="en-US" sz="2800" b="1" dirty="0">
                <a:solidFill>
                  <a:srgbClr val="002060"/>
                </a:solidFill>
                <a:latin typeface="Georgia" pitchFamily="16" charset="0"/>
              </a:rPr>
              <a:t>try to become 1 </a:t>
            </a:r>
            <a:r>
              <a:rPr lang="en-US" sz="2800" dirty="0">
                <a:solidFill>
                  <a:srgbClr val="C00000"/>
                </a:solidFill>
                <a:latin typeface="Georgia" pitchFamily="16" charset="0"/>
              </a:rPr>
              <a:t>which is not allowed and therefore this input condition is </a:t>
            </a: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prohibited </a:t>
            </a:r>
          </a:p>
          <a:p>
            <a:pPr marL="107950" indent="0" eaLnBrk="1" hangingPunct="1">
              <a:spcBef>
                <a:spcPts val="300"/>
              </a:spcBef>
              <a:buClr>
                <a:srgbClr val="A04DA3"/>
              </a:buClr>
            </a:pPr>
            <a:r>
              <a:rPr lang="en-US" sz="2800" dirty="0">
                <a:solidFill>
                  <a:srgbClr val="C00000"/>
                </a:solidFill>
                <a:latin typeface="Georgia" pitchFamily="1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Georgia" pitchFamily="16" charset="0"/>
              </a:rPr>
              <a:t>   (Race Condition). </a:t>
            </a:r>
            <a:endParaRPr lang="en-US" sz="2800" dirty="0">
              <a:solidFill>
                <a:srgbClr val="C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143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429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886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133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2372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4201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6192" y="2667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6192" y="4201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 Memory Cell with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(SR FF)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81202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2249488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S=R=0  Circuit will be same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state i.e. No Change.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S=1 &amp; R=0  then Q=1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S=0 &amp; R=1 then Q=0 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S=R=1 , then both the outputs Q and Q̅ will try to become 1 which is not allowed and therefore this input condition is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prohibited </a:t>
            </a:r>
          </a:p>
          <a:p>
            <a:pPr marL="107950" indent="0" eaLnBrk="1" hangingPunct="1">
              <a:spcBef>
                <a:spcPts val="300"/>
              </a:spcBef>
              <a:buClr>
                <a:srgbClr val="A04DA3"/>
              </a:buClr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   (Race Condition).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Clocked S-R Flip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  <a:p>
            <a:pPr algn="ctr" eaLnBrk="1" hangingPunct="1">
              <a:buClrTx/>
              <a:buFontTx/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Truth Table:- shows operation of circuit in tabular format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4800600" y="2743202"/>
          <a:ext cx="4040188" cy="2220913"/>
        </p:xfrm>
        <a:graphic>
          <a:graphicData uri="http://schemas.openxmlformats.org/drawingml/2006/table">
            <a:tbl>
              <a:tblPr/>
              <a:tblGrid>
                <a:gridCol w="1346200"/>
                <a:gridCol w="1347788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Input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Input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Output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6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pic>
        <p:nvPicPr>
          <p:cNvPr id="1333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411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69353E5-319E-47B2-9E58-7BC87F002F9E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78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:\DELD 2020-2021\lectures\Figures\images sequential circuit design\sr flip flop with pr and cl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86000"/>
            <a:ext cx="4515481" cy="3505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885319" y="2448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192" y="5039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792" y="4963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319" y="2905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0919" y="2753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0719" y="45161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9111" y="5420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1192" y="2372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7119" y="4963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S-R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 with Preset and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Clr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Tx/>
              <a:buFontTx/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2209800" y="31996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09800" y="4874418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371600" y="40378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0256" y="40378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18592" y="35806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71192" y="3058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:\DELD 2020-2021\lectures\Figures\images sequential circuit design\sr flip flop with pr and cl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515481" cy="36676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10465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192" y="3743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3325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2649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0277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0992" y="39319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0992" y="8941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34747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4815840"/>
          <a:ext cx="74676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25908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Clk</a:t>
                      </a:r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Inputs</a:t>
                      </a:r>
                    </a:p>
                    <a:p>
                      <a:r>
                        <a:rPr lang="en-US" sz="2000" b="1" dirty="0" smtClean="0"/>
                        <a:t>Cr                       Pr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Output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Operation performed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SR- Table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Normal Flip-flop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Preset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Clr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2" descr="F:\DELD 2020-2021\lectures\Figures\images sequential circuit design\sr flip flop with pr and cl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8519" y="904363"/>
            <a:ext cx="4515481" cy="366763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105400" y="11227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1392" y="3743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34087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90792" y="1381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9192" y="40081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9192" y="970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7200" y="35509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9192" y="1676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6858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685800" y="3503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-152400" y="2667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" y="2667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256" y="26670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592" y="2209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89992" y="1447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7192" y="1762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10800000">
            <a:off x="5257800" y="1905001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5257800" y="3579813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419600" y="2743201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18256" y="274320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66592" y="2286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447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0800" y="2905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Flip flop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pPr algn="ctr"/>
            <a:r>
              <a:rPr lang="en-US" dirty="0" smtClean="0"/>
              <a:t>Sequential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48738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sequential circuit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one whose outputs depend not only on its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 inputs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but also on the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past sequence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inputs.</a:t>
            </a:r>
          </a:p>
          <a:p>
            <a:endParaRPr lang="en-US" b="1" dirty="0" smtClean="0"/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sequential circuits must be able to ”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remember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(i.e., store) the past history of the inputs in order to produce the present output.</a:t>
            </a:r>
          </a:p>
          <a:p>
            <a:endParaRPr lang="en-US" b="1" dirty="0" smtClean="0"/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information about the previous inputs history is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system.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775701" cy="430887"/>
          </a:xfrm>
        </p:spPr>
        <p:txBody>
          <a:bodyPr/>
          <a:lstStyle/>
          <a:p>
            <a:pPr algn="ctr"/>
            <a:r>
              <a:rPr lang="en-US" dirty="0" smtClean="0"/>
              <a:t>Sequential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79498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2772277" y="1524000"/>
            <a:ext cx="358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26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04800" y="2133600"/>
            <a:ext cx="4038600" cy="429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Combinational circuits</a:t>
            </a:r>
          </a:p>
          <a:p>
            <a:pPr marL="565150" indent="-45720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 input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 marL="565150" indent="-45720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It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have memory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Clock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Adders,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Subtractors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Code Convertors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4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400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0" y="2209800"/>
            <a:ext cx="4572000" cy="37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Sequential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circuits</a:t>
            </a:r>
          </a:p>
          <a:p>
            <a:pPr marL="565150" indent="-45720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 input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as well as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 / Past outputs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Memory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 is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Clock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" indent="0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Ex: Flip flops, Shift Registers, Counters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899" y="1107342"/>
            <a:ext cx="8775701" cy="4308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Differences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669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990600"/>
            <a:ext cx="9144000" cy="73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Flip-flop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81000" y="1828800"/>
            <a:ext cx="85042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Flip-flip is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bit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memory cell. 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flip-flop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 circuit that has </a:t>
            </a: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stable states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can be used to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state information.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613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33400" y="835025"/>
            <a:ext cx="8382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Bit Memory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5181602"/>
            <a:ext cx="4040188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n-US">
                <a:solidFill>
                  <a:srgbClr val="3F3F3F"/>
                </a:solidFill>
                <a:latin typeface="Georgia" pitchFamily="16" charset="0"/>
              </a:rPr>
              <a:t>Cross Couple Inverters as Memory Element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102226" y="1676400"/>
            <a:ext cx="4041775" cy="4572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 dirty="0">
                <a:solidFill>
                  <a:srgbClr val="3F3F3F"/>
                </a:solidFill>
                <a:latin typeface="Georgia" pitchFamily="16" charset="0"/>
              </a:rPr>
              <a:t>Properties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903994" y="2212312"/>
            <a:ext cx="4041775" cy="1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output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Q̅̅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 Complementary.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Circuit has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stable State.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(i.e. Q=1 Set State and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Q=0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 State).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Circuit continues to remain in the same state referred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Memory.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information is latched or locked in this circuit ,so it is also referred as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Latch.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1" y="2590802"/>
            <a:ext cx="4494213" cy="2284413"/>
            <a:chOff x="240" y="1632"/>
            <a:chExt cx="2831" cy="143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45" y="1632"/>
              <a:ext cx="2134" cy="1439"/>
              <a:chOff x="545" y="1632"/>
              <a:chExt cx="2134" cy="1439"/>
            </a:xfrm>
          </p:grpSpPr>
          <p:sp>
            <p:nvSpPr>
              <p:cNvPr id="11277" name="AutoShape 7"/>
              <p:cNvSpPr>
                <a:spLocks noChangeArrowheads="1"/>
              </p:cNvSpPr>
              <p:nvPr/>
            </p:nvSpPr>
            <p:spPr bwMode="auto">
              <a:xfrm>
                <a:off x="1057" y="1632"/>
                <a:ext cx="469" cy="496"/>
              </a:xfrm>
              <a:prstGeom prst="flowChartDelay">
                <a:avLst/>
              </a:prstGeom>
              <a:solidFill>
                <a:srgbClr val="53548A"/>
              </a:solidFill>
              <a:ln w="19080">
                <a:solidFill>
                  <a:srgbClr val="3B3B64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dirty="0">
                    <a:solidFill>
                      <a:srgbClr val="FFFFFF"/>
                    </a:solidFill>
                    <a:latin typeface="Georgia" pitchFamily="16" charset="0"/>
                  </a:rPr>
                  <a:t>G1</a:t>
                </a:r>
              </a:p>
            </p:txBody>
          </p:sp>
          <p:sp>
            <p:nvSpPr>
              <p:cNvPr id="11278" name="AutoShape 8"/>
              <p:cNvSpPr>
                <a:spLocks noChangeArrowheads="1"/>
              </p:cNvSpPr>
              <p:nvPr/>
            </p:nvSpPr>
            <p:spPr bwMode="auto">
              <a:xfrm>
                <a:off x="1057" y="2575"/>
                <a:ext cx="469" cy="496"/>
              </a:xfrm>
              <a:prstGeom prst="flowChartDelay">
                <a:avLst/>
              </a:prstGeom>
              <a:solidFill>
                <a:srgbClr val="53548A"/>
              </a:solidFill>
              <a:ln w="19080">
                <a:solidFill>
                  <a:srgbClr val="3B3B64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FFFFFF"/>
                    </a:solidFill>
                    <a:latin typeface="Georgia" pitchFamily="16" charset="0"/>
                  </a:rPr>
                  <a:t>G2</a:t>
                </a:r>
              </a:p>
            </p:txBody>
          </p:sp>
          <p:sp>
            <p:nvSpPr>
              <p:cNvPr id="11279" name="Oval 9"/>
              <p:cNvSpPr>
                <a:spLocks noChangeArrowheads="1"/>
              </p:cNvSpPr>
              <p:nvPr/>
            </p:nvSpPr>
            <p:spPr bwMode="auto">
              <a:xfrm>
                <a:off x="1527" y="1831"/>
                <a:ext cx="85" cy="98"/>
              </a:xfrm>
              <a:prstGeom prst="ellipse">
                <a:avLst/>
              </a:prstGeom>
              <a:solidFill>
                <a:srgbClr val="53548A"/>
              </a:solidFill>
              <a:ln w="19080">
                <a:solidFill>
                  <a:srgbClr val="3B3B6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Oval 10"/>
              <p:cNvSpPr>
                <a:spLocks noChangeArrowheads="1"/>
              </p:cNvSpPr>
              <p:nvPr/>
            </p:nvSpPr>
            <p:spPr bwMode="auto">
              <a:xfrm>
                <a:off x="1527" y="2774"/>
                <a:ext cx="85" cy="98"/>
              </a:xfrm>
              <a:prstGeom prst="ellipse">
                <a:avLst/>
              </a:prstGeom>
              <a:solidFill>
                <a:srgbClr val="53548A"/>
              </a:solidFill>
              <a:ln w="19080">
                <a:solidFill>
                  <a:srgbClr val="3B3B64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1"/>
              <p:cNvSpPr>
                <a:spLocks noChangeShapeType="1"/>
              </p:cNvSpPr>
              <p:nvPr/>
            </p:nvSpPr>
            <p:spPr bwMode="auto">
              <a:xfrm>
                <a:off x="545" y="1880"/>
                <a:ext cx="511" cy="0"/>
              </a:xfrm>
              <a:prstGeom prst="line">
                <a:avLst/>
              </a:prstGeom>
              <a:noFill/>
              <a:ln w="9360">
                <a:solidFill>
                  <a:srgbClr val="5354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Line 12"/>
              <p:cNvSpPr>
                <a:spLocks noChangeShapeType="1"/>
              </p:cNvSpPr>
              <p:nvPr/>
            </p:nvSpPr>
            <p:spPr bwMode="auto">
              <a:xfrm>
                <a:off x="545" y="2824"/>
                <a:ext cx="511" cy="0"/>
              </a:xfrm>
              <a:prstGeom prst="line">
                <a:avLst/>
              </a:prstGeom>
              <a:noFill/>
              <a:ln w="9360">
                <a:solidFill>
                  <a:srgbClr val="5354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Line 13"/>
              <p:cNvSpPr>
                <a:spLocks noChangeShapeType="1"/>
              </p:cNvSpPr>
              <p:nvPr/>
            </p:nvSpPr>
            <p:spPr bwMode="auto">
              <a:xfrm>
                <a:off x="1613" y="1880"/>
                <a:ext cx="1066" cy="0"/>
              </a:xfrm>
              <a:prstGeom prst="line">
                <a:avLst/>
              </a:prstGeom>
              <a:noFill/>
              <a:ln w="9360">
                <a:solidFill>
                  <a:srgbClr val="5354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Line 14"/>
              <p:cNvSpPr>
                <a:spLocks noChangeShapeType="1"/>
              </p:cNvSpPr>
              <p:nvPr/>
            </p:nvSpPr>
            <p:spPr bwMode="auto">
              <a:xfrm>
                <a:off x="1613" y="2824"/>
                <a:ext cx="1066" cy="0"/>
              </a:xfrm>
              <a:prstGeom prst="line">
                <a:avLst/>
              </a:prstGeom>
              <a:noFill/>
              <a:ln w="9360">
                <a:solidFill>
                  <a:srgbClr val="5354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5" name="Line 15"/>
              <p:cNvSpPr>
                <a:spLocks noChangeShapeType="1"/>
              </p:cNvSpPr>
              <p:nvPr/>
            </p:nvSpPr>
            <p:spPr bwMode="auto">
              <a:xfrm flipV="1">
                <a:off x="545" y="1879"/>
                <a:ext cx="1408" cy="945"/>
              </a:xfrm>
              <a:prstGeom prst="line">
                <a:avLst/>
              </a:prstGeom>
              <a:noFill/>
              <a:ln w="9360">
                <a:solidFill>
                  <a:srgbClr val="5354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Line 16"/>
              <p:cNvSpPr>
                <a:spLocks noChangeShapeType="1"/>
              </p:cNvSpPr>
              <p:nvPr/>
            </p:nvSpPr>
            <p:spPr bwMode="auto">
              <a:xfrm>
                <a:off x="545" y="1880"/>
                <a:ext cx="1494" cy="943"/>
              </a:xfrm>
              <a:prstGeom prst="line">
                <a:avLst/>
              </a:prstGeom>
              <a:noFill/>
              <a:ln w="9360">
                <a:solidFill>
                  <a:srgbClr val="5354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2" name="Text Box 17"/>
            <p:cNvSpPr txBox="1">
              <a:spLocks noChangeArrowheads="1"/>
            </p:cNvSpPr>
            <p:nvPr/>
          </p:nvSpPr>
          <p:spPr bwMode="auto">
            <a:xfrm>
              <a:off x="240" y="1824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Georgia" pitchFamily="16" charset="0"/>
                </a:rPr>
                <a:t>A</a:t>
              </a:r>
              <a:r>
                <a:rPr lang="en-US" baseline="-25000">
                  <a:solidFill>
                    <a:srgbClr val="000000"/>
                  </a:solidFill>
                  <a:latin typeface="Georgia" pitchFamily="16" charset="0"/>
                </a:rPr>
                <a:t>1</a:t>
              </a:r>
            </a:p>
          </p:txBody>
        </p:sp>
        <p:sp>
          <p:nvSpPr>
            <p:cNvPr id="11273" name="Text Box 18"/>
            <p:cNvSpPr txBox="1">
              <a:spLocks noChangeArrowheads="1"/>
            </p:cNvSpPr>
            <p:nvPr/>
          </p:nvSpPr>
          <p:spPr bwMode="auto">
            <a:xfrm>
              <a:off x="240" y="2688"/>
              <a:ext cx="34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Georgia" pitchFamily="16" charset="0"/>
                </a:rPr>
                <a:t>A</a:t>
              </a:r>
              <a:r>
                <a:rPr lang="en-US" baseline="-25000">
                  <a:solidFill>
                    <a:srgbClr val="000000"/>
                  </a:solidFill>
                  <a:latin typeface="Georgia" pitchFamily="16" charset="0"/>
                </a:rPr>
                <a:t>2</a:t>
              </a:r>
            </a:p>
          </p:txBody>
        </p:sp>
        <p:sp>
          <p:nvSpPr>
            <p:cNvPr id="11274" name="Text Box 19"/>
            <p:cNvSpPr txBox="1">
              <a:spLocks noChangeArrowheads="1"/>
            </p:cNvSpPr>
            <p:nvPr/>
          </p:nvSpPr>
          <p:spPr bwMode="auto">
            <a:xfrm>
              <a:off x="2811" y="1824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Georgia" pitchFamily="16" charset="0"/>
                </a:rPr>
                <a:t>Q</a:t>
              </a:r>
            </a:p>
          </p:txBody>
        </p:sp>
        <p:sp>
          <p:nvSpPr>
            <p:cNvPr id="11275" name="Text Box 20"/>
            <p:cNvSpPr txBox="1">
              <a:spLocks noChangeArrowheads="1"/>
            </p:cNvSpPr>
            <p:nvPr/>
          </p:nvSpPr>
          <p:spPr bwMode="auto">
            <a:xfrm>
              <a:off x="2767" y="2736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  <a:latin typeface="Georgia" pitchFamily="16" charset="0"/>
                </a:rPr>
                <a:t>Q</a:t>
              </a:r>
            </a:p>
          </p:txBody>
        </p:sp>
        <p:sp>
          <p:nvSpPr>
            <p:cNvPr id="11276" name="Line 21"/>
            <p:cNvSpPr>
              <a:spLocks noChangeShapeType="1"/>
            </p:cNvSpPr>
            <p:nvPr/>
          </p:nvSpPr>
          <p:spPr bwMode="auto">
            <a:xfrm>
              <a:off x="2811" y="2784"/>
              <a:ext cx="12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252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7392" y="2514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92" y="3972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0" y="3972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1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376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7" y="11430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Latches &amp; Flip flops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77" y="2286000"/>
            <a:ext cx="8229600" cy="345916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two most popular varieties of storage cells used to build sequential circuits are: latches and flip-flops.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Latch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en-US" sz="2400" b="1" u="sng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level </a:t>
            </a:r>
            <a:r>
              <a:rPr lang="en-US" sz="2400" b="1" u="sng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sensitive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storage element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Flip-Flop: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edge triggered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storage element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SR latches.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D, JK, SR &amp; T flip flops. </a:t>
            </a:r>
          </a:p>
          <a:p>
            <a:pPr algn="just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 difference between a latch and a flip-flop is that a </a:t>
            </a:r>
            <a:r>
              <a:rPr 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latch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is level-triggered (outputs can change as soon as the inputs changes) 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Flip-Flop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edge triggered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(only changes state when a control signal goes from high to low or low to high).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2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780</Words>
  <Application>Microsoft Office PowerPoint</Application>
  <PresentationFormat>On-screen Show (4:3)</PresentationFormat>
  <Paragraphs>280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Points covered </vt:lpstr>
      <vt:lpstr>Department Vision &amp; Mission</vt:lpstr>
      <vt:lpstr>Sequential Circuit</vt:lpstr>
      <vt:lpstr>Sequential Circuit</vt:lpstr>
      <vt:lpstr>Slide 6</vt:lpstr>
      <vt:lpstr>Slide 7</vt:lpstr>
      <vt:lpstr>Slide 8</vt:lpstr>
      <vt:lpstr>Latches &amp; Flip flops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87</cp:revision>
  <dcterms:created xsi:type="dcterms:W3CDTF">2020-06-12T11:01:57Z</dcterms:created>
  <dcterms:modified xsi:type="dcterms:W3CDTF">2020-10-26T11:18:31Z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