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5" r:id="rId4"/>
    <p:sldId id="306" r:id="rId5"/>
    <p:sldId id="307" r:id="rId6"/>
    <p:sldId id="308" r:id="rId7"/>
    <p:sldId id="317" r:id="rId8"/>
    <p:sldId id="309" r:id="rId9"/>
    <p:sldId id="310" r:id="rId10"/>
    <p:sldId id="311" r:id="rId11"/>
    <p:sldId id="312" r:id="rId12"/>
    <p:sldId id="318" r:id="rId13"/>
    <p:sldId id="319" r:id="rId14"/>
    <p:sldId id="320" r:id="rId15"/>
    <p:sldId id="327" r:id="rId16"/>
    <p:sldId id="328" r:id="rId17"/>
    <p:sldId id="321" r:id="rId18"/>
    <p:sldId id="322" r:id="rId19"/>
    <p:sldId id="323" r:id="rId20"/>
    <p:sldId id="324" r:id="rId21"/>
    <p:sldId id="325" r:id="rId22"/>
    <p:sldId id="326" r:id="rId23"/>
    <p:sldId id="26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E4BA-89BF-4EED-8799-8542BAA0F0A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78F6-A921-4E21-8B60-AF73654EB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883D7A9F-7BF7-4466-BFBF-5D6109819FD3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5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23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239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24115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850053BA-94A3-49EA-9D31-18487A295BB3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15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37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37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30466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71614DC2-5BCA-4D2A-89AC-F09DB6EC38B3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16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38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38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4810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EB0A8EC3-1664-42DD-A64F-49D3A961F559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19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5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5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66366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1BCA57C8-CC8E-4CFD-87BC-FBCAC0868F41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20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6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6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86019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DBFC8C52-49F5-4AE5-8511-4F13DAA5C865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21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35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35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12541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03BB6992-BFB2-4D73-A938-681EF29C4718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22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36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36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1585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0E8F9DAD-95CB-41F5-A613-CFB7E39456D9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6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0072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0E8F9DAD-95CB-41F5-A613-CFB7E39456D9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7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0072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FEB3420B-26A4-44AD-9921-5E15D15C6469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8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21882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AF55A301-868D-48B0-8213-575A4C4863CD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9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8044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8228C152-8DFD-4D44-98E7-B9B424D2E12F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10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4471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8228C152-8DFD-4D44-98E7-B9B424D2E12F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11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4471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883D7A9F-7BF7-4466-BFBF-5D6109819FD3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12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23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239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24115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A6313115-E5D0-4745-91BA-4EEB8B17AE5F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14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34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34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9812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4600" y="3048000"/>
            <a:ext cx="4724400" cy="9144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5400" b="1" dirty="0" smtClean="0"/>
              <a:t>Sequential Logic Design – JK Flip</a:t>
            </a:r>
            <a:endParaRPr lang="en-US" sz="5400" b="1" kern="0" dirty="0" smtClean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1165225" y="5175252"/>
          <a:ext cx="6637338" cy="1006475"/>
        </p:xfrm>
        <a:graphic>
          <a:graphicData uri="http://schemas.openxmlformats.org/drawingml/2006/table">
            <a:tbl>
              <a:tblPr/>
              <a:tblGrid>
                <a:gridCol w="1106488"/>
                <a:gridCol w="1104900"/>
                <a:gridCol w="1108075"/>
                <a:gridCol w="1106487"/>
                <a:gridCol w="1104900"/>
                <a:gridCol w="1106488"/>
              </a:tblGrid>
              <a:tr h="63976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J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K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Orig. Q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Orig. Q’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pic>
        <p:nvPicPr>
          <p:cNvPr id="23568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68513"/>
            <a:ext cx="55626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69" name="Text Box 16"/>
          <p:cNvSpPr txBox="1">
            <a:spLocks noChangeArrowheads="1"/>
          </p:cNvSpPr>
          <p:nvPr/>
        </p:nvSpPr>
        <p:spPr bwMode="auto">
          <a:xfrm>
            <a:off x="309564" y="1625601"/>
            <a:ext cx="181361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Georgia" pitchFamily="16" charset="0"/>
              </a:rPr>
              <a:t>Toggle</a:t>
            </a:r>
            <a:r>
              <a:rPr lang="en-US">
                <a:solidFill>
                  <a:srgbClr val="000000"/>
                </a:solidFill>
                <a:latin typeface="Georgia" pitchFamily="16" charset="0"/>
              </a:rPr>
              <a:t>: Q = Q’.</a:t>
            </a:r>
          </a:p>
        </p:txBody>
      </p:sp>
      <p:pic>
        <p:nvPicPr>
          <p:cNvPr id="2357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6" y="2068513"/>
            <a:ext cx="2682875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16ABDFA-14AC-478D-809C-9A172F5C75E8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309564" y="838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ＭＳ Ｐゴシック" pitchFamily="32" charset="-128"/>
                <a:cs typeface="Times New Roman" pitchFamily="18" charset="0"/>
              </a:rPr>
              <a:t>Mode of Operation: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2" charset="-128"/>
                <a:cs typeface="Times New Roman" pitchFamily="18" charset="0"/>
              </a:rPr>
              <a:t>Toggle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ea typeface="ＭＳ Ｐゴシック" pitchFamily="32" charset="-128"/>
              <a:cs typeface="Times New Roman" pitchFamily="18" charset="0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2573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1165225" y="5175252"/>
          <a:ext cx="6637338" cy="1006475"/>
        </p:xfrm>
        <a:graphic>
          <a:graphicData uri="http://schemas.openxmlformats.org/drawingml/2006/table">
            <a:tbl>
              <a:tblPr/>
              <a:tblGrid>
                <a:gridCol w="1106488"/>
                <a:gridCol w="1104900"/>
                <a:gridCol w="1108075"/>
                <a:gridCol w="1106487"/>
                <a:gridCol w="1104900"/>
                <a:gridCol w="1106488"/>
              </a:tblGrid>
              <a:tr h="63976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J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K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Orig. Q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Orig. Q’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23569" name="Text Box 16"/>
          <p:cNvSpPr txBox="1">
            <a:spLocks noChangeArrowheads="1"/>
          </p:cNvSpPr>
          <p:nvPr/>
        </p:nvSpPr>
        <p:spPr bwMode="auto">
          <a:xfrm>
            <a:off x="309564" y="1625601"/>
            <a:ext cx="181361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Georgia" pitchFamily="16" charset="0"/>
              </a:rPr>
              <a:t>Toggle</a:t>
            </a:r>
            <a:r>
              <a:rPr lang="en-US">
                <a:solidFill>
                  <a:srgbClr val="000000"/>
                </a:solidFill>
                <a:latin typeface="Georgia" pitchFamily="16" charset="0"/>
              </a:rPr>
              <a:t>: Q = Q’.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16ABDFA-14AC-478D-809C-9A172F5C75E8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309564" y="838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ＭＳ Ｐゴシック" pitchFamily="32" charset="-128"/>
                <a:cs typeface="Times New Roman" pitchFamily="18" charset="0"/>
              </a:rPr>
              <a:t>Mode of Operation: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2" charset="-128"/>
                <a:cs typeface="Times New Roman" pitchFamily="18" charset="0"/>
              </a:rPr>
              <a:t>Toggle 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ea typeface="ＭＳ Ｐゴシック" pitchFamily="32" charset="-128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981200"/>
            <a:ext cx="55530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209800"/>
            <a:ext cx="26955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2573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2971800" y="838200"/>
            <a:ext cx="383061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2" charset="-128"/>
                <a:cs typeface="Times New Roman" pitchFamily="18" charset="0"/>
              </a:rPr>
              <a:t>JK FF Operation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ea typeface="ＭＳ Ｐゴシック" pitchFamily="32" charset="-128"/>
              <a:cs typeface="Times New Roman" pitchFamily="18" charset="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66" b="1566"/>
          <a:stretch>
            <a:fillRect/>
          </a:stretch>
        </p:blipFill>
        <p:spPr bwMode="auto">
          <a:xfrm>
            <a:off x="3352800" y="1905000"/>
            <a:ext cx="54864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225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3466136"/>
              </p:ext>
            </p:extLst>
          </p:nvPr>
        </p:nvGraphicFramePr>
        <p:xfrm>
          <a:off x="1066801" y="4572002"/>
          <a:ext cx="4071937" cy="1857375"/>
        </p:xfrm>
        <a:graphic>
          <a:graphicData uri="http://schemas.openxmlformats.org/drawingml/2006/table">
            <a:tbl>
              <a:tblPr/>
              <a:tblGrid>
                <a:gridCol w="600075"/>
                <a:gridCol w="771525"/>
                <a:gridCol w="785812"/>
                <a:gridCol w="792163"/>
                <a:gridCol w="11223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Mode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Hold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Sets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Resets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Toggle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301626" y="2397126"/>
            <a:ext cx="3338513" cy="123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Georgia" pitchFamily="16" charset="0"/>
              </a:rPr>
              <a:t>The 4 modes of operation are: </a:t>
            </a:r>
            <a:r>
              <a:rPr lang="en-US" sz="2800" b="1" dirty="0">
                <a:solidFill>
                  <a:srgbClr val="C00000"/>
                </a:solidFill>
                <a:latin typeface="Georgia" pitchFamily="16" charset="0"/>
              </a:rPr>
              <a:t>hold, set, reset, toggle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54024" y="3946745"/>
            <a:ext cx="333851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Georgia" pitchFamily="16" charset="0"/>
              </a:rPr>
              <a:t>Truth Table of JK</a:t>
            </a:r>
            <a:endParaRPr lang="en-US" b="1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B2AB034-80B2-4CFF-9F27-B9DDCD3F253E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36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77" y="1143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Race Around Condition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343398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J=K=1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race around condition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occurs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occurs, when the time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period of the clock pulse (pulse width) is greater than the propagation delay of the flip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flop. Due to that output changes or toggles in a single clock period.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Propagation delay is the speed of operation of circuit.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cant make clock pulse smaller than propagation delay, so to avoid it two options: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Master slave JK FF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Edge triggered JK FF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118969D-47A9-4065-8A2C-9EBC0780D5C4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n-US" smtClean="0"/>
              <a:t>SE Computer Engineering (2019)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46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38375"/>
            <a:ext cx="85344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DAED906-196C-4F53-B0CD-848711A2341C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n-US" smtClean="0"/>
              <a:t>SE Computer Engineering (2019)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8177" y="10668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Race Around Condition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106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0" y="1354458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ea typeface="ＭＳ Ｐゴシック" pitchFamily="32" charset="-128"/>
                <a:cs typeface="Times New Roman" pitchFamily="18" charset="0"/>
              </a:rPr>
              <a:t>Inputs: PR and CLR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004571" y="2127252"/>
            <a:ext cx="5793479" cy="3363913"/>
            <a:chOff x="2230" y="1340"/>
            <a:chExt cx="3942" cy="2119"/>
          </a:xfrm>
        </p:grpSpPr>
        <p:pic>
          <p:nvPicPr>
            <p:cNvPr id="3175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0577" r="-50577"/>
            <a:stretch>
              <a:fillRect/>
            </a:stretch>
          </p:blipFill>
          <p:spPr bwMode="auto">
            <a:xfrm>
              <a:off x="2230" y="1340"/>
              <a:ext cx="3942" cy="2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1751" name="Text Box 4"/>
            <p:cNvSpPr txBox="1">
              <a:spLocks noChangeArrowheads="1"/>
            </p:cNvSpPr>
            <p:nvPr/>
          </p:nvSpPr>
          <p:spPr bwMode="auto">
            <a:xfrm>
              <a:off x="2230" y="1340"/>
              <a:ext cx="3942" cy="2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406401" y="2663826"/>
            <a:ext cx="338936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Georgia" pitchFamily="16" charset="0"/>
              </a:rPr>
              <a:t>A low at the PR input sets Q = 1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427653" y="3438091"/>
            <a:ext cx="35769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Georgia" pitchFamily="16" charset="0"/>
              </a:rPr>
              <a:t>A low at the CLR input sets Q = 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814980F-D5B2-4525-8239-24DA6362A83B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r>
              <a:rPr lang="en-US" smtClean="0"/>
              <a:t>SE Computer Engineering (2019)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1806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533400" y="990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Preset &amp; Clear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 the power is switched on the state of the circuit is uncertain.(i.e. 0 or 1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many application it is desired to initially set or reset the Flip Flop to initial state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 is accomplished by using direct or asynchronous inputs referred to as preset(Pr) and clear(Cr) inputs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 inputs may be applied at any time between clock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pulses.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 are highest priority inputs.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29E7923-E2D9-4108-83C1-4E1713C1B9EE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073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6962"/>
            <a:ext cx="8229600" cy="50323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Master Slave FF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3340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Master-Slave Flip-Flop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basically two gated SR flip-flops connected together in a series configuration with the slave having an inverted clock pulse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outputs from Q and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from the “Slave” flip-flop are fed back to the inputs of the “Master” with the outputs of the “Master” flip flop being connected to the two inputs of the “Slave” flip flop.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clock is ‘high’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master SR latch will lock the input conditions  and as clock is inverted to slave ,  slave SR latch will not toggles.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clock goes low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outputs from master FF are latched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any additional changes to its inputs are ignored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Now gated slave FF are now responds.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2670132-7E4F-4016-822E-B85731AA1416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19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low to high transitions of clock pulse the inputs of master FF are fed through to the gated inputs of slave FF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High-to-Low” transition the same inputs are reflected on the output of the “slave” making this type of flip flop edge or pulse-triggered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circuit accepts input data when the clock signal is “HIGH”, and passes the data to the output on the falling-edge of the clock signal.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Master-Slave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JK Flip flop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a “Synchronous” device as it only passes data with the timing of the clock signal.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953C92-C665-432F-A51F-6C4A038C6219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096962"/>
            <a:ext cx="8229600" cy="50323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Master Slave FF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83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1" y="1905000"/>
            <a:ext cx="84296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0AB9D31-2AD9-4149-8162-20CCA54A96C2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096962"/>
            <a:ext cx="8229600" cy="50323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Master Slave FF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6632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  <p:sp>
        <p:nvSpPr>
          <p:cNvPr id="8" name="object 3"/>
          <p:cNvSpPr txBox="1"/>
          <p:nvPr/>
        </p:nvSpPr>
        <p:spPr>
          <a:xfrm>
            <a:off x="368299" y="1999166"/>
            <a:ext cx="846391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JK Flip flop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457201" y="914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Output waveform of Mater Slave flip flop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0" y="-660400"/>
            <a:ext cx="33528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-660400"/>
            <a:ext cx="33528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641F4D2-4878-4159-BB76-444D3808A4B0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02" name="Picture 2" descr="F:\DELD 2020-2021\lectures\Figures\images sequential circuit design\jk flip flop timing dia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9" y="2057400"/>
            <a:ext cx="9030961" cy="3829585"/>
          </a:xfrm>
          <a:prstGeom prst="rect">
            <a:avLst/>
          </a:prstGeom>
          <a:noFill/>
        </p:spPr>
      </p:pic>
      <p:sp>
        <p:nvSpPr>
          <p:cNvPr id="8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85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457200" y="1007742"/>
            <a:ext cx="8229600" cy="66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D-Type Flip Flop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771650"/>
            <a:ext cx="83820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 – means Delay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The Q output always takes on the state of the D input at the moment of a rising clock edge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 takes the value of the D input or Data input, and Delays it by one clock count.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800" dirty="0">
              <a:solidFill>
                <a:srgbClr val="000000"/>
              </a:solidFill>
              <a:latin typeface="Georgia" pitchFamily="16" charset="0"/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2"/>
            <a:ext cx="4343400" cy="2533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5860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6997243"/>
              </p:ext>
            </p:extLst>
          </p:nvPr>
        </p:nvGraphicFramePr>
        <p:xfrm>
          <a:off x="5410200" y="3843390"/>
          <a:ext cx="1905000" cy="2162072"/>
        </p:xfrm>
        <a:graphic>
          <a:graphicData uri="http://schemas.openxmlformats.org/drawingml/2006/table">
            <a:tbl>
              <a:tblPr/>
              <a:tblGrid>
                <a:gridCol w="952501"/>
                <a:gridCol w="952499"/>
              </a:tblGrid>
              <a:tr h="540518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Truth Table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6" charset="0"/>
                        <a:ea typeface="ＭＳ Ｐゴシック" pitchFamily="32" charset="-128"/>
                      </a:endParaRP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405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D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405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5405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255B47E-871E-46B4-A32C-EE4B75EF4E78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5529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-Type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Flip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Flop (Toggle)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J K Flip Flop , if J=K, the resulting Flip flop is referred to as a T- type Flip Flop.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19857"/>
            <a:ext cx="3200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6884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6622890"/>
              </p:ext>
            </p:extLst>
          </p:nvPr>
        </p:nvGraphicFramePr>
        <p:xfrm>
          <a:off x="5867400" y="4114802"/>
          <a:ext cx="2743200" cy="1099407"/>
        </p:xfrm>
        <a:graphic>
          <a:graphicData uri="http://schemas.openxmlformats.org/drawingml/2006/table">
            <a:tbl>
              <a:tblPr/>
              <a:tblGrid>
                <a:gridCol w="1371601"/>
                <a:gridCol w="1371599"/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T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30748" name="Line 27"/>
          <p:cNvSpPr>
            <a:spLocks noChangeShapeType="1"/>
          </p:cNvSpPr>
          <p:nvPr/>
        </p:nvSpPr>
        <p:spPr bwMode="auto">
          <a:xfrm flipV="1">
            <a:off x="2589212" y="2819400"/>
            <a:ext cx="1588" cy="460375"/>
          </a:xfrm>
          <a:prstGeom prst="line">
            <a:avLst/>
          </a:prstGeom>
          <a:noFill/>
          <a:ln w="9360">
            <a:solidFill>
              <a:srgbClr val="5354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Line 28"/>
          <p:cNvSpPr>
            <a:spLocks noChangeShapeType="1"/>
          </p:cNvSpPr>
          <p:nvPr/>
        </p:nvSpPr>
        <p:spPr bwMode="auto">
          <a:xfrm>
            <a:off x="2589212" y="5486400"/>
            <a:ext cx="1588" cy="533400"/>
          </a:xfrm>
          <a:prstGeom prst="line">
            <a:avLst/>
          </a:prstGeom>
          <a:noFill/>
          <a:ln w="9360">
            <a:solidFill>
              <a:srgbClr val="5354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Text Box 29"/>
          <p:cNvSpPr txBox="1">
            <a:spLocks noChangeArrowheads="1"/>
          </p:cNvSpPr>
          <p:nvPr/>
        </p:nvSpPr>
        <p:spPr bwMode="auto">
          <a:xfrm>
            <a:off x="2743200" y="2590800"/>
            <a:ext cx="914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Georgia" pitchFamily="16" charset="0"/>
              </a:rPr>
              <a:t>Pr</a:t>
            </a:r>
          </a:p>
        </p:txBody>
      </p:sp>
      <p:sp>
        <p:nvSpPr>
          <p:cNvPr id="30751" name="Text Box 30"/>
          <p:cNvSpPr txBox="1">
            <a:spLocks noChangeArrowheads="1"/>
          </p:cNvSpPr>
          <p:nvPr/>
        </p:nvSpPr>
        <p:spPr bwMode="auto">
          <a:xfrm>
            <a:off x="1371600" y="4495800"/>
            <a:ext cx="533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Georgia" pitchFamily="16" charset="0"/>
              </a:rPr>
              <a:t>Clk</a:t>
            </a:r>
            <a:endParaRPr lang="en-US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30752" name="Text Box 31"/>
          <p:cNvSpPr txBox="1">
            <a:spLocks noChangeArrowheads="1"/>
          </p:cNvSpPr>
          <p:nvPr/>
        </p:nvSpPr>
        <p:spPr bwMode="auto">
          <a:xfrm>
            <a:off x="2590800" y="594360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Georgia" pitchFamily="16" charset="0"/>
              </a:rPr>
              <a:t>Cr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CC52B6-C4E8-407B-852A-3CB97DC29FCF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6325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73162"/>
            <a:ext cx="8229600" cy="42703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JK FF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to avoid race condition which does occur in SR FF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inputs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named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 &amp; 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two outputs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 &amp; Q’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One Clock signal.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Asynchronous inputs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 &amp; CLR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Symbol of JK -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336379" y="2293374"/>
            <a:ext cx="2778125" cy="3351213"/>
            <a:chOff x="2880" y="1068"/>
            <a:chExt cx="2518" cy="2723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068"/>
              <a:ext cx="2518" cy="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880" y="1068"/>
              <a:ext cx="2518" cy="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F9AE65A-41FC-4017-8F3C-BCF45FEC5213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3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2971800" y="838200"/>
            <a:ext cx="383061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2" charset="-128"/>
                <a:cs typeface="Times New Roman" pitchFamily="18" charset="0"/>
              </a:rPr>
              <a:t>JK FF Operation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ea typeface="ＭＳ Ｐゴシック" pitchFamily="32" charset="-128"/>
              <a:cs typeface="Times New Roman" pitchFamily="18" charset="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66" b="1566"/>
          <a:stretch>
            <a:fillRect/>
          </a:stretch>
        </p:blipFill>
        <p:spPr bwMode="auto">
          <a:xfrm>
            <a:off x="3352800" y="1905000"/>
            <a:ext cx="54864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225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3466136"/>
              </p:ext>
            </p:extLst>
          </p:nvPr>
        </p:nvGraphicFramePr>
        <p:xfrm>
          <a:off x="1066801" y="4572002"/>
          <a:ext cx="4071937" cy="1857375"/>
        </p:xfrm>
        <a:graphic>
          <a:graphicData uri="http://schemas.openxmlformats.org/drawingml/2006/table">
            <a:tbl>
              <a:tblPr/>
              <a:tblGrid>
                <a:gridCol w="600075"/>
                <a:gridCol w="771525"/>
                <a:gridCol w="785812"/>
                <a:gridCol w="792163"/>
                <a:gridCol w="11223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Mode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Hold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Sets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Resets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Toggle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301626" y="2397126"/>
            <a:ext cx="3338513" cy="123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Georgia" pitchFamily="16" charset="0"/>
              </a:rPr>
              <a:t>The 4 modes of operation are: </a:t>
            </a:r>
            <a:r>
              <a:rPr lang="en-US" sz="2800" b="1" dirty="0">
                <a:solidFill>
                  <a:srgbClr val="C00000"/>
                </a:solidFill>
                <a:latin typeface="Georgia" pitchFamily="16" charset="0"/>
              </a:rPr>
              <a:t>hold, set, reset, toggle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54024" y="3946745"/>
            <a:ext cx="333851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Georgia" pitchFamily="16" charset="0"/>
              </a:rPr>
              <a:t>Truth Table of JK</a:t>
            </a:r>
            <a:endParaRPr lang="en-US" b="1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B2AB034-80B2-4CFF-9F27-B9DDCD3F253E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36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09564" y="838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ＭＳ Ｐゴシック" pitchFamily="32" charset="-128"/>
                <a:cs typeface="Times New Roman" pitchFamily="18" charset="0"/>
              </a:rPr>
              <a:t>Mode of Operation: Hold</a:t>
            </a:r>
          </a:p>
        </p:txBody>
      </p:sp>
      <p:graphicFrame>
        <p:nvGraphicFramePr>
          <p:cNvPr id="24578" name="Group 2"/>
          <p:cNvGraphicFramePr>
            <a:graphicFrameLocks noGrp="1"/>
          </p:cNvGraphicFramePr>
          <p:nvPr/>
        </p:nvGraphicFramePr>
        <p:xfrm>
          <a:off x="1196975" y="5175252"/>
          <a:ext cx="6939576" cy="1006475"/>
        </p:xfrm>
        <a:graphic>
          <a:graphicData uri="http://schemas.openxmlformats.org/drawingml/2006/table">
            <a:tbl>
              <a:tblPr/>
              <a:tblGrid>
                <a:gridCol w="1106488"/>
                <a:gridCol w="1104900"/>
                <a:gridCol w="1410313"/>
                <a:gridCol w="1106487"/>
                <a:gridCol w="1104900"/>
                <a:gridCol w="1106488"/>
              </a:tblGrid>
              <a:tr h="63976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J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K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Next state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Orig. Q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Orig. Q’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pic>
        <p:nvPicPr>
          <p:cNvPr id="2049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4956174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309564" y="1761229"/>
            <a:ext cx="248848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Georgia" pitchFamily="16" charset="0"/>
              </a:rPr>
              <a:t>Hold</a:t>
            </a:r>
            <a:r>
              <a:rPr lang="en-US" dirty="0">
                <a:solidFill>
                  <a:srgbClr val="000000"/>
                </a:solidFill>
                <a:latin typeface="Georgia" pitchFamily="16" charset="0"/>
              </a:rPr>
              <a:t>: no change in Q.</a:t>
            </a:r>
          </a:p>
        </p:txBody>
      </p:sp>
      <p:pic>
        <p:nvPicPr>
          <p:cNvPr id="20498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6" y="2141538"/>
            <a:ext cx="2682875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AAA0BA18-7E43-448C-B50D-157D7A3BA797}" type="datetime4">
              <a:rPr lang="en-US" smtClean="0"/>
              <a:pPr/>
              <a:t>October 26, 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038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09564" y="838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ＭＳ Ｐゴシック" pitchFamily="32" charset="-128"/>
                <a:cs typeface="Times New Roman" pitchFamily="18" charset="0"/>
              </a:rPr>
              <a:t>Mode of Operation: Hold</a:t>
            </a:r>
          </a:p>
        </p:txBody>
      </p:sp>
      <p:graphicFrame>
        <p:nvGraphicFramePr>
          <p:cNvPr id="24578" name="Group 2"/>
          <p:cNvGraphicFramePr>
            <a:graphicFrameLocks noGrp="1"/>
          </p:cNvGraphicFramePr>
          <p:nvPr/>
        </p:nvGraphicFramePr>
        <p:xfrm>
          <a:off x="1196975" y="5175252"/>
          <a:ext cx="6939576" cy="1006475"/>
        </p:xfrm>
        <a:graphic>
          <a:graphicData uri="http://schemas.openxmlformats.org/drawingml/2006/table">
            <a:tbl>
              <a:tblPr/>
              <a:tblGrid>
                <a:gridCol w="1106488"/>
                <a:gridCol w="1104900"/>
                <a:gridCol w="1410313"/>
                <a:gridCol w="1106487"/>
                <a:gridCol w="1104900"/>
                <a:gridCol w="1106488"/>
              </a:tblGrid>
              <a:tr h="63976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J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K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Next state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Orig. Q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Orig. Q’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309564" y="1761229"/>
            <a:ext cx="248848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Georgia" pitchFamily="16" charset="0"/>
              </a:rPr>
              <a:t>Hold</a:t>
            </a:r>
            <a:r>
              <a:rPr lang="en-US" dirty="0">
                <a:solidFill>
                  <a:srgbClr val="000000"/>
                </a:solidFill>
                <a:latin typeface="Georgia" pitchFamily="16" charset="0"/>
              </a:rPr>
              <a:t>: no change in Q.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AAA0BA18-7E43-448C-B50D-157D7A3BA797}" type="datetime4">
              <a:rPr lang="en-US" smtClean="0"/>
              <a:pPr/>
              <a:t>October 26, 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2133600"/>
            <a:ext cx="49149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438400"/>
            <a:ext cx="26003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3038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Group 2"/>
          <p:cNvGraphicFramePr>
            <a:graphicFrameLocks noGrp="1"/>
          </p:cNvGraphicFramePr>
          <p:nvPr/>
        </p:nvGraphicFramePr>
        <p:xfrm>
          <a:off x="1165225" y="5175252"/>
          <a:ext cx="6637338" cy="1006475"/>
        </p:xfrm>
        <a:graphic>
          <a:graphicData uri="http://schemas.openxmlformats.org/drawingml/2006/table">
            <a:tbl>
              <a:tblPr/>
              <a:tblGrid>
                <a:gridCol w="1106488"/>
                <a:gridCol w="1104900"/>
                <a:gridCol w="1108075"/>
                <a:gridCol w="1106487"/>
                <a:gridCol w="1104900"/>
                <a:gridCol w="1106488"/>
              </a:tblGrid>
              <a:tr h="63976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J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K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Orig. Q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Orig. Q’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pic>
        <p:nvPicPr>
          <p:cNvPr id="2254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00263"/>
            <a:ext cx="5333999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2545" name="Text Box 16"/>
          <p:cNvSpPr txBox="1">
            <a:spLocks noChangeArrowheads="1"/>
          </p:cNvSpPr>
          <p:nvPr/>
        </p:nvSpPr>
        <p:spPr bwMode="auto">
          <a:xfrm>
            <a:off x="331789" y="1625601"/>
            <a:ext cx="160362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Georgia" pitchFamily="16" charset="0"/>
              </a:rPr>
              <a:t>Reset</a:t>
            </a:r>
            <a:r>
              <a:rPr lang="en-US">
                <a:solidFill>
                  <a:srgbClr val="000000"/>
                </a:solidFill>
                <a:latin typeface="Georgia" pitchFamily="16" charset="0"/>
              </a:rPr>
              <a:t>: Q = 0.</a:t>
            </a:r>
          </a:p>
        </p:txBody>
      </p:sp>
      <p:pic>
        <p:nvPicPr>
          <p:cNvPr id="22546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6" y="2100265"/>
            <a:ext cx="26828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8C9373F-A121-44F8-9E8C-33F15891B06D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304800" y="838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ＭＳ Ｐゴシック" pitchFamily="32" charset="-128"/>
                <a:cs typeface="Times New Roman" pitchFamily="18" charset="0"/>
              </a:rPr>
              <a:t>Mode of Operation: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2" charset="-128"/>
                <a:cs typeface="Times New Roman" pitchFamily="18" charset="0"/>
              </a:rPr>
              <a:t>Reset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ea typeface="ＭＳ Ｐゴシック" pitchFamily="32" charset="-128"/>
              <a:cs typeface="Times New Roman" pitchFamily="18" charset="0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5102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Group 2"/>
          <p:cNvGraphicFramePr>
            <a:graphicFrameLocks noGrp="1"/>
          </p:cNvGraphicFramePr>
          <p:nvPr/>
        </p:nvGraphicFramePr>
        <p:xfrm>
          <a:off x="1196975" y="4909048"/>
          <a:ext cx="6969738" cy="1006475"/>
        </p:xfrm>
        <a:graphic>
          <a:graphicData uri="http://schemas.openxmlformats.org/drawingml/2006/table">
            <a:tbl>
              <a:tblPr/>
              <a:tblGrid>
                <a:gridCol w="1106488"/>
                <a:gridCol w="1104900"/>
                <a:gridCol w="1440475"/>
                <a:gridCol w="1106487"/>
                <a:gridCol w="1104900"/>
                <a:gridCol w="1106488"/>
              </a:tblGrid>
              <a:tr h="63976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J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K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Next State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Orig. Q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Orig. Q’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25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pic>
        <p:nvPicPr>
          <p:cNvPr id="21520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17727"/>
            <a:ext cx="5486399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319089" y="1625601"/>
            <a:ext cx="127660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Georgia" pitchFamily="16" charset="0"/>
              </a:rPr>
              <a:t>Set</a:t>
            </a:r>
            <a:r>
              <a:rPr lang="en-US">
                <a:solidFill>
                  <a:srgbClr val="000000"/>
                </a:solidFill>
                <a:latin typeface="Georgia" pitchFamily="16" charset="0"/>
              </a:rPr>
              <a:t>: Q = 1.</a:t>
            </a:r>
          </a:p>
        </p:txBody>
      </p:sp>
      <p:pic>
        <p:nvPicPr>
          <p:cNvPr id="21522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6" y="2117727"/>
            <a:ext cx="2682875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3B9B3A8-20BF-4203-8B4C-1FF8D3B283C6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457200" y="838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ＭＳ Ｐゴシック" pitchFamily="32" charset="-128"/>
                <a:cs typeface="Times New Roman" pitchFamily="18" charset="0"/>
              </a:rPr>
              <a:t>Mode of Operation: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2" charset="-128"/>
                <a:cs typeface="Times New Roman" pitchFamily="18" charset="0"/>
              </a:rPr>
              <a:t>Set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ea typeface="ＭＳ Ｐゴシック" pitchFamily="32" charset="-128"/>
              <a:cs typeface="Times New Roman" pitchFamily="18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7444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4428</TotalTime>
  <Words>915</Words>
  <Application>Microsoft Office PowerPoint</Application>
  <PresentationFormat>On-screen Show (4:3)</PresentationFormat>
  <Paragraphs>303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Points covered </vt:lpstr>
      <vt:lpstr>Department Vision &amp; Mission</vt:lpstr>
      <vt:lpstr>JK FF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Race Around Condition</vt:lpstr>
      <vt:lpstr>Slide 14</vt:lpstr>
      <vt:lpstr>Slide 15</vt:lpstr>
      <vt:lpstr>Slide 16</vt:lpstr>
      <vt:lpstr>Master Slave FF</vt:lpstr>
      <vt:lpstr>Master Slave FF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97</cp:revision>
  <dcterms:created xsi:type="dcterms:W3CDTF">2020-06-12T11:01:57Z</dcterms:created>
  <dcterms:modified xsi:type="dcterms:W3CDTF">2020-10-26T11:18:23Z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