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85" r:id="rId4"/>
    <p:sldId id="327" r:id="rId5"/>
    <p:sldId id="306" r:id="rId6"/>
    <p:sldId id="307" r:id="rId7"/>
    <p:sldId id="325" r:id="rId8"/>
    <p:sldId id="326" r:id="rId9"/>
    <p:sldId id="328" r:id="rId10"/>
    <p:sldId id="329" r:id="rId11"/>
    <p:sldId id="330" r:id="rId12"/>
    <p:sldId id="331" r:id="rId13"/>
    <p:sldId id="332" r:id="rId14"/>
    <p:sldId id="268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0E4BA-89BF-4EED-8799-8542BAA0F0A9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D78F6-A921-4E21-8B60-AF73654EB2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D78F6-A921-4E21-8B60-AF73654EB2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B95BBCAC-5A7A-411D-B95B-B68D116DC8E8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13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44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44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1356686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1D587E50-5D87-409D-8732-8719FC13D582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4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471055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883D7A9F-7BF7-4466-BFBF-5D6109819FD3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6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239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239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724115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DBFC8C52-49F5-4AE5-8511-4F13DAA5C865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7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351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351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512541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03BB6992-BFB2-4D73-A938-681EF29C4718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8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36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36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115856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6D8D2DC5-67E7-4BAA-A6B7-A9E8ABE69398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9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40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40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437608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9F0B0751-23B1-4532-BDC6-3165CA6403FF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10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42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42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950661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D4291A54-B93F-4DA3-9338-2CC741737002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11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41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41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887149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9C0B0BB1-B792-4FB8-88CB-EDEF0AF66CF9}" type="slidenum">
              <a:rPr lang="en-US" smtClean="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rPr>
              <a:pPr eaLnBrk="1" hangingPunct="1"/>
              <a:t>12</a:t>
            </a:fld>
            <a:endParaRPr lang="en-US" smtClean="0">
              <a:solidFill>
                <a:srgbClr val="000000"/>
              </a:solidFill>
              <a:latin typeface="Calibri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1433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solidFill>
            <a:srgbClr val="FFFFFF"/>
          </a:solidFill>
          <a:ln/>
        </p:spPr>
      </p:sp>
      <p:sp>
        <p:nvSpPr>
          <p:cNvPr id="143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2173041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4060" y="599518"/>
            <a:ext cx="6395878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2906" cy="68569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899" y="1107342"/>
            <a:ext cx="271843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401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58011" y="6394244"/>
            <a:ext cx="330834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199" y="1805148"/>
            <a:ext cx="1600196" cy="20573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6586" y="1828796"/>
            <a:ext cx="1600196" cy="2057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1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38400" y="2514600"/>
            <a:ext cx="4724400" cy="9144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5400" b="1" dirty="0" smtClean="0"/>
              <a:t>Sequential Logic Design – Truth Tables and Excitation Tables</a:t>
            </a:r>
            <a:endParaRPr lang="en-US" sz="5400" b="1" kern="0" dirty="0" smtClean="0">
              <a:solidFill>
                <a:sysClr val="windowText" lastClr="00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304800" y="1066800"/>
            <a:ext cx="83820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 K Flip Flop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457200" y="1676400"/>
            <a:ext cx="4040188" cy="533400"/>
          </a:xfrm>
          <a:prstGeom prst="rect">
            <a:avLst/>
          </a:prstGeom>
          <a:solidFill>
            <a:srgbClr val="328E97">
              <a:alpha val="25098"/>
            </a:srgbClr>
          </a:solidFill>
          <a:ln w="12600">
            <a:solidFill>
              <a:srgbClr val="438086"/>
            </a:solidFill>
            <a:miter lim="800000"/>
            <a:headEnd/>
            <a:tailEnd/>
          </a:ln>
        </p:spPr>
        <p:txBody>
          <a:bodyPr anchor="ctr"/>
          <a:lstStyle>
            <a:lvl1pPr marL="44450"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sz="1900" b="1">
                <a:solidFill>
                  <a:srgbClr val="3F3F3F"/>
                </a:solidFill>
                <a:latin typeface="Georgia" pitchFamily="16" charset="0"/>
              </a:rPr>
              <a:t>JK truth table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4873625" y="1646237"/>
            <a:ext cx="4041775" cy="639763"/>
          </a:xfrm>
          <a:prstGeom prst="rect">
            <a:avLst/>
          </a:prstGeom>
          <a:solidFill>
            <a:srgbClr val="328E97">
              <a:alpha val="25098"/>
            </a:srgbClr>
          </a:solidFill>
          <a:ln w="12600">
            <a:solidFill>
              <a:srgbClr val="438086"/>
            </a:solidFill>
            <a:miter lim="800000"/>
            <a:headEnd/>
            <a:tailEnd/>
          </a:ln>
        </p:spPr>
        <p:txBody>
          <a:bodyPr anchor="ctr"/>
          <a:lstStyle>
            <a:lvl1pPr marL="44450"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sz="1900" b="1">
                <a:solidFill>
                  <a:srgbClr val="3F3F3F"/>
                </a:solidFill>
                <a:latin typeface="Georgia" pitchFamily="16" charset="0"/>
              </a:rPr>
              <a:t>Next state table</a:t>
            </a:r>
          </a:p>
        </p:txBody>
      </p:sp>
      <p:graphicFrame>
        <p:nvGraphicFramePr>
          <p:cNvPr id="41988" name="Group 4"/>
          <p:cNvGraphicFramePr>
            <a:graphicFrameLocks noGrp="1"/>
          </p:cNvGraphicFramePr>
          <p:nvPr/>
        </p:nvGraphicFramePr>
        <p:xfrm>
          <a:off x="457201" y="2273300"/>
          <a:ext cx="4041775" cy="1841500"/>
        </p:xfrm>
        <a:graphic>
          <a:graphicData uri="http://schemas.openxmlformats.org/drawingml/2006/table">
            <a:tbl>
              <a:tblPr/>
              <a:tblGrid>
                <a:gridCol w="1346200"/>
                <a:gridCol w="1349375"/>
                <a:gridCol w="1346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J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K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Qn+1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’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004" name="Group 20"/>
          <p:cNvGraphicFramePr>
            <a:graphicFrameLocks noGrp="1"/>
          </p:cNvGraphicFramePr>
          <p:nvPr/>
        </p:nvGraphicFramePr>
        <p:xfrm>
          <a:off x="533401" y="4613275"/>
          <a:ext cx="4043363" cy="1939926"/>
        </p:xfrm>
        <a:graphic>
          <a:graphicData uri="http://schemas.openxmlformats.org/drawingml/2006/table">
            <a:tbl>
              <a:tblPr/>
              <a:tblGrid>
                <a:gridCol w="1011238"/>
                <a:gridCol w="1011237"/>
                <a:gridCol w="1011238"/>
                <a:gridCol w="1009650"/>
              </a:tblGrid>
              <a:tr h="3873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Qn+1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J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K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X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X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X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X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36906" name="Text Box 41"/>
          <p:cNvSpPr txBox="1">
            <a:spLocks noChangeArrowheads="1"/>
          </p:cNvSpPr>
          <p:nvPr/>
        </p:nvSpPr>
        <p:spPr bwMode="auto">
          <a:xfrm>
            <a:off x="609600" y="4127500"/>
            <a:ext cx="3886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Georgia" pitchFamily="16" charset="0"/>
              </a:rPr>
              <a:t>JK excitation table</a:t>
            </a:r>
          </a:p>
          <a:p>
            <a:pPr eaLnBrk="1" hangingPunct="1"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Georgia" pitchFamily="16" charset="0"/>
            </a:endParaRPr>
          </a:p>
        </p:txBody>
      </p:sp>
      <p:graphicFrame>
        <p:nvGraphicFramePr>
          <p:cNvPr id="42026" name="Group 42"/>
          <p:cNvGraphicFramePr>
            <a:graphicFrameLocks noGrp="1"/>
          </p:cNvGraphicFramePr>
          <p:nvPr/>
        </p:nvGraphicFramePr>
        <p:xfrm>
          <a:off x="4953000" y="2174875"/>
          <a:ext cx="3278188" cy="3589338"/>
        </p:xfrm>
        <a:graphic>
          <a:graphicData uri="http://schemas.openxmlformats.org/drawingml/2006/table">
            <a:tbl>
              <a:tblPr/>
              <a:tblGrid>
                <a:gridCol w="819150"/>
                <a:gridCol w="820738"/>
                <a:gridCol w="819150"/>
                <a:gridCol w="819150"/>
              </a:tblGrid>
              <a:tr h="6429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J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K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Qn+1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23E63E3-A97F-4B7F-91BE-C3B9533525F6}" type="datetime4">
              <a:rPr lang="en-US" smtClean="0"/>
              <a:pPr/>
              <a:t>October 26,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04658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4040188" cy="533400"/>
          </a:xfrm>
          <a:prstGeom prst="rect">
            <a:avLst/>
          </a:prstGeom>
          <a:solidFill>
            <a:srgbClr val="328E97">
              <a:alpha val="25098"/>
            </a:srgbClr>
          </a:solidFill>
          <a:ln w="12600">
            <a:solidFill>
              <a:srgbClr val="438086"/>
            </a:solidFill>
            <a:miter lim="800000"/>
            <a:headEnd/>
            <a:tailEnd/>
          </a:ln>
        </p:spPr>
        <p:txBody>
          <a:bodyPr anchor="ctr"/>
          <a:lstStyle>
            <a:lvl1pPr marL="44450"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sz="1900" b="1">
                <a:solidFill>
                  <a:srgbClr val="3F3F3F"/>
                </a:solidFill>
                <a:latin typeface="Georgia" pitchFamily="16" charset="0"/>
              </a:rPr>
              <a:t>SR truth table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4797425" y="2133600"/>
            <a:ext cx="4041775" cy="639763"/>
          </a:xfrm>
          <a:prstGeom prst="rect">
            <a:avLst/>
          </a:prstGeom>
          <a:solidFill>
            <a:srgbClr val="328E97">
              <a:alpha val="25098"/>
            </a:srgbClr>
          </a:solidFill>
          <a:ln w="12600">
            <a:solidFill>
              <a:srgbClr val="438086"/>
            </a:solidFill>
            <a:miter lim="800000"/>
            <a:headEnd/>
            <a:tailEnd/>
          </a:ln>
        </p:spPr>
        <p:txBody>
          <a:bodyPr anchor="ctr"/>
          <a:lstStyle>
            <a:lvl1pPr marL="44450"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sz="1900" b="1">
                <a:solidFill>
                  <a:srgbClr val="3F3F3F"/>
                </a:solidFill>
                <a:latin typeface="Georgia" pitchFamily="16" charset="0"/>
              </a:rPr>
              <a:t>Next state table</a:t>
            </a:r>
          </a:p>
        </p:txBody>
      </p:sp>
      <p:graphicFrame>
        <p:nvGraphicFramePr>
          <p:cNvPr id="40964" name="Group 4"/>
          <p:cNvGraphicFramePr>
            <a:graphicFrameLocks noGrp="1"/>
          </p:cNvGraphicFramePr>
          <p:nvPr/>
        </p:nvGraphicFramePr>
        <p:xfrm>
          <a:off x="533400" y="2362200"/>
          <a:ext cx="4041775" cy="1841500"/>
        </p:xfrm>
        <a:graphic>
          <a:graphicData uri="http://schemas.openxmlformats.org/drawingml/2006/table">
            <a:tbl>
              <a:tblPr/>
              <a:tblGrid>
                <a:gridCol w="1346200"/>
                <a:gridCol w="1349375"/>
                <a:gridCol w="1346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S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R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Qn+1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?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980" name="Group 20"/>
          <p:cNvGraphicFramePr>
            <a:graphicFrameLocks noGrp="1"/>
          </p:cNvGraphicFramePr>
          <p:nvPr/>
        </p:nvGraphicFramePr>
        <p:xfrm>
          <a:off x="533401" y="4765674"/>
          <a:ext cx="4043363" cy="1939926"/>
        </p:xfrm>
        <a:graphic>
          <a:graphicData uri="http://schemas.openxmlformats.org/drawingml/2006/table">
            <a:tbl>
              <a:tblPr/>
              <a:tblGrid>
                <a:gridCol w="1011238"/>
                <a:gridCol w="1011237"/>
                <a:gridCol w="1011238"/>
                <a:gridCol w="1009650"/>
              </a:tblGrid>
              <a:tr h="3873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itchFamily="16" charset="0"/>
                        <a:ea typeface="WenQuanYi Micro Hei" charset="0"/>
                        <a:cs typeface="WenQuanYi Micro Hei" charset="0"/>
                      </a:endParaRP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Qn+1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S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R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X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X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35882" name="Text Box 41"/>
          <p:cNvSpPr txBox="1">
            <a:spLocks noChangeArrowheads="1"/>
          </p:cNvSpPr>
          <p:nvPr/>
        </p:nvSpPr>
        <p:spPr bwMode="auto">
          <a:xfrm>
            <a:off x="609600" y="4203700"/>
            <a:ext cx="3886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Georgia" pitchFamily="16" charset="0"/>
              </a:rPr>
              <a:t>SR excitation table</a:t>
            </a:r>
          </a:p>
          <a:p>
            <a:pPr eaLnBrk="1" hangingPunct="1"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Georgia" pitchFamily="16" charset="0"/>
            </a:endParaRPr>
          </a:p>
        </p:txBody>
      </p:sp>
      <p:graphicFrame>
        <p:nvGraphicFramePr>
          <p:cNvPr id="41002" name="Group 42"/>
          <p:cNvGraphicFramePr>
            <a:graphicFrameLocks noGrp="1"/>
          </p:cNvGraphicFramePr>
          <p:nvPr/>
        </p:nvGraphicFramePr>
        <p:xfrm>
          <a:off x="4953000" y="2895600"/>
          <a:ext cx="3278188" cy="3589338"/>
        </p:xfrm>
        <a:graphic>
          <a:graphicData uri="http://schemas.openxmlformats.org/drawingml/2006/table">
            <a:tbl>
              <a:tblPr/>
              <a:tblGrid>
                <a:gridCol w="819150"/>
                <a:gridCol w="820738"/>
                <a:gridCol w="819150"/>
                <a:gridCol w="819150"/>
              </a:tblGrid>
              <a:tr h="6429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S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R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Qn+1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?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?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" name="Text Box 1"/>
          <p:cNvSpPr txBox="1">
            <a:spLocks noChangeArrowheads="1"/>
          </p:cNvSpPr>
          <p:nvPr/>
        </p:nvSpPr>
        <p:spPr bwMode="auto">
          <a:xfrm>
            <a:off x="381000" y="1065212"/>
            <a:ext cx="83820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 R Flip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Flop</a:t>
            </a:r>
          </a:p>
        </p:txBody>
      </p:sp>
      <p:sp>
        <p:nvSpPr>
          <p:cNvPr id="10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6251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304800" y="1752600"/>
            <a:ext cx="4040188" cy="533400"/>
          </a:xfrm>
          <a:prstGeom prst="rect">
            <a:avLst/>
          </a:prstGeom>
          <a:solidFill>
            <a:srgbClr val="328E97">
              <a:alpha val="25098"/>
            </a:srgbClr>
          </a:solidFill>
          <a:ln w="12600">
            <a:solidFill>
              <a:srgbClr val="438086"/>
            </a:solidFill>
            <a:miter lim="800000"/>
            <a:headEnd/>
            <a:tailEnd/>
          </a:ln>
        </p:spPr>
        <p:txBody>
          <a:bodyPr anchor="ctr"/>
          <a:lstStyle>
            <a:lvl1pPr marL="44450"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sz="1900" b="1">
                <a:solidFill>
                  <a:srgbClr val="3F3F3F"/>
                </a:solidFill>
                <a:latin typeface="Georgia" pitchFamily="16" charset="0"/>
              </a:rPr>
              <a:t>D truth table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648200" y="1905000"/>
            <a:ext cx="4041775" cy="639763"/>
          </a:xfrm>
          <a:prstGeom prst="rect">
            <a:avLst/>
          </a:prstGeom>
          <a:solidFill>
            <a:srgbClr val="328E97">
              <a:alpha val="25098"/>
            </a:srgbClr>
          </a:solidFill>
          <a:ln w="12600">
            <a:solidFill>
              <a:srgbClr val="438086"/>
            </a:solidFill>
            <a:miter lim="800000"/>
            <a:headEnd/>
            <a:tailEnd/>
          </a:ln>
        </p:spPr>
        <p:txBody>
          <a:bodyPr anchor="ctr"/>
          <a:lstStyle>
            <a:lvl1pPr marL="44450"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sz="1900" b="1" dirty="0">
                <a:solidFill>
                  <a:srgbClr val="3F3F3F"/>
                </a:solidFill>
                <a:latin typeface="Georgia" pitchFamily="16" charset="0"/>
              </a:rPr>
              <a:t>Next state table</a:t>
            </a:r>
          </a:p>
        </p:txBody>
      </p:sp>
      <p:graphicFrame>
        <p:nvGraphicFramePr>
          <p:cNvPr id="43012" name="Group 4"/>
          <p:cNvGraphicFramePr>
            <a:graphicFrameLocks noGrp="1"/>
          </p:cNvGraphicFramePr>
          <p:nvPr/>
        </p:nvGraphicFramePr>
        <p:xfrm>
          <a:off x="457200" y="2514600"/>
          <a:ext cx="3278188" cy="1112838"/>
        </p:xfrm>
        <a:graphic>
          <a:graphicData uri="http://schemas.openxmlformats.org/drawingml/2006/table">
            <a:tbl>
              <a:tblPr/>
              <a:tblGrid>
                <a:gridCol w="1639888"/>
                <a:gridCol w="16383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D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Qn+1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37900" name="Text Box 11"/>
          <p:cNvSpPr txBox="1">
            <a:spLocks noChangeArrowheads="1"/>
          </p:cNvSpPr>
          <p:nvPr/>
        </p:nvSpPr>
        <p:spPr bwMode="auto">
          <a:xfrm>
            <a:off x="609600" y="3962400"/>
            <a:ext cx="3886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Georgia" pitchFamily="16" charset="0"/>
              </a:rPr>
              <a:t>D excitation table</a:t>
            </a:r>
          </a:p>
          <a:p>
            <a:pPr eaLnBrk="1" hangingPunct="1">
              <a:buClrTx/>
              <a:buFontTx/>
              <a:buNone/>
            </a:pPr>
            <a:endParaRPr lang="en-US" sz="2400" b="1">
              <a:solidFill>
                <a:srgbClr val="000000"/>
              </a:solidFill>
              <a:latin typeface="Georgia" pitchFamily="16" charset="0"/>
            </a:endParaRPr>
          </a:p>
        </p:txBody>
      </p:sp>
      <p:graphicFrame>
        <p:nvGraphicFramePr>
          <p:cNvPr id="43020" name="Group 12"/>
          <p:cNvGraphicFramePr>
            <a:graphicFrameLocks noGrp="1"/>
          </p:cNvGraphicFramePr>
          <p:nvPr/>
        </p:nvGraphicFramePr>
        <p:xfrm>
          <a:off x="4800600" y="2667000"/>
          <a:ext cx="3278188" cy="1854201"/>
        </p:xfrm>
        <a:graphic>
          <a:graphicData uri="http://schemas.openxmlformats.org/drawingml/2006/table">
            <a:tbl>
              <a:tblPr/>
              <a:tblGrid>
                <a:gridCol w="1092200"/>
                <a:gridCol w="1093788"/>
                <a:gridCol w="1092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D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Qn+1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036" name="Group 28"/>
          <p:cNvGraphicFramePr>
            <a:graphicFrameLocks noGrp="1"/>
          </p:cNvGraphicFramePr>
          <p:nvPr/>
        </p:nvGraphicFramePr>
        <p:xfrm>
          <a:off x="533400" y="4495800"/>
          <a:ext cx="3278188" cy="1854201"/>
        </p:xfrm>
        <a:graphic>
          <a:graphicData uri="http://schemas.openxmlformats.org/drawingml/2006/table">
            <a:tbl>
              <a:tblPr/>
              <a:tblGrid>
                <a:gridCol w="1092200"/>
                <a:gridCol w="1093788"/>
                <a:gridCol w="1092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Qn+1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D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4340890-A4D3-4BB9-9335-D8A40591F3F7}" type="datetime4">
              <a:rPr lang="en-US" smtClean="0"/>
              <a:pPr/>
              <a:t>October 26,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" name="Text Box 1"/>
          <p:cNvSpPr txBox="1">
            <a:spLocks noChangeArrowheads="1"/>
          </p:cNvSpPr>
          <p:nvPr/>
        </p:nvSpPr>
        <p:spPr bwMode="auto">
          <a:xfrm>
            <a:off x="533400" y="1066800"/>
            <a:ext cx="83820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 Flip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Flop</a:t>
            </a:r>
          </a:p>
        </p:txBody>
      </p:sp>
      <p:sp>
        <p:nvSpPr>
          <p:cNvPr id="11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54905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457200" y="1828800"/>
            <a:ext cx="4040188" cy="533400"/>
          </a:xfrm>
          <a:prstGeom prst="rect">
            <a:avLst/>
          </a:prstGeom>
          <a:solidFill>
            <a:srgbClr val="328E97">
              <a:alpha val="25098"/>
            </a:srgbClr>
          </a:solidFill>
          <a:ln w="12600">
            <a:solidFill>
              <a:srgbClr val="438086"/>
            </a:solidFill>
            <a:miter lim="800000"/>
            <a:headEnd/>
            <a:tailEnd/>
          </a:ln>
        </p:spPr>
        <p:txBody>
          <a:bodyPr anchor="ctr"/>
          <a:lstStyle>
            <a:lvl1pPr marL="44450"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sz="1900" b="1">
                <a:solidFill>
                  <a:srgbClr val="3F3F3F"/>
                </a:solidFill>
                <a:latin typeface="Georgia" pitchFamily="16" charset="0"/>
              </a:rPr>
              <a:t>T truth table</a:t>
            </a: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4724400" y="1752600"/>
            <a:ext cx="4041775" cy="639763"/>
          </a:xfrm>
          <a:prstGeom prst="rect">
            <a:avLst/>
          </a:prstGeom>
          <a:solidFill>
            <a:srgbClr val="328E97">
              <a:alpha val="25098"/>
            </a:srgbClr>
          </a:solidFill>
          <a:ln w="12600">
            <a:solidFill>
              <a:srgbClr val="438086"/>
            </a:solidFill>
            <a:miter lim="800000"/>
            <a:headEnd/>
            <a:tailEnd/>
          </a:ln>
        </p:spPr>
        <p:txBody>
          <a:bodyPr anchor="ctr"/>
          <a:lstStyle>
            <a:lvl1pPr marL="44450"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92138" algn="l"/>
                <a:tab pos="1506538" algn="l"/>
                <a:tab pos="2420938" algn="l"/>
                <a:tab pos="3335338" algn="l"/>
                <a:tab pos="4249738" algn="l"/>
                <a:tab pos="5164138" algn="l"/>
                <a:tab pos="6078538" algn="l"/>
                <a:tab pos="6992938" algn="l"/>
                <a:tab pos="7907338" algn="l"/>
                <a:tab pos="8821738" algn="l"/>
                <a:tab pos="9736138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sz="1900" b="1">
                <a:solidFill>
                  <a:srgbClr val="3F3F3F"/>
                </a:solidFill>
                <a:latin typeface="Georgia" pitchFamily="16" charset="0"/>
              </a:rPr>
              <a:t>Next state table</a:t>
            </a:r>
          </a:p>
        </p:txBody>
      </p:sp>
      <p:graphicFrame>
        <p:nvGraphicFramePr>
          <p:cNvPr id="44036" name="Group 4"/>
          <p:cNvGraphicFramePr>
            <a:graphicFrameLocks noGrp="1"/>
          </p:cNvGraphicFramePr>
          <p:nvPr/>
        </p:nvGraphicFramePr>
        <p:xfrm>
          <a:off x="457200" y="2479675"/>
          <a:ext cx="3278188" cy="1112838"/>
        </p:xfrm>
        <a:graphic>
          <a:graphicData uri="http://schemas.openxmlformats.org/drawingml/2006/table">
            <a:tbl>
              <a:tblPr/>
              <a:tblGrid>
                <a:gridCol w="1639888"/>
                <a:gridCol w="16383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T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Qn+1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Qn’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38924" name="Text Box 11"/>
          <p:cNvSpPr txBox="1">
            <a:spLocks noChangeArrowheads="1"/>
          </p:cNvSpPr>
          <p:nvPr/>
        </p:nvSpPr>
        <p:spPr bwMode="auto">
          <a:xfrm>
            <a:off x="609600" y="4114800"/>
            <a:ext cx="3886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Georgia" pitchFamily="16" charset="0"/>
              </a:rPr>
              <a:t>T excitation table</a:t>
            </a:r>
          </a:p>
          <a:p>
            <a:pPr eaLnBrk="1" hangingPunct="1">
              <a:buClrTx/>
              <a:buFontTx/>
              <a:buNone/>
            </a:pPr>
            <a:endParaRPr lang="en-US" sz="2400" b="1">
              <a:solidFill>
                <a:srgbClr val="000000"/>
              </a:solidFill>
              <a:latin typeface="Georgia" pitchFamily="16" charset="0"/>
            </a:endParaRPr>
          </a:p>
        </p:txBody>
      </p:sp>
      <p:graphicFrame>
        <p:nvGraphicFramePr>
          <p:cNvPr id="44044" name="Group 12"/>
          <p:cNvGraphicFramePr>
            <a:graphicFrameLocks noGrp="1"/>
          </p:cNvGraphicFramePr>
          <p:nvPr/>
        </p:nvGraphicFramePr>
        <p:xfrm>
          <a:off x="4800600" y="2438402"/>
          <a:ext cx="3278188" cy="1854201"/>
        </p:xfrm>
        <a:graphic>
          <a:graphicData uri="http://schemas.openxmlformats.org/drawingml/2006/table">
            <a:tbl>
              <a:tblPr/>
              <a:tblGrid>
                <a:gridCol w="1092200"/>
                <a:gridCol w="1093788"/>
                <a:gridCol w="1092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T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Qn+1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060" name="Group 28"/>
          <p:cNvGraphicFramePr>
            <a:graphicFrameLocks noGrp="1"/>
          </p:cNvGraphicFramePr>
          <p:nvPr/>
        </p:nvGraphicFramePr>
        <p:xfrm>
          <a:off x="533400" y="4775202"/>
          <a:ext cx="3278188" cy="1854201"/>
        </p:xfrm>
        <a:graphic>
          <a:graphicData uri="http://schemas.openxmlformats.org/drawingml/2006/table">
            <a:tbl>
              <a:tblPr/>
              <a:tblGrid>
                <a:gridCol w="1092200"/>
                <a:gridCol w="1093788"/>
                <a:gridCol w="1092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Qn+1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T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548A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D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WenQuanYi Micro Hei" charset="0"/>
                          <a:cs typeface="WenQuanYi Micro Hei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" name="Text Box 1"/>
          <p:cNvSpPr txBox="1">
            <a:spLocks noChangeArrowheads="1"/>
          </p:cNvSpPr>
          <p:nvPr/>
        </p:nvSpPr>
        <p:spPr bwMode="auto">
          <a:xfrm>
            <a:off x="457200" y="1066800"/>
            <a:ext cx="83820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 Flip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Flop</a:t>
            </a:r>
          </a:p>
        </p:txBody>
      </p:sp>
      <p:sp>
        <p:nvSpPr>
          <p:cNvPr id="10" name="object 2"/>
          <p:cNvSpPr txBox="1"/>
          <p:nvPr/>
        </p:nvSpPr>
        <p:spPr>
          <a:xfrm>
            <a:off x="1374060" y="609600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36623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743200"/>
            <a:ext cx="8237158" cy="2031325"/>
          </a:xfrm>
        </p:spPr>
        <p:txBody>
          <a:bodyPr/>
          <a:lstStyle/>
          <a:p>
            <a:pPr algn="ctr"/>
            <a:endParaRPr lang="en-US" sz="4400" dirty="0" smtClean="0"/>
          </a:p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Thank you</a:t>
            </a:r>
            <a:endParaRPr lang="en-US" sz="4400" dirty="0"/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2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1143000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Points covered </a:t>
            </a:r>
            <a:endParaRPr spc="-5" dirty="0"/>
          </a:p>
        </p:txBody>
      </p:sp>
      <p:sp>
        <p:nvSpPr>
          <p:cNvPr id="8" name="object 3"/>
          <p:cNvSpPr txBox="1"/>
          <p:nvPr/>
        </p:nvSpPr>
        <p:spPr>
          <a:xfrm>
            <a:off x="368299" y="1999166"/>
            <a:ext cx="8463915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Introduction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JK Flip flop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/>
            <a:endParaRPr lang="en-US" sz="2800" b="1" dirty="0" smtClean="0">
              <a:solidFill>
                <a:schemeClr val="tx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1999166"/>
            <a:ext cx="8463915" cy="3762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865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Vision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850"/>
              </a:lnSpc>
              <a:spcBef>
                <a:spcPts val="105"/>
              </a:spcBef>
              <a:tabLst>
                <a:tab pos="1002030" algn="l"/>
                <a:tab pos="2615565" algn="l"/>
                <a:tab pos="4163060" algn="l"/>
                <a:tab pos="4664710" algn="l"/>
                <a:tab pos="5840730" algn="l"/>
                <a:tab pos="7672070" algn="l"/>
              </a:tabLst>
            </a:pPr>
            <a:r>
              <a:rPr sz="2400" spc="-5" dirty="0">
                <a:latin typeface="Times New Roman"/>
                <a:cs typeface="Times New Roman"/>
              </a:rPr>
              <a:t>Achieve academic excellence through education in computing, to  creat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5" dirty="0">
                <a:latin typeface="Times New Roman"/>
                <a:cs typeface="Times New Roman"/>
              </a:rPr>
              <a:t>intellectua</a:t>
            </a:r>
            <a:r>
              <a:rPr sz="2400" dirty="0">
                <a:latin typeface="Times New Roman"/>
                <a:cs typeface="Times New Roman"/>
              </a:rPr>
              <a:t>l	</a:t>
            </a:r>
            <a:r>
              <a:rPr sz="2400" spc="-5" dirty="0">
                <a:latin typeface="Times New Roman"/>
                <a:cs typeface="Times New Roman"/>
              </a:rPr>
              <a:t>manpowe</a:t>
            </a:r>
            <a:r>
              <a:rPr sz="2400" dirty="0">
                <a:latin typeface="Times New Roman"/>
                <a:cs typeface="Times New Roman"/>
              </a:rPr>
              <a:t>r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</a:t>
            </a:r>
            <a:r>
              <a:rPr sz="2400" spc="-5" dirty="0">
                <a:latin typeface="Times New Roman"/>
                <a:cs typeface="Times New Roman"/>
              </a:rPr>
              <a:t>explor</a:t>
            </a:r>
            <a:r>
              <a:rPr sz="2400" dirty="0">
                <a:latin typeface="Times New Roman"/>
                <a:cs typeface="Times New Roman"/>
              </a:rPr>
              <a:t>e	professional,	</a:t>
            </a:r>
            <a:r>
              <a:rPr sz="2400">
                <a:latin typeface="Times New Roman"/>
                <a:cs typeface="Times New Roman"/>
              </a:rPr>
              <a:t>higher  </a:t>
            </a:r>
            <a:r>
              <a:rPr sz="2400" spc="-5" smtClean="0">
                <a:latin typeface="Times New Roman"/>
                <a:cs typeface="Times New Roman"/>
              </a:rPr>
              <a:t>educational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sz="2400" spc="-5" smtClean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social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opportunities.</a:t>
            </a:r>
            <a:endParaRPr sz="24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12700" algn="just">
              <a:lnSpc>
                <a:spcPts val="2865"/>
              </a:lnSpc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Mission</a:t>
            </a:r>
            <a:endParaRPr sz="2400">
              <a:latin typeface="Times New Roman"/>
              <a:cs typeface="Times New Roman"/>
            </a:endParaRPr>
          </a:p>
          <a:p>
            <a:pPr marL="88265" marR="31750" indent="-76200" algn="just">
              <a:lnSpc>
                <a:spcPts val="2850"/>
              </a:lnSpc>
              <a:spcBef>
                <a:spcPts val="105"/>
              </a:spcBef>
              <a:tabLst>
                <a:tab pos="4958715" algn="l"/>
              </a:tabLst>
            </a:pPr>
            <a:r>
              <a:rPr sz="2400" spc="-5" dirty="0">
                <a:latin typeface="Times New Roman"/>
                <a:cs typeface="Times New Roman"/>
              </a:rPr>
              <a:t>To impart learning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educating students with conceptual </a:t>
            </a:r>
            <a:r>
              <a:rPr sz="2400" dirty="0">
                <a:latin typeface="Times New Roman"/>
                <a:cs typeface="Times New Roman"/>
              </a:rPr>
              <a:t>knowledge 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hands on practices using </a:t>
            </a:r>
            <a:r>
              <a:rPr sz="2400" spc="-5" dirty="0">
                <a:latin typeface="Times New Roman"/>
                <a:cs typeface="Times New Roman"/>
              </a:rPr>
              <a:t>modern tools, FOSS technologies and  competency skills there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igniting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	</a:t>
            </a:r>
            <a:r>
              <a:rPr sz="2400" dirty="0">
                <a:latin typeface="Times New Roman"/>
                <a:cs typeface="Times New Roman"/>
              </a:rPr>
              <a:t>young </a:t>
            </a:r>
            <a:r>
              <a:rPr sz="2400" spc="-5" dirty="0">
                <a:latin typeface="Times New Roman"/>
                <a:cs typeface="Times New Roman"/>
              </a:rPr>
              <a:t>minds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innovative  thinking, </a:t>
            </a:r>
            <a:r>
              <a:rPr sz="2400" dirty="0">
                <a:latin typeface="Times New Roman"/>
                <a:cs typeface="Times New Roman"/>
              </a:rPr>
              <a:t>professional </a:t>
            </a:r>
            <a:r>
              <a:rPr sz="2400" spc="-5" dirty="0">
                <a:latin typeface="Times New Roman"/>
                <a:cs typeface="Times New Roman"/>
              </a:rPr>
              <a:t>expertise 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research.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299" y="1093341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smtClean="0"/>
              <a:t>Department </a:t>
            </a:r>
            <a:r>
              <a:rPr spc="-5" dirty="0"/>
              <a:t>Vision </a:t>
            </a:r>
            <a:r>
              <a:rPr dirty="0"/>
              <a:t>&amp;</a:t>
            </a:r>
            <a:r>
              <a:rPr spc="-85" dirty="0"/>
              <a:t> </a:t>
            </a:r>
            <a:r>
              <a:rPr spc="-5" dirty="0"/>
              <a:t>Mission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457200" y="10668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SR FF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" y="1981202"/>
            <a:ext cx="4494213" cy="3579813"/>
            <a:chOff x="0" y="1248"/>
            <a:chExt cx="2831" cy="2255"/>
          </a:xfrm>
        </p:grpSpPr>
        <p:pic>
          <p:nvPicPr>
            <p:cNvPr id="1229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48"/>
              <a:ext cx="2831" cy="2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2294" name="Text Box 4"/>
            <p:cNvSpPr txBox="1">
              <a:spLocks noChangeArrowheads="1"/>
            </p:cNvSpPr>
            <p:nvPr/>
          </p:nvSpPr>
          <p:spPr bwMode="auto">
            <a:xfrm>
              <a:off x="0" y="1248"/>
              <a:ext cx="2831" cy="2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4648200" y="2249488"/>
            <a:ext cx="4038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63538" indent="-25558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just"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eorgia" pitchFamily="16" charset="0"/>
              </a:rPr>
              <a:t>IF </a:t>
            </a:r>
            <a:r>
              <a:rPr lang="en-US" sz="2000" dirty="0" smtClean="0">
                <a:solidFill>
                  <a:srgbClr val="000000"/>
                </a:solidFill>
                <a:latin typeface="Georgia" pitchFamily="16" charset="0"/>
              </a:rPr>
              <a:t>S=R=0  </a:t>
            </a:r>
            <a:r>
              <a:rPr lang="en-US" sz="2000" dirty="0">
                <a:solidFill>
                  <a:srgbClr val="000000"/>
                </a:solidFill>
                <a:latin typeface="Georgia" pitchFamily="16" charset="0"/>
              </a:rPr>
              <a:t>Circuit will be same </a:t>
            </a:r>
            <a:r>
              <a:rPr lang="en-US" sz="2000" dirty="0" smtClean="0">
                <a:solidFill>
                  <a:srgbClr val="000000"/>
                </a:solidFill>
                <a:latin typeface="Georgia" pitchFamily="16" charset="0"/>
              </a:rPr>
              <a:t>state i.e. No Change. </a:t>
            </a:r>
            <a:endParaRPr lang="en-US" sz="2000" dirty="0">
              <a:solidFill>
                <a:srgbClr val="000000"/>
              </a:solidFill>
              <a:latin typeface="Georgia" pitchFamily="16" charset="0"/>
            </a:endParaRPr>
          </a:p>
          <a:p>
            <a:pPr algn="just"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eorgia" pitchFamily="16" charset="0"/>
              </a:rPr>
              <a:t>IF S=1 &amp; R=0  then Q=1</a:t>
            </a:r>
          </a:p>
          <a:p>
            <a:pPr algn="just"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eorgia" pitchFamily="16" charset="0"/>
              </a:rPr>
              <a:t>IF S=0 &amp; R=1 then Q=0 </a:t>
            </a:r>
          </a:p>
          <a:p>
            <a:pPr algn="just"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eorgia" pitchFamily="16" charset="0"/>
              </a:rPr>
              <a:t>IF S=R=1 , then both the outputs Q and Q̅ will try to become 1 which is not allowed and therefore this input condition is </a:t>
            </a:r>
            <a:r>
              <a:rPr lang="en-US" sz="2000" dirty="0" smtClean="0">
                <a:solidFill>
                  <a:srgbClr val="000000"/>
                </a:solidFill>
                <a:latin typeface="Georgia" pitchFamily="16" charset="0"/>
              </a:rPr>
              <a:t>prohibited </a:t>
            </a:r>
          </a:p>
          <a:p>
            <a:pPr marL="107950" indent="0" eaLnBrk="1" hangingPunct="1">
              <a:spcBef>
                <a:spcPts val="300"/>
              </a:spcBef>
              <a:buClr>
                <a:srgbClr val="A04DA3"/>
              </a:buClr>
            </a:pPr>
            <a:r>
              <a:rPr lang="en-US" sz="2000" dirty="0">
                <a:solidFill>
                  <a:srgbClr val="000000"/>
                </a:solidFill>
                <a:latin typeface="Georgia" pitchFamily="16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Georgia" pitchFamily="16" charset="0"/>
              </a:rPr>
              <a:t>   (Race Condition). </a:t>
            </a:r>
            <a:endParaRPr lang="en-US" sz="2000" dirty="0">
              <a:solidFill>
                <a:srgbClr val="000000"/>
              </a:solidFill>
              <a:latin typeface="Georgia" pitchFamily="1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41BB3374-A2D5-40E5-AB7E-8BF5089DAC34}" type="datetime4">
              <a:rPr lang="en-US" smtClean="0"/>
              <a:pPr/>
              <a:t>October 26,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57903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173162"/>
            <a:ext cx="8229600" cy="427038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JK FF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to avoid race condition which does occur in SR FF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has 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 inputs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named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 &amp; 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has two outputs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 &amp; Q’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One Clock signal.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 Asynchronous inputs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 &amp; CLR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Symbol of JK -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6336379" y="2293374"/>
            <a:ext cx="2778125" cy="3351213"/>
            <a:chOff x="2880" y="1068"/>
            <a:chExt cx="2518" cy="2723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1068"/>
              <a:ext cx="2518" cy="2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880" y="1068"/>
              <a:ext cx="2518" cy="2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9F9AE65A-41FC-4017-8F3C-BCF45FEC5213}" type="datetime4">
              <a:rPr lang="en-US" smtClean="0"/>
              <a:pPr/>
              <a:t>October 26, 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239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2971800" y="838200"/>
            <a:ext cx="383061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ea typeface="ＭＳ Ｐゴシック" pitchFamily="32" charset="-128"/>
                <a:cs typeface="Times New Roman" pitchFamily="18" charset="0"/>
              </a:rPr>
              <a:t>JK FF Operation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ea typeface="ＭＳ Ｐゴシック" pitchFamily="32" charset="-128"/>
              <a:cs typeface="Times New Roman" pitchFamily="18" charset="0"/>
            </a:endParaRP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66" b="1566"/>
          <a:stretch>
            <a:fillRect/>
          </a:stretch>
        </p:blipFill>
        <p:spPr bwMode="auto">
          <a:xfrm>
            <a:off x="3352800" y="1905000"/>
            <a:ext cx="5486400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aphicFrame>
        <p:nvGraphicFramePr>
          <p:cNvPr id="2253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93466136"/>
              </p:ext>
            </p:extLst>
          </p:nvPr>
        </p:nvGraphicFramePr>
        <p:xfrm>
          <a:off x="1066801" y="4572002"/>
          <a:ext cx="4071937" cy="1857375"/>
        </p:xfrm>
        <a:graphic>
          <a:graphicData uri="http://schemas.openxmlformats.org/drawingml/2006/table">
            <a:tbl>
              <a:tblPr/>
              <a:tblGrid>
                <a:gridCol w="600075"/>
                <a:gridCol w="771525"/>
                <a:gridCol w="785812"/>
                <a:gridCol w="792163"/>
                <a:gridCol w="1122362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J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K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Q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Q’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Mode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Q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Q’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Hold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Sets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Resets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Q’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Q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Toggle</a:t>
                      </a:r>
                    </a:p>
                  </a:txBody>
                  <a:tcPr marL="90000" marR="90000"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8462" name="Text Box 29"/>
          <p:cNvSpPr txBox="1">
            <a:spLocks noChangeArrowheads="1"/>
          </p:cNvSpPr>
          <p:nvPr/>
        </p:nvSpPr>
        <p:spPr bwMode="auto">
          <a:xfrm>
            <a:off x="301626" y="2397126"/>
            <a:ext cx="3338513" cy="123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Georgia" pitchFamily="16" charset="0"/>
              </a:rPr>
              <a:t>The 4 modes of operation are: </a:t>
            </a:r>
            <a:r>
              <a:rPr lang="en-US" sz="2800" b="1" dirty="0">
                <a:solidFill>
                  <a:srgbClr val="C00000"/>
                </a:solidFill>
                <a:latin typeface="Georgia" pitchFamily="16" charset="0"/>
              </a:rPr>
              <a:t>hold, set, reset, toggle</a:t>
            </a:r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454024" y="3946745"/>
            <a:ext cx="3338513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Georgia" pitchFamily="16" charset="0"/>
              </a:rPr>
              <a:t>Truth Table of JK</a:t>
            </a:r>
            <a:endParaRPr lang="en-US" b="1" dirty="0">
              <a:solidFill>
                <a:srgbClr val="000000"/>
              </a:solidFill>
              <a:latin typeface="Georgia" pitchFamily="1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B2AB034-80B2-4CFF-9F27-B9DDCD3F253E}" type="datetime4">
              <a:rPr lang="en-US" smtClean="0"/>
              <a:pPr/>
              <a:t>October 26,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7365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457200" y="1007742"/>
            <a:ext cx="8229600" cy="66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D-Type Flip Flop</a:t>
            </a: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457200" y="1771650"/>
            <a:ext cx="83820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63538" indent="-25558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 – means Delay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The Q output always takes on the state of the D input at the moment of a rising clock edge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output takes the value of the D input or Data input, and Delays it by one clock count.</a:t>
            </a: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None/>
            </a:pPr>
            <a:endParaRPr lang="en-US" sz="2800" dirty="0">
              <a:solidFill>
                <a:srgbClr val="000000"/>
              </a:solidFill>
              <a:latin typeface="Georgia" pitchFamily="16" charset="0"/>
            </a:endParaRPr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7602"/>
            <a:ext cx="4343400" cy="2533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aphicFrame>
        <p:nvGraphicFramePr>
          <p:cNvPr id="35860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86997243"/>
              </p:ext>
            </p:extLst>
          </p:nvPr>
        </p:nvGraphicFramePr>
        <p:xfrm>
          <a:off x="5410200" y="3843390"/>
          <a:ext cx="1905000" cy="2162072"/>
        </p:xfrm>
        <a:graphic>
          <a:graphicData uri="http://schemas.openxmlformats.org/drawingml/2006/table">
            <a:tbl>
              <a:tblPr/>
              <a:tblGrid>
                <a:gridCol w="952501"/>
                <a:gridCol w="952499"/>
              </a:tblGrid>
              <a:tr h="540518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Truth Table</a:t>
                      </a:r>
                    </a:p>
                  </a:txBody>
                  <a:tcPr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16" charset="0"/>
                        <a:ea typeface="ＭＳ Ｐゴシック" pitchFamily="32" charset="-128"/>
                      </a:endParaRPr>
                    </a:p>
                  </a:txBody>
                  <a:tcPr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54051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D</a:t>
                      </a:r>
                    </a:p>
                  </a:txBody>
                  <a:tcPr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Q</a:t>
                      </a:r>
                    </a:p>
                  </a:txBody>
                  <a:tcPr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54051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0</a:t>
                      </a:r>
                    </a:p>
                  </a:txBody>
                  <a:tcPr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0</a:t>
                      </a:r>
                    </a:p>
                  </a:txBody>
                  <a:tcPr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54051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1</a:t>
                      </a:r>
                    </a:p>
                  </a:txBody>
                  <a:tcPr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1</a:t>
                      </a:r>
                    </a:p>
                  </a:txBody>
                  <a:tcPr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255B47E-871E-46B4-A32C-EE4B75EF4E78}" type="datetime4">
              <a:rPr lang="en-US" smtClean="0"/>
              <a:pPr/>
              <a:t>October 26,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55297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457200" y="10668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-Type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Flip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Flop (Toggle)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828800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63538" indent="-25558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 J K Flip Flop , if J=K, the resulting Flip flop is referred to as a T- type Flip Flop.</a:t>
            </a:r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19857"/>
            <a:ext cx="3200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aphicFrame>
        <p:nvGraphicFramePr>
          <p:cNvPr id="36884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56622890"/>
              </p:ext>
            </p:extLst>
          </p:nvPr>
        </p:nvGraphicFramePr>
        <p:xfrm>
          <a:off x="5867400" y="4114802"/>
          <a:ext cx="2743200" cy="1099407"/>
        </p:xfrm>
        <a:graphic>
          <a:graphicData uri="http://schemas.openxmlformats.org/drawingml/2006/table">
            <a:tbl>
              <a:tblPr/>
              <a:tblGrid>
                <a:gridCol w="1371601"/>
                <a:gridCol w="1371599"/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T</a:t>
                      </a:r>
                    </a:p>
                  </a:txBody>
                  <a:tcPr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Q</a:t>
                      </a:r>
                    </a:p>
                  </a:txBody>
                  <a:tcPr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0</a:t>
                      </a:r>
                    </a:p>
                  </a:txBody>
                  <a:tcPr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Q</a:t>
                      </a:r>
                    </a:p>
                  </a:txBody>
                  <a:tcPr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1</a:t>
                      </a:r>
                    </a:p>
                  </a:txBody>
                  <a:tcPr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16" charset="0"/>
                          <a:ea typeface="ＭＳ Ｐゴシック" pitchFamily="32" charset="-128"/>
                        </a:rPr>
                        <a:t>Q’</a:t>
                      </a:r>
                    </a:p>
                  </a:txBody>
                  <a:tcPr marT="536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30748" name="Line 27"/>
          <p:cNvSpPr>
            <a:spLocks noChangeShapeType="1"/>
          </p:cNvSpPr>
          <p:nvPr/>
        </p:nvSpPr>
        <p:spPr bwMode="auto">
          <a:xfrm flipV="1">
            <a:off x="2589212" y="2819400"/>
            <a:ext cx="1588" cy="460375"/>
          </a:xfrm>
          <a:prstGeom prst="line">
            <a:avLst/>
          </a:prstGeom>
          <a:noFill/>
          <a:ln w="9360">
            <a:solidFill>
              <a:srgbClr val="53548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9" name="Line 28"/>
          <p:cNvSpPr>
            <a:spLocks noChangeShapeType="1"/>
          </p:cNvSpPr>
          <p:nvPr/>
        </p:nvSpPr>
        <p:spPr bwMode="auto">
          <a:xfrm>
            <a:off x="2589212" y="5486400"/>
            <a:ext cx="1588" cy="533400"/>
          </a:xfrm>
          <a:prstGeom prst="line">
            <a:avLst/>
          </a:prstGeom>
          <a:noFill/>
          <a:ln w="9360">
            <a:solidFill>
              <a:srgbClr val="53548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0" name="Text Box 29"/>
          <p:cNvSpPr txBox="1">
            <a:spLocks noChangeArrowheads="1"/>
          </p:cNvSpPr>
          <p:nvPr/>
        </p:nvSpPr>
        <p:spPr bwMode="auto">
          <a:xfrm>
            <a:off x="2743200" y="2590800"/>
            <a:ext cx="91440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Georgia" pitchFamily="16" charset="0"/>
              </a:rPr>
              <a:t>Pr</a:t>
            </a:r>
          </a:p>
        </p:txBody>
      </p:sp>
      <p:sp>
        <p:nvSpPr>
          <p:cNvPr id="30751" name="Text Box 30"/>
          <p:cNvSpPr txBox="1">
            <a:spLocks noChangeArrowheads="1"/>
          </p:cNvSpPr>
          <p:nvPr/>
        </p:nvSpPr>
        <p:spPr bwMode="auto">
          <a:xfrm>
            <a:off x="1371600" y="4495800"/>
            <a:ext cx="53340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dirty="0" err="1">
                <a:solidFill>
                  <a:srgbClr val="000000"/>
                </a:solidFill>
                <a:latin typeface="Georgia" pitchFamily="16" charset="0"/>
              </a:rPr>
              <a:t>Clk</a:t>
            </a:r>
            <a:endParaRPr lang="en-US" dirty="0">
              <a:solidFill>
                <a:srgbClr val="000000"/>
              </a:solidFill>
              <a:latin typeface="Georgia" pitchFamily="16" charset="0"/>
            </a:endParaRPr>
          </a:p>
        </p:txBody>
      </p:sp>
      <p:sp>
        <p:nvSpPr>
          <p:cNvPr id="30752" name="Text Box 31"/>
          <p:cNvSpPr txBox="1">
            <a:spLocks noChangeArrowheads="1"/>
          </p:cNvSpPr>
          <p:nvPr/>
        </p:nvSpPr>
        <p:spPr bwMode="auto">
          <a:xfrm>
            <a:off x="2590800" y="5943600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Georgia" pitchFamily="16" charset="0"/>
              </a:rPr>
              <a:t>Cr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CCC52B6-C4E8-407B-852A-3CB97DC29FCF}" type="datetime4">
              <a:rPr lang="en-US" smtClean="0"/>
              <a:pPr/>
              <a:t>October 26,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3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63254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457200" y="10668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Excitation Tables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63538" indent="-25558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just" eaLnBrk="1" hangingPunct="1">
              <a:spcBef>
                <a:spcPts val="300"/>
              </a:spcBef>
              <a:buClr>
                <a:srgbClr val="A04DA3"/>
              </a:buClr>
              <a:buFont typeface="Georgia" pitchFamily="16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 tables are there:-</a:t>
            </a:r>
          </a:p>
          <a:p>
            <a:pPr marL="622300" indent="-514350" algn="just" eaLnBrk="1" hangingPunct="1">
              <a:spcBef>
                <a:spcPts val="300"/>
              </a:spcBef>
              <a:buClr>
                <a:srgbClr val="A04DA3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Truth table:- shows operation of circuits i.e. shows changes in output whenever changes in inputs. Mapping between input to output. </a:t>
            </a:r>
          </a:p>
          <a:p>
            <a:pPr marL="622300" indent="-514350" algn="just" eaLnBrk="1" hangingPunct="1">
              <a:spcBef>
                <a:spcPts val="300"/>
              </a:spcBef>
              <a:buClr>
                <a:srgbClr val="A04DA3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Excitation table:- Sometimes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 is need to find input condition from the given output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conditions, we need excitation table. In this case for the desired output, we need to find out input conditions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11C5F319-F451-4D2E-BF2D-20FA0E7605BA}" type="datetime4">
              <a:rPr lang="en-US" smtClean="0"/>
              <a:pPr/>
              <a:t>October 26,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37611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4438</TotalTime>
  <Words>703</Words>
  <Application>Microsoft Office PowerPoint</Application>
  <PresentationFormat>On-screen Show (4:3)</PresentationFormat>
  <Paragraphs>355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Points covered </vt:lpstr>
      <vt:lpstr>Department Vision &amp; Mission</vt:lpstr>
      <vt:lpstr>Slide 4</vt:lpstr>
      <vt:lpstr>JK FF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amar</cp:lastModifiedBy>
  <cp:revision>102</cp:revision>
  <dcterms:created xsi:type="dcterms:W3CDTF">2020-06-12T11:01:57Z</dcterms:created>
  <dcterms:modified xsi:type="dcterms:W3CDTF">2020-10-26T11:18:15Z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2020-06-12T00:00:00Z</vt:filetime>
  </property>
</Properties>
</file>