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5" r:id="rId4"/>
    <p:sldId id="327" r:id="rId5"/>
    <p:sldId id="306" r:id="rId6"/>
    <p:sldId id="307" r:id="rId7"/>
    <p:sldId id="325" r:id="rId8"/>
    <p:sldId id="326" r:id="rId9"/>
    <p:sldId id="328" r:id="rId10"/>
    <p:sldId id="329" r:id="rId11"/>
    <p:sldId id="342" r:id="rId12"/>
    <p:sldId id="330" r:id="rId13"/>
    <p:sldId id="343" r:id="rId14"/>
    <p:sldId id="331" r:id="rId15"/>
    <p:sldId id="344" r:id="rId16"/>
    <p:sldId id="332" r:id="rId17"/>
    <p:sldId id="345" r:id="rId18"/>
    <p:sldId id="333" r:id="rId19"/>
    <p:sldId id="346" r:id="rId20"/>
    <p:sldId id="347" r:id="rId21"/>
    <p:sldId id="349" r:id="rId22"/>
    <p:sldId id="334" r:id="rId23"/>
    <p:sldId id="338" r:id="rId24"/>
    <p:sldId id="26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4291A54-B93F-4DA3-9338-2CC74173700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8714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C0B0BB1-B792-4FB8-88CB-EDEF0AF66CF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7304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C0B0BB1-B792-4FB8-88CB-EDEF0AF66CF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7304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95BBCAC-5A7A-411D-B95B-B68D116DC8E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5668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95BBCAC-5A7A-411D-B95B-B68D116DC8E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17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5668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FFAAC44-65F4-4854-8304-7EC3EB69A36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22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5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55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3183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1DB4A62-3F6D-4D85-82A3-4C11AC06B724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23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3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53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0604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83D7A9F-7BF7-4466-BFBF-5D6109819FD3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411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BFC8C52-49F5-4AE5-8511-4F13DAA5C865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1254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3BB6992-BFB2-4D73-A938-681EF29C471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585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6D8D2DC5-67E7-4BAA-A6B7-A9E8ABE6939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3760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5066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5066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4291A54-B93F-4DA3-9338-2CC74173700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8714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Truth Tables and Excitation Tables</a:t>
            </a:r>
            <a:endParaRPr lang="en-US" sz="54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873625" y="1646237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733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26" name="Group 42"/>
          <p:cNvGraphicFramePr>
            <a:graphicFrameLocks noGrp="1"/>
          </p:cNvGraphicFramePr>
          <p:nvPr/>
        </p:nvGraphicFramePr>
        <p:xfrm>
          <a:off x="4953000" y="2174875"/>
          <a:ext cx="3278188" cy="3589338"/>
        </p:xfrm>
        <a:graphic>
          <a:graphicData uri="http://schemas.openxmlformats.org/drawingml/2006/table">
            <a:tbl>
              <a:tblPr/>
              <a:tblGrid>
                <a:gridCol w="819150"/>
                <a:gridCol w="820738"/>
                <a:gridCol w="819150"/>
                <a:gridCol w="81915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860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4" name="Group 20"/>
          <p:cNvGraphicFramePr>
            <a:graphicFrameLocks noGrp="1"/>
          </p:cNvGraphicFramePr>
          <p:nvPr/>
        </p:nvGraphicFramePr>
        <p:xfrm>
          <a:off x="4876800" y="2209800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4876800" y="16764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SR truth table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724400" y="1752600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533400" y="23622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02" name="Group 42"/>
          <p:cNvGraphicFramePr>
            <a:graphicFrameLocks noGrp="1"/>
          </p:cNvGraphicFramePr>
          <p:nvPr/>
        </p:nvGraphicFramePr>
        <p:xfrm>
          <a:off x="4953000" y="2590800"/>
          <a:ext cx="3278188" cy="3589338"/>
        </p:xfrm>
        <a:graphic>
          <a:graphicData uri="http://schemas.openxmlformats.org/drawingml/2006/table">
            <a:tbl>
              <a:tblPr/>
              <a:tblGrid>
                <a:gridCol w="819150"/>
                <a:gridCol w="820738"/>
                <a:gridCol w="819150"/>
                <a:gridCol w="81915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381000" y="1065212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R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5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SR truth table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533400" y="23622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80" name="Group 20"/>
          <p:cNvGraphicFramePr>
            <a:graphicFrameLocks noGrp="1"/>
          </p:cNvGraphicFramePr>
          <p:nvPr/>
        </p:nvGraphicFramePr>
        <p:xfrm>
          <a:off x="4724400" y="2286000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5882" name="Text Box 41"/>
          <p:cNvSpPr txBox="1">
            <a:spLocks noChangeArrowheads="1"/>
          </p:cNvSpPr>
          <p:nvPr/>
        </p:nvSpPr>
        <p:spPr bwMode="auto">
          <a:xfrm>
            <a:off x="4800600" y="17526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SR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381000" y="1065212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R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5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D truth table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648200" y="1905000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 dirty="0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457200" y="2514600"/>
          <a:ext cx="3278188" cy="1112838"/>
        </p:xfrm>
        <a:graphic>
          <a:graphicData uri="http://schemas.openxmlformats.org/drawingml/2006/table">
            <a:tbl>
              <a:tblPr/>
              <a:tblGrid>
                <a:gridCol w="1639888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20" name="Group 12"/>
          <p:cNvGraphicFramePr>
            <a:graphicFrameLocks noGrp="1"/>
          </p:cNvGraphicFramePr>
          <p:nvPr/>
        </p:nvGraphicFramePr>
        <p:xfrm>
          <a:off x="4800600" y="2667000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4340890-A4D3-4BB9-9335-D8A40591F3F7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490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D truth table</a:t>
            </a: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457200" y="2514600"/>
          <a:ext cx="3278188" cy="1112838"/>
        </p:xfrm>
        <a:graphic>
          <a:graphicData uri="http://schemas.openxmlformats.org/drawingml/2006/table">
            <a:tbl>
              <a:tblPr/>
              <a:tblGrid>
                <a:gridCol w="1639888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4648200" y="17526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D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3036" name="Group 28"/>
          <p:cNvGraphicFramePr>
            <a:graphicFrameLocks noGrp="1"/>
          </p:cNvGraphicFramePr>
          <p:nvPr/>
        </p:nvGraphicFramePr>
        <p:xfrm>
          <a:off x="4724400" y="2286000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4340890-A4D3-4BB9-9335-D8A40591F3F7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490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T truth table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724400" y="1752600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457200" y="2479675"/>
          <a:ext cx="3278188" cy="1112838"/>
        </p:xfrm>
        <a:graphic>
          <a:graphicData uri="http://schemas.openxmlformats.org/drawingml/2006/table">
            <a:tbl>
              <a:tblPr/>
              <a:tblGrid>
                <a:gridCol w="1639888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609600" y="41148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Georgia" pitchFamily="16" charset="0"/>
              </a:rPr>
              <a:t>T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4044" name="Group 12"/>
          <p:cNvGraphicFramePr>
            <a:graphicFrameLocks noGrp="1"/>
          </p:cNvGraphicFramePr>
          <p:nvPr/>
        </p:nvGraphicFramePr>
        <p:xfrm>
          <a:off x="4800600" y="2438402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60" name="Group 28"/>
          <p:cNvGraphicFramePr>
            <a:graphicFrameLocks noGrp="1"/>
          </p:cNvGraphicFramePr>
          <p:nvPr/>
        </p:nvGraphicFramePr>
        <p:xfrm>
          <a:off x="533400" y="4775202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66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T truth table</a:t>
            </a: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457200" y="2479675"/>
          <a:ext cx="3278188" cy="1112838"/>
        </p:xfrm>
        <a:graphic>
          <a:graphicData uri="http://schemas.openxmlformats.org/drawingml/2006/table">
            <a:tbl>
              <a:tblPr/>
              <a:tblGrid>
                <a:gridCol w="1639888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724400" y="17526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T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4060" name="Group 28"/>
          <p:cNvGraphicFramePr>
            <a:graphicFrameLocks noGrp="1"/>
          </p:cNvGraphicFramePr>
          <p:nvPr/>
        </p:nvGraphicFramePr>
        <p:xfrm>
          <a:off x="4724400" y="2286000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66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39814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FF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77" y="1905000"/>
            <a:ext cx="8229600" cy="3505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Identify available and required flip flop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Make characteristic table for required flip flop.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Make excitation table for available flip flop.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Write Boolean expression for available flip flop.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Draw the circuit.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7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39814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JK to D Flip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available flip flop - JK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required flip flop</a:t>
            </a:r>
            <a:r>
              <a:rPr lang="en-US" b="1" dirty="0" smtClean="0">
                <a:solidFill>
                  <a:srgbClr val="0070C0"/>
                </a:solidFill>
              </a:rPr>
              <a:t>  - D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743200" y="1752600"/>
            <a:ext cx="2895600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2) D truth/characteristics table (required FF)</a:t>
            </a:r>
            <a:endParaRPr lang="en-US" sz="1400" b="1" dirty="0">
              <a:solidFill>
                <a:srgbClr val="0070C0"/>
              </a:solidFill>
              <a:latin typeface="Georgia" pitchFamily="16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819400" y="2329593"/>
          <a:ext cx="2362200" cy="1099407"/>
        </p:xfrm>
        <a:graphic>
          <a:graphicData uri="http://schemas.openxmlformats.org/drawingml/2006/table">
            <a:tbl>
              <a:tblPr/>
              <a:tblGrid>
                <a:gridCol w="1181673"/>
                <a:gridCol w="1180527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0"/>
          <p:cNvGraphicFramePr>
            <a:graphicFrameLocks noGrp="1"/>
          </p:cNvGraphicFramePr>
          <p:nvPr/>
        </p:nvGraphicFramePr>
        <p:xfrm>
          <a:off x="5715000" y="2130055"/>
          <a:ext cx="3429000" cy="1832345"/>
        </p:xfrm>
        <a:graphic>
          <a:graphicData uri="http://schemas.openxmlformats.org/drawingml/2006/table">
            <a:tbl>
              <a:tblPr/>
              <a:tblGrid>
                <a:gridCol w="857587"/>
                <a:gridCol w="857586"/>
                <a:gridCol w="857587"/>
                <a:gridCol w="856240"/>
              </a:tblGrid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2972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2972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6324600" y="1752600"/>
            <a:ext cx="2133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3) JK </a:t>
            </a:r>
            <a:r>
              <a:rPr lang="en-US" sz="1400" b="1" dirty="0">
                <a:solidFill>
                  <a:srgbClr val="0070C0"/>
                </a:solidFill>
                <a:latin typeface="Georgia" pitchFamily="16" charset="0"/>
              </a:rPr>
              <a:t>excitation table</a:t>
            </a:r>
          </a:p>
          <a:p>
            <a:pPr eaLnBrk="1" hangingPunct="1"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12" name="Group 20"/>
          <p:cNvGraphicFramePr>
            <a:graphicFrameLocks noGrp="1"/>
          </p:cNvGraphicFramePr>
          <p:nvPr/>
        </p:nvGraphicFramePr>
        <p:xfrm>
          <a:off x="0" y="4191000"/>
          <a:ext cx="3429000" cy="1832345"/>
        </p:xfrm>
        <a:graphic>
          <a:graphicData uri="http://schemas.openxmlformats.org/drawingml/2006/table">
            <a:tbl>
              <a:tblPr/>
              <a:tblGrid>
                <a:gridCol w="686016"/>
                <a:gridCol w="686015"/>
                <a:gridCol w="837769"/>
                <a:gridCol w="534262"/>
                <a:gridCol w="684938"/>
              </a:tblGrid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2972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2972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0" y="3831155"/>
            <a:ext cx="2971800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eaLnBrk="1" hangingPunct="1">
              <a:buClrTx/>
              <a:buFontTx/>
              <a:buAutoNum type="arabicParenR" startAt="4"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Write Boolean expression</a:t>
            </a:r>
          </a:p>
          <a:p>
            <a:pPr marL="342900" indent="-342900" eaLnBrk="1" hangingPunct="1">
              <a:buClrTx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538536" y="4038600"/>
            <a:ext cx="1219201" cy="1447800"/>
            <a:chOff x="432" y="1536"/>
            <a:chExt cx="768" cy="816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160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32" y="1728"/>
              <a:ext cx="17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lvl="0" algn="ctr"/>
              <a:r>
                <a:rPr lang="en-US" sz="1600" dirty="0" smtClean="0">
                  <a:latin typeface="Georgia" pitchFamily="16" charset="0"/>
                  <a:ea typeface="WenQuanYi Micro Hei" charset="0"/>
                  <a:cs typeface="WenQuanYi Micro Hei" charset="0"/>
                </a:rPr>
                <a:t>Qn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72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X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96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X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24" y="1536"/>
              <a:ext cx="15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  <a:latin typeface="Book Antiqua" pitchFamily="18" charset="0"/>
                </a:rPr>
                <a:t>D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 flipV="1">
              <a:off x="528" y="168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816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008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624" y="187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24" y="211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5105399" y="4191000"/>
            <a:ext cx="1219201" cy="1447800"/>
            <a:chOff x="432" y="1536"/>
            <a:chExt cx="768" cy="816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x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32" y="1728"/>
              <a:ext cx="17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lvl="0" algn="ctr"/>
              <a:r>
                <a:rPr lang="en-US" sz="1600" dirty="0" smtClean="0">
                  <a:latin typeface="Georgia" pitchFamily="16" charset="0"/>
                  <a:ea typeface="WenQuanYi Micro Hei" charset="0"/>
                  <a:cs typeface="WenQuanYi Micro Hei" charset="0"/>
                </a:rPr>
                <a:t>Qn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72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96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Book Antiqua" pitchFamily="18" charset="0"/>
                </a:rPr>
                <a:t>x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24" y="1536"/>
              <a:ext cx="15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  <a:latin typeface="Book Antiqua" pitchFamily="18" charset="0"/>
                </a:rPr>
                <a:t>D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 flipV="1">
              <a:off x="528" y="168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816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1008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624" y="187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624" y="211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</p:grp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21150" y="5682596"/>
            <a:ext cx="527050" cy="4134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00" i="1" dirty="0" smtClean="0">
                <a:latin typeface="Book Antiqua" pitchFamily="18" charset="0"/>
              </a:rPr>
              <a:t>J</a:t>
            </a:r>
            <a:r>
              <a:rPr lang="en-US" sz="2400" i="1" dirty="0" smtClean="0">
                <a:solidFill>
                  <a:schemeClr val="tx1"/>
                </a:solidFill>
                <a:latin typeface="Book Antiqua" pitchFamily="18" charset="0"/>
              </a:rPr>
              <a:t>=D</a:t>
            </a:r>
            <a:endParaRPr lang="en-US" sz="2400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516562" y="5726953"/>
            <a:ext cx="731838" cy="3690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00" i="1" dirty="0" smtClean="0">
                <a:latin typeface="Book Antiqua" pitchFamily="18" charset="0"/>
              </a:rPr>
              <a:t>K</a:t>
            </a:r>
            <a:r>
              <a:rPr lang="en-US" sz="2400" i="1" dirty="0" smtClean="0">
                <a:solidFill>
                  <a:schemeClr val="tx1"/>
                </a:solidFill>
                <a:latin typeface="Book Antiqua" pitchFamily="18" charset="0"/>
              </a:rPr>
              <a:t>=D’</a:t>
            </a:r>
            <a:endParaRPr lang="en-US" sz="2400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6082" name="Picture 2" descr="Conversion of JK Flip-Flops - Technical Artic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00" y="4552949"/>
            <a:ext cx="2552700" cy="1771651"/>
          </a:xfrm>
          <a:prstGeom prst="rect">
            <a:avLst/>
          </a:prstGeom>
          <a:noFill/>
        </p:spPr>
      </p:pic>
      <p:sp>
        <p:nvSpPr>
          <p:cNvPr id="4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7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604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Flip flop, truth table and excitation table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JK to D Flip flops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T to D Flip flop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SR flip flop to JK flip flop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39814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flip flop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 flip flop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available flip flop – T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required flip flop</a:t>
            </a:r>
            <a:r>
              <a:rPr lang="en-US" b="1" dirty="0" smtClean="0">
                <a:solidFill>
                  <a:srgbClr val="0070C0"/>
                </a:solidFill>
              </a:rPr>
              <a:t>  - D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743200" y="1752600"/>
            <a:ext cx="2895600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2) T truth/characteristics table (required flip flop)</a:t>
            </a:r>
            <a:endParaRPr lang="en-US" sz="1400" b="1" dirty="0">
              <a:solidFill>
                <a:srgbClr val="0070C0"/>
              </a:solidFill>
              <a:latin typeface="Georgia" pitchFamily="16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819400" y="2329593"/>
          <a:ext cx="2362200" cy="1099407"/>
        </p:xfrm>
        <a:graphic>
          <a:graphicData uri="http://schemas.openxmlformats.org/drawingml/2006/table">
            <a:tbl>
              <a:tblPr/>
              <a:tblGrid>
                <a:gridCol w="1181673"/>
                <a:gridCol w="1180527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0"/>
          <p:cNvGraphicFramePr>
            <a:graphicFrameLocks noGrp="1"/>
          </p:cNvGraphicFramePr>
          <p:nvPr/>
        </p:nvGraphicFramePr>
        <p:xfrm>
          <a:off x="6114040" y="2130055"/>
          <a:ext cx="2572760" cy="1832345"/>
        </p:xfrm>
        <a:graphic>
          <a:graphicData uri="http://schemas.openxmlformats.org/drawingml/2006/table">
            <a:tbl>
              <a:tblPr/>
              <a:tblGrid>
                <a:gridCol w="857587"/>
                <a:gridCol w="857586"/>
                <a:gridCol w="857587"/>
              </a:tblGrid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2972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2972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6324600" y="1752600"/>
            <a:ext cx="2133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3)  T </a:t>
            </a:r>
            <a:r>
              <a:rPr lang="en-US" sz="1400" b="1" dirty="0">
                <a:solidFill>
                  <a:srgbClr val="0070C0"/>
                </a:solidFill>
                <a:latin typeface="Georgia" pitchFamily="16" charset="0"/>
              </a:rPr>
              <a:t>excitation table</a:t>
            </a:r>
          </a:p>
          <a:p>
            <a:pPr eaLnBrk="1" hangingPunct="1"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12" name="Group 20"/>
          <p:cNvGraphicFramePr>
            <a:graphicFrameLocks noGrp="1"/>
          </p:cNvGraphicFramePr>
          <p:nvPr/>
        </p:nvGraphicFramePr>
        <p:xfrm>
          <a:off x="304800" y="4191001"/>
          <a:ext cx="2133599" cy="2250809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51393"/>
                <a:gridCol w="415406"/>
              </a:tblGrid>
              <a:tr h="6784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930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930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930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930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0" y="3831155"/>
            <a:ext cx="2971800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eaLnBrk="1" hangingPunct="1">
              <a:buClrTx/>
              <a:buFontTx/>
              <a:buAutoNum type="arabicParenR" startAt="4"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Write Boolean expression</a:t>
            </a:r>
          </a:p>
          <a:p>
            <a:pPr marL="342900" indent="-342900" eaLnBrk="1" hangingPunct="1">
              <a:buClrTx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538536" y="4038600"/>
            <a:ext cx="1219201" cy="1447800"/>
            <a:chOff x="432" y="1536"/>
            <a:chExt cx="768" cy="816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160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32" y="1728"/>
              <a:ext cx="17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lvl="0" algn="ctr"/>
              <a:r>
                <a:rPr lang="en-US" sz="1600" dirty="0" smtClean="0">
                  <a:latin typeface="Georgia" pitchFamily="16" charset="0"/>
                  <a:ea typeface="WenQuanYi Micro Hei" charset="0"/>
                  <a:cs typeface="WenQuanYi Micro Hei" charset="0"/>
                </a:rPr>
                <a:t>Qn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72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960" y="211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24" y="1536"/>
              <a:ext cx="15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  <a:latin typeface="Book Antiqua" pitchFamily="18" charset="0"/>
                </a:rPr>
                <a:t>D</a:t>
              </a:r>
              <a:endParaRPr lang="en-US" sz="2800" i="1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 flipV="1">
              <a:off x="528" y="168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816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008" y="163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624" y="187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0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24" y="2112"/>
              <a:ext cx="9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Book Antiqua" pitchFamily="18" charset="0"/>
                </a:rPr>
                <a:t>1</a:t>
              </a:r>
              <a:endParaRPr lang="en-US" sz="2800" i="1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</p:grp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3352800" y="5638800"/>
            <a:ext cx="1992532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Book Antiqua" pitchFamily="18" charset="0"/>
              </a:rPr>
              <a:t>T=Q’ </a:t>
            </a:r>
            <a:r>
              <a:rPr lang="en-US" sz="2400" i="1" dirty="0" smtClean="0">
                <a:latin typeface="Book Antiqua" pitchFamily="18" charset="0"/>
              </a:rPr>
              <a:t>D + Q D’</a:t>
            </a:r>
          </a:p>
          <a:p>
            <a:pPr algn="ctr"/>
            <a:r>
              <a:rPr lang="en-US" sz="2400" i="1" dirty="0" smtClean="0">
                <a:latin typeface="Book Antiqua" pitchFamily="18" charset="0"/>
              </a:rPr>
              <a:t>= Q </a:t>
            </a:r>
            <a:r>
              <a:rPr lang="en-US" sz="2400" b="1" dirty="0" smtClean="0"/>
              <a:t>⊕</a:t>
            </a:r>
            <a:r>
              <a:rPr lang="en-US" sz="2400" i="1" dirty="0" smtClean="0">
                <a:latin typeface="Book Antiqua" pitchFamily="18" charset="0"/>
              </a:rPr>
              <a:t> D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267200"/>
            <a:ext cx="3124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7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668658"/>
            <a:ext cx="8229600" cy="39814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SR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flip flop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JK flip flop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available flip flop – SR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required flip flop</a:t>
            </a:r>
            <a:r>
              <a:rPr lang="en-US" b="1" dirty="0" smtClean="0">
                <a:solidFill>
                  <a:srgbClr val="0070C0"/>
                </a:solidFill>
              </a:rPr>
              <a:t>  - JK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743200" y="1143000"/>
            <a:ext cx="2895600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2) T truth/characteristics table (required flip flop)</a:t>
            </a:r>
            <a:endParaRPr lang="en-US" sz="1400" b="1" dirty="0">
              <a:solidFill>
                <a:srgbClr val="0070C0"/>
              </a:solidFill>
              <a:latin typeface="Georgia" pitchFamily="16" charset="0"/>
            </a:endParaRPr>
          </a:p>
        </p:txBody>
      </p:sp>
      <p:graphicFrame>
        <p:nvGraphicFramePr>
          <p:cNvPr id="10" name="Group 20"/>
          <p:cNvGraphicFramePr>
            <a:graphicFrameLocks noGrp="1"/>
          </p:cNvGraphicFramePr>
          <p:nvPr/>
        </p:nvGraphicFramePr>
        <p:xfrm>
          <a:off x="5943600" y="1752600"/>
          <a:ext cx="2743199" cy="2074372"/>
        </p:xfrm>
        <a:graphic>
          <a:graphicData uri="http://schemas.openxmlformats.org/drawingml/2006/table">
            <a:tbl>
              <a:tblPr/>
              <a:tblGrid>
                <a:gridCol w="549502"/>
                <a:gridCol w="822097"/>
                <a:gridCol w="685800"/>
                <a:gridCol w="685800"/>
              </a:tblGrid>
              <a:tr h="60849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5254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254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5254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5254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5867400" y="1219200"/>
            <a:ext cx="2590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3)  SR </a:t>
            </a:r>
            <a:r>
              <a:rPr lang="en-US" sz="1400" b="1" dirty="0">
                <a:solidFill>
                  <a:srgbClr val="0070C0"/>
                </a:solidFill>
                <a:latin typeface="Georgia" pitchFamily="16" charset="0"/>
              </a:rPr>
              <a:t>excitation table</a:t>
            </a:r>
          </a:p>
          <a:p>
            <a:pPr eaLnBrk="1" hangingPunct="1"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12" name="Group 20"/>
          <p:cNvGraphicFramePr>
            <a:graphicFrameLocks noGrp="1"/>
          </p:cNvGraphicFramePr>
          <p:nvPr/>
        </p:nvGraphicFramePr>
        <p:xfrm>
          <a:off x="76202" y="2514600"/>
          <a:ext cx="2666998" cy="4189359"/>
        </p:xfrm>
        <a:graphic>
          <a:graphicData uri="http://schemas.openxmlformats.org/drawingml/2006/table">
            <a:tbl>
              <a:tblPr/>
              <a:tblGrid>
                <a:gridCol w="533399"/>
                <a:gridCol w="355601"/>
                <a:gridCol w="444500"/>
                <a:gridCol w="571498"/>
                <a:gridCol w="415829"/>
                <a:gridCol w="346171"/>
              </a:tblGrid>
              <a:tr h="113223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6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2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0" y="2133600"/>
            <a:ext cx="2971800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eaLnBrk="1" hangingPunct="1">
              <a:buClrTx/>
              <a:buFontTx/>
              <a:buAutoNum type="arabicParenR" startAt="4"/>
            </a:pPr>
            <a:r>
              <a:rPr lang="en-US" sz="1400" b="1" dirty="0" smtClean="0">
                <a:solidFill>
                  <a:srgbClr val="0070C0"/>
                </a:solidFill>
                <a:latin typeface="Georgia" pitchFamily="16" charset="0"/>
              </a:rPr>
              <a:t>Write Boolean expression</a:t>
            </a:r>
          </a:p>
          <a:p>
            <a:pPr marL="342900" indent="-342900" eaLnBrk="1" hangingPunct="1">
              <a:buClrTx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  <a:p>
            <a:pPr eaLnBrk="1" hangingPunct="1"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27" name="Group 4"/>
          <p:cNvGraphicFramePr>
            <a:graphicFrameLocks noGrp="1"/>
          </p:cNvGraphicFramePr>
          <p:nvPr/>
        </p:nvGraphicFramePr>
        <p:xfrm>
          <a:off x="2895602" y="1828800"/>
          <a:ext cx="2438398" cy="1832345"/>
        </p:xfrm>
        <a:graphic>
          <a:graphicData uri="http://schemas.openxmlformats.org/drawingml/2006/table">
            <a:tbl>
              <a:tblPr/>
              <a:tblGrid>
                <a:gridCol w="812161"/>
                <a:gridCol w="814076"/>
                <a:gridCol w="812161"/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506788" y="4130675"/>
            <a:ext cx="307975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14763" y="4130675"/>
            <a:ext cx="309562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4124325" y="4130675"/>
            <a:ext cx="309563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4433888" y="4130675"/>
            <a:ext cx="309562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3506788" y="4440238"/>
            <a:ext cx="307975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3814763" y="4440238"/>
            <a:ext cx="309562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4124325" y="4440238"/>
            <a:ext cx="309563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25"/>
          <p:cNvSpPr>
            <a:spLocks noChangeArrowheads="1"/>
          </p:cNvSpPr>
          <p:nvPr/>
        </p:nvSpPr>
        <p:spPr bwMode="auto">
          <a:xfrm>
            <a:off x="4433888" y="4440238"/>
            <a:ext cx="309562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 flipV="1">
            <a:off x="3248025" y="3871913"/>
            <a:ext cx="258763" cy="258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Rectangle 27"/>
          <p:cNvSpPr>
            <a:spLocks noChangeArrowheads="1"/>
          </p:cNvSpPr>
          <p:nvPr/>
        </p:nvSpPr>
        <p:spPr bwMode="auto">
          <a:xfrm>
            <a:off x="3048000" y="3886200"/>
            <a:ext cx="277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Qn</a:t>
            </a:r>
            <a:endParaRPr lang="en-US" dirty="0"/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3311236" y="3685401"/>
            <a:ext cx="193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JK</a:t>
            </a:r>
            <a:endParaRPr lang="en-US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552825" y="3886200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00</a:t>
            </a:r>
            <a:endParaRPr lang="en-US" dirty="0"/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3862388" y="3886200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01</a:t>
            </a:r>
            <a:endParaRPr lang="en-US"/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4178300" y="3886200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481513" y="3886200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346450" y="4170363"/>
            <a:ext cx="209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346450" y="4479925"/>
            <a:ext cx="209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3605213" y="4170363"/>
            <a:ext cx="209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3914775" y="41703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4224338" y="4170363"/>
            <a:ext cx="209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4533900" y="41703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3605213" y="4478338"/>
            <a:ext cx="120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3914775" y="44783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80" name="Rectangle 75"/>
          <p:cNvSpPr>
            <a:spLocks noChangeArrowheads="1"/>
          </p:cNvSpPr>
          <p:nvPr/>
        </p:nvSpPr>
        <p:spPr bwMode="auto">
          <a:xfrm>
            <a:off x="4224338" y="44783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4533900" y="4478338"/>
            <a:ext cx="120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82" name="Freeform 77"/>
          <p:cNvSpPr>
            <a:spLocks/>
          </p:cNvSpPr>
          <p:nvPr/>
        </p:nvSpPr>
        <p:spPr bwMode="auto">
          <a:xfrm>
            <a:off x="4208463" y="4173538"/>
            <a:ext cx="515937" cy="246062"/>
          </a:xfrm>
          <a:custGeom>
            <a:avLst/>
            <a:gdLst/>
            <a:ahLst/>
            <a:cxnLst>
              <a:cxn ang="0">
                <a:pos x="739" y="22"/>
              </a:cxn>
              <a:cxn ang="0">
                <a:pos x="680" y="17"/>
              </a:cxn>
              <a:cxn ang="0">
                <a:pos x="620" y="15"/>
              </a:cxn>
              <a:cxn ang="0">
                <a:pos x="560" y="13"/>
              </a:cxn>
              <a:cxn ang="0">
                <a:pos x="467" y="10"/>
              </a:cxn>
              <a:cxn ang="0">
                <a:pos x="372" y="12"/>
              </a:cxn>
              <a:cxn ang="0">
                <a:pos x="278" y="26"/>
              </a:cxn>
              <a:cxn ang="0">
                <a:pos x="217" y="47"/>
              </a:cxn>
              <a:cxn ang="0">
                <a:pos x="184" y="63"/>
              </a:cxn>
              <a:cxn ang="0">
                <a:pos x="153" y="82"/>
              </a:cxn>
              <a:cxn ang="0">
                <a:pos x="124" y="105"/>
              </a:cxn>
              <a:cxn ang="0">
                <a:pos x="85" y="145"/>
              </a:cxn>
              <a:cxn ang="0">
                <a:pos x="53" y="191"/>
              </a:cxn>
              <a:cxn ang="0">
                <a:pos x="28" y="242"/>
              </a:cxn>
              <a:cxn ang="0">
                <a:pos x="13" y="285"/>
              </a:cxn>
              <a:cxn ang="0">
                <a:pos x="5" y="320"/>
              </a:cxn>
              <a:cxn ang="0">
                <a:pos x="0" y="356"/>
              </a:cxn>
              <a:cxn ang="0">
                <a:pos x="2" y="391"/>
              </a:cxn>
              <a:cxn ang="0">
                <a:pos x="17" y="441"/>
              </a:cxn>
              <a:cxn ang="0">
                <a:pos x="42" y="480"/>
              </a:cxn>
              <a:cxn ang="0">
                <a:pos x="77" y="513"/>
              </a:cxn>
              <a:cxn ang="0">
                <a:pos x="115" y="537"/>
              </a:cxn>
              <a:cxn ang="0">
                <a:pos x="150" y="552"/>
              </a:cxn>
              <a:cxn ang="0">
                <a:pos x="186" y="563"/>
              </a:cxn>
              <a:cxn ang="0">
                <a:pos x="223" y="572"/>
              </a:cxn>
              <a:cxn ang="0">
                <a:pos x="303" y="586"/>
              </a:cxn>
              <a:cxn ang="0">
                <a:pos x="384" y="593"/>
              </a:cxn>
              <a:cxn ang="0">
                <a:pos x="465" y="596"/>
              </a:cxn>
              <a:cxn ang="0">
                <a:pos x="526" y="598"/>
              </a:cxn>
              <a:cxn ang="0">
                <a:pos x="567" y="600"/>
              </a:cxn>
              <a:cxn ang="0">
                <a:pos x="608" y="601"/>
              </a:cxn>
              <a:cxn ang="0">
                <a:pos x="650" y="602"/>
              </a:cxn>
              <a:cxn ang="0">
                <a:pos x="725" y="604"/>
              </a:cxn>
              <a:cxn ang="0">
                <a:pos x="800" y="606"/>
              </a:cxn>
              <a:cxn ang="0">
                <a:pos x="876" y="605"/>
              </a:cxn>
              <a:cxn ang="0">
                <a:pos x="950" y="601"/>
              </a:cxn>
              <a:cxn ang="0">
                <a:pos x="1024" y="594"/>
              </a:cxn>
              <a:cxn ang="0">
                <a:pos x="1094" y="578"/>
              </a:cxn>
              <a:cxn ang="0">
                <a:pos x="1157" y="545"/>
              </a:cxn>
              <a:cxn ang="0">
                <a:pos x="1198" y="505"/>
              </a:cxn>
              <a:cxn ang="0">
                <a:pos x="1228" y="458"/>
              </a:cxn>
              <a:cxn ang="0">
                <a:pos x="1249" y="405"/>
              </a:cxn>
              <a:cxn ang="0">
                <a:pos x="1261" y="358"/>
              </a:cxn>
              <a:cxn ang="0">
                <a:pos x="1268" y="319"/>
              </a:cxn>
              <a:cxn ang="0">
                <a:pos x="1270" y="280"/>
              </a:cxn>
              <a:cxn ang="0">
                <a:pos x="1267" y="241"/>
              </a:cxn>
              <a:cxn ang="0">
                <a:pos x="1246" y="167"/>
              </a:cxn>
              <a:cxn ang="0">
                <a:pos x="1211" y="119"/>
              </a:cxn>
              <a:cxn ang="0">
                <a:pos x="1158" y="84"/>
              </a:cxn>
              <a:cxn ang="0">
                <a:pos x="1105" y="61"/>
              </a:cxn>
              <a:cxn ang="0">
                <a:pos x="1069" y="49"/>
              </a:cxn>
              <a:cxn ang="0">
                <a:pos x="1032" y="39"/>
              </a:cxn>
              <a:cxn ang="0">
                <a:pos x="995" y="30"/>
              </a:cxn>
              <a:cxn ang="0">
                <a:pos x="921" y="14"/>
              </a:cxn>
              <a:cxn ang="0">
                <a:pos x="848" y="5"/>
              </a:cxn>
              <a:cxn ang="0">
                <a:pos x="774" y="0"/>
              </a:cxn>
            </a:cxnLst>
            <a:rect l="0" t="0" r="r" b="b"/>
            <a:pathLst>
              <a:path w="1270" h="606">
                <a:moveTo>
                  <a:pt x="769" y="25"/>
                </a:moveTo>
                <a:lnTo>
                  <a:pt x="739" y="22"/>
                </a:lnTo>
                <a:lnTo>
                  <a:pt x="709" y="19"/>
                </a:lnTo>
                <a:lnTo>
                  <a:pt x="680" y="17"/>
                </a:lnTo>
                <a:lnTo>
                  <a:pt x="650" y="16"/>
                </a:lnTo>
                <a:lnTo>
                  <a:pt x="620" y="15"/>
                </a:lnTo>
                <a:lnTo>
                  <a:pt x="590" y="14"/>
                </a:lnTo>
                <a:lnTo>
                  <a:pt x="560" y="13"/>
                </a:lnTo>
                <a:lnTo>
                  <a:pt x="514" y="12"/>
                </a:lnTo>
                <a:lnTo>
                  <a:pt x="467" y="10"/>
                </a:lnTo>
                <a:lnTo>
                  <a:pt x="419" y="10"/>
                </a:lnTo>
                <a:lnTo>
                  <a:pt x="372" y="12"/>
                </a:lnTo>
                <a:lnTo>
                  <a:pt x="325" y="17"/>
                </a:lnTo>
                <a:lnTo>
                  <a:pt x="278" y="26"/>
                </a:lnTo>
                <a:lnTo>
                  <a:pt x="234" y="40"/>
                </a:lnTo>
                <a:lnTo>
                  <a:pt x="217" y="47"/>
                </a:lnTo>
                <a:lnTo>
                  <a:pt x="200" y="55"/>
                </a:lnTo>
                <a:lnTo>
                  <a:pt x="184" y="63"/>
                </a:lnTo>
                <a:lnTo>
                  <a:pt x="168" y="72"/>
                </a:lnTo>
                <a:lnTo>
                  <a:pt x="153" y="82"/>
                </a:lnTo>
                <a:lnTo>
                  <a:pt x="138" y="93"/>
                </a:lnTo>
                <a:lnTo>
                  <a:pt x="124" y="105"/>
                </a:lnTo>
                <a:lnTo>
                  <a:pt x="104" y="124"/>
                </a:lnTo>
                <a:lnTo>
                  <a:pt x="85" y="145"/>
                </a:lnTo>
                <a:lnTo>
                  <a:pt x="68" y="168"/>
                </a:lnTo>
                <a:lnTo>
                  <a:pt x="53" y="191"/>
                </a:lnTo>
                <a:lnTo>
                  <a:pt x="39" y="216"/>
                </a:lnTo>
                <a:lnTo>
                  <a:pt x="28" y="242"/>
                </a:lnTo>
                <a:lnTo>
                  <a:pt x="18" y="268"/>
                </a:lnTo>
                <a:lnTo>
                  <a:pt x="13" y="285"/>
                </a:lnTo>
                <a:lnTo>
                  <a:pt x="8" y="303"/>
                </a:lnTo>
                <a:lnTo>
                  <a:pt x="5" y="320"/>
                </a:lnTo>
                <a:lnTo>
                  <a:pt x="2" y="338"/>
                </a:lnTo>
                <a:lnTo>
                  <a:pt x="0" y="356"/>
                </a:lnTo>
                <a:lnTo>
                  <a:pt x="1" y="374"/>
                </a:lnTo>
                <a:lnTo>
                  <a:pt x="2" y="391"/>
                </a:lnTo>
                <a:lnTo>
                  <a:pt x="8" y="417"/>
                </a:lnTo>
                <a:lnTo>
                  <a:pt x="17" y="441"/>
                </a:lnTo>
                <a:lnTo>
                  <a:pt x="28" y="461"/>
                </a:lnTo>
                <a:lnTo>
                  <a:pt x="42" y="480"/>
                </a:lnTo>
                <a:lnTo>
                  <a:pt x="58" y="497"/>
                </a:lnTo>
                <a:lnTo>
                  <a:pt x="77" y="513"/>
                </a:lnTo>
                <a:lnTo>
                  <a:pt x="99" y="528"/>
                </a:lnTo>
                <a:lnTo>
                  <a:pt x="115" y="537"/>
                </a:lnTo>
                <a:lnTo>
                  <a:pt x="132" y="545"/>
                </a:lnTo>
                <a:lnTo>
                  <a:pt x="150" y="552"/>
                </a:lnTo>
                <a:lnTo>
                  <a:pt x="168" y="558"/>
                </a:lnTo>
                <a:lnTo>
                  <a:pt x="186" y="563"/>
                </a:lnTo>
                <a:lnTo>
                  <a:pt x="204" y="568"/>
                </a:lnTo>
                <a:lnTo>
                  <a:pt x="223" y="572"/>
                </a:lnTo>
                <a:lnTo>
                  <a:pt x="262" y="580"/>
                </a:lnTo>
                <a:lnTo>
                  <a:pt x="303" y="586"/>
                </a:lnTo>
                <a:lnTo>
                  <a:pt x="343" y="590"/>
                </a:lnTo>
                <a:lnTo>
                  <a:pt x="384" y="593"/>
                </a:lnTo>
                <a:lnTo>
                  <a:pt x="425" y="595"/>
                </a:lnTo>
                <a:lnTo>
                  <a:pt x="465" y="596"/>
                </a:lnTo>
                <a:lnTo>
                  <a:pt x="506" y="598"/>
                </a:lnTo>
                <a:lnTo>
                  <a:pt x="526" y="598"/>
                </a:lnTo>
                <a:lnTo>
                  <a:pt x="547" y="599"/>
                </a:lnTo>
                <a:lnTo>
                  <a:pt x="567" y="600"/>
                </a:lnTo>
                <a:lnTo>
                  <a:pt x="588" y="600"/>
                </a:lnTo>
                <a:lnTo>
                  <a:pt x="608" y="601"/>
                </a:lnTo>
                <a:lnTo>
                  <a:pt x="629" y="602"/>
                </a:lnTo>
                <a:lnTo>
                  <a:pt x="650" y="602"/>
                </a:lnTo>
                <a:lnTo>
                  <a:pt x="687" y="603"/>
                </a:lnTo>
                <a:lnTo>
                  <a:pt x="725" y="604"/>
                </a:lnTo>
                <a:lnTo>
                  <a:pt x="763" y="605"/>
                </a:lnTo>
                <a:lnTo>
                  <a:pt x="800" y="606"/>
                </a:lnTo>
                <a:lnTo>
                  <a:pt x="838" y="606"/>
                </a:lnTo>
                <a:lnTo>
                  <a:pt x="876" y="605"/>
                </a:lnTo>
                <a:lnTo>
                  <a:pt x="914" y="603"/>
                </a:lnTo>
                <a:lnTo>
                  <a:pt x="950" y="601"/>
                </a:lnTo>
                <a:lnTo>
                  <a:pt x="987" y="598"/>
                </a:lnTo>
                <a:lnTo>
                  <a:pt x="1024" y="594"/>
                </a:lnTo>
                <a:lnTo>
                  <a:pt x="1060" y="588"/>
                </a:lnTo>
                <a:lnTo>
                  <a:pt x="1094" y="578"/>
                </a:lnTo>
                <a:lnTo>
                  <a:pt x="1127" y="564"/>
                </a:lnTo>
                <a:lnTo>
                  <a:pt x="1157" y="545"/>
                </a:lnTo>
                <a:lnTo>
                  <a:pt x="1179" y="526"/>
                </a:lnTo>
                <a:lnTo>
                  <a:pt x="1198" y="505"/>
                </a:lnTo>
                <a:lnTo>
                  <a:pt x="1214" y="482"/>
                </a:lnTo>
                <a:lnTo>
                  <a:pt x="1228" y="458"/>
                </a:lnTo>
                <a:lnTo>
                  <a:pt x="1239" y="432"/>
                </a:lnTo>
                <a:lnTo>
                  <a:pt x="1249" y="405"/>
                </a:lnTo>
                <a:lnTo>
                  <a:pt x="1257" y="377"/>
                </a:lnTo>
                <a:lnTo>
                  <a:pt x="1261" y="358"/>
                </a:lnTo>
                <a:lnTo>
                  <a:pt x="1265" y="339"/>
                </a:lnTo>
                <a:lnTo>
                  <a:pt x="1268" y="319"/>
                </a:lnTo>
                <a:lnTo>
                  <a:pt x="1270" y="300"/>
                </a:lnTo>
                <a:lnTo>
                  <a:pt x="1270" y="280"/>
                </a:lnTo>
                <a:lnTo>
                  <a:pt x="1270" y="261"/>
                </a:lnTo>
                <a:lnTo>
                  <a:pt x="1267" y="241"/>
                </a:lnTo>
                <a:lnTo>
                  <a:pt x="1258" y="200"/>
                </a:lnTo>
                <a:lnTo>
                  <a:pt x="1246" y="167"/>
                </a:lnTo>
                <a:lnTo>
                  <a:pt x="1230" y="141"/>
                </a:lnTo>
                <a:lnTo>
                  <a:pt x="1211" y="119"/>
                </a:lnTo>
                <a:lnTo>
                  <a:pt x="1187" y="101"/>
                </a:lnTo>
                <a:lnTo>
                  <a:pt x="1158" y="84"/>
                </a:lnTo>
                <a:lnTo>
                  <a:pt x="1123" y="68"/>
                </a:lnTo>
                <a:lnTo>
                  <a:pt x="1105" y="61"/>
                </a:lnTo>
                <a:lnTo>
                  <a:pt x="1087" y="54"/>
                </a:lnTo>
                <a:lnTo>
                  <a:pt x="1069" y="49"/>
                </a:lnTo>
                <a:lnTo>
                  <a:pt x="1051" y="43"/>
                </a:lnTo>
                <a:lnTo>
                  <a:pt x="1032" y="39"/>
                </a:lnTo>
                <a:lnTo>
                  <a:pt x="1013" y="34"/>
                </a:lnTo>
                <a:lnTo>
                  <a:pt x="995" y="30"/>
                </a:lnTo>
                <a:lnTo>
                  <a:pt x="958" y="21"/>
                </a:lnTo>
                <a:lnTo>
                  <a:pt x="921" y="14"/>
                </a:lnTo>
                <a:lnTo>
                  <a:pt x="885" y="9"/>
                </a:lnTo>
                <a:lnTo>
                  <a:pt x="848" y="5"/>
                </a:lnTo>
                <a:lnTo>
                  <a:pt x="812" y="2"/>
                </a:lnTo>
                <a:lnTo>
                  <a:pt x="774" y="0"/>
                </a:lnTo>
                <a:lnTo>
                  <a:pt x="73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Freeform 78"/>
          <p:cNvSpPr>
            <a:spLocks/>
          </p:cNvSpPr>
          <p:nvPr/>
        </p:nvSpPr>
        <p:spPr bwMode="auto">
          <a:xfrm>
            <a:off x="3665538" y="6068199"/>
            <a:ext cx="496888" cy="263525"/>
          </a:xfrm>
          <a:custGeom>
            <a:avLst/>
            <a:gdLst/>
            <a:ahLst/>
            <a:cxnLst>
              <a:cxn ang="0">
                <a:pos x="1076" y="54"/>
              </a:cxn>
              <a:cxn ang="0">
                <a:pos x="1001" y="44"/>
              </a:cxn>
              <a:cxn ang="0">
                <a:pos x="927" y="35"/>
              </a:cxn>
              <a:cxn ang="0">
                <a:pos x="852" y="28"/>
              </a:cxn>
              <a:cxn ang="0">
                <a:pos x="792" y="22"/>
              </a:cxn>
              <a:cxn ang="0">
                <a:pos x="733" y="18"/>
              </a:cxn>
              <a:cxn ang="0">
                <a:pos x="673" y="14"/>
              </a:cxn>
              <a:cxn ang="0">
                <a:pos x="622" y="10"/>
              </a:cxn>
              <a:cxn ang="0">
                <a:pos x="580" y="8"/>
              </a:cxn>
              <a:cxn ang="0">
                <a:pos x="539" y="6"/>
              </a:cxn>
              <a:cxn ang="0">
                <a:pos x="497" y="4"/>
              </a:cxn>
              <a:cxn ang="0">
                <a:pos x="438" y="2"/>
              </a:cxn>
              <a:cxn ang="0">
                <a:pos x="378" y="0"/>
              </a:cxn>
              <a:cxn ang="0">
                <a:pos x="319" y="2"/>
              </a:cxn>
              <a:cxn ang="0">
                <a:pos x="263" y="8"/>
              </a:cxn>
              <a:cxn ang="0">
                <a:pos x="207" y="16"/>
              </a:cxn>
              <a:cxn ang="0">
                <a:pos x="153" y="32"/>
              </a:cxn>
              <a:cxn ang="0">
                <a:pos x="104" y="58"/>
              </a:cxn>
              <a:cxn ang="0">
                <a:pos x="64" y="95"/>
              </a:cxn>
              <a:cxn ang="0">
                <a:pos x="35" y="138"/>
              </a:cxn>
              <a:cxn ang="0">
                <a:pos x="15" y="187"/>
              </a:cxn>
              <a:cxn ang="0">
                <a:pos x="3" y="241"/>
              </a:cxn>
              <a:cxn ang="0">
                <a:pos x="0" y="295"/>
              </a:cxn>
              <a:cxn ang="0">
                <a:pos x="6" y="350"/>
              </a:cxn>
              <a:cxn ang="0">
                <a:pos x="18" y="403"/>
              </a:cxn>
              <a:cxn ang="0">
                <a:pos x="44" y="468"/>
              </a:cxn>
              <a:cxn ang="0">
                <a:pos x="81" y="530"/>
              </a:cxn>
              <a:cxn ang="0">
                <a:pos x="130" y="583"/>
              </a:cxn>
              <a:cxn ang="0">
                <a:pos x="173" y="613"/>
              </a:cxn>
              <a:cxn ang="0">
                <a:pos x="206" y="626"/>
              </a:cxn>
              <a:cxn ang="0">
                <a:pos x="240" y="636"/>
              </a:cxn>
              <a:cxn ang="0">
                <a:pos x="274" y="643"/>
              </a:cxn>
              <a:cxn ang="0">
                <a:pos x="349" y="646"/>
              </a:cxn>
              <a:cxn ang="0">
                <a:pos x="424" y="637"/>
              </a:cxn>
              <a:cxn ang="0">
                <a:pos x="499" y="624"/>
              </a:cxn>
              <a:cxn ang="0">
                <a:pos x="555" y="616"/>
              </a:cxn>
              <a:cxn ang="0">
                <a:pos x="593" y="613"/>
              </a:cxn>
              <a:cxn ang="0">
                <a:pos x="631" y="610"/>
              </a:cxn>
              <a:cxn ang="0">
                <a:pos x="669" y="609"/>
              </a:cxn>
              <a:cxn ang="0">
                <a:pos x="764" y="613"/>
              </a:cxn>
              <a:cxn ang="0">
                <a:pos x="863" y="621"/>
              </a:cxn>
              <a:cxn ang="0">
                <a:pos x="960" y="618"/>
              </a:cxn>
              <a:cxn ang="0">
                <a:pos x="1023" y="604"/>
              </a:cxn>
              <a:cxn ang="0">
                <a:pos x="1057" y="592"/>
              </a:cxn>
              <a:cxn ang="0">
                <a:pos x="1089" y="576"/>
              </a:cxn>
              <a:cxn ang="0">
                <a:pos x="1118" y="556"/>
              </a:cxn>
              <a:cxn ang="0">
                <a:pos x="1154" y="517"/>
              </a:cxn>
              <a:cxn ang="0">
                <a:pos x="1181" y="471"/>
              </a:cxn>
              <a:cxn ang="0">
                <a:pos x="1201" y="421"/>
              </a:cxn>
              <a:cxn ang="0">
                <a:pos x="1213" y="378"/>
              </a:cxn>
              <a:cxn ang="0">
                <a:pos x="1221" y="343"/>
              </a:cxn>
              <a:cxn ang="0">
                <a:pos x="1225" y="306"/>
              </a:cxn>
              <a:cxn ang="0">
                <a:pos x="1224" y="270"/>
              </a:cxn>
              <a:cxn ang="0">
                <a:pos x="1207" y="194"/>
              </a:cxn>
              <a:cxn ang="0">
                <a:pos x="1173" y="135"/>
              </a:cxn>
              <a:cxn ang="0">
                <a:pos x="1122" y="88"/>
              </a:cxn>
            </a:cxnLst>
            <a:rect l="0" t="0" r="r" b="b"/>
            <a:pathLst>
              <a:path w="1225" h="647">
                <a:moveTo>
                  <a:pt x="1113" y="60"/>
                </a:moveTo>
                <a:lnTo>
                  <a:pt x="1076" y="54"/>
                </a:lnTo>
                <a:lnTo>
                  <a:pt x="1039" y="49"/>
                </a:lnTo>
                <a:lnTo>
                  <a:pt x="1001" y="44"/>
                </a:lnTo>
                <a:lnTo>
                  <a:pt x="964" y="40"/>
                </a:lnTo>
                <a:lnTo>
                  <a:pt x="927" y="35"/>
                </a:lnTo>
                <a:lnTo>
                  <a:pt x="889" y="31"/>
                </a:lnTo>
                <a:lnTo>
                  <a:pt x="852" y="28"/>
                </a:lnTo>
                <a:lnTo>
                  <a:pt x="822" y="25"/>
                </a:lnTo>
                <a:lnTo>
                  <a:pt x="792" y="22"/>
                </a:lnTo>
                <a:lnTo>
                  <a:pt x="763" y="20"/>
                </a:lnTo>
                <a:lnTo>
                  <a:pt x="733" y="18"/>
                </a:lnTo>
                <a:lnTo>
                  <a:pt x="703" y="16"/>
                </a:lnTo>
                <a:lnTo>
                  <a:pt x="673" y="14"/>
                </a:lnTo>
                <a:lnTo>
                  <a:pt x="643" y="12"/>
                </a:lnTo>
                <a:lnTo>
                  <a:pt x="622" y="10"/>
                </a:lnTo>
                <a:lnTo>
                  <a:pt x="601" y="9"/>
                </a:lnTo>
                <a:lnTo>
                  <a:pt x="580" y="8"/>
                </a:lnTo>
                <a:lnTo>
                  <a:pt x="559" y="7"/>
                </a:lnTo>
                <a:lnTo>
                  <a:pt x="539" y="6"/>
                </a:lnTo>
                <a:lnTo>
                  <a:pt x="518" y="5"/>
                </a:lnTo>
                <a:lnTo>
                  <a:pt x="497" y="4"/>
                </a:lnTo>
                <a:lnTo>
                  <a:pt x="467" y="3"/>
                </a:lnTo>
                <a:lnTo>
                  <a:pt x="438" y="2"/>
                </a:lnTo>
                <a:lnTo>
                  <a:pt x="408" y="1"/>
                </a:lnTo>
                <a:lnTo>
                  <a:pt x="378" y="0"/>
                </a:lnTo>
                <a:lnTo>
                  <a:pt x="349" y="1"/>
                </a:lnTo>
                <a:lnTo>
                  <a:pt x="319" y="2"/>
                </a:lnTo>
                <a:lnTo>
                  <a:pt x="290" y="5"/>
                </a:lnTo>
                <a:lnTo>
                  <a:pt x="263" y="8"/>
                </a:lnTo>
                <a:lnTo>
                  <a:pt x="234" y="12"/>
                </a:lnTo>
                <a:lnTo>
                  <a:pt x="207" y="16"/>
                </a:lnTo>
                <a:lnTo>
                  <a:pt x="179" y="23"/>
                </a:lnTo>
                <a:lnTo>
                  <a:pt x="153" y="32"/>
                </a:lnTo>
                <a:lnTo>
                  <a:pt x="128" y="43"/>
                </a:lnTo>
                <a:lnTo>
                  <a:pt x="104" y="58"/>
                </a:lnTo>
                <a:lnTo>
                  <a:pt x="83" y="76"/>
                </a:lnTo>
                <a:lnTo>
                  <a:pt x="64" y="95"/>
                </a:lnTo>
                <a:lnTo>
                  <a:pt x="48" y="116"/>
                </a:lnTo>
                <a:lnTo>
                  <a:pt x="35" y="138"/>
                </a:lnTo>
                <a:lnTo>
                  <a:pt x="24" y="161"/>
                </a:lnTo>
                <a:lnTo>
                  <a:pt x="15" y="187"/>
                </a:lnTo>
                <a:lnTo>
                  <a:pt x="8" y="214"/>
                </a:lnTo>
                <a:lnTo>
                  <a:pt x="3" y="241"/>
                </a:lnTo>
                <a:lnTo>
                  <a:pt x="1" y="268"/>
                </a:lnTo>
                <a:lnTo>
                  <a:pt x="0" y="295"/>
                </a:lnTo>
                <a:lnTo>
                  <a:pt x="2" y="322"/>
                </a:lnTo>
                <a:lnTo>
                  <a:pt x="6" y="350"/>
                </a:lnTo>
                <a:lnTo>
                  <a:pt x="12" y="376"/>
                </a:lnTo>
                <a:lnTo>
                  <a:pt x="18" y="403"/>
                </a:lnTo>
                <a:lnTo>
                  <a:pt x="30" y="435"/>
                </a:lnTo>
                <a:lnTo>
                  <a:pt x="44" y="468"/>
                </a:lnTo>
                <a:lnTo>
                  <a:pt x="61" y="500"/>
                </a:lnTo>
                <a:lnTo>
                  <a:pt x="81" y="530"/>
                </a:lnTo>
                <a:lnTo>
                  <a:pt x="104" y="558"/>
                </a:lnTo>
                <a:lnTo>
                  <a:pt x="130" y="583"/>
                </a:lnTo>
                <a:lnTo>
                  <a:pt x="158" y="604"/>
                </a:lnTo>
                <a:lnTo>
                  <a:pt x="173" y="613"/>
                </a:lnTo>
                <a:lnTo>
                  <a:pt x="189" y="620"/>
                </a:lnTo>
                <a:lnTo>
                  <a:pt x="206" y="626"/>
                </a:lnTo>
                <a:lnTo>
                  <a:pt x="222" y="632"/>
                </a:lnTo>
                <a:lnTo>
                  <a:pt x="240" y="636"/>
                </a:lnTo>
                <a:lnTo>
                  <a:pt x="257" y="640"/>
                </a:lnTo>
                <a:lnTo>
                  <a:pt x="274" y="643"/>
                </a:lnTo>
                <a:lnTo>
                  <a:pt x="311" y="647"/>
                </a:lnTo>
                <a:lnTo>
                  <a:pt x="349" y="646"/>
                </a:lnTo>
                <a:lnTo>
                  <a:pt x="386" y="642"/>
                </a:lnTo>
                <a:lnTo>
                  <a:pt x="424" y="637"/>
                </a:lnTo>
                <a:lnTo>
                  <a:pt x="462" y="630"/>
                </a:lnTo>
                <a:lnTo>
                  <a:pt x="499" y="624"/>
                </a:lnTo>
                <a:lnTo>
                  <a:pt x="536" y="618"/>
                </a:lnTo>
                <a:lnTo>
                  <a:pt x="555" y="616"/>
                </a:lnTo>
                <a:lnTo>
                  <a:pt x="574" y="614"/>
                </a:lnTo>
                <a:lnTo>
                  <a:pt x="593" y="613"/>
                </a:lnTo>
                <a:lnTo>
                  <a:pt x="612" y="611"/>
                </a:lnTo>
                <a:lnTo>
                  <a:pt x="631" y="610"/>
                </a:lnTo>
                <a:lnTo>
                  <a:pt x="650" y="609"/>
                </a:lnTo>
                <a:lnTo>
                  <a:pt x="669" y="609"/>
                </a:lnTo>
                <a:lnTo>
                  <a:pt x="716" y="610"/>
                </a:lnTo>
                <a:lnTo>
                  <a:pt x="764" y="613"/>
                </a:lnTo>
                <a:lnTo>
                  <a:pt x="813" y="618"/>
                </a:lnTo>
                <a:lnTo>
                  <a:pt x="863" y="621"/>
                </a:lnTo>
                <a:lnTo>
                  <a:pt x="912" y="622"/>
                </a:lnTo>
                <a:lnTo>
                  <a:pt x="960" y="618"/>
                </a:lnTo>
                <a:lnTo>
                  <a:pt x="1006" y="609"/>
                </a:lnTo>
                <a:lnTo>
                  <a:pt x="1023" y="604"/>
                </a:lnTo>
                <a:lnTo>
                  <a:pt x="1040" y="598"/>
                </a:lnTo>
                <a:lnTo>
                  <a:pt x="1057" y="592"/>
                </a:lnTo>
                <a:lnTo>
                  <a:pt x="1073" y="584"/>
                </a:lnTo>
                <a:lnTo>
                  <a:pt x="1089" y="576"/>
                </a:lnTo>
                <a:lnTo>
                  <a:pt x="1104" y="566"/>
                </a:lnTo>
                <a:lnTo>
                  <a:pt x="1118" y="556"/>
                </a:lnTo>
                <a:lnTo>
                  <a:pt x="1137" y="537"/>
                </a:lnTo>
                <a:lnTo>
                  <a:pt x="1154" y="517"/>
                </a:lnTo>
                <a:lnTo>
                  <a:pt x="1169" y="494"/>
                </a:lnTo>
                <a:lnTo>
                  <a:pt x="1181" y="471"/>
                </a:lnTo>
                <a:lnTo>
                  <a:pt x="1192" y="446"/>
                </a:lnTo>
                <a:lnTo>
                  <a:pt x="1201" y="421"/>
                </a:lnTo>
                <a:lnTo>
                  <a:pt x="1209" y="396"/>
                </a:lnTo>
                <a:lnTo>
                  <a:pt x="1213" y="378"/>
                </a:lnTo>
                <a:lnTo>
                  <a:pt x="1217" y="361"/>
                </a:lnTo>
                <a:lnTo>
                  <a:pt x="1221" y="343"/>
                </a:lnTo>
                <a:lnTo>
                  <a:pt x="1223" y="325"/>
                </a:lnTo>
                <a:lnTo>
                  <a:pt x="1225" y="306"/>
                </a:lnTo>
                <a:lnTo>
                  <a:pt x="1225" y="288"/>
                </a:lnTo>
                <a:lnTo>
                  <a:pt x="1224" y="270"/>
                </a:lnTo>
                <a:lnTo>
                  <a:pt x="1218" y="230"/>
                </a:lnTo>
                <a:lnTo>
                  <a:pt x="1207" y="194"/>
                </a:lnTo>
                <a:lnTo>
                  <a:pt x="1192" y="162"/>
                </a:lnTo>
                <a:lnTo>
                  <a:pt x="1173" y="135"/>
                </a:lnTo>
                <a:lnTo>
                  <a:pt x="1150" y="110"/>
                </a:lnTo>
                <a:lnTo>
                  <a:pt x="1122" y="88"/>
                </a:lnTo>
                <a:lnTo>
                  <a:pt x="1089" y="68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876800" y="4114800"/>
            <a:ext cx="100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Qn’. J</a:t>
            </a:r>
            <a:endParaRPr lang="en-US" dirty="0"/>
          </a:p>
        </p:txBody>
      </p:sp>
      <p:sp>
        <p:nvSpPr>
          <p:cNvPr id="86" name="Rectangle 18"/>
          <p:cNvSpPr>
            <a:spLocks noChangeArrowheads="1"/>
          </p:cNvSpPr>
          <p:nvPr/>
        </p:nvSpPr>
        <p:spPr bwMode="auto">
          <a:xfrm>
            <a:off x="3354388" y="5717361"/>
            <a:ext cx="307975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3662363" y="5717361"/>
            <a:ext cx="309562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Rectangle 20"/>
          <p:cNvSpPr>
            <a:spLocks noChangeArrowheads="1"/>
          </p:cNvSpPr>
          <p:nvPr/>
        </p:nvSpPr>
        <p:spPr bwMode="auto">
          <a:xfrm>
            <a:off x="3971925" y="5717361"/>
            <a:ext cx="309563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Rectangle 21"/>
          <p:cNvSpPr>
            <a:spLocks noChangeArrowheads="1"/>
          </p:cNvSpPr>
          <p:nvPr/>
        </p:nvSpPr>
        <p:spPr bwMode="auto">
          <a:xfrm>
            <a:off x="4281488" y="5717361"/>
            <a:ext cx="309562" cy="309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3354388" y="6026924"/>
            <a:ext cx="307975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Rectangle 23"/>
          <p:cNvSpPr>
            <a:spLocks noChangeArrowheads="1"/>
          </p:cNvSpPr>
          <p:nvPr/>
        </p:nvSpPr>
        <p:spPr bwMode="auto">
          <a:xfrm>
            <a:off x="3662363" y="6026924"/>
            <a:ext cx="309562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3971925" y="6026924"/>
            <a:ext cx="309563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4281488" y="6026924"/>
            <a:ext cx="309562" cy="3095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H="1" flipV="1">
            <a:off x="3095625" y="5458599"/>
            <a:ext cx="258763" cy="258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Rectangle 27"/>
          <p:cNvSpPr>
            <a:spLocks noChangeArrowheads="1"/>
          </p:cNvSpPr>
          <p:nvPr/>
        </p:nvSpPr>
        <p:spPr bwMode="auto">
          <a:xfrm>
            <a:off x="2895600" y="5472886"/>
            <a:ext cx="277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Qn</a:t>
            </a:r>
            <a:endParaRPr 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00425" y="5472886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00</a:t>
            </a:r>
            <a:endParaRPr lang="en-US" dirty="0"/>
          </a:p>
        </p:txBody>
      </p:sp>
      <p:sp>
        <p:nvSpPr>
          <p:cNvPr id="97" name="Rectangle 30"/>
          <p:cNvSpPr>
            <a:spLocks noChangeArrowheads="1"/>
          </p:cNvSpPr>
          <p:nvPr/>
        </p:nvSpPr>
        <p:spPr bwMode="auto">
          <a:xfrm>
            <a:off x="3709988" y="5472886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01</a:t>
            </a:r>
            <a:endParaRPr lang="en-US"/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4025900" y="5472886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99" name="Rectangle 32"/>
          <p:cNvSpPr>
            <a:spLocks noChangeArrowheads="1"/>
          </p:cNvSpPr>
          <p:nvPr/>
        </p:nvSpPr>
        <p:spPr bwMode="auto">
          <a:xfrm>
            <a:off x="4329113" y="5472886"/>
            <a:ext cx="327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00" name="Rectangle 33"/>
          <p:cNvSpPr>
            <a:spLocks noChangeArrowheads="1"/>
          </p:cNvSpPr>
          <p:nvPr/>
        </p:nvSpPr>
        <p:spPr bwMode="auto">
          <a:xfrm>
            <a:off x="3194050" y="5757049"/>
            <a:ext cx="209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01" name="Rectangle 34"/>
          <p:cNvSpPr>
            <a:spLocks noChangeArrowheads="1"/>
          </p:cNvSpPr>
          <p:nvPr/>
        </p:nvSpPr>
        <p:spPr bwMode="auto">
          <a:xfrm>
            <a:off x="3194050" y="6066611"/>
            <a:ext cx="209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2" name="Rectangle 69"/>
          <p:cNvSpPr>
            <a:spLocks noChangeArrowheads="1"/>
          </p:cNvSpPr>
          <p:nvPr/>
        </p:nvSpPr>
        <p:spPr bwMode="auto">
          <a:xfrm>
            <a:off x="3452813" y="5757049"/>
            <a:ext cx="120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103" name="Rectangle 70"/>
          <p:cNvSpPr>
            <a:spLocks noChangeArrowheads="1"/>
          </p:cNvSpPr>
          <p:nvPr/>
        </p:nvSpPr>
        <p:spPr bwMode="auto">
          <a:xfrm>
            <a:off x="3762375" y="5757049"/>
            <a:ext cx="120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104" name="Rectangle 71"/>
          <p:cNvSpPr>
            <a:spLocks noChangeArrowheads="1"/>
          </p:cNvSpPr>
          <p:nvPr/>
        </p:nvSpPr>
        <p:spPr bwMode="auto">
          <a:xfrm>
            <a:off x="4071938" y="5757049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105" name="Rectangle 72"/>
          <p:cNvSpPr>
            <a:spLocks noChangeArrowheads="1"/>
          </p:cNvSpPr>
          <p:nvPr/>
        </p:nvSpPr>
        <p:spPr bwMode="auto">
          <a:xfrm>
            <a:off x="4381500" y="5757049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106" name="Rectangle 73"/>
          <p:cNvSpPr>
            <a:spLocks noChangeArrowheads="1"/>
          </p:cNvSpPr>
          <p:nvPr/>
        </p:nvSpPr>
        <p:spPr bwMode="auto">
          <a:xfrm>
            <a:off x="3452813" y="6065024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107" name="Rectangle 74"/>
          <p:cNvSpPr>
            <a:spLocks noChangeArrowheads="1"/>
          </p:cNvSpPr>
          <p:nvPr/>
        </p:nvSpPr>
        <p:spPr bwMode="auto">
          <a:xfrm>
            <a:off x="3762375" y="6065024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108" name="Rectangle 75"/>
          <p:cNvSpPr>
            <a:spLocks noChangeArrowheads="1"/>
          </p:cNvSpPr>
          <p:nvPr/>
        </p:nvSpPr>
        <p:spPr bwMode="auto">
          <a:xfrm>
            <a:off x="4071938" y="6065024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109" name="Rectangle 76"/>
          <p:cNvSpPr>
            <a:spLocks noChangeArrowheads="1"/>
          </p:cNvSpPr>
          <p:nvPr/>
        </p:nvSpPr>
        <p:spPr bwMode="auto">
          <a:xfrm>
            <a:off x="4381500" y="6065024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111" name="Rectangle 28"/>
          <p:cNvSpPr>
            <a:spLocks noChangeArrowheads="1"/>
          </p:cNvSpPr>
          <p:nvPr/>
        </p:nvSpPr>
        <p:spPr bwMode="auto">
          <a:xfrm>
            <a:off x="3132138" y="5257800"/>
            <a:ext cx="193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JK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4400" y="57150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Qn. K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038600"/>
            <a:ext cx="320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277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JK-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 Flop to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 Flop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8E1381-5422-4982-9640-F35AAD981883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555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Flip Flop to JK Flip Flop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FF3F90-70A6-4FEA-BC17-9B8F600D8E1A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977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 FF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S=R=0  </a:t>
            </a: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Circuit will be same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state i.e. No Change.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S=1 &amp; R=0  then Q=1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S=0 &amp; R=1 then Q=0 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S=R=1 , then both the outputs Q and Q̅ will try to become 1 which is not allowed and therefore this input condition is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prohibited </a:t>
            </a:r>
          </a:p>
          <a:p>
            <a:pPr marL="107950" indent="0" eaLnBrk="1" hangingPunct="1">
              <a:spcBef>
                <a:spcPts val="300"/>
              </a:spcBef>
              <a:buClr>
                <a:srgbClr val="A04DA3"/>
              </a:buClr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   (Race Condition).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3162"/>
            <a:ext cx="8229600" cy="4270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JK FF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avoid race condition which does occur in SR FF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inputs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 &amp; 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two outputs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&amp; Q’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Clock signal.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Asynchronous inputs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 &amp; CLR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Symbol of JK 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336379" y="2293374"/>
            <a:ext cx="2778125" cy="3351213"/>
            <a:chOff x="2880" y="1068"/>
            <a:chExt cx="2518" cy="2723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068"/>
              <a:ext cx="2518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0" y="1068"/>
              <a:ext cx="2518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F9AE65A-41FC-4017-8F3C-BCF45FEC5213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971800" y="838200"/>
            <a:ext cx="38306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JK FF Operation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6" b="1566"/>
          <a:stretch>
            <a:fillRect/>
          </a:stretch>
        </p:blipFill>
        <p:spPr bwMode="auto">
          <a:xfrm>
            <a:off x="3352800" y="1905000"/>
            <a:ext cx="5486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225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3466136"/>
              </p:ext>
            </p:extLst>
          </p:nvPr>
        </p:nvGraphicFramePr>
        <p:xfrm>
          <a:off x="1066801" y="4572002"/>
          <a:ext cx="4071937" cy="1857375"/>
        </p:xfrm>
        <a:graphic>
          <a:graphicData uri="http://schemas.openxmlformats.org/drawingml/2006/table">
            <a:tbl>
              <a:tblPr/>
              <a:tblGrid>
                <a:gridCol w="600075"/>
                <a:gridCol w="771525"/>
                <a:gridCol w="785812"/>
                <a:gridCol w="792163"/>
                <a:gridCol w="11223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Mode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Hold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Resets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Toggle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301626" y="2397126"/>
            <a:ext cx="3338513" cy="123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The 4 modes of operation are: </a:t>
            </a:r>
            <a:r>
              <a:rPr lang="en-US" sz="2800" b="1" dirty="0">
                <a:solidFill>
                  <a:srgbClr val="C00000"/>
                </a:solidFill>
                <a:latin typeface="Georgia" pitchFamily="16" charset="0"/>
              </a:rPr>
              <a:t>hold, set, reset, toggle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54024" y="3946745"/>
            <a:ext cx="33385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Georgia" pitchFamily="16" charset="0"/>
              </a:rPr>
              <a:t>Truth Table of JK</a:t>
            </a:r>
            <a:endParaRPr lang="en-US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B2AB034-80B2-4CFF-9F27-B9DDCD3F253E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3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1007742"/>
            <a:ext cx="8229600" cy="66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D-Type Flip Flop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771650"/>
            <a:ext cx="8382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 – means Delay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The Q output always takes on the state of the D input at the moment of a rising clock edge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takes the value of the D input or Data input, and Delays it by one clock count.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800" dirty="0">
              <a:solidFill>
                <a:srgbClr val="000000"/>
              </a:solidFill>
              <a:latin typeface="Georgia" pitchFamily="16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2"/>
            <a:ext cx="4343400" cy="253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5860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997243"/>
              </p:ext>
            </p:extLst>
          </p:nvPr>
        </p:nvGraphicFramePr>
        <p:xfrm>
          <a:off x="5410200" y="3843390"/>
          <a:ext cx="1905000" cy="2162072"/>
        </p:xfrm>
        <a:graphic>
          <a:graphicData uri="http://schemas.openxmlformats.org/drawingml/2006/table">
            <a:tbl>
              <a:tblPr/>
              <a:tblGrid>
                <a:gridCol w="952501"/>
                <a:gridCol w="952499"/>
              </a:tblGrid>
              <a:tr h="540518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Truth Table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6" charset="0"/>
                        <a:ea typeface="ＭＳ Ｐゴシック" pitchFamily="32" charset="-128"/>
                      </a:endParaRP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D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255B47E-871E-46B4-A32C-EE4B75EF4E78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529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-Type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 (Toggle)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J K Flip Flop , if J=K, the resulting Flip flop is referred to as a T- type Flip Flop.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9857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688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6622890"/>
              </p:ext>
            </p:extLst>
          </p:nvPr>
        </p:nvGraphicFramePr>
        <p:xfrm>
          <a:off x="5867400" y="4114802"/>
          <a:ext cx="2743200" cy="1099407"/>
        </p:xfrm>
        <a:graphic>
          <a:graphicData uri="http://schemas.openxmlformats.org/drawingml/2006/table">
            <a:tbl>
              <a:tblPr/>
              <a:tblGrid>
                <a:gridCol w="1371601"/>
                <a:gridCol w="1371599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30748" name="Line 27"/>
          <p:cNvSpPr>
            <a:spLocks noChangeShapeType="1"/>
          </p:cNvSpPr>
          <p:nvPr/>
        </p:nvSpPr>
        <p:spPr bwMode="auto">
          <a:xfrm flipV="1">
            <a:off x="2589212" y="2819400"/>
            <a:ext cx="1588" cy="460375"/>
          </a:xfrm>
          <a:prstGeom prst="line">
            <a:avLst/>
          </a:prstGeom>
          <a:noFill/>
          <a:ln w="9360">
            <a:solidFill>
              <a:srgbClr val="5354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2589212" y="5486400"/>
            <a:ext cx="1588" cy="533400"/>
          </a:xfrm>
          <a:prstGeom prst="line">
            <a:avLst/>
          </a:prstGeom>
          <a:noFill/>
          <a:ln w="9360">
            <a:solidFill>
              <a:srgbClr val="5354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2743200" y="2590800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Georgia" pitchFamily="16" charset="0"/>
              </a:rPr>
              <a:t>Pr</a:t>
            </a:r>
          </a:p>
        </p:txBody>
      </p:sp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Georgia" pitchFamily="16" charset="0"/>
              </a:rPr>
              <a:t>Clk</a:t>
            </a:r>
            <a:endParaRPr lang="en-US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2590800" y="59436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Cr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CC52B6-C4E8-407B-852A-3CB97DC29FCF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32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Excitation Tables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tables are there:-</a:t>
            </a:r>
          </a:p>
          <a:p>
            <a:pPr marL="622300" indent="-514350" algn="just" eaLnBrk="1" hangingPunct="1"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Truth table:- shows operation of circuits i.e. shows changes in output whenever changes in inputs. Mapping between input to output. </a:t>
            </a:r>
          </a:p>
          <a:p>
            <a:pPr marL="622300" indent="-514350" algn="just" eaLnBrk="1" hangingPunct="1"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Excitation table:- Sometimes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is need to find input condition from the given output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conditions, we need excitation table. In this case for the desired output, we need to find out input conditions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1C5F319-F451-4D2E-BF2D-20FA0E7605BA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3761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1302</Words>
  <Application>Microsoft Office PowerPoint</Application>
  <PresentationFormat>On-screen Show (4:3)</PresentationFormat>
  <Paragraphs>737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Points covered </vt:lpstr>
      <vt:lpstr>Department Vision &amp; Mission</vt:lpstr>
      <vt:lpstr>Slide 4</vt:lpstr>
      <vt:lpstr>JK FF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Conversion of FF</vt:lpstr>
      <vt:lpstr>Conversion of JK to D Flip</vt:lpstr>
      <vt:lpstr>Conversion of T flip flop to D flip flop</vt:lpstr>
      <vt:lpstr>Conversion of SR flip flop to JK flip flop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125</cp:revision>
  <dcterms:created xsi:type="dcterms:W3CDTF">2020-06-12T11:01:57Z</dcterms:created>
  <dcterms:modified xsi:type="dcterms:W3CDTF">2020-10-26T08:15:41Z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