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5" r:id="rId4"/>
    <p:sldId id="353" r:id="rId5"/>
    <p:sldId id="354" r:id="rId6"/>
    <p:sldId id="355" r:id="rId7"/>
    <p:sldId id="357" r:id="rId8"/>
    <p:sldId id="358" r:id="rId9"/>
    <p:sldId id="359" r:id="rId10"/>
    <p:sldId id="360" r:id="rId11"/>
    <p:sldId id="268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872" y="-3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0E4BA-89BF-4EED-8799-8542BAA0F0A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D78F6-A921-4E21-8B60-AF73654EB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D78F6-A921-4E21-8B60-AF73654EB2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9F0B0751-23B1-4532-BDC6-3165CA6403FF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4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42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42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95066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38400" y="2514600"/>
            <a:ext cx="4724400" cy="9144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5400" b="1" dirty="0" smtClean="0"/>
              <a:t>Sequential Logic Design – Sequence generator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F7B01ED-3DEA-4578-9F35-83B0B11E4A3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26628" name="Picture 2" descr="F:\nilesh\syllabus comp 2019\FDP  DATA ON DEL LAB N THEORY\diagrams\FINAL\sequence generat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878" y="2209800"/>
            <a:ext cx="653772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3" descr="F:\nilesh\syllabus comp 2019\FDP  DATA ON DEL LAB N THEORY\diagrams\FINAL\sequence generator equations 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4947" y="2895600"/>
            <a:ext cx="1781175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6857999" y="1912203"/>
            <a:ext cx="35052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Input Expressions</a:t>
            </a:r>
          </a:p>
          <a:p>
            <a:r>
              <a:rPr lang="en-US" sz="2400" b="1" dirty="0">
                <a:latin typeface="Calibri" pitchFamily="34" charset="0"/>
              </a:rPr>
              <a:t>     for Flip-Flop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106" y="1030287"/>
            <a:ext cx="8530829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+mn-cs"/>
              </a:rPr>
              <a:t>Sequence Generator Circuit Diagram</a:t>
            </a:r>
          </a:p>
        </p:txBody>
      </p:sp>
      <p:sp>
        <p:nvSpPr>
          <p:cNvPr id="10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743200"/>
            <a:ext cx="8237158" cy="2031325"/>
          </a:xfrm>
        </p:spPr>
        <p:txBody>
          <a:bodyPr/>
          <a:lstStyle/>
          <a:p>
            <a:pPr algn="ctr"/>
            <a:endParaRPr lang="en-US" sz="4400" dirty="0" smtClean="0"/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Points covered </a:t>
            </a:r>
            <a:endParaRPr spc="-5" dirty="0"/>
          </a:p>
        </p:txBody>
      </p:sp>
      <p:sp>
        <p:nvSpPr>
          <p:cNvPr id="8" name="object 3"/>
          <p:cNvSpPr txBox="1"/>
          <p:nvPr/>
        </p:nvSpPr>
        <p:spPr>
          <a:xfrm>
            <a:off x="368299" y="1999166"/>
            <a:ext cx="8463915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Sequence generator truth table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/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</a:t>
            </a:r>
            <a:r>
              <a:rPr sz="2400">
                <a:latin typeface="Times New Roman"/>
                <a:cs typeface="Times New Roman"/>
              </a:rPr>
              <a:t>higher  </a:t>
            </a:r>
            <a:r>
              <a:rPr sz="2400" spc="-5" smtClean="0">
                <a:latin typeface="Times New Roman"/>
                <a:cs typeface="Times New Roman"/>
              </a:rPr>
              <a:t>educational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Department </a:t>
            </a:r>
            <a:r>
              <a:rPr spc="-5" dirty="0"/>
              <a:t>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04800" y="1066800"/>
            <a:ext cx="83820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 K Flip Flop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4040188" cy="533400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>
                <a:solidFill>
                  <a:srgbClr val="3F3F3F"/>
                </a:solidFill>
                <a:latin typeface="Georgia" pitchFamily="16" charset="0"/>
              </a:rPr>
              <a:t>JK truth table</a:t>
            </a:r>
          </a:p>
        </p:txBody>
      </p:sp>
      <p:graphicFrame>
        <p:nvGraphicFramePr>
          <p:cNvPr id="41988" name="Group 4"/>
          <p:cNvGraphicFramePr>
            <a:graphicFrameLocks noGrp="1"/>
          </p:cNvGraphicFramePr>
          <p:nvPr/>
        </p:nvGraphicFramePr>
        <p:xfrm>
          <a:off x="457201" y="2286000"/>
          <a:ext cx="4041775" cy="1841500"/>
        </p:xfrm>
        <a:graphic>
          <a:graphicData uri="http://schemas.openxmlformats.org/drawingml/2006/table">
            <a:tbl>
              <a:tblPr/>
              <a:tblGrid>
                <a:gridCol w="1346200"/>
                <a:gridCol w="1349375"/>
                <a:gridCol w="1346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Qn’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004" name="Group 20"/>
          <p:cNvGraphicFramePr>
            <a:graphicFrameLocks noGrp="1"/>
          </p:cNvGraphicFramePr>
          <p:nvPr/>
        </p:nvGraphicFramePr>
        <p:xfrm>
          <a:off x="4876800" y="2209800"/>
          <a:ext cx="4043363" cy="1939926"/>
        </p:xfrm>
        <a:graphic>
          <a:graphicData uri="http://schemas.openxmlformats.org/drawingml/2006/table">
            <a:tbl>
              <a:tblPr/>
              <a:tblGrid>
                <a:gridCol w="1011238"/>
                <a:gridCol w="1011237"/>
                <a:gridCol w="1011238"/>
                <a:gridCol w="1009650"/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36906" name="Text Box 41"/>
          <p:cNvSpPr txBox="1">
            <a:spLocks noChangeArrowheads="1"/>
          </p:cNvSpPr>
          <p:nvPr/>
        </p:nvSpPr>
        <p:spPr bwMode="auto">
          <a:xfrm>
            <a:off x="4876800" y="1676400"/>
            <a:ext cx="3886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Georgia" pitchFamily="16" charset="0"/>
              </a:rPr>
              <a:t>JK excitation table</a:t>
            </a:r>
          </a:p>
          <a:p>
            <a:pPr eaLnBrk="1" hangingPunct="1"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Georgia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23E63E3-A97F-4B7F-91BE-C3B9533525F6}" type="datetime4">
              <a:rPr lang="en-US" smtClean="0"/>
              <a:pPr/>
              <a:t>March 9,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0465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1143000"/>
            <a:ext cx="9829800" cy="1106488"/>
          </a:xfrm>
        </p:spPr>
        <p:txBody>
          <a:bodyPr rtlCol="0">
            <a:normAutofit/>
          </a:bodyPr>
          <a:lstStyle/>
          <a:p>
            <a:pPr algn="ctr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Times New Roman"/>
              </a:rPr>
              <a:t>Design &amp; implement Sequence generator using MS JK flip-flop</a:t>
            </a:r>
            <a:r>
              <a:rPr lang="en-US" dirty="0" smtClean="0">
                <a:solidFill>
                  <a:srgbClr val="000000"/>
                </a:solidFill>
                <a:latin typeface="Calibri"/>
                <a:ea typeface="Calibri"/>
                <a:cs typeface="Mangal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alibri"/>
                <a:ea typeface="Calibri"/>
                <a:cs typeface="Mangal"/>
              </a:rPr>
            </a:b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64369" y="2341564"/>
            <a:ext cx="7886700" cy="1477328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EB9399-AC9D-4507-B0EB-0C1B043C0DE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790700" y="2894011"/>
            <a:ext cx="40005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3048000" y="2894011"/>
            <a:ext cx="40005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4248150" y="2894011"/>
            <a:ext cx="40005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5</a:t>
            </a:r>
          </a:p>
        </p:txBody>
      </p:sp>
      <p:sp>
        <p:nvSpPr>
          <p:cNvPr id="30" name="Oval 29"/>
          <p:cNvSpPr/>
          <p:nvPr/>
        </p:nvSpPr>
        <p:spPr>
          <a:xfrm>
            <a:off x="5505450" y="2894011"/>
            <a:ext cx="40005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6</a:t>
            </a:r>
          </a:p>
        </p:txBody>
      </p:sp>
      <p:sp>
        <p:nvSpPr>
          <p:cNvPr id="31" name="Oval 30"/>
          <p:cNvSpPr/>
          <p:nvPr/>
        </p:nvSpPr>
        <p:spPr>
          <a:xfrm>
            <a:off x="6762750" y="2894011"/>
            <a:ext cx="40005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7</a:t>
            </a:r>
          </a:p>
        </p:txBody>
      </p:sp>
      <p:cxnSp>
        <p:nvCxnSpPr>
          <p:cNvPr id="32" name="Straight Arrow Connector 31"/>
          <p:cNvCxnSpPr>
            <a:stCxn id="27" idx="6"/>
            <a:endCxn id="28" idx="2"/>
          </p:cNvCxnSpPr>
          <p:nvPr/>
        </p:nvCxnSpPr>
        <p:spPr>
          <a:xfrm>
            <a:off x="2190750" y="3198811"/>
            <a:ext cx="85725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6"/>
          </p:cNvCxnSpPr>
          <p:nvPr/>
        </p:nvCxnSpPr>
        <p:spPr>
          <a:xfrm>
            <a:off x="3448050" y="3198811"/>
            <a:ext cx="8001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648200" y="3198811"/>
            <a:ext cx="85725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905500" y="3198811"/>
            <a:ext cx="85725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4"/>
            <a:endCxn id="27" idx="4"/>
          </p:cNvCxnSpPr>
          <p:nvPr/>
        </p:nvCxnSpPr>
        <p:spPr>
          <a:xfrm rot="5400000">
            <a:off x="4475163" y="1017587"/>
            <a:ext cx="3175" cy="4972050"/>
          </a:xfrm>
          <a:prstGeom prst="bentConnector3">
            <a:avLst>
              <a:gd name="adj1" fmla="val 29191067"/>
            </a:avLst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97" name="TextBox 45"/>
          <p:cNvSpPr txBox="1">
            <a:spLocks noChangeArrowheads="1"/>
          </p:cNvSpPr>
          <p:nvPr/>
        </p:nvSpPr>
        <p:spPr bwMode="auto">
          <a:xfrm>
            <a:off x="372666" y="5064204"/>
            <a:ext cx="839033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 circuit which generates a prescribed sequence of bits, in </a:t>
            </a:r>
            <a:r>
              <a:rPr lang="en-US" sz="2400" dirty="0" err="1">
                <a:latin typeface="Calibri" pitchFamily="34" charset="0"/>
              </a:rPr>
              <a:t>synchronium</a:t>
            </a:r>
            <a:r>
              <a:rPr lang="en-US" sz="2400" dirty="0">
                <a:latin typeface="Calibri" pitchFamily="34" charset="0"/>
              </a:rPr>
              <a:t> with a clock, is referred to as a </a:t>
            </a:r>
            <a:r>
              <a:rPr lang="en-US" sz="2400" b="1" dirty="0">
                <a:latin typeface="Calibri" pitchFamily="34" charset="0"/>
              </a:rPr>
              <a:t>Sequence Generator.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628650" y="1995607"/>
            <a:ext cx="7886700" cy="196977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Sequence  Generators can be used for:</a:t>
            </a:r>
          </a:p>
          <a:p>
            <a:pPr lvl="1" eaLnBrk="1" hangingPunct="1"/>
            <a:r>
              <a:rPr lang="en-US" sz="3200" dirty="0" smtClean="0"/>
              <a:t>Counters</a:t>
            </a:r>
          </a:p>
          <a:p>
            <a:pPr lvl="1" eaLnBrk="1" hangingPunct="1"/>
            <a:r>
              <a:rPr lang="en-US" sz="3200" dirty="0" smtClean="0"/>
              <a:t>Random bit generators</a:t>
            </a:r>
          </a:p>
          <a:p>
            <a:pPr lvl="1" eaLnBrk="1" hangingPunct="1"/>
            <a:r>
              <a:rPr lang="en-US" sz="3200" dirty="0" smtClean="0"/>
              <a:t>Prescribed period and Sequence generator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9DA5B5-1C0A-4655-B255-B4A8D3D2EFF3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object 2"/>
          <p:cNvSpPr txBox="1"/>
          <p:nvPr/>
        </p:nvSpPr>
        <p:spPr>
          <a:xfrm>
            <a:off x="1374060" y="609600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1062C3-D3A8-4690-8D01-060CE7ABDEAB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23557" name="Picture 2" descr="F:\nilesh\syllabus comp 2019\FDP  DATA ON DEL LAB N THEORY\diagrams\FINAL\truth table of sequence generat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925" y="2209800"/>
            <a:ext cx="72469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1801416" y="1065212"/>
            <a:ext cx="40005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3058716" y="1065212"/>
            <a:ext cx="40005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4258866" y="1065212"/>
            <a:ext cx="40005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5</a:t>
            </a:r>
          </a:p>
        </p:txBody>
      </p:sp>
      <p:sp>
        <p:nvSpPr>
          <p:cNvPr id="19" name="Oval 18"/>
          <p:cNvSpPr/>
          <p:nvPr/>
        </p:nvSpPr>
        <p:spPr>
          <a:xfrm>
            <a:off x="5516166" y="1065212"/>
            <a:ext cx="40005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6</a:t>
            </a:r>
          </a:p>
        </p:txBody>
      </p:sp>
      <p:sp>
        <p:nvSpPr>
          <p:cNvPr id="20" name="Oval 19"/>
          <p:cNvSpPr/>
          <p:nvPr/>
        </p:nvSpPr>
        <p:spPr>
          <a:xfrm>
            <a:off x="6773466" y="1065212"/>
            <a:ext cx="40005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7</a:t>
            </a:r>
          </a:p>
        </p:txBody>
      </p:sp>
      <p:cxnSp>
        <p:nvCxnSpPr>
          <p:cNvPr id="21" name="Straight Arrow Connector 20"/>
          <p:cNvCxnSpPr>
            <a:stCxn id="16" idx="6"/>
            <a:endCxn id="17" idx="2"/>
          </p:cNvCxnSpPr>
          <p:nvPr/>
        </p:nvCxnSpPr>
        <p:spPr>
          <a:xfrm>
            <a:off x="2201466" y="1370012"/>
            <a:ext cx="85725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6"/>
          </p:cNvCxnSpPr>
          <p:nvPr/>
        </p:nvCxnSpPr>
        <p:spPr>
          <a:xfrm>
            <a:off x="3458766" y="1370012"/>
            <a:ext cx="8001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58916" y="1370012"/>
            <a:ext cx="85725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16216" y="1370012"/>
            <a:ext cx="85725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0" idx="4"/>
            <a:endCxn id="16" idx="4"/>
          </p:cNvCxnSpPr>
          <p:nvPr/>
        </p:nvCxnSpPr>
        <p:spPr>
          <a:xfrm rot="5400000">
            <a:off x="4487862" y="-810419"/>
            <a:ext cx="1588" cy="4972050"/>
          </a:xfrm>
          <a:prstGeom prst="bentConnector3">
            <a:avLst>
              <a:gd name="adj1" fmla="val 29191067"/>
            </a:avLst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1" y="1066800"/>
            <a:ext cx="7886700" cy="709612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K-Map &amp; Simplification: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41B557-933F-4610-9CAD-C37E32D617F5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24581" name="Picture 2" descr="F:\nilesh\syllabus comp 2019\FDP  DATA ON DEL LAB N THEORY\diagrams\FINAL\kmap sequence g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790575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3000"/>
            <a:ext cx="7886700" cy="982663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K-Map &amp; Simplification: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04FAD9-2C6B-4242-95EC-8752B5886303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25605" name="Picture 2" descr="F:\nilesh\syllabus comp 2019\FDP  DATA ON DEL LAB N THEORY\diagrams\FINAL\kmap sequence gen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267" y="2565400"/>
            <a:ext cx="7640240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4896</TotalTime>
  <Words>208</Words>
  <Application>Microsoft Office PowerPoint</Application>
  <PresentationFormat>On-screen Show (4:3)</PresentationFormat>
  <Paragraphs>102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Points covered </vt:lpstr>
      <vt:lpstr>Department Vision &amp; Mission</vt:lpstr>
      <vt:lpstr>Slide 4</vt:lpstr>
      <vt:lpstr>Design &amp; implement Sequence generator using MS JK flip-flop </vt:lpstr>
      <vt:lpstr>Slide 6</vt:lpstr>
      <vt:lpstr>Slide 7</vt:lpstr>
      <vt:lpstr>K-Map &amp; Simplification:</vt:lpstr>
      <vt:lpstr>K-Map &amp; Simplification: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amar</cp:lastModifiedBy>
  <cp:revision>130</cp:revision>
  <dcterms:created xsi:type="dcterms:W3CDTF">2020-06-12T11:01:57Z</dcterms:created>
  <dcterms:modified xsi:type="dcterms:W3CDTF">2021-03-09T04:33:08Z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