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5" r:id="rId4"/>
    <p:sldId id="353" r:id="rId5"/>
    <p:sldId id="354" r:id="rId6"/>
    <p:sldId id="355" r:id="rId7"/>
    <p:sldId id="356" r:id="rId8"/>
    <p:sldId id="357" r:id="rId9"/>
    <p:sldId id="358" r:id="rId10"/>
    <p:sldId id="360" r:id="rId11"/>
    <p:sldId id="361" r:id="rId12"/>
    <p:sldId id="362" r:id="rId13"/>
    <p:sldId id="363" r:id="rId14"/>
    <p:sldId id="364" r:id="rId15"/>
    <p:sldId id="366" r:id="rId16"/>
    <p:sldId id="367" r:id="rId17"/>
    <p:sldId id="268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E4BA-89BF-4EED-8799-8542BAA0F0A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78F6-A921-4E21-8B60-AF73654EB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78F6-A921-4E21-8B60-AF73654EB2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F0B0751-23B1-4532-BDC6-3165CA6403FF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4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2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2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95066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88C89E-CD0D-48AA-98AE-2F5E1A6394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38400" y="2514600"/>
            <a:ext cx="4724400" cy="9144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5400" b="1" dirty="0" smtClean="0"/>
              <a:t>Sequential Logic Design – Sequence Detector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AAE757-15A6-4451-AA0C-5CDCD95C86B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31749" name="Picture 9" descr="F:\nilesh\syllabus comp 2019\FDP  DATA ON DEL LAB N THEORY\diagrams\FINAL\sequence detector\truth ta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9575"/>
            <a:ext cx="7748588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1337"/>
            <a:ext cx="7886700" cy="754063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K-Map &amp; Simplification: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68F437-B6D0-4056-969C-F0C09880D43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32773" name="Picture 3" descr="F:\nilesh\syllabus comp 2019\FDP  DATA ON DEL LAB N THEORY\diagrams\FINAL\sequence detector\KMAP SEQUENCE DETEC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052512"/>
            <a:ext cx="7567613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609600"/>
            <a:ext cx="7886700" cy="449263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Sequence Detector Circuit Diagram: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D3E363D-6431-43B2-950C-899BA970CC6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33797" name="Picture 2" descr="F:\nilesh\syllabus comp 2019\FDP  DATA ON DEL LAB N THEORY\diagrams\FINAL\sequence detector\SEQUENCE DETEC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6967538" cy="544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7279482" y="1476376"/>
            <a:ext cx="1864519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Input Expressions</a:t>
            </a:r>
          </a:p>
          <a:p>
            <a:r>
              <a:rPr lang="en-US" sz="2400" b="1">
                <a:latin typeface="Calibri" pitchFamily="34" charset="0"/>
              </a:rPr>
              <a:t>     for Flip-Flop</a:t>
            </a:r>
          </a:p>
          <a:p>
            <a:endParaRPr lang="en-US">
              <a:latin typeface="Calibri" pitchFamily="34" charset="0"/>
            </a:endParaRPr>
          </a:p>
        </p:txBody>
      </p:sp>
      <p:pic>
        <p:nvPicPr>
          <p:cNvPr id="33799" name="Picture 4" descr="F:\nilesh\syllabus comp 2019\FDP  DATA ON DEL LAB N THEORY\diagrams\FINAL\sequence detector\EQUATIO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62812" y="3336925"/>
            <a:ext cx="1881188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ar\Documents\Bluetooth Folder\New Doc 2020-10-16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99996"/>
            <a:ext cx="9144000" cy="59866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mar\Documents\Bluetooth Folder\New Doc 2020-10-16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5232"/>
            <a:ext cx="9144000" cy="5848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C:\Users\amar\Documents\Bluetooth Folder\New Doc 2020-10-17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344709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b="1" dirty="0" smtClean="0"/>
              <a:t>Johnson or Twisting Ring </a:t>
            </a:r>
          </a:p>
          <a:p>
            <a:r>
              <a:rPr lang="en-US" sz="2800" b="1" dirty="0" smtClean="0"/>
              <a:t>Counter</a:t>
            </a:r>
            <a:endParaRPr lang="en-US" sz="2800" b="1" dirty="0"/>
          </a:p>
        </p:txBody>
      </p:sp>
      <p:pic>
        <p:nvPicPr>
          <p:cNvPr id="27650" name="Picture 2" descr="C:\Users\amar\Documents\Bluetooth Folder\New Doc 2020-10-17 (1)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7239000" cy="2286000"/>
          </a:xfrm>
          <a:prstGeom prst="rect">
            <a:avLst/>
          </a:prstGeom>
          <a:noFill/>
        </p:spPr>
      </p:pic>
      <p:pic>
        <p:nvPicPr>
          <p:cNvPr id="27651" name="Picture 3" descr="C:\Users\amar\Documents\Bluetooth Folder\New Doc 2020-10-17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3020" y="2971800"/>
            <a:ext cx="466098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  <p:sp>
        <p:nvSpPr>
          <p:cNvPr id="8" name="object 3"/>
          <p:cNvSpPr txBox="1"/>
          <p:nvPr/>
        </p:nvSpPr>
        <p:spPr>
          <a:xfrm>
            <a:off x="368299" y="1999166"/>
            <a:ext cx="846391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Sequence Detector truth table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04800" y="1066800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 K Flip Flop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JK truth table</a:t>
            </a:r>
          </a:p>
        </p:txBody>
      </p:sp>
      <p:graphicFrame>
        <p:nvGraphicFramePr>
          <p:cNvPr id="41988" name="Group 4"/>
          <p:cNvGraphicFramePr>
            <a:graphicFrameLocks noGrp="1"/>
          </p:cNvGraphicFramePr>
          <p:nvPr/>
        </p:nvGraphicFramePr>
        <p:xfrm>
          <a:off x="457201" y="2286000"/>
          <a:ext cx="4041775" cy="1841500"/>
        </p:xfrm>
        <a:graphic>
          <a:graphicData uri="http://schemas.openxmlformats.org/drawingml/2006/table">
            <a:tbl>
              <a:tblPr/>
              <a:tblGrid>
                <a:gridCol w="1346200"/>
                <a:gridCol w="1349375"/>
                <a:gridCol w="1346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04" name="Group 20"/>
          <p:cNvGraphicFramePr>
            <a:graphicFrameLocks noGrp="1"/>
          </p:cNvGraphicFramePr>
          <p:nvPr/>
        </p:nvGraphicFramePr>
        <p:xfrm>
          <a:off x="4876800" y="2209800"/>
          <a:ext cx="4043363" cy="1939926"/>
        </p:xfrm>
        <a:graphic>
          <a:graphicData uri="http://schemas.openxmlformats.org/drawingml/2006/table">
            <a:tbl>
              <a:tblPr/>
              <a:tblGrid>
                <a:gridCol w="1011238"/>
                <a:gridCol w="1011237"/>
                <a:gridCol w="1011238"/>
                <a:gridCol w="100965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36906" name="Text Box 41"/>
          <p:cNvSpPr txBox="1">
            <a:spLocks noChangeArrowheads="1"/>
          </p:cNvSpPr>
          <p:nvPr/>
        </p:nvSpPr>
        <p:spPr bwMode="auto">
          <a:xfrm>
            <a:off x="4876800" y="1676400"/>
            <a:ext cx="3886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Georgia" pitchFamily="16" charset="0"/>
              </a:rPr>
              <a:t>JK excitation table</a:t>
            </a:r>
          </a:p>
          <a:p>
            <a:pPr eaLnBrk="1" hangingPunct="1"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23E63E3-A97F-4B7F-91BE-C3B9533525F6}" type="datetime4">
              <a:rPr lang="en-US" smtClean="0"/>
              <a:pPr/>
              <a:t>October 18,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0465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1143000"/>
            <a:ext cx="9829800" cy="1106488"/>
          </a:xfrm>
        </p:spPr>
        <p:txBody>
          <a:bodyPr rtlCol="0">
            <a:normAutofit/>
          </a:bodyPr>
          <a:lstStyle/>
          <a:p>
            <a:pPr algn="ctr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Times New Roman"/>
              </a:rPr>
              <a:t>Design &amp; implement Sequence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</a:rPr>
              <a:t>detector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Times New Roman"/>
              </a:rPr>
              <a:t> using MS JK flip-flop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Mangal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Mangal"/>
              </a:rPr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EB9399-AC9D-4507-B0EB-0C1B043C0DE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26" name="Picture 2" descr="C:\Users\amar\Documents\Bluetooth Folder\New Doc 2020-10-12 (1)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7366"/>
            <a:ext cx="9144000" cy="52306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1143000"/>
            <a:ext cx="9829800" cy="1106488"/>
          </a:xfrm>
        </p:spPr>
        <p:txBody>
          <a:bodyPr rtlCol="0">
            <a:normAutofit/>
          </a:bodyPr>
          <a:lstStyle/>
          <a:p>
            <a:pPr algn="ctr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Times New Roman"/>
              </a:rPr>
              <a:t>Design &amp; implement Sequence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</a:rPr>
              <a:t>detector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Times New Roman"/>
              </a:rPr>
              <a:t> using MS JK flip-flop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Mangal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Mangal"/>
              </a:rPr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EB9399-AC9D-4507-B0EB-0C1B043C0DE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050" name="Picture 2" descr="C:\Users\amar\Documents\Bluetooth Folder\New Doc 2020-10-12 (1)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9144000" cy="5078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28650" y="1765300"/>
            <a:ext cx="7973616" cy="2954655"/>
          </a:xfrm>
        </p:spPr>
        <p:txBody>
          <a:bodyPr/>
          <a:lstStyle/>
          <a:p>
            <a:pPr eaLnBrk="1" hangingPunct="1"/>
            <a:r>
              <a:rPr lang="en-US" smtClean="0"/>
              <a:t>The specified input sequence can be detected using a sequential machine called as Sequence Detector.</a:t>
            </a:r>
          </a:p>
          <a:p>
            <a:pPr eaLnBrk="1" hangingPunct="1"/>
            <a:r>
              <a:rPr lang="en-US" smtClean="0"/>
              <a:t>Output of the circuit goes High when a prescribed input sequence is detected.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b="1" smtClean="0"/>
              <a:t>Example: </a:t>
            </a:r>
            <a:r>
              <a:rPr lang="en-US" b="1" smtClean="0">
                <a:ea typeface="Calibri" pitchFamily="34" charset="0"/>
                <a:cs typeface="Times New Roman" pitchFamily="18" charset="0"/>
              </a:rPr>
              <a:t>Design and implement Sequence detector for sequence </a:t>
            </a:r>
            <a:r>
              <a:rPr lang="en-US" b="1" smtClean="0"/>
              <a:t>1010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99BAAF3-EC82-4AC9-A6A9-D331CA7A34E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30887"/>
          </a:xfrm>
        </p:spPr>
        <p:txBody>
          <a:bodyPr/>
          <a:lstStyle/>
          <a:p>
            <a:pPr eaLnBrk="1" hangingPunct="1"/>
            <a:r>
              <a:rPr lang="en-US" smtClean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5A145A-E89F-4E1D-97F2-EEEAAEBDDBAF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8677" name="Picture 2" descr="F:\nilesh\syllabus comp 2019\FDP  DATA ON DEL LAB N THEORY\diagrams\FINAL\sequence detector\state 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322" y="3000376"/>
            <a:ext cx="5157788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6477000" y="2667000"/>
            <a:ext cx="209431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State:</a:t>
            </a:r>
          </a:p>
          <a:p>
            <a:endParaRPr lang="en-US" sz="2000" b="1" dirty="0">
              <a:latin typeface="Calibri" pitchFamily="34" charset="0"/>
            </a:endParaRPr>
          </a:p>
          <a:p>
            <a:r>
              <a:rPr lang="en-US" sz="2800" b="1" dirty="0">
                <a:latin typeface="Calibri" pitchFamily="34" charset="0"/>
              </a:rPr>
              <a:t>A – Initial State</a:t>
            </a:r>
          </a:p>
          <a:p>
            <a:r>
              <a:rPr lang="en-US" sz="2800" b="1" dirty="0">
                <a:latin typeface="Calibri" pitchFamily="34" charset="0"/>
              </a:rPr>
              <a:t>B – 1 is seen</a:t>
            </a:r>
          </a:p>
          <a:p>
            <a:r>
              <a:rPr lang="en-US" sz="2800" b="1" dirty="0">
                <a:latin typeface="Calibri" pitchFamily="34" charset="0"/>
              </a:rPr>
              <a:t>C – 10 is seen</a:t>
            </a:r>
          </a:p>
          <a:p>
            <a:r>
              <a:rPr lang="en-US" sz="2800" b="1" dirty="0">
                <a:latin typeface="Calibri" pitchFamily="34" charset="0"/>
              </a:rPr>
              <a:t>D – 101 is seen</a:t>
            </a:r>
          </a:p>
        </p:txBody>
      </p:sp>
      <p:sp>
        <p:nvSpPr>
          <p:cNvPr id="28679" name="Content Placeholder 8"/>
          <p:cNvSpPr>
            <a:spLocks noGrp="1"/>
          </p:cNvSpPr>
          <p:nvPr>
            <p:ph idx="1"/>
          </p:nvPr>
        </p:nvSpPr>
        <p:spPr>
          <a:xfrm>
            <a:off x="1278732" y="1793876"/>
            <a:ext cx="6950869" cy="738664"/>
          </a:xfrm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b="1" smtClean="0"/>
              <a:t>      State Diagram</a:t>
            </a:r>
          </a:p>
          <a:p>
            <a:pPr eaLnBrk="1" hangingPunct="1">
              <a:buFont typeface="Arial" charset="0"/>
              <a:buNone/>
            </a:pPr>
            <a:r>
              <a:rPr lang="en-US" b="1" smtClean="0"/>
              <a:t> sequence: 1  0  1  0         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57250" y="669926"/>
            <a:ext cx="78867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3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1B5DEE8-9C7B-4F43-8EA6-08935DF12D84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9700" name="Picture 2" descr="F:\nilesh\syllabus comp 2019\FDP  DATA ON DEL LAB N THEORY\diagrams\FINAL\sequence detector\state 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122" y="4013201"/>
            <a:ext cx="6580584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722313"/>
          <a:ext cx="6581274" cy="3176334"/>
        </p:xfrm>
        <a:graphic>
          <a:graphicData uri="http://schemas.openxmlformats.org/drawingml/2006/table">
            <a:tbl>
              <a:tblPr/>
              <a:tblGrid>
                <a:gridCol w="2339917"/>
                <a:gridCol w="2339917"/>
                <a:gridCol w="1901440"/>
              </a:tblGrid>
              <a:tr h="52938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mbria"/>
                          <a:ea typeface="Times New Roman"/>
                          <a:cs typeface="Mangal"/>
                        </a:rPr>
                        <a:t>PRESENT STATE</a:t>
                      </a:r>
                      <a:endParaRPr lang="en-US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mbria"/>
                          <a:ea typeface="Times New Roman"/>
                          <a:cs typeface="Mangal"/>
                        </a:rPr>
                        <a:t>NEXT STATE OUTPUT</a:t>
                      </a:r>
                      <a:endParaRPr lang="en-US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93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mbria"/>
                          <a:ea typeface="Times New Roman"/>
                          <a:cs typeface="Mangal"/>
                        </a:rPr>
                        <a:t>X=0</a:t>
                      </a:r>
                      <a:endParaRPr lang="en-US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mbria"/>
                          <a:ea typeface="Times New Roman"/>
                          <a:cs typeface="Mangal"/>
                        </a:rPr>
                        <a:t>X=1</a:t>
                      </a:r>
                      <a:endParaRPr lang="en-US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529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mbria"/>
                          <a:ea typeface="Times New Roman"/>
                          <a:cs typeface="Mangal"/>
                        </a:rPr>
                        <a:t>A</a:t>
                      </a:r>
                      <a:endParaRPr lang="en-US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mbria"/>
                          <a:ea typeface="Times New Roman"/>
                          <a:cs typeface="Mangal"/>
                        </a:rPr>
                        <a:t>A , 0</a:t>
                      </a:r>
                      <a:endParaRPr lang="en-US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mbria"/>
                          <a:ea typeface="Times New Roman"/>
                          <a:cs typeface="Mangal"/>
                        </a:rPr>
                        <a:t>B , 0</a:t>
                      </a:r>
                      <a:endParaRPr lang="en-US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mbria"/>
                          <a:ea typeface="Times New Roman"/>
                          <a:cs typeface="Mangal"/>
                        </a:rPr>
                        <a:t>B</a:t>
                      </a:r>
                      <a:endParaRPr lang="en-US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mbria"/>
                          <a:ea typeface="Times New Roman"/>
                          <a:cs typeface="Mangal"/>
                        </a:rPr>
                        <a:t>C , 0</a:t>
                      </a:r>
                      <a:endParaRPr lang="en-US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mbria"/>
                          <a:ea typeface="Times New Roman"/>
                          <a:cs typeface="Mangal"/>
                        </a:rPr>
                        <a:t>B , 0</a:t>
                      </a:r>
                      <a:endParaRPr lang="en-US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529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mbria"/>
                          <a:ea typeface="Times New Roman"/>
                          <a:cs typeface="Mangal"/>
                        </a:rPr>
                        <a:t>C</a:t>
                      </a:r>
                      <a:endParaRPr lang="en-US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mbria"/>
                          <a:ea typeface="Times New Roman"/>
                          <a:cs typeface="Mangal"/>
                        </a:rPr>
                        <a:t>A, 0</a:t>
                      </a:r>
                      <a:endParaRPr lang="en-US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mbria"/>
                          <a:ea typeface="Times New Roman"/>
                          <a:cs typeface="Mangal"/>
                        </a:rPr>
                        <a:t>D, 0</a:t>
                      </a:r>
                      <a:endParaRPr lang="en-US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mbria"/>
                          <a:ea typeface="Times New Roman"/>
                          <a:cs typeface="Mangal"/>
                        </a:rPr>
                        <a:t>D</a:t>
                      </a:r>
                      <a:endParaRPr lang="en-US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mbria"/>
                          <a:ea typeface="Times New Roman"/>
                          <a:cs typeface="Mangal"/>
                        </a:rPr>
                        <a:t>C , 1</a:t>
                      </a:r>
                      <a:endParaRPr lang="en-US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mbria"/>
                          <a:ea typeface="Times New Roman"/>
                          <a:cs typeface="Mangal"/>
                        </a:rPr>
                        <a:t>B, </a:t>
                      </a:r>
                      <a:r>
                        <a:rPr lang="en-US" sz="2000" b="1" dirty="0" smtClean="0">
                          <a:latin typeface="Cambria"/>
                          <a:ea typeface="Times New Roman"/>
                          <a:cs typeface="Mangal"/>
                        </a:rPr>
                        <a:t>0</a:t>
                      </a:r>
                      <a:endParaRPr lang="en-US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5528</TotalTime>
  <Words>263</Words>
  <Application>Microsoft Office PowerPoint</Application>
  <PresentationFormat>On-screen Show (4:3)</PresentationFormat>
  <Paragraphs>122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Points covered </vt:lpstr>
      <vt:lpstr>Department Vision &amp; Mission</vt:lpstr>
      <vt:lpstr>Slide 4</vt:lpstr>
      <vt:lpstr>Design &amp; implement Sequence detector using MS JK flip-flop </vt:lpstr>
      <vt:lpstr>Design &amp; implement Sequence detector using MS JK flip-flop </vt:lpstr>
      <vt:lpstr>Slide 7</vt:lpstr>
      <vt:lpstr>    </vt:lpstr>
      <vt:lpstr>Slide 9</vt:lpstr>
      <vt:lpstr>Slide 10</vt:lpstr>
      <vt:lpstr>K-Map &amp; Simplification:</vt:lpstr>
      <vt:lpstr>Sequence Detector Circuit Diagram: 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136</cp:revision>
  <dcterms:created xsi:type="dcterms:W3CDTF">2020-06-12T11:01:57Z</dcterms:created>
  <dcterms:modified xsi:type="dcterms:W3CDTF">2020-10-18T19:38:21Z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