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font" Target="fonts/RobotoSlab-bold.fntdata"/><Relationship Id="rId12" Type="http://schemas.openxmlformats.org/officeDocument/2006/relationships/font" Target="fonts/RobotoSlab-regular.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ebff67a27_0_4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ebff67a27_0_4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ebff67a27_0_4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ebff67a27_0_4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ebff67a27_0_4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ebff67a27_0_4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ebff67a27_0_4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ebff67a27_0_4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ebff67a27_0_4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ebff67a27_0_4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6</a:t>
            </a:r>
            <a:endParaRPr/>
          </a:p>
        </p:txBody>
      </p:sp>
      <p:sp>
        <p:nvSpPr>
          <p:cNvPr id="278" name="Google Shape;278;p13"/>
          <p:cNvSpPr txBox="1"/>
          <p:nvPr>
            <p:ph idx="1" type="subTitle"/>
          </p:nvPr>
        </p:nvSpPr>
        <p:spPr>
          <a:xfrm>
            <a:off x="824000" y="3308600"/>
            <a:ext cx="4255500" cy="6954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sz="2400">
                <a:latin typeface="Roboto Slab"/>
                <a:ea typeface="Roboto Slab"/>
                <a:cs typeface="Roboto Slab"/>
                <a:sym typeface="Roboto Slab"/>
              </a:rPr>
              <a:t>Haotian Zhang, Souvik Dey, Siddhesh Pawar, Galekwan Sango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45025" y="114375"/>
            <a:ext cx="4255500" cy="116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AWS Rekognition Template</a:t>
            </a:r>
            <a:endParaRPr/>
          </a:p>
        </p:txBody>
      </p:sp>
      <p:sp>
        <p:nvSpPr>
          <p:cNvPr id="284" name="Google Shape;284;p14"/>
          <p:cNvSpPr txBox="1"/>
          <p:nvPr>
            <p:ph idx="1" type="subTitle"/>
          </p:nvPr>
        </p:nvSpPr>
        <p:spPr>
          <a:xfrm>
            <a:off x="475300" y="1477875"/>
            <a:ext cx="4255500" cy="329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4065"/>
              </a:buClr>
              <a:buSzPts val="605"/>
              <a:buFont typeface="Arial"/>
              <a:buNone/>
            </a:pPr>
            <a:r>
              <a:rPr i="1" lang="en" sz="2400">
                <a:latin typeface="Arial"/>
                <a:ea typeface="Arial"/>
                <a:cs typeface="Arial"/>
                <a:sym typeface="Arial"/>
              </a:rPr>
              <a:t>Our project is a security application that captures video frames off of a </a:t>
            </a:r>
            <a:r>
              <a:rPr i="1" lang="en" sz="2400">
                <a:latin typeface="Arial"/>
                <a:ea typeface="Arial"/>
                <a:cs typeface="Arial"/>
                <a:sym typeface="Arial"/>
              </a:rPr>
              <a:t>live</a:t>
            </a:r>
            <a:r>
              <a:rPr i="1" lang="en" sz="2400">
                <a:latin typeface="Arial"/>
                <a:ea typeface="Arial"/>
                <a:cs typeface="Arial"/>
                <a:sym typeface="Arial"/>
              </a:rPr>
              <a:t> video stream and compares them against a dataset of criminals pictures for detection. And returns an alert when detection occurs</a:t>
            </a:r>
            <a:endParaRPr sz="2400">
              <a:latin typeface="Roboto"/>
              <a:ea typeface="Roboto"/>
              <a:cs typeface="Roboto"/>
              <a:sym typeface="Roboto"/>
            </a:endParaRPr>
          </a:p>
          <a:p>
            <a:pPr indent="0" lvl="0" marL="0" rtl="0" algn="l">
              <a:lnSpc>
                <a:spcPct val="80000"/>
              </a:lnSpc>
              <a:spcBef>
                <a:spcPts val="1600"/>
              </a:spcBef>
              <a:spcAft>
                <a:spcPts val="0"/>
              </a:spcAft>
              <a:buSzPts val="605"/>
              <a:buNone/>
            </a:pPr>
            <a:r>
              <a:t/>
            </a:r>
            <a:endParaRPr sz="2400"/>
          </a:p>
        </p:txBody>
      </p:sp>
      <p:pic>
        <p:nvPicPr>
          <p:cNvPr id="285" name="Google Shape;285;p14"/>
          <p:cNvPicPr preferRelativeResize="0"/>
          <p:nvPr/>
        </p:nvPicPr>
        <p:blipFill>
          <a:blip r:embed="rId3">
            <a:alphaModFix/>
          </a:blip>
          <a:stretch>
            <a:fillRect/>
          </a:stretch>
        </p:blipFill>
        <p:spPr>
          <a:xfrm>
            <a:off x="4929750" y="1009300"/>
            <a:ext cx="3996186" cy="266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545025" y="114375"/>
            <a:ext cx="4255500" cy="59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91" name="Google Shape;291;p15"/>
          <p:cNvSpPr txBox="1"/>
          <p:nvPr>
            <p:ph idx="1" type="subTitle"/>
          </p:nvPr>
        </p:nvSpPr>
        <p:spPr>
          <a:xfrm>
            <a:off x="501450" y="858900"/>
            <a:ext cx="4255500" cy="411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00">
                <a:latin typeface="Roboto"/>
                <a:ea typeface="Roboto"/>
                <a:cs typeface="Roboto"/>
                <a:sym typeface="Roboto"/>
              </a:rPr>
              <a:t>Imagine having the ability to capture real-time video streams, recognize objects through deep learning, and then initiate actions or notifications based on the identified objects.</a:t>
            </a:r>
            <a:endParaRPr sz="1200">
              <a:latin typeface="Roboto"/>
              <a:ea typeface="Roboto"/>
              <a:cs typeface="Roboto"/>
              <a:sym typeface="Roboto"/>
            </a:endParaRPr>
          </a:p>
          <a:p>
            <a:pPr indent="0" lvl="0" marL="0" rtl="0" algn="l">
              <a:lnSpc>
                <a:spcPct val="95000"/>
              </a:lnSpc>
              <a:spcBef>
                <a:spcPts val="1600"/>
              </a:spcBef>
              <a:spcAft>
                <a:spcPts val="0"/>
              </a:spcAft>
              <a:buSzPts val="605"/>
              <a:buNone/>
            </a:pPr>
            <a:r>
              <a:rPr lang="en" sz="1200">
                <a:latin typeface="Roboto"/>
                <a:ea typeface="Roboto"/>
                <a:cs typeface="Roboto"/>
                <a:sym typeface="Roboto"/>
              </a:rPr>
              <a:t>This is precisely what our project, built on AWS, aims to help you achieve. </a:t>
            </a:r>
            <a:endParaRPr sz="1200">
              <a:latin typeface="Roboto"/>
              <a:ea typeface="Roboto"/>
              <a:cs typeface="Roboto"/>
              <a:sym typeface="Roboto"/>
            </a:endParaRPr>
          </a:p>
          <a:p>
            <a:pPr indent="0" lvl="0" marL="0" rtl="0" algn="l">
              <a:lnSpc>
                <a:spcPct val="95000"/>
              </a:lnSpc>
              <a:spcBef>
                <a:spcPts val="1600"/>
              </a:spcBef>
              <a:spcAft>
                <a:spcPts val="1600"/>
              </a:spcAft>
              <a:buSzPts val="605"/>
              <a:buNone/>
            </a:pPr>
            <a:r>
              <a:rPr lang="en" sz="1200">
                <a:latin typeface="Roboto"/>
                <a:ea typeface="Roboto"/>
                <a:cs typeface="Roboto"/>
                <a:sym typeface="Roboto"/>
              </a:rPr>
              <a:t>The prototype was specifically designed to address a particular use case: alerting based on a live video feed from an IP security camera. At a high level, the solution operates as follows: a camera monitors a designated area, streaming video across the network to a video capture client. The client samples video frames and transmits them to AWS, where they undergo analysis and are stored alongside metadata. If certain objects are identified in the analyzed video frames, SMS alerts are dispatched. Upon receiving an SMS alert, individuals may want to understand the cause, and for this, sampled video frames can be promptly monitored through a web-based user interface with low latency.</a:t>
            </a:r>
            <a:endParaRPr sz="1200">
              <a:latin typeface="Roboto"/>
              <a:ea typeface="Roboto"/>
              <a:cs typeface="Roboto"/>
              <a:sym typeface="Roboto"/>
            </a:endParaRPr>
          </a:p>
        </p:txBody>
      </p:sp>
      <p:pic>
        <p:nvPicPr>
          <p:cNvPr id="292" name="Google Shape;292;p15"/>
          <p:cNvPicPr preferRelativeResize="0"/>
          <p:nvPr/>
        </p:nvPicPr>
        <p:blipFill rotWithShape="1">
          <a:blip r:embed="rId3">
            <a:alphaModFix/>
          </a:blip>
          <a:srcRect b="0" l="9645" r="9637" t="0"/>
          <a:stretch/>
        </p:blipFill>
        <p:spPr>
          <a:xfrm>
            <a:off x="4929750" y="1009300"/>
            <a:ext cx="3996186" cy="266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777600" y="1356825"/>
            <a:ext cx="7588799" cy="3315825"/>
          </a:xfrm>
          <a:prstGeom prst="rect">
            <a:avLst/>
          </a:prstGeom>
          <a:noFill/>
          <a:ln>
            <a:noFill/>
          </a:ln>
        </p:spPr>
      </p:pic>
      <p:sp>
        <p:nvSpPr>
          <p:cNvPr id="298" name="Google Shape;298;p16"/>
          <p:cNvSpPr txBox="1"/>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Aws Technologies</a:t>
            </a:r>
            <a:endParaRPr sz="3000">
              <a:solidFill>
                <a:srgbClr val="FFFFFF"/>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311700" y="128400"/>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Cost Estimate for small to medium store</a:t>
            </a:r>
            <a:endParaRPr sz="3000">
              <a:solidFill>
                <a:srgbClr val="FFFFFF"/>
              </a:solidFill>
              <a:latin typeface="Roboto Slab"/>
              <a:ea typeface="Roboto Slab"/>
              <a:cs typeface="Roboto Slab"/>
              <a:sym typeface="Roboto Slab"/>
            </a:endParaRPr>
          </a:p>
        </p:txBody>
      </p:sp>
      <p:pic>
        <p:nvPicPr>
          <p:cNvPr id="304" name="Google Shape;304;p17"/>
          <p:cNvPicPr preferRelativeResize="0"/>
          <p:nvPr/>
        </p:nvPicPr>
        <p:blipFill>
          <a:blip r:embed="rId3">
            <a:alphaModFix/>
          </a:blip>
          <a:stretch>
            <a:fillRect/>
          </a:stretch>
        </p:blipFill>
        <p:spPr>
          <a:xfrm>
            <a:off x="195975" y="944550"/>
            <a:ext cx="8141734" cy="3732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nvSpPr>
        <p:spPr>
          <a:xfrm>
            <a:off x="311700" y="189425"/>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High-level data flow diagram</a:t>
            </a:r>
            <a:endParaRPr sz="3000">
              <a:solidFill>
                <a:srgbClr val="FFFFFF"/>
              </a:solidFill>
              <a:latin typeface="Roboto Slab"/>
              <a:ea typeface="Roboto Slab"/>
              <a:cs typeface="Roboto Slab"/>
              <a:sym typeface="Roboto Slab"/>
            </a:endParaRPr>
          </a:p>
        </p:txBody>
      </p:sp>
      <p:pic>
        <p:nvPicPr>
          <p:cNvPr id="310" name="Google Shape;310;p18"/>
          <p:cNvPicPr preferRelativeResize="0"/>
          <p:nvPr/>
        </p:nvPicPr>
        <p:blipFill>
          <a:blip r:embed="rId3">
            <a:alphaModFix/>
          </a:blip>
          <a:stretch>
            <a:fillRect/>
          </a:stretch>
        </p:blipFill>
        <p:spPr>
          <a:xfrm>
            <a:off x="745900" y="996850"/>
            <a:ext cx="7652204" cy="3915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