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964" y="106882"/>
            <a:ext cx="8570071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080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9"/>
                </a:moveTo>
                <a:lnTo>
                  <a:pt x="9143999" y="3432419"/>
                </a:lnTo>
                <a:lnTo>
                  <a:pt x="9143999" y="0"/>
                </a:lnTo>
                <a:lnTo>
                  <a:pt x="0" y="0"/>
                </a:lnTo>
                <a:lnTo>
                  <a:pt x="0" y="343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79" y="1711079"/>
                </a:moveTo>
                <a:lnTo>
                  <a:pt x="0" y="1711079"/>
                </a:lnTo>
                <a:lnTo>
                  <a:pt x="0" y="0"/>
                </a:lnTo>
                <a:lnTo>
                  <a:pt x="9143279" y="0"/>
                </a:lnTo>
                <a:lnTo>
                  <a:pt x="9143279" y="171107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1880" y="3597480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59"/>
                </a:lnTo>
              </a:path>
            </a:pathLst>
          </a:custGeom>
          <a:ln w="28424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59"/>
                </a:moveTo>
                <a:lnTo>
                  <a:pt x="9143999" y="5045759"/>
                </a:lnTo>
                <a:lnTo>
                  <a:pt x="9143999" y="0"/>
                </a:lnTo>
                <a:lnTo>
                  <a:pt x="0" y="0"/>
                </a:lnTo>
                <a:lnTo>
                  <a:pt x="0" y="504575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14296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39"/>
                </a:moveTo>
                <a:lnTo>
                  <a:pt x="9143999" y="539"/>
                </a:lnTo>
                <a:lnTo>
                  <a:pt x="9143999" y="0"/>
                </a:lnTo>
                <a:lnTo>
                  <a:pt x="0" y="0"/>
                </a:lnTo>
                <a:lnTo>
                  <a:pt x="0" y="53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85" y="502744"/>
            <a:ext cx="35585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665" y="1454055"/>
            <a:ext cx="437197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80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9"/>
                </a:moveTo>
                <a:lnTo>
                  <a:pt x="9143999" y="3432419"/>
                </a:lnTo>
                <a:lnTo>
                  <a:pt x="9143999" y="0"/>
                </a:lnTo>
                <a:lnTo>
                  <a:pt x="0" y="0"/>
                </a:lnTo>
                <a:lnTo>
                  <a:pt x="0" y="343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79" y="1711079"/>
                </a:moveTo>
                <a:lnTo>
                  <a:pt x="0" y="1711079"/>
                </a:lnTo>
                <a:lnTo>
                  <a:pt x="0" y="0"/>
                </a:lnTo>
                <a:lnTo>
                  <a:pt x="9143279" y="0"/>
                </a:lnTo>
                <a:lnTo>
                  <a:pt x="9143279" y="171107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880" y="3597480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59"/>
                </a:lnTo>
              </a:path>
            </a:pathLst>
          </a:custGeom>
          <a:ln w="28424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80" y="170640"/>
            <a:ext cx="2999159" cy="19933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7553" y="2086655"/>
            <a:ext cx="64230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99920" marR="5080" indent="-188785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AF0"/>
                </a:solidFill>
              </a:rPr>
              <a:t>Department</a:t>
            </a:r>
            <a:r>
              <a:rPr dirty="0" spc="-30">
                <a:solidFill>
                  <a:srgbClr val="FFFAF0"/>
                </a:solidFill>
              </a:rPr>
              <a:t> </a:t>
            </a:r>
            <a:r>
              <a:rPr dirty="0">
                <a:solidFill>
                  <a:srgbClr val="FFFAF0"/>
                </a:solidFill>
              </a:rPr>
              <a:t>of</a:t>
            </a:r>
            <a:r>
              <a:rPr dirty="0" spc="-20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Information</a:t>
            </a:r>
            <a:r>
              <a:rPr dirty="0" spc="-75">
                <a:solidFill>
                  <a:srgbClr val="FFFAF0"/>
                </a:solidFill>
              </a:rPr>
              <a:t> </a:t>
            </a:r>
            <a:r>
              <a:rPr dirty="0" spc="-35">
                <a:solidFill>
                  <a:srgbClr val="FFFAF0"/>
                </a:solidFill>
              </a:rPr>
              <a:t>Technology </a:t>
            </a:r>
            <a:r>
              <a:rPr dirty="0" spc="-735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NB</a:t>
            </a:r>
            <a:r>
              <a:rPr dirty="0">
                <a:solidFill>
                  <a:srgbClr val="FFFAF0"/>
                </a:solidFill>
              </a:rPr>
              <a:t>A</a:t>
            </a:r>
            <a:r>
              <a:rPr dirty="0" spc="-335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Acc</a:t>
            </a:r>
            <a:r>
              <a:rPr dirty="0" spc="-55">
                <a:solidFill>
                  <a:srgbClr val="FFFAF0"/>
                </a:solidFill>
              </a:rPr>
              <a:t>r</a:t>
            </a:r>
            <a:r>
              <a:rPr dirty="0" spc="-5">
                <a:solidFill>
                  <a:srgbClr val="FFFAF0"/>
                </a:solidFill>
              </a:rPr>
              <a:t>edited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7119" y="3004103"/>
            <a:ext cx="65220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9515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FAF0"/>
                </a:solidFill>
                <a:latin typeface="Times New Roman"/>
                <a:cs typeface="Times New Roman"/>
              </a:rPr>
              <a:t>A.P.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 Shah</a:t>
            </a:r>
            <a:r>
              <a:rPr dirty="0" sz="2400" spc="-10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F0"/>
                </a:solidFill>
                <a:latin typeface="Times New Roman"/>
                <a:cs typeface="Times New Roman"/>
              </a:rPr>
              <a:t>Institute of</a:t>
            </a:r>
            <a:r>
              <a:rPr dirty="0" sz="2400" spc="-50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AF0"/>
                </a:solidFill>
                <a:latin typeface="Times New Roman"/>
                <a:cs typeface="Times New Roman"/>
              </a:rPr>
              <a:t>Technology </a:t>
            </a:r>
            <a:r>
              <a:rPr dirty="0" sz="2400" spc="-20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G.B.Road,Kasarvadavli,</a:t>
            </a:r>
            <a:r>
              <a:rPr dirty="0" sz="2400" spc="-85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45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UNIVERSITY</a:t>
            </a:r>
            <a:r>
              <a:rPr dirty="0" sz="2400" spc="-114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2400" spc="-5">
                <a:solidFill>
                  <a:srgbClr val="FFFAF0"/>
                </a:solidFill>
                <a:latin typeface="Times New Roman"/>
                <a:cs typeface="Times New Roman"/>
              </a:rPr>
              <a:t>Academic</a:t>
            </a:r>
            <a:r>
              <a:rPr dirty="0" sz="2400" spc="-114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FFFAF0"/>
                </a:solidFill>
                <a:latin typeface="Times New Roman"/>
                <a:cs typeface="Times New Roman"/>
              </a:rPr>
              <a:t>Year</a:t>
            </a:r>
            <a:r>
              <a:rPr dirty="0" sz="2400" spc="-35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F0"/>
                </a:solidFill>
                <a:latin typeface="Times New Roman"/>
                <a:cs typeface="Times New Roman"/>
              </a:rPr>
              <a:t>2021-2022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6310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1.7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Benefits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environment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Society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849" y="1194173"/>
            <a:ext cx="798004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080" indent="-366395">
              <a:lnSpc>
                <a:spcPct val="114999"/>
              </a:lnSpc>
              <a:spcBef>
                <a:spcPts val="100"/>
              </a:spcBef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Arial MT"/>
                <a:cs typeface="Arial MT"/>
              </a:rPr>
              <a:t>Common platform where all the </a:t>
            </a:r>
            <a:r>
              <a:rPr dirty="0" sz="1800" spc="-10">
                <a:latin typeface="Arial MT"/>
                <a:cs typeface="Arial MT"/>
              </a:rPr>
              <a:t>NGO’s </a:t>
            </a:r>
            <a:r>
              <a:rPr dirty="0" sz="1800">
                <a:latin typeface="Arial MT"/>
                <a:cs typeface="Arial MT"/>
              </a:rPr>
              <a:t>can collaborate </a:t>
            </a:r>
            <a:r>
              <a:rPr dirty="0" sz="1800" spc="-5">
                <a:latin typeface="Arial MT"/>
                <a:cs typeface="Arial MT"/>
              </a:rPr>
              <a:t>with each other 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share</a:t>
            </a:r>
            <a:r>
              <a:rPr dirty="0" sz="1800" spc="-5">
                <a:latin typeface="Arial MT"/>
                <a:cs typeface="Arial MT"/>
              </a:rPr>
              <a:t> their </a:t>
            </a:r>
            <a:r>
              <a:rPr dirty="0" sz="1800">
                <a:latin typeface="Arial MT"/>
                <a:cs typeface="Arial MT"/>
              </a:rPr>
              <a:t>experience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14" y="2655479"/>
            <a:ext cx="38804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2326640" algn="l"/>
              </a:tabLst>
            </a:pPr>
            <a:r>
              <a:rPr dirty="0" sz="4200">
                <a:solidFill>
                  <a:srgbClr val="FFFAF0"/>
                </a:solidFill>
              </a:rPr>
              <a:t>2.	</a:t>
            </a:r>
            <a:r>
              <a:rPr dirty="0" sz="4200" spc="-5">
                <a:solidFill>
                  <a:srgbClr val="FFFAF0"/>
                </a:solidFill>
              </a:rPr>
              <a:t>P</a:t>
            </a:r>
            <a:r>
              <a:rPr dirty="0" sz="4200" spc="-80">
                <a:solidFill>
                  <a:srgbClr val="FFFAF0"/>
                </a:solidFill>
              </a:rPr>
              <a:t>r</a:t>
            </a:r>
            <a:r>
              <a:rPr dirty="0" sz="4200">
                <a:solidFill>
                  <a:srgbClr val="FFFAF0"/>
                </a:solidFill>
              </a:rPr>
              <a:t>oject	</a:t>
            </a:r>
            <a:r>
              <a:rPr dirty="0" sz="4200" spc="-5">
                <a:solidFill>
                  <a:srgbClr val="FFFAF0"/>
                </a:solidFill>
              </a:rPr>
              <a:t>Design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2.1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Proposed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72" y="1237353"/>
            <a:ext cx="822198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har char="•"/>
              <a:tabLst>
                <a:tab pos="271145" algn="l"/>
                <a:tab pos="271780" algn="l"/>
              </a:tabLst>
            </a:pPr>
            <a:r>
              <a:rPr dirty="0" sz="1400" spc="-15">
                <a:latin typeface="Arial MT"/>
                <a:cs typeface="Arial MT"/>
              </a:rPr>
              <a:t>We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implementing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front-end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ReactJS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back-end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MongoDB.</a:t>
            </a:r>
            <a:endParaRPr sz="1400">
              <a:latin typeface="Arial MT"/>
              <a:cs typeface="Arial MT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front end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implementing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plethora 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 like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searching,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tagsetc.</a:t>
            </a:r>
            <a:endParaRPr sz="1400">
              <a:latin typeface="Arial MT"/>
              <a:cs typeface="Arial MT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15">
                <a:latin typeface="Arial MT"/>
                <a:cs typeface="Arial MT"/>
              </a:rPr>
              <a:t>We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recommending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posts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TensorFlow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library.</a:t>
            </a:r>
            <a:endParaRPr sz="1400">
              <a:latin typeface="Arial MT"/>
              <a:cs typeface="Arial MT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CSS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frameworks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like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bootstrap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website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responsive.</a:t>
            </a:r>
            <a:endParaRPr sz="1400">
              <a:latin typeface="Arial MT"/>
              <a:cs typeface="Arial MT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30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ar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making</a:t>
            </a:r>
            <a:r>
              <a:rPr dirty="0" sz="1400" spc="-5">
                <a:latin typeface="Arial MT"/>
                <a:cs typeface="Arial MT"/>
              </a:rPr>
              <a:t> ou</a:t>
            </a:r>
            <a:r>
              <a:rPr dirty="0" sz="1400">
                <a:latin typeface="Arial MT"/>
                <a:cs typeface="Arial MT"/>
              </a:rPr>
              <a:t>r</a:t>
            </a:r>
            <a:r>
              <a:rPr dirty="0" sz="1400" spc="-5">
                <a:latin typeface="Arial MT"/>
                <a:cs typeface="Arial MT"/>
              </a:rPr>
              <a:t> websit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progressiv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we</a:t>
            </a:r>
            <a:r>
              <a:rPr dirty="0" sz="1400">
                <a:latin typeface="Arial MT"/>
                <a:cs typeface="Arial MT"/>
              </a:rPr>
              <a:t>b</a:t>
            </a:r>
            <a:r>
              <a:rPr dirty="0" sz="1400" spc="-5">
                <a:latin typeface="Arial MT"/>
                <a:cs typeface="Arial MT"/>
              </a:rPr>
              <a:t> ap</a:t>
            </a:r>
            <a:r>
              <a:rPr dirty="0" sz="1400">
                <a:latin typeface="Arial MT"/>
                <a:cs typeface="Arial MT"/>
              </a:rPr>
              <a:t>p</a:t>
            </a:r>
            <a:r>
              <a:rPr dirty="0" sz="1400" spc="-5">
                <a:latin typeface="Arial MT"/>
                <a:cs typeface="Arial MT"/>
              </a:rPr>
              <a:t> whic</a:t>
            </a:r>
            <a:r>
              <a:rPr dirty="0" sz="1400">
                <a:latin typeface="Arial MT"/>
                <a:cs typeface="Arial MT"/>
              </a:rPr>
              <a:t>h</a:t>
            </a:r>
            <a:r>
              <a:rPr dirty="0" sz="1400" spc="-5">
                <a:latin typeface="Arial MT"/>
                <a:cs typeface="Arial MT"/>
              </a:rPr>
              <a:t> i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 als</a:t>
            </a:r>
            <a:r>
              <a:rPr dirty="0" sz="1400">
                <a:latin typeface="Arial MT"/>
                <a:cs typeface="Arial MT"/>
              </a:rPr>
              <a:t>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-5">
                <a:latin typeface="Arial MT"/>
                <a:cs typeface="Arial MT"/>
              </a:rPr>
              <a:t> a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 P</a:t>
            </a:r>
            <a:r>
              <a:rPr dirty="0" sz="1400" spc="-55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short.</a:t>
            </a:r>
            <a:endParaRPr sz="1400">
              <a:latin typeface="Arial MT"/>
              <a:cs typeface="Arial MT"/>
            </a:endParaRPr>
          </a:p>
          <a:p>
            <a:pPr marL="271145" marR="5080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5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makes </a:t>
            </a:r>
            <a:r>
              <a:rPr dirty="0" sz="1400" spc="-5">
                <a:latin typeface="Arial MT"/>
                <a:cs typeface="Arial MT"/>
              </a:rPr>
              <a:t>our website work like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native app and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be installed on any platform like IOS, android,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windows,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Linux etc.</a:t>
            </a:r>
            <a:endParaRPr sz="1400">
              <a:latin typeface="Arial MT"/>
              <a:cs typeface="Arial MT"/>
            </a:endParaRPr>
          </a:p>
          <a:p>
            <a:pPr marL="271145" indent="-259079">
              <a:lnSpc>
                <a:spcPct val="100000"/>
              </a:lnSpc>
              <a:buChar char="•"/>
              <a:tabLst>
                <a:tab pos="271145" algn="l"/>
                <a:tab pos="271780" algn="l"/>
              </a:tabLst>
            </a:pP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ReactJS we will be </a:t>
            </a:r>
            <a:r>
              <a:rPr dirty="0" sz="1400">
                <a:latin typeface="Arial MT"/>
                <a:cs typeface="Arial MT"/>
              </a:rPr>
              <a:t>making</a:t>
            </a:r>
            <a:r>
              <a:rPr dirty="0" sz="1400" spc="-5">
                <a:latin typeface="Arial MT"/>
                <a:cs typeface="Arial MT"/>
              </a:rPr>
              <a:t> our user interface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5">
                <a:latin typeface="Arial MT"/>
                <a:cs typeface="Arial MT"/>
              </a:rPr>
              <a:t> interactive and user </a:t>
            </a:r>
            <a:r>
              <a:rPr dirty="0" sz="1400" spc="-20">
                <a:latin typeface="Arial MT"/>
                <a:cs typeface="Arial MT"/>
              </a:rPr>
              <a:t>friendly.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2.1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Proposed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944" y="1194173"/>
            <a:ext cx="6429375" cy="25495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30">
                <a:latin typeface="Times New Roman"/>
                <a:cs typeface="Times New Roman"/>
              </a:rPr>
              <a:t>Volunteer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social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work.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interact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NGO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social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0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interact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Feed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Feed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generation</a:t>
            </a:r>
            <a:r>
              <a:rPr dirty="0" sz="1800" spc="-5">
                <a:latin typeface="Times New Roman"/>
                <a:cs typeface="Times New Roman"/>
              </a:rPr>
              <a:t> will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done</a:t>
            </a:r>
            <a:r>
              <a:rPr dirty="0" sz="1800" spc="-5">
                <a:latin typeface="Times New Roman"/>
                <a:cs typeface="Times New Roman"/>
              </a:rPr>
              <a:t> 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2.1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Proposed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944" y="1194173"/>
            <a:ext cx="6026150" cy="16027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Authentication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ensure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5">
                <a:latin typeface="Times New Roman"/>
                <a:cs typeface="Times New Roman"/>
              </a:rPr>
              <a:t> service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personalized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each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Post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Recommendation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Post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recommendation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previous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interactions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integrate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algorithm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purpose.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712" y="1017599"/>
            <a:ext cx="4500574" cy="39632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6964" y="106882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396" y="613393"/>
            <a:ext cx="1170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dirty="0" sz="1400" spc="70">
                <a:latin typeface="Calibri"/>
                <a:cs typeface="Calibri"/>
              </a:rPr>
              <a:t>1.	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ﬂow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204" y="945418"/>
            <a:ext cx="5101590" cy="4035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384" y="613393"/>
            <a:ext cx="1466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</a:tabLst>
            </a:pPr>
            <a:r>
              <a:rPr dirty="0" sz="1400" spc="70">
                <a:latin typeface="Calibri"/>
                <a:cs typeface="Calibri"/>
              </a:rPr>
              <a:t>2.	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ﬂow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964" y="106882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59"/>
                </a:moveTo>
                <a:lnTo>
                  <a:pt x="9143999" y="5045759"/>
                </a:lnTo>
                <a:lnTo>
                  <a:pt x="9143999" y="0"/>
                </a:lnTo>
                <a:lnTo>
                  <a:pt x="0" y="0"/>
                </a:lnTo>
                <a:lnTo>
                  <a:pt x="0" y="504575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6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39"/>
                </a:moveTo>
                <a:lnTo>
                  <a:pt x="9143999" y="539"/>
                </a:lnTo>
                <a:lnTo>
                  <a:pt x="9143999" y="0"/>
                </a:lnTo>
                <a:lnTo>
                  <a:pt x="0" y="0"/>
                </a:lnTo>
                <a:lnTo>
                  <a:pt x="0" y="53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490" y="602622"/>
            <a:ext cx="45618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2.3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Description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Of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Use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Case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637" y="1171450"/>
            <a:ext cx="3001999" cy="3544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59"/>
                </a:moveTo>
                <a:lnTo>
                  <a:pt x="9143999" y="5045759"/>
                </a:lnTo>
                <a:lnTo>
                  <a:pt x="9143999" y="0"/>
                </a:lnTo>
                <a:lnTo>
                  <a:pt x="0" y="0"/>
                </a:lnTo>
                <a:lnTo>
                  <a:pt x="0" y="504575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6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39"/>
                </a:moveTo>
                <a:lnTo>
                  <a:pt x="9143999" y="539"/>
                </a:lnTo>
                <a:lnTo>
                  <a:pt x="9143999" y="0"/>
                </a:lnTo>
                <a:lnTo>
                  <a:pt x="0" y="0"/>
                </a:lnTo>
                <a:lnTo>
                  <a:pt x="0" y="53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3362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2.4</a:t>
            </a:r>
            <a:r>
              <a:rPr dirty="0" spc="-16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Activit</a:t>
            </a:r>
            <a:r>
              <a:rPr dirty="0">
                <a:solidFill>
                  <a:srgbClr val="000000"/>
                </a:solidFill>
              </a:rPr>
              <a:t>y</a:t>
            </a:r>
            <a:r>
              <a:rPr dirty="0" spc="-5">
                <a:solidFill>
                  <a:srgbClr val="000000"/>
                </a:solidFill>
              </a:rPr>
              <a:t> diagram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275" y="964410"/>
            <a:ext cx="3781438" cy="37814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59"/>
                </a:moveTo>
                <a:lnTo>
                  <a:pt x="9143999" y="5045759"/>
                </a:lnTo>
                <a:lnTo>
                  <a:pt x="9143999" y="0"/>
                </a:lnTo>
                <a:lnTo>
                  <a:pt x="0" y="0"/>
                </a:lnTo>
                <a:lnTo>
                  <a:pt x="0" y="504575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6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39"/>
                </a:moveTo>
                <a:lnTo>
                  <a:pt x="9143999" y="539"/>
                </a:lnTo>
                <a:lnTo>
                  <a:pt x="9143999" y="0"/>
                </a:lnTo>
                <a:lnTo>
                  <a:pt x="0" y="0"/>
                </a:lnTo>
                <a:lnTo>
                  <a:pt x="0" y="53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2998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2.5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Class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Diagram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112" y="1105686"/>
            <a:ext cx="2931775" cy="36941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80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9"/>
                </a:moveTo>
                <a:lnTo>
                  <a:pt x="9143999" y="3432419"/>
                </a:lnTo>
                <a:lnTo>
                  <a:pt x="9143999" y="0"/>
                </a:lnTo>
                <a:lnTo>
                  <a:pt x="0" y="0"/>
                </a:lnTo>
                <a:lnTo>
                  <a:pt x="0" y="343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79" y="1711079"/>
                </a:moveTo>
                <a:lnTo>
                  <a:pt x="0" y="1711079"/>
                </a:lnTo>
                <a:lnTo>
                  <a:pt x="0" y="0"/>
                </a:lnTo>
                <a:lnTo>
                  <a:pt x="9143279" y="0"/>
                </a:lnTo>
                <a:lnTo>
                  <a:pt x="9143279" y="171107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5665" y="813975"/>
            <a:ext cx="6990080" cy="6629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71800">
              <a:lnSpc>
                <a:spcPts val="2150"/>
              </a:lnSpc>
              <a:spcBef>
                <a:spcPts val="100"/>
              </a:spcBef>
            </a:pP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Projec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 Repor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solidFill>
                  <a:srgbClr val="000000"/>
                </a:solidFill>
              </a:rPr>
              <a:t>Janasevakam:</a:t>
            </a:r>
            <a:r>
              <a:rPr dirty="0" sz="2400" spc="-50">
                <a:solidFill>
                  <a:srgbClr val="000000"/>
                </a:solidFill>
              </a:rPr>
              <a:t> Web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Framework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For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25">
                <a:solidFill>
                  <a:srgbClr val="000000"/>
                </a:solidFill>
              </a:rPr>
              <a:t>NGO’s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Outreach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Submitted</a:t>
            </a:r>
            <a:r>
              <a:rPr dirty="0" spc="-20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/>
              <a:t>partial</a:t>
            </a:r>
            <a:r>
              <a:rPr dirty="0" spc="-15"/>
              <a:t> </a:t>
            </a:r>
            <a:r>
              <a:rPr dirty="0"/>
              <a:t>fulfillment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/>
              <a:t>degree</a:t>
            </a:r>
            <a:r>
              <a:rPr dirty="0" spc="-10"/>
              <a:t> </a:t>
            </a:r>
            <a:r>
              <a:rPr dirty="0"/>
              <a:t>of </a:t>
            </a:r>
            <a:r>
              <a:rPr dirty="0" spc="-434"/>
              <a:t> </a:t>
            </a:r>
            <a:r>
              <a:rPr dirty="0" spc="-5">
                <a:solidFill>
                  <a:srgbClr val="FFFFFF"/>
                </a:solidFill>
              </a:rPr>
              <a:t>Bachelor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dirty="0" spc="-5">
                <a:solidFill>
                  <a:srgbClr val="FFFFFF"/>
                </a:solidFill>
              </a:rPr>
              <a:t> Engineering(Sem-8)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FFFFFF"/>
                </a:solidFill>
              </a:rPr>
              <a:t>in</a:t>
            </a:r>
          </a:p>
          <a:p>
            <a:pPr marL="12700">
              <a:lnSpc>
                <a:spcPct val="100000"/>
              </a:lnSpc>
            </a:pPr>
            <a:r>
              <a:rPr dirty="0" spc="-20" b="1">
                <a:solidFill>
                  <a:srgbClr val="FFFAF0"/>
                </a:solidFill>
                <a:latin typeface="Times New Roman"/>
                <a:cs typeface="Times New Roman"/>
              </a:rPr>
              <a:t>INFORMATION</a:t>
            </a:r>
            <a:r>
              <a:rPr dirty="0" spc="-65" b="1">
                <a:solidFill>
                  <a:srgbClr val="FFFAF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FFFAF0"/>
                </a:solidFill>
                <a:latin typeface="Times New Roman"/>
                <a:cs typeface="Times New Roman"/>
              </a:rPr>
              <a:t>TECHNOLOGY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FFFAF0"/>
                </a:solidFill>
              </a:rPr>
              <a:t>By</a:t>
            </a:r>
          </a:p>
          <a:p>
            <a:pPr marL="12700" marR="1754505">
              <a:lnSpc>
                <a:spcPct val="100000"/>
              </a:lnSpc>
            </a:pPr>
            <a:r>
              <a:rPr dirty="0" spc="-5">
                <a:solidFill>
                  <a:srgbClr val="FFFAF0"/>
                </a:solidFill>
              </a:rPr>
              <a:t>Siddhesh Shinde(17104043) </a:t>
            </a:r>
            <a:r>
              <a:rPr dirty="0" spc="-434">
                <a:solidFill>
                  <a:srgbClr val="FFFAF0"/>
                </a:solidFill>
              </a:rPr>
              <a:t> </a:t>
            </a:r>
            <a:r>
              <a:rPr dirty="0" spc="-35">
                <a:solidFill>
                  <a:srgbClr val="FFFAF0"/>
                </a:solidFill>
              </a:rPr>
              <a:t>Yogesh</a:t>
            </a:r>
            <a:r>
              <a:rPr dirty="0" spc="-20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Pendse(18104041) </a:t>
            </a:r>
            <a:r>
              <a:rPr dirty="0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S</a:t>
            </a:r>
            <a:r>
              <a:rPr dirty="0" u="heavy" spc="-5">
                <a:solidFill>
                  <a:srgbClr val="FFFAF0"/>
                </a:solidFill>
                <a:uFill>
                  <a:solidFill>
                    <a:srgbClr val="4F81BD"/>
                  </a:solidFill>
                </a:uFill>
              </a:rPr>
              <a:t>uraj</a:t>
            </a:r>
            <a:r>
              <a:rPr dirty="0" spc="-45">
                <a:solidFill>
                  <a:srgbClr val="FFFAF0"/>
                </a:solidFill>
              </a:rPr>
              <a:t> </a:t>
            </a:r>
            <a:r>
              <a:rPr dirty="0" spc="-15">
                <a:solidFill>
                  <a:srgbClr val="FFFAF0"/>
                </a:solidFill>
              </a:rPr>
              <a:t>Tetme(19204004)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12700" marR="2218690">
              <a:lnSpc>
                <a:spcPct val="100000"/>
              </a:lnSpc>
            </a:pPr>
            <a:r>
              <a:rPr dirty="0" spc="-5">
                <a:solidFill>
                  <a:srgbClr val="FFFAF0"/>
                </a:solidFill>
              </a:rPr>
              <a:t>Under the Guidance </a:t>
            </a:r>
            <a:r>
              <a:rPr dirty="0">
                <a:solidFill>
                  <a:srgbClr val="FFFAF0"/>
                </a:solidFill>
              </a:rPr>
              <a:t>of </a:t>
            </a:r>
            <a:r>
              <a:rPr dirty="0" spc="-434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Prof.</a:t>
            </a:r>
            <a:r>
              <a:rPr dirty="0" spc="-5">
                <a:solidFill>
                  <a:srgbClr val="FFFAF0"/>
                </a:solidFill>
              </a:rPr>
              <a:t>Ganesh</a:t>
            </a:r>
            <a:r>
              <a:rPr dirty="0" spc="-80">
                <a:solidFill>
                  <a:srgbClr val="FFFAF0"/>
                </a:solidFill>
              </a:rPr>
              <a:t> </a:t>
            </a:r>
            <a:r>
              <a:rPr dirty="0" spc="-5">
                <a:solidFill>
                  <a:srgbClr val="FFFAF0"/>
                </a:solidFill>
              </a:rPr>
              <a:t>Gourshete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60" y="2728604"/>
            <a:ext cx="43592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F0"/>
                </a:solidFill>
                <a:latin typeface="Calibri"/>
                <a:cs typeface="Calibri"/>
              </a:rPr>
              <a:t>3.</a:t>
            </a:r>
            <a:r>
              <a:rPr dirty="0" sz="4200" spc="165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75">
                <a:solidFill>
                  <a:srgbClr val="FFFAF0"/>
                </a:solidFill>
                <a:latin typeface="Calibri"/>
                <a:cs typeface="Calibri"/>
              </a:rPr>
              <a:t>Implementation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5" y="2655479"/>
            <a:ext cx="2407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F0"/>
                </a:solidFill>
                <a:latin typeface="Calibri"/>
                <a:cs typeface="Calibri"/>
              </a:rPr>
              <a:t>4.</a:t>
            </a:r>
            <a:r>
              <a:rPr dirty="0" sz="4200" spc="16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190">
                <a:solidFill>
                  <a:srgbClr val="FFFAF0"/>
                </a:solidFill>
                <a:latin typeface="Calibri"/>
                <a:cs typeface="Calibri"/>
              </a:rPr>
              <a:t>Testing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5" y="2655479"/>
            <a:ext cx="21558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F0"/>
                </a:solidFill>
                <a:latin typeface="Calibri"/>
                <a:cs typeface="Calibri"/>
              </a:rPr>
              <a:t>5.</a:t>
            </a:r>
            <a:r>
              <a:rPr dirty="0" sz="4200" spc="14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180">
                <a:solidFill>
                  <a:srgbClr val="FFFAF0"/>
                </a:solidFill>
                <a:latin typeface="Calibri"/>
                <a:cs typeface="Calibri"/>
              </a:rPr>
              <a:t>Result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5" y="2655479"/>
            <a:ext cx="75266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F0"/>
                </a:solidFill>
                <a:latin typeface="Calibri"/>
                <a:cs typeface="Calibri"/>
              </a:rPr>
              <a:t>6.</a:t>
            </a:r>
            <a:r>
              <a:rPr dirty="0" sz="4200" spc="22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125">
                <a:solidFill>
                  <a:srgbClr val="FFFAF0"/>
                </a:solidFill>
                <a:latin typeface="Calibri"/>
                <a:cs typeface="Calibri"/>
              </a:rPr>
              <a:t>Conclusion</a:t>
            </a:r>
            <a:r>
              <a:rPr dirty="0" sz="4200" spc="22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45">
                <a:solidFill>
                  <a:srgbClr val="FFFAF0"/>
                </a:solidFill>
                <a:latin typeface="Calibri"/>
                <a:cs typeface="Calibri"/>
              </a:rPr>
              <a:t>and</a:t>
            </a:r>
            <a:r>
              <a:rPr dirty="0" sz="4200" spc="22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210">
                <a:solidFill>
                  <a:srgbClr val="FFFAF0"/>
                </a:solidFill>
                <a:latin typeface="Calibri"/>
                <a:cs typeface="Calibri"/>
              </a:rPr>
              <a:t>Future</a:t>
            </a:r>
            <a:r>
              <a:rPr dirty="0" sz="4200" spc="22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dirty="0" sz="4200" spc="114">
                <a:solidFill>
                  <a:srgbClr val="FFFAF0"/>
                </a:solidFill>
                <a:latin typeface="Calibri"/>
                <a:cs typeface="Calibri"/>
              </a:rPr>
              <a:t>Scope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35" y="502744"/>
            <a:ext cx="1793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</a:rPr>
              <a:t>Refe</a:t>
            </a:r>
            <a:r>
              <a:rPr dirty="0" spc="-55">
                <a:solidFill>
                  <a:srgbClr val="000000"/>
                </a:solidFill>
              </a:rPr>
              <a:t>r</a:t>
            </a:r>
            <a:r>
              <a:rPr dirty="0" spc="-5">
                <a:solidFill>
                  <a:srgbClr val="000000"/>
                </a:solidFill>
              </a:rPr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849" y="1194173"/>
            <a:ext cx="8074025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25145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60">
                <a:latin typeface="Calibri"/>
                <a:cs typeface="Calibri"/>
              </a:rPr>
              <a:t>Inamdar,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135">
                <a:latin typeface="Calibri"/>
                <a:cs typeface="Calibri"/>
              </a:rPr>
              <a:t>N.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80">
                <a:latin typeface="Calibri"/>
                <a:cs typeface="Calibri"/>
              </a:rPr>
              <a:t>R.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(1987).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65">
                <a:latin typeface="Calibri"/>
                <a:cs typeface="Calibri"/>
              </a:rPr>
              <a:t>Role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0">
                <a:latin typeface="Calibri"/>
                <a:cs typeface="Calibri"/>
              </a:rPr>
              <a:t>Voluntarism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in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Development,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20">
                <a:latin typeface="Calibri"/>
                <a:cs typeface="Calibri"/>
              </a:rPr>
              <a:t>The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65">
                <a:latin typeface="Calibri"/>
                <a:cs typeface="Calibri"/>
              </a:rPr>
              <a:t>Indian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80">
                <a:latin typeface="Calibri"/>
                <a:cs typeface="Calibri"/>
              </a:rPr>
              <a:t>Journal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75">
                <a:latin typeface="Calibri"/>
                <a:cs typeface="Calibri"/>
              </a:rPr>
              <a:t>Public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Administration,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333,Pp.420-432.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000">
              <a:latin typeface="Calibri"/>
              <a:cs typeface="Calibri"/>
            </a:endParaRPr>
          </a:p>
          <a:p>
            <a:pPr marL="378460" marR="50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90">
                <a:latin typeface="Calibri"/>
                <a:cs typeface="Calibri"/>
              </a:rPr>
              <a:t>Lawani,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60">
                <a:latin typeface="Calibri"/>
                <a:cs typeface="Calibri"/>
              </a:rPr>
              <a:t>B.T.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(1999).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NGO’s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in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Development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(case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0">
                <a:latin typeface="Calibri"/>
                <a:cs typeface="Calibri"/>
              </a:rPr>
              <a:t>study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80">
                <a:latin typeface="Calibri"/>
                <a:cs typeface="Calibri"/>
              </a:rPr>
              <a:t>Solapur-District),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75">
                <a:latin typeface="Calibri"/>
                <a:cs typeface="Calibri"/>
              </a:rPr>
              <a:t>Rawat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50">
                <a:latin typeface="Calibri"/>
                <a:cs typeface="Calibri"/>
              </a:rPr>
              <a:t>Publications,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90">
                <a:latin typeface="Calibri"/>
                <a:cs typeface="Calibri"/>
              </a:rPr>
              <a:t>Jaipur.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2000">
              <a:latin typeface="Calibri"/>
              <a:cs typeface="Calibri"/>
            </a:endParaRPr>
          </a:p>
          <a:p>
            <a:pPr marL="378460" marR="224154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  <a:tab pos="2915285" algn="l"/>
              </a:tabLst>
            </a:pPr>
            <a:r>
              <a:rPr dirty="0" sz="1800" spc="60">
                <a:latin typeface="Calibri"/>
                <a:cs typeface="Calibri"/>
              </a:rPr>
              <a:t>Chowdhry,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130">
                <a:latin typeface="Calibri"/>
                <a:cs typeface="Calibri"/>
              </a:rPr>
              <a:t>D.P.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(1987).	</a:t>
            </a:r>
            <a:r>
              <a:rPr dirty="0" sz="1800" spc="80">
                <a:latin typeface="Calibri"/>
                <a:cs typeface="Calibri"/>
              </a:rPr>
              <a:t>Critical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40">
                <a:latin typeface="Calibri"/>
                <a:cs typeface="Calibri"/>
              </a:rPr>
              <a:t>appraisal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60">
                <a:latin typeface="Calibri"/>
                <a:cs typeface="Calibri"/>
              </a:rPr>
              <a:t>Voluntary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70">
                <a:latin typeface="Calibri"/>
                <a:cs typeface="Calibri"/>
              </a:rPr>
              <a:t>Effect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in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70">
                <a:latin typeface="Calibri"/>
                <a:cs typeface="Calibri"/>
              </a:rPr>
              <a:t>Social 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Welfare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Development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since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Independence,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120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65">
                <a:latin typeface="Calibri"/>
                <a:cs typeface="Calibri"/>
              </a:rPr>
              <a:t>Indian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80">
                <a:latin typeface="Calibri"/>
                <a:cs typeface="Calibri"/>
              </a:rPr>
              <a:t>Journal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75">
                <a:latin typeface="Calibri"/>
                <a:cs typeface="Calibri"/>
              </a:rPr>
              <a:t>Public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Administration,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333,Pp.492-500.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59"/>
                </a:moveTo>
                <a:lnTo>
                  <a:pt x="9143999" y="5045759"/>
                </a:lnTo>
                <a:lnTo>
                  <a:pt x="9143999" y="0"/>
                </a:lnTo>
                <a:lnTo>
                  <a:pt x="0" y="0"/>
                </a:lnTo>
                <a:lnTo>
                  <a:pt x="0" y="504575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6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39"/>
                </a:moveTo>
                <a:lnTo>
                  <a:pt x="9143999" y="539"/>
                </a:lnTo>
                <a:lnTo>
                  <a:pt x="9143999" y="0"/>
                </a:lnTo>
                <a:lnTo>
                  <a:pt x="0" y="0"/>
                </a:lnTo>
                <a:lnTo>
                  <a:pt x="0" y="53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2940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 b="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pc="1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80" b="0">
                <a:solidFill>
                  <a:srgbClr val="000000"/>
                </a:solidFill>
                <a:latin typeface="Calibri"/>
                <a:cs typeface="Calibri"/>
              </a:rPr>
              <a:t>Publication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230" y="2655479"/>
            <a:ext cx="2536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solidFill>
                  <a:srgbClr val="FFFAF0"/>
                </a:solidFill>
              </a:rPr>
              <a:t>Thank</a:t>
            </a:r>
            <a:r>
              <a:rPr dirty="0" sz="4200" spc="-245">
                <a:solidFill>
                  <a:srgbClr val="FFFAF0"/>
                </a:solidFill>
              </a:rPr>
              <a:t> </a:t>
            </a:r>
            <a:r>
              <a:rPr dirty="0" sz="4200" spc="-155">
                <a:solidFill>
                  <a:srgbClr val="FFFAF0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749" y="2686975"/>
            <a:ext cx="76904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AF0"/>
                </a:solidFill>
              </a:rPr>
              <a:t>1.Project</a:t>
            </a:r>
            <a:r>
              <a:rPr dirty="0" sz="4000" spc="-30">
                <a:solidFill>
                  <a:srgbClr val="FFFAF0"/>
                </a:solidFill>
              </a:rPr>
              <a:t> </a:t>
            </a:r>
            <a:r>
              <a:rPr dirty="0" sz="4000" spc="-5">
                <a:solidFill>
                  <a:srgbClr val="FFFAF0"/>
                </a:solidFill>
              </a:rPr>
              <a:t>Conception</a:t>
            </a:r>
            <a:r>
              <a:rPr dirty="0" sz="4000" spc="-30">
                <a:solidFill>
                  <a:srgbClr val="FFFAF0"/>
                </a:solidFill>
              </a:rPr>
              <a:t> </a:t>
            </a:r>
            <a:r>
              <a:rPr dirty="0" sz="4000">
                <a:solidFill>
                  <a:srgbClr val="FFFAF0"/>
                </a:solidFill>
              </a:rPr>
              <a:t>and</a:t>
            </a:r>
            <a:r>
              <a:rPr dirty="0" sz="4000" spc="-25">
                <a:solidFill>
                  <a:srgbClr val="FFFAF0"/>
                </a:solidFill>
              </a:rPr>
              <a:t> </a:t>
            </a:r>
            <a:r>
              <a:rPr dirty="0" sz="4000" spc="-5">
                <a:solidFill>
                  <a:srgbClr val="FFFAF0"/>
                </a:solidFill>
              </a:rPr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1.1</a:t>
            </a:r>
            <a:r>
              <a:rPr dirty="0" spc="-16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193" y="1520817"/>
            <a:ext cx="8221345" cy="278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624205" indent="-361315">
              <a:lnSpc>
                <a:spcPct val="114999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In India, Non-Governmental Organizations are </a:t>
            </a:r>
            <a:r>
              <a:rPr dirty="0" sz="1400">
                <a:latin typeface="Arial MT"/>
                <a:cs typeface="Arial MT"/>
              </a:rPr>
              <a:t>seen </a:t>
            </a:r>
            <a:r>
              <a:rPr dirty="0" sz="1400" spc="-5">
                <a:latin typeface="Arial MT"/>
                <a:cs typeface="Arial MT"/>
              </a:rPr>
              <a:t>to have </a:t>
            </a:r>
            <a:r>
              <a:rPr dirty="0" sz="1400">
                <a:latin typeface="Arial MT"/>
                <a:cs typeface="Arial MT"/>
              </a:rPr>
              <a:t>a significant role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community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development practice.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are established with </a:t>
            </a:r>
            <a:r>
              <a:rPr dirty="0" sz="1400">
                <a:latin typeface="Arial MT"/>
                <a:cs typeface="Arial MT"/>
              </a:rPr>
              <a:t>a vision </a:t>
            </a:r>
            <a:r>
              <a:rPr dirty="0" sz="1400" spc="-5">
                <a:latin typeface="Arial MT"/>
                <a:cs typeface="Arial MT"/>
              </a:rPr>
              <a:t>by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group of like-minded people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committed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community</a:t>
            </a:r>
            <a:r>
              <a:rPr dirty="0" sz="1400" spc="-5">
                <a:latin typeface="Arial MT"/>
                <a:cs typeface="Arial MT"/>
              </a:rPr>
              <a:t> development,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uplift of poor people.</a:t>
            </a:r>
            <a:endParaRPr sz="1400">
              <a:latin typeface="Arial MT"/>
              <a:cs typeface="Arial MT"/>
            </a:endParaRPr>
          </a:p>
          <a:p>
            <a:pPr marL="373380" marR="5080" indent="-361315">
              <a:lnSpc>
                <a:spcPct val="114999"/>
              </a:lnSpc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Importance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NGO’s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fields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excellent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work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done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NGO’s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specific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fields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 doubt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good task that has helped to </a:t>
            </a:r>
            <a:r>
              <a:rPr dirty="0" sz="1400">
                <a:latin typeface="Arial MT"/>
                <a:cs typeface="Arial MT"/>
              </a:rPr>
              <a:t>meet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changing </a:t>
            </a:r>
            <a:r>
              <a:rPr dirty="0" sz="1400" spc="-5">
                <a:latin typeface="Arial MT"/>
                <a:cs typeface="Arial MT"/>
              </a:rPr>
              <a:t>needs of the </a:t>
            </a:r>
            <a:r>
              <a:rPr dirty="0" sz="1400" spc="-10">
                <a:latin typeface="Arial MT"/>
                <a:cs typeface="Arial MT"/>
              </a:rPr>
              <a:t>today’s </a:t>
            </a:r>
            <a:r>
              <a:rPr dirty="0" sz="1400" spc="-5">
                <a:latin typeface="Arial MT"/>
                <a:cs typeface="Arial MT"/>
              </a:rPr>
              <a:t>world full of </a:t>
            </a:r>
            <a:r>
              <a:rPr dirty="0" sz="1400">
                <a:latin typeface="Arial MT"/>
                <a:cs typeface="Arial MT"/>
              </a:rPr>
              <a:t>crisis.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But, now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days, </a:t>
            </a:r>
            <a:r>
              <a:rPr dirty="0" sz="1400">
                <a:latin typeface="Arial MT"/>
                <a:cs typeface="Arial MT"/>
              </a:rPr>
              <a:t>many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in India is facing </a:t>
            </a:r>
            <a:r>
              <a:rPr dirty="0" sz="140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problems and </a:t>
            </a:r>
            <a:r>
              <a:rPr dirty="0" sz="1400">
                <a:latin typeface="Arial MT"/>
                <a:cs typeface="Arial MT"/>
              </a:rPr>
              <a:t>challenges </a:t>
            </a:r>
            <a:r>
              <a:rPr dirty="0" sz="1400" spc="-5">
                <a:latin typeface="Arial MT"/>
                <a:cs typeface="Arial MT"/>
              </a:rPr>
              <a:t>which are </a:t>
            </a:r>
            <a:r>
              <a:rPr dirty="0" sz="1400">
                <a:latin typeface="Arial MT"/>
                <a:cs typeface="Arial MT"/>
              </a:rPr>
              <a:t>creating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barriers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the implementation 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-5">
                <a:latin typeface="Arial MT"/>
                <a:cs typeface="Arial MT"/>
              </a:rPr>
              <a:t> developmental programs.</a:t>
            </a:r>
            <a:endParaRPr sz="1400">
              <a:latin typeface="Arial MT"/>
              <a:cs typeface="Arial MT"/>
            </a:endParaRPr>
          </a:p>
          <a:p>
            <a:pPr marL="373380" marR="302260" indent="-361315">
              <a:lnSpc>
                <a:spcPct val="114700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In this </a:t>
            </a:r>
            <a:r>
              <a:rPr dirty="0" sz="1400">
                <a:latin typeface="Arial MT"/>
                <a:cs typeface="Arial MT"/>
              </a:rPr>
              <a:t>context </a:t>
            </a:r>
            <a:r>
              <a:rPr dirty="0" sz="1400" spc="-10">
                <a:latin typeface="Arial MT"/>
                <a:cs typeface="Arial MT"/>
              </a:rPr>
              <a:t>efforts </a:t>
            </a:r>
            <a:r>
              <a:rPr dirty="0" sz="1400" spc="-5">
                <a:latin typeface="Arial MT"/>
                <a:cs typeface="Arial MT"/>
              </a:rPr>
              <a:t>have been </a:t>
            </a:r>
            <a:r>
              <a:rPr dirty="0" sz="1400">
                <a:latin typeface="Arial MT"/>
                <a:cs typeface="Arial MT"/>
              </a:rPr>
              <a:t>made </a:t>
            </a:r>
            <a:r>
              <a:rPr dirty="0" sz="1400" spc="-5">
                <a:latin typeface="Arial MT"/>
                <a:cs typeface="Arial MT"/>
              </a:rPr>
              <a:t>through this </a:t>
            </a:r>
            <a:r>
              <a:rPr dirty="0" sz="1400">
                <a:latin typeface="Arial MT"/>
                <a:cs typeface="Arial MT"/>
              </a:rPr>
              <a:t>study </a:t>
            </a:r>
            <a:r>
              <a:rPr dirty="0" sz="1400" spc="-5">
                <a:latin typeface="Arial MT"/>
                <a:cs typeface="Arial MT"/>
              </a:rPr>
              <a:t>to focus on the </a:t>
            </a:r>
            <a:r>
              <a:rPr dirty="0" sz="1400">
                <a:latin typeface="Arial MT"/>
                <a:cs typeface="Arial MT"/>
              </a:rPr>
              <a:t>major </a:t>
            </a:r>
            <a:r>
              <a:rPr dirty="0" sz="1400" spc="-5">
                <a:latin typeface="Arial MT"/>
                <a:cs typeface="Arial MT"/>
              </a:rPr>
              <a:t>problems or </a:t>
            </a:r>
            <a:r>
              <a:rPr dirty="0" sz="1400">
                <a:latin typeface="Arial MT"/>
                <a:cs typeface="Arial MT"/>
              </a:rPr>
              <a:t> challenges </a:t>
            </a:r>
            <a:r>
              <a:rPr dirty="0" sz="1400" spc="-5">
                <a:latin typeface="Arial MT"/>
                <a:cs typeface="Arial MT"/>
              </a:rPr>
              <a:t>faced by Indian </a:t>
            </a:r>
            <a:r>
              <a:rPr dirty="0" sz="1400" spc="-10">
                <a:latin typeface="Arial MT"/>
                <a:cs typeface="Arial MT"/>
              </a:rPr>
              <a:t>NGO’s.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result </a:t>
            </a:r>
            <a:r>
              <a:rPr dirty="0" sz="1400" spc="-5">
                <a:latin typeface="Arial MT"/>
                <a:cs typeface="Arial MT"/>
              </a:rPr>
              <a:t>of the </a:t>
            </a:r>
            <a:r>
              <a:rPr dirty="0" sz="1400">
                <a:latin typeface="Arial MT"/>
                <a:cs typeface="Arial MT"/>
              </a:rPr>
              <a:t>study shows </a:t>
            </a:r>
            <a:r>
              <a:rPr dirty="0" sz="1400" spc="-5">
                <a:latin typeface="Arial MT"/>
                <a:cs typeface="Arial MT"/>
              </a:rPr>
              <a:t>that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are facing financial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problems, HR </a:t>
            </a:r>
            <a:r>
              <a:rPr dirty="0" sz="1400">
                <a:latin typeface="Arial MT"/>
                <a:cs typeface="Arial MT"/>
              </a:rPr>
              <a:t>related challenges, </a:t>
            </a:r>
            <a:r>
              <a:rPr dirty="0" sz="1400" spc="-5">
                <a:latin typeface="Arial MT"/>
                <a:cs typeface="Arial MT"/>
              </a:rPr>
              <a:t>administrative and </a:t>
            </a:r>
            <a:r>
              <a:rPr dirty="0" sz="1400">
                <a:latin typeface="Arial MT"/>
                <a:cs typeface="Arial MT"/>
              </a:rPr>
              <a:t>social </a:t>
            </a:r>
            <a:r>
              <a:rPr dirty="0" sz="1400" spc="-5">
                <a:latin typeface="Arial MT"/>
                <a:cs typeface="Arial MT"/>
              </a:rPr>
              <a:t>problems in the implementation of </a:t>
            </a:r>
            <a:r>
              <a:rPr dirty="0" sz="1400">
                <a:latin typeface="Arial MT"/>
                <a:cs typeface="Arial MT"/>
              </a:rPr>
              <a:t> various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social</a:t>
            </a:r>
            <a:r>
              <a:rPr dirty="0" sz="1400" spc="-5">
                <a:latin typeface="Arial MT"/>
                <a:cs typeface="Arial MT"/>
              </a:rPr>
              <a:t> developmental programs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2308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1.2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193" y="1205349"/>
            <a:ext cx="803719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356870" indent="-361315">
              <a:lnSpc>
                <a:spcPct val="114999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8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design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implement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website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installable progressive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web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society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helping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collaborate</a:t>
            </a:r>
            <a:r>
              <a:rPr dirty="0" sz="1400" spc="-5">
                <a:latin typeface="Arial MT"/>
                <a:cs typeface="Arial MT"/>
              </a:rPr>
              <a:t> with </a:t>
            </a:r>
            <a:r>
              <a:rPr dirty="0" sz="1400" spc="-20"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373380" marR="5080" indent="-361315">
              <a:lnSpc>
                <a:spcPct val="114999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8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design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platform where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collaborate</a:t>
            </a:r>
            <a:r>
              <a:rPr dirty="0" sz="1400" spc="-5">
                <a:latin typeface="Arial MT"/>
                <a:cs typeface="Arial MT"/>
              </a:rPr>
              <a:t> 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 other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share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experience, </a:t>
            </a:r>
            <a:r>
              <a:rPr dirty="0" sz="1400">
                <a:latin typeface="Arial MT"/>
                <a:cs typeface="Arial MT"/>
              </a:rPr>
              <a:t>knowledge</a:t>
            </a:r>
            <a:r>
              <a:rPr dirty="0" sz="1400" spc="-5">
                <a:latin typeface="Arial MT"/>
                <a:cs typeface="Arial MT"/>
              </a:rPr>
              <a:t> by </a:t>
            </a:r>
            <a:r>
              <a:rPr dirty="0" sz="1400">
                <a:latin typeface="Arial MT"/>
                <a:cs typeface="Arial MT"/>
              </a:rPr>
              <a:t>contacting</a:t>
            </a:r>
            <a:r>
              <a:rPr dirty="0" sz="1400" spc="-5">
                <a:latin typeface="Arial MT"/>
                <a:cs typeface="Arial MT"/>
              </a:rPr>
              <a:t> each </a:t>
            </a:r>
            <a:r>
              <a:rPr dirty="0" sz="1400" spc="-20">
                <a:latin typeface="Arial MT"/>
                <a:cs typeface="Arial MT"/>
              </a:rPr>
              <a:t>other.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373380" marR="99695" indent="-361315">
              <a:lnSpc>
                <a:spcPct val="114999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8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build </a:t>
            </a:r>
            <a:r>
              <a:rPr dirty="0" sz="1400">
                <a:latin typeface="Arial MT"/>
                <a:cs typeface="Arial MT"/>
              </a:rPr>
              <a:t>a recommendation system </a:t>
            </a:r>
            <a:r>
              <a:rPr dirty="0" sz="1400" spc="-5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machine </a:t>
            </a:r>
            <a:r>
              <a:rPr dirty="0" sz="1400" spc="-5">
                <a:latin typeface="Arial MT"/>
                <a:cs typeface="Arial MT"/>
              </a:rPr>
              <a:t>learning which will automatically </a:t>
            </a:r>
            <a:r>
              <a:rPr dirty="0" sz="1400">
                <a:latin typeface="Arial MT"/>
                <a:cs typeface="Arial MT"/>
              </a:rPr>
              <a:t>suggest </a:t>
            </a:r>
            <a:r>
              <a:rPr dirty="0" sz="1400" spc="-5">
                <a:latin typeface="Arial MT"/>
                <a:cs typeface="Arial MT"/>
              </a:rPr>
              <a:t>new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and new </a:t>
            </a:r>
            <a:r>
              <a:rPr dirty="0" sz="1400">
                <a:latin typeface="Arial MT"/>
                <a:cs typeface="Arial MT"/>
              </a:rPr>
              <a:t>social</a:t>
            </a:r>
            <a:r>
              <a:rPr dirty="0" sz="1400" spc="-5">
                <a:latin typeface="Arial MT"/>
                <a:cs typeface="Arial MT"/>
              </a:rPr>
              <a:t> activities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based on user past </a:t>
            </a:r>
            <a:r>
              <a:rPr dirty="0" sz="1400">
                <a:latin typeface="Arial MT"/>
                <a:cs typeface="Arial MT"/>
              </a:rPr>
              <a:t>social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activities.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5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79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79" y="0"/>
                </a:lnTo>
                <a:lnTo>
                  <a:pt x="9143279" y="971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1.3</a:t>
            </a:r>
            <a:r>
              <a:rPr dirty="0" spc="-50"/>
              <a:t> </a:t>
            </a:r>
            <a:r>
              <a:rPr dirty="0" spc="-10"/>
              <a:t>Literature</a:t>
            </a:r>
            <a:r>
              <a:rPr dirty="0" spc="-55"/>
              <a:t> </a:t>
            </a:r>
            <a:r>
              <a:rPr dirty="0" spc="-5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48" y="2756964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15"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48" y="966772"/>
            <a:ext cx="8437245" cy="38188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78460" marR="5080" indent="-366395">
              <a:lnSpc>
                <a:spcPct val="116700"/>
              </a:lnSpc>
              <a:spcBef>
                <a:spcPts val="240"/>
              </a:spcBef>
              <a:buSzPct val="128571"/>
              <a:buFont typeface="Arial MT"/>
              <a:buChar char="●"/>
              <a:tabLst>
                <a:tab pos="442595" algn="l"/>
                <a:tab pos="443230" algn="l"/>
              </a:tabLst>
            </a:pPr>
            <a:r>
              <a:rPr dirty="0"/>
              <a:t>	</a:t>
            </a:r>
            <a:r>
              <a:rPr dirty="0" sz="1400" spc="-5">
                <a:latin typeface="Arial MT"/>
                <a:cs typeface="Arial MT"/>
              </a:rPr>
              <a:t>In literature [1] The author has discussed on the performance of development non-governmental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organizations (NGO’s) has increased. The author has described an international </a:t>
            </a:r>
            <a:r>
              <a:rPr dirty="0" sz="1400">
                <a:latin typeface="Arial MT"/>
                <a:cs typeface="Arial MT"/>
              </a:rPr>
              <a:t>structured </a:t>
            </a:r>
            <a:r>
              <a:rPr dirty="0" sz="1400" spc="-5">
                <a:latin typeface="Arial MT"/>
                <a:cs typeface="Arial MT"/>
              </a:rPr>
              <a:t>literature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review, </a:t>
            </a:r>
            <a:r>
              <a:rPr dirty="0" sz="1400" spc="-5">
                <a:latin typeface="Arial MT"/>
                <a:cs typeface="Arial MT"/>
              </a:rPr>
              <a:t>and explored the </a:t>
            </a:r>
            <a:r>
              <a:rPr dirty="0" sz="1400">
                <a:latin typeface="Arial MT"/>
                <a:cs typeface="Arial MT"/>
              </a:rPr>
              <a:t>salient characteristics </a:t>
            </a:r>
            <a:r>
              <a:rPr dirty="0" sz="1400" spc="-5">
                <a:latin typeface="Arial MT"/>
                <a:cs typeface="Arial MT"/>
              </a:rPr>
              <a:t>of NGO performance </a:t>
            </a:r>
            <a:r>
              <a:rPr dirty="0" sz="1400">
                <a:latin typeface="Arial MT"/>
                <a:cs typeface="Arial MT"/>
              </a:rPr>
              <a:t>research. </a:t>
            </a:r>
            <a:r>
              <a:rPr dirty="0" sz="1400" spc="-15">
                <a:latin typeface="Arial MT"/>
                <a:cs typeface="Arial MT"/>
              </a:rPr>
              <a:t>We </a:t>
            </a:r>
            <a:r>
              <a:rPr dirty="0" sz="1400" spc="-5">
                <a:latin typeface="Arial MT"/>
                <a:cs typeface="Arial MT"/>
              </a:rPr>
              <a:t>have demonstrated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understanding NGO performance is </a:t>
            </a:r>
            <a:r>
              <a:rPr dirty="0" sz="1400">
                <a:latin typeface="Arial MT"/>
                <a:cs typeface="Arial MT"/>
              </a:rPr>
              <a:t>a multifaceted </a:t>
            </a:r>
            <a:r>
              <a:rPr dirty="0" sz="1400" spc="-5">
                <a:latin typeface="Arial MT"/>
                <a:cs typeface="Arial MT"/>
              </a:rPr>
              <a:t>arena in which </a:t>
            </a:r>
            <a:r>
              <a:rPr dirty="0" sz="1400">
                <a:latin typeface="Arial MT"/>
                <a:cs typeface="Arial MT"/>
              </a:rPr>
              <a:t>many </a:t>
            </a:r>
            <a:r>
              <a:rPr dirty="0" sz="1400" spc="-5">
                <a:latin typeface="Arial MT"/>
                <a:cs typeface="Arial MT"/>
              </a:rPr>
              <a:t>issues are explored by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academics, NGO practitioners, donors, governments and policymakers. Notwithstanding the </a:t>
            </a:r>
            <a:r>
              <a:rPr dirty="0" sz="1400">
                <a:latin typeface="Arial MT"/>
                <a:cs typeface="Arial MT"/>
              </a:rPr>
              <a:t>modest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number of </a:t>
            </a:r>
            <a:r>
              <a:rPr dirty="0" sz="1400">
                <a:latin typeface="Arial MT"/>
                <a:cs typeface="Arial MT"/>
              </a:rPr>
              <a:t>studies (31) </a:t>
            </a:r>
            <a:r>
              <a:rPr dirty="0" sz="1400" spc="-5">
                <a:latin typeface="Arial MT"/>
                <a:cs typeface="Arial MT"/>
              </a:rPr>
              <a:t>that fully </a:t>
            </a:r>
            <a:r>
              <a:rPr dirty="0" sz="1400">
                <a:latin typeface="Arial MT"/>
                <a:cs typeface="Arial MT"/>
              </a:rPr>
              <a:t>met </a:t>
            </a:r>
            <a:r>
              <a:rPr dirty="0" sz="1400" spc="-5">
                <a:latin typeface="Arial MT"/>
                <a:cs typeface="Arial MT"/>
              </a:rPr>
              <a:t>the inclusion </a:t>
            </a:r>
            <a:r>
              <a:rPr dirty="0" sz="1400">
                <a:latin typeface="Arial MT"/>
                <a:cs typeface="Arial MT"/>
              </a:rPr>
              <a:t>criteria, </a:t>
            </a:r>
            <a:r>
              <a:rPr dirty="0" sz="1400" spc="-5">
                <a:latin typeface="Arial MT"/>
                <a:cs typeface="Arial MT"/>
              </a:rPr>
              <a:t>emergent evidence </a:t>
            </a:r>
            <a:r>
              <a:rPr dirty="0" sz="1400">
                <a:latin typeface="Arial MT"/>
                <a:cs typeface="Arial MT"/>
              </a:rPr>
              <a:t>supports </a:t>
            </a:r>
            <a:r>
              <a:rPr dirty="0" sz="1400" spc="-5">
                <a:latin typeface="Arial MT"/>
                <a:cs typeface="Arial MT"/>
              </a:rPr>
              <a:t>three </a:t>
            </a:r>
            <a:r>
              <a:rPr dirty="0" sz="1400">
                <a:latin typeface="Arial MT"/>
                <a:cs typeface="Arial MT"/>
              </a:rPr>
              <a:t>key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conclusions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recommendations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research,</a:t>
            </a:r>
            <a:r>
              <a:rPr dirty="0" sz="1400" spc="-5">
                <a:latin typeface="Arial MT"/>
                <a:cs typeface="Arial MT"/>
              </a:rPr>
              <a:t> practice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policy implications.</a:t>
            </a:r>
            <a:endParaRPr sz="1400">
              <a:latin typeface="Arial MT"/>
              <a:cs typeface="Arial MT"/>
            </a:endParaRPr>
          </a:p>
          <a:p>
            <a:pPr marL="378460" marR="54610" indent="383540">
              <a:lnSpc>
                <a:spcPct val="116399"/>
              </a:lnSpc>
              <a:spcBef>
                <a:spcPts val="359"/>
              </a:spcBef>
            </a:pPr>
            <a:r>
              <a:rPr dirty="0" sz="1400" spc="-5">
                <a:latin typeface="Arial MT"/>
                <a:cs typeface="Arial MT"/>
              </a:rPr>
              <a:t>In literature [2] The author has discussed The Role of NGOs in Promoting Empowerment for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Sustainable Community Development. NGOs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professionally-staffed</a:t>
            </a:r>
            <a:r>
              <a:rPr dirty="0" sz="1400" spc="-5">
                <a:latin typeface="Arial MT"/>
                <a:cs typeface="Arial MT"/>
              </a:rPr>
              <a:t> organizations aiming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 </a:t>
            </a:r>
            <a:r>
              <a:rPr dirty="0" sz="1400">
                <a:latin typeface="Arial MT"/>
                <a:cs typeface="Arial MT"/>
              </a:rPr>
              <a:t> contributing </a:t>
            </a:r>
            <a:r>
              <a:rPr dirty="0" sz="1400" spc="-5">
                <a:latin typeface="Arial MT"/>
                <a:cs typeface="Arial MT"/>
              </a:rPr>
              <a:t>to the </a:t>
            </a:r>
            <a:r>
              <a:rPr dirty="0" sz="1400">
                <a:latin typeface="Arial MT"/>
                <a:cs typeface="Arial MT"/>
              </a:rPr>
              <a:t>reduction </a:t>
            </a:r>
            <a:r>
              <a:rPr dirty="0" sz="1400" spc="-5">
                <a:latin typeface="Arial MT"/>
                <a:cs typeface="Arial MT"/>
              </a:rPr>
              <a:t>of human </a:t>
            </a:r>
            <a:r>
              <a:rPr dirty="0" sz="1400" spc="-10">
                <a:latin typeface="Arial MT"/>
                <a:cs typeface="Arial MT"/>
              </a:rPr>
              <a:t>suffering </a:t>
            </a:r>
            <a:r>
              <a:rPr dirty="0" sz="1400" spc="-5">
                <a:latin typeface="Arial MT"/>
                <a:cs typeface="Arial MT"/>
              </a:rPr>
              <a:t>and to the development of poor </a:t>
            </a:r>
            <a:r>
              <a:rPr dirty="0" sz="1400">
                <a:latin typeface="Arial MT"/>
                <a:cs typeface="Arial MT"/>
              </a:rPr>
              <a:t>countries. </a:t>
            </a:r>
            <a:r>
              <a:rPr dirty="0" sz="1400" spc="-5">
                <a:latin typeface="Arial MT"/>
                <a:cs typeface="Arial MT"/>
              </a:rPr>
              <a:t>They do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thisin </a:t>
            </a:r>
            <a:r>
              <a:rPr dirty="0" sz="140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ways, e.g. by funding projects, engaging in </a:t>
            </a:r>
            <a:r>
              <a:rPr dirty="0" sz="1400">
                <a:latin typeface="Arial MT"/>
                <a:cs typeface="Arial MT"/>
              </a:rPr>
              <a:t>service </a:t>
            </a:r>
            <a:r>
              <a:rPr dirty="0" sz="1400" spc="-5">
                <a:latin typeface="Arial MT"/>
                <a:cs typeface="Arial MT"/>
              </a:rPr>
              <a:t>provision and </a:t>
            </a:r>
            <a:r>
              <a:rPr dirty="0" sz="1400">
                <a:latin typeface="Arial MT"/>
                <a:cs typeface="Arial MT"/>
              </a:rPr>
              <a:t>capacity </a:t>
            </a:r>
            <a:r>
              <a:rPr dirty="0" sz="1400" spc="-5">
                <a:latin typeface="Arial MT"/>
                <a:cs typeface="Arial MT"/>
              </a:rPr>
              <a:t>building, </a:t>
            </a:r>
            <a:r>
              <a:rPr dirty="0" sz="1400">
                <a:latin typeface="Arial MT"/>
                <a:cs typeface="Arial MT"/>
              </a:rPr>
              <a:t> contributing </a:t>
            </a:r>
            <a:r>
              <a:rPr dirty="0" sz="1400" spc="-5">
                <a:latin typeface="Arial MT"/>
                <a:cs typeface="Arial MT"/>
              </a:rPr>
              <a:t>to awareness, and promoting the </a:t>
            </a:r>
            <a:r>
              <a:rPr dirty="0" sz="1400">
                <a:latin typeface="Arial MT"/>
                <a:cs typeface="Arial MT"/>
              </a:rPr>
              <a:t>self-organization </a:t>
            </a:r>
            <a:r>
              <a:rPr dirty="0" sz="1400" spc="-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groups. These </a:t>
            </a:r>
            <a:r>
              <a:rPr dirty="0" sz="1400">
                <a:latin typeface="Arial MT"/>
                <a:cs typeface="Arial MT"/>
              </a:rPr>
              <a:t>services </a:t>
            </a:r>
            <a:r>
              <a:rPr dirty="0" sz="1400" spc="-5">
                <a:latin typeface="Arial MT"/>
                <a:cs typeface="Arial MT"/>
              </a:rPr>
              <a:t>help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people to achieve their </a:t>
            </a:r>
            <a:r>
              <a:rPr dirty="0" sz="1400" spc="-20">
                <a:latin typeface="Arial MT"/>
                <a:cs typeface="Arial MT"/>
              </a:rPr>
              <a:t>ability, </a:t>
            </a:r>
            <a:r>
              <a:rPr dirty="0" sz="1400">
                <a:latin typeface="Arial MT"/>
                <a:cs typeface="Arial MT"/>
              </a:rPr>
              <a:t>skill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knowledge, </a:t>
            </a:r>
            <a:r>
              <a:rPr dirty="0" sz="1400" spc="-5">
                <a:latin typeface="Arial MT"/>
                <a:cs typeface="Arial MT"/>
              </a:rPr>
              <a:t>and take </a:t>
            </a:r>
            <a:r>
              <a:rPr dirty="0" sz="1400">
                <a:latin typeface="Arial MT"/>
                <a:cs typeface="Arial MT"/>
              </a:rPr>
              <a:t>control </a:t>
            </a:r>
            <a:r>
              <a:rPr dirty="0" sz="1400" spc="-5">
                <a:latin typeface="Arial MT"/>
                <a:cs typeface="Arial MT"/>
              </a:rPr>
              <a:t>over their own lives and finally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become empowered. This paper demonstrated the importance of NGOs in achieving </a:t>
            </a:r>
            <a:r>
              <a:rPr dirty="0" sz="1400">
                <a:latin typeface="Arial MT"/>
                <a:cs typeface="Arial MT"/>
              </a:rPr>
              <a:t>sustainable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community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development through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micro-finance,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capacity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building and </a:t>
            </a:r>
            <a:r>
              <a:rPr dirty="0" sz="1400">
                <a:latin typeface="Arial MT"/>
                <a:cs typeface="Arial MT"/>
              </a:rPr>
              <a:t>self-reliance.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710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1.4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Problem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193" y="1205349"/>
            <a:ext cx="8140065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14999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The problem that we have faced in now days that there are </a:t>
            </a:r>
            <a:r>
              <a:rPr dirty="0" sz="1400">
                <a:latin typeface="Arial MT"/>
                <a:cs typeface="Arial MT"/>
              </a:rPr>
              <a:t>many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at </a:t>
            </a:r>
            <a:r>
              <a:rPr dirty="0" sz="1400">
                <a:latin typeface="Arial MT"/>
                <a:cs typeface="Arial MT"/>
              </a:rPr>
              <a:t>small scale </a:t>
            </a:r>
            <a:r>
              <a:rPr dirty="0" sz="1400" spc="-5">
                <a:latin typeface="Arial MT"/>
                <a:cs typeface="Arial MT"/>
              </a:rPr>
              <a:t>doing great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work but they are facing problems like lack of funds, lack of public awareness about their </a:t>
            </a:r>
            <a:r>
              <a:rPr dirty="0" sz="1400" spc="-10">
                <a:latin typeface="Arial MT"/>
                <a:cs typeface="Arial MT"/>
              </a:rPr>
              <a:t>NGO’s, </a:t>
            </a:r>
            <a:r>
              <a:rPr dirty="0" sz="1400" spc="-5">
                <a:latin typeface="Arial MT"/>
                <a:cs typeface="Arial MT"/>
              </a:rPr>
              <a:t> people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who are actually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interested in donation they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could</a:t>
            </a:r>
            <a:r>
              <a:rPr dirty="0" sz="1400" spc="-5">
                <a:latin typeface="Arial MT"/>
                <a:cs typeface="Arial MT"/>
              </a:rPr>
              <a:t> not </a:t>
            </a:r>
            <a:r>
              <a:rPr dirty="0" sz="1400">
                <a:latin typeface="Arial MT"/>
                <a:cs typeface="Arial MT"/>
              </a:rPr>
              <a:t>reach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small</a:t>
            </a:r>
            <a:r>
              <a:rPr dirty="0" sz="1400" spc="-5">
                <a:latin typeface="Arial MT"/>
                <a:cs typeface="Arial MT"/>
              </a:rPr>
              <a:t> NGOs.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373380" marR="184150" indent="-361315">
              <a:lnSpc>
                <a:spcPct val="114999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Also there is lack of </a:t>
            </a:r>
            <a:r>
              <a:rPr dirty="0" sz="1400">
                <a:latin typeface="Arial MT"/>
                <a:cs typeface="Arial MT"/>
              </a:rPr>
              <a:t>communication </a:t>
            </a:r>
            <a:r>
              <a:rPr dirty="0" sz="1400" spc="-5">
                <a:latin typeface="Arial MT"/>
                <a:cs typeface="Arial MT"/>
              </a:rPr>
              <a:t>gap between the </a:t>
            </a:r>
            <a:r>
              <a:rPr dirty="0" sz="1400">
                <a:latin typeface="Arial MT"/>
                <a:cs typeface="Arial MT"/>
              </a:rPr>
              <a:t>small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and the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who are doing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great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job from last </a:t>
            </a:r>
            <a:r>
              <a:rPr dirty="0" sz="1400">
                <a:latin typeface="Arial MT"/>
                <a:cs typeface="Arial MT"/>
              </a:rPr>
              <a:t>couple</a:t>
            </a:r>
            <a:r>
              <a:rPr dirty="0" sz="1400" spc="-5">
                <a:latin typeface="Arial MT"/>
                <a:cs typeface="Arial MT"/>
              </a:rPr>
              <a:t> of </a:t>
            </a:r>
            <a:r>
              <a:rPr dirty="0" sz="1400">
                <a:latin typeface="Arial MT"/>
                <a:cs typeface="Arial MT"/>
              </a:rPr>
              <a:t>years.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373380" marR="28575" indent="-361315">
              <a:lnSpc>
                <a:spcPct val="114999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Arial MT"/>
                <a:cs typeface="Arial MT"/>
              </a:rPr>
              <a:t>So we are Design and implementing website </a:t>
            </a:r>
            <a:r>
              <a:rPr dirty="0" sz="1400">
                <a:latin typeface="Arial MT"/>
                <a:cs typeface="Arial MT"/>
              </a:rPr>
              <a:t>cum </a:t>
            </a:r>
            <a:r>
              <a:rPr dirty="0" sz="1400" spc="-5">
                <a:latin typeface="Arial MT"/>
                <a:cs typeface="Arial MT"/>
              </a:rPr>
              <a:t>installable progressive web app wheresociety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helpin</a:t>
            </a:r>
            <a:r>
              <a:rPr dirty="0" sz="1400">
                <a:latin typeface="Arial MT"/>
                <a:cs typeface="Arial MT"/>
              </a:rPr>
              <a:t>g</a:t>
            </a:r>
            <a:r>
              <a:rPr dirty="0" sz="1400" spc="-5">
                <a:latin typeface="Arial MT"/>
                <a:cs typeface="Arial MT"/>
              </a:rPr>
              <a:t> organizatio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collaborate</a:t>
            </a:r>
            <a:r>
              <a:rPr dirty="0" sz="1400" spc="-5">
                <a:latin typeface="Arial MT"/>
                <a:cs typeface="Arial MT"/>
              </a:rPr>
              <a:t> wit</a:t>
            </a:r>
            <a:r>
              <a:rPr dirty="0" sz="1400">
                <a:latin typeface="Arial MT"/>
                <a:cs typeface="Arial MT"/>
              </a:rPr>
              <a:t>h</a:t>
            </a:r>
            <a:r>
              <a:rPr dirty="0" sz="1400" spc="-5">
                <a:latin typeface="Arial MT"/>
                <a:cs typeface="Arial MT"/>
              </a:rPr>
              <a:t> e</a:t>
            </a:r>
            <a:r>
              <a:rPr dirty="0" sz="1400" spc="-30">
                <a:latin typeface="Arial MT"/>
                <a:cs typeface="Arial MT"/>
              </a:rPr>
              <a:t>f</a:t>
            </a:r>
            <a:r>
              <a:rPr dirty="0" sz="1400" spc="-5">
                <a:latin typeface="Arial MT"/>
                <a:cs typeface="Arial MT"/>
              </a:rPr>
              <a:t>ficienc</a:t>
            </a:r>
            <a:r>
              <a:rPr dirty="0" sz="1400" spc="-105">
                <a:latin typeface="Arial MT"/>
                <a:cs typeface="Arial MT"/>
              </a:rPr>
              <a:t>y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</a:t>
            </a:r>
            <a:r>
              <a:rPr dirty="0" sz="1400">
                <a:latin typeface="Arial MT"/>
                <a:cs typeface="Arial MT"/>
              </a:rPr>
              <a:t>d</a:t>
            </a:r>
            <a:r>
              <a:rPr dirty="0" sz="1400" spc="-5">
                <a:latin typeface="Arial MT"/>
                <a:cs typeface="Arial MT"/>
              </a:rPr>
              <a:t> als</a:t>
            </a:r>
            <a:r>
              <a:rPr dirty="0" sz="1400">
                <a:latin typeface="Arial MT"/>
                <a:cs typeface="Arial MT"/>
              </a:rPr>
              <a:t>o</a:t>
            </a:r>
            <a:r>
              <a:rPr dirty="0" sz="1400" spc="-5">
                <a:latin typeface="Arial MT"/>
                <a:cs typeface="Arial MT"/>
              </a:rPr>
              <a:t> th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larg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NGO</a:t>
            </a:r>
            <a:r>
              <a:rPr dirty="0" sz="1400" spc="-30">
                <a:latin typeface="Arial MT"/>
                <a:cs typeface="Arial MT"/>
              </a:rPr>
              <a:t>’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 ge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5">
                <a:latin typeface="Arial MT"/>
                <a:cs typeface="Arial MT"/>
              </a:rPr>
              <a:t> th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5">
                <a:latin typeface="Arial MT"/>
                <a:cs typeface="Arial MT"/>
              </a:rPr>
              <a:t> detail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 about  </a:t>
            </a:r>
            <a:r>
              <a:rPr dirty="0" sz="1400" spc="-10">
                <a:latin typeface="Arial MT"/>
                <a:cs typeface="Arial MT"/>
              </a:rPr>
              <a:t>NGO’s </a:t>
            </a:r>
            <a:r>
              <a:rPr dirty="0" sz="1400" spc="-5">
                <a:latin typeface="Arial MT"/>
                <a:cs typeface="Arial MT"/>
              </a:rPr>
              <a:t>who are at </a:t>
            </a:r>
            <a:r>
              <a:rPr dirty="0" sz="1400">
                <a:latin typeface="Arial MT"/>
                <a:cs typeface="Arial MT"/>
              </a:rPr>
              <a:t>starting</a:t>
            </a:r>
            <a:r>
              <a:rPr dirty="0" sz="1400" spc="-5">
                <a:latin typeface="Arial MT"/>
                <a:cs typeface="Arial MT"/>
              </a:rPr>
              <a:t> phase.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1.5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193" y="1237353"/>
            <a:ext cx="3668395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betterment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society.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buFont typeface="Arial MT"/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useful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NGOs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3380" indent="-361315">
              <a:lnSpc>
                <a:spcPct val="100000"/>
              </a:lnSpc>
              <a:buFont typeface="Arial MT"/>
              <a:buChar char="●"/>
              <a:tabLst>
                <a:tab pos="373380" algn="l"/>
                <a:tab pos="374015" algn="l"/>
              </a:tabLst>
            </a:pP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everyone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across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country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5" y="502744"/>
            <a:ext cx="33750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1.6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Technology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252" y="1235321"/>
            <a:ext cx="7760334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46355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React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our project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have used </a:t>
            </a:r>
            <a:r>
              <a:rPr dirty="0" sz="1800" spc="-5">
                <a:latin typeface="Times New Roman"/>
                <a:cs typeface="Times New Roman"/>
              </a:rPr>
              <a:t>React to implement UI. </a:t>
            </a:r>
            <a:r>
              <a:rPr dirty="0" sz="1800">
                <a:latin typeface="Times New Roman"/>
                <a:cs typeface="Times New Roman"/>
              </a:rPr>
              <a:t>It has </a:t>
            </a:r>
            <a:r>
              <a:rPr dirty="0" sz="1800" spc="-5">
                <a:latin typeface="Times New Roman"/>
                <a:cs typeface="Times New Roman"/>
              </a:rPr>
              <a:t>also </a:t>
            </a:r>
            <a:r>
              <a:rPr dirty="0" sz="1800">
                <a:latin typeface="Times New Roman"/>
                <a:cs typeface="Times New Roman"/>
              </a:rPr>
              <a:t>been used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 </a:t>
            </a:r>
            <a:r>
              <a:rPr dirty="0" sz="1800" spc="-45">
                <a:latin typeface="Times New Roman"/>
                <a:cs typeface="Times New Roman"/>
              </a:rPr>
              <a:t>SPA.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Bootstrap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5">
                <a:latin typeface="Times New Roman"/>
                <a:cs typeface="Times New Roman"/>
              </a:rPr>
              <a:t> 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ability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 easily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responsive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64160" marR="1244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20">
                <a:latin typeface="Times New Roman"/>
                <a:cs typeface="Times New Roman"/>
              </a:rPr>
              <a:t>TensorFlow </a:t>
            </a:r>
            <a:r>
              <a:rPr dirty="0" sz="1800">
                <a:latin typeface="Times New Roman"/>
                <a:cs typeface="Times New Roman"/>
              </a:rPr>
              <a:t>- 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used </a:t>
            </a:r>
            <a:r>
              <a:rPr dirty="0" sz="1800" spc="-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our project </a:t>
            </a:r>
            <a:r>
              <a:rPr dirty="0" sz="1800" spc="-5">
                <a:latin typeface="Times New Roman"/>
                <a:cs typeface="Times New Roman"/>
              </a:rPr>
              <a:t>to implement social work </a:t>
            </a:r>
            <a:r>
              <a:rPr dirty="0" sz="1800">
                <a:latin typeface="Times New Roman"/>
                <a:cs typeface="Times New Roman"/>
              </a:rPr>
              <a:t>recommendation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** </a:t>
            </a:r>
            <a:r>
              <a:rPr dirty="0" sz="1800" spc="-5">
                <a:latin typeface="Times New Roman"/>
                <a:cs typeface="Times New Roman"/>
              </a:rPr>
              <a:t>Update </a:t>
            </a:r>
            <a:r>
              <a:rPr dirty="0" sz="1800">
                <a:latin typeface="Times New Roman"/>
                <a:cs typeface="Times New Roman"/>
              </a:rPr>
              <a:t>**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64160" marR="122555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MongoDB </a:t>
            </a:r>
            <a:r>
              <a:rPr dirty="0" sz="1800">
                <a:latin typeface="Times New Roman"/>
                <a:cs typeface="Times New Roman"/>
              </a:rPr>
              <a:t>- In our project </a:t>
            </a:r>
            <a:r>
              <a:rPr dirty="0" sz="1800" spc="-5">
                <a:latin typeface="Times New Roman"/>
                <a:cs typeface="Times New Roman"/>
              </a:rPr>
              <a:t>it </a:t>
            </a:r>
            <a:r>
              <a:rPr dirty="0" sz="1800">
                <a:latin typeface="Times New Roman"/>
                <a:cs typeface="Times New Roman"/>
              </a:rPr>
              <a:t>has been used </a:t>
            </a:r>
            <a:r>
              <a:rPr dirty="0" sz="1800" spc="-5">
                <a:latin typeface="Times New Roman"/>
                <a:cs typeface="Times New Roman"/>
              </a:rPr>
              <a:t>to store and </a:t>
            </a:r>
            <a:r>
              <a:rPr dirty="0" sz="1800">
                <a:latin typeface="Times New Roman"/>
                <a:cs typeface="Times New Roman"/>
              </a:rPr>
              <a:t>retrieve data quickly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**Update**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our-be</dc:title>
  <dcterms:created xsi:type="dcterms:W3CDTF">2022-05-09T08:34:58Z</dcterms:created>
  <dcterms:modified xsi:type="dcterms:W3CDTF">2022-05-09T08:34:58Z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