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82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 snapToObjects="1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74320"/>
            <a:ext cx="851976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7120" y="29743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887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887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11760" y="29743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743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73200" y="29743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300960"/>
            <a:ext cx="8519760" cy="3986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120" y="29743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851976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74320"/>
            <a:ext cx="851976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120" y="29743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1887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1887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743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743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74320"/>
            <a:ext cx="274320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300960"/>
            <a:ext cx="8519760" cy="3986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120" y="29743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Perpetu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120" y="1188720"/>
            <a:ext cx="415728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74320"/>
            <a:ext cx="8519760" cy="163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Perpetu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4350240" y="2856960"/>
            <a:ext cx="442800" cy="104760"/>
            <a:chOff x="4350240" y="2856960"/>
            <a:chExt cx="442800" cy="104760"/>
          </a:xfrm>
        </p:grpSpPr>
        <p:sp>
          <p:nvSpPr>
            <p:cNvPr id="7" name="CustomShape 2"/>
            <p:cNvSpPr/>
            <p:nvPr/>
          </p:nvSpPr>
          <p:spPr>
            <a:xfrm>
              <a:off x="4519080" y="285696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696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6960"/>
              <a:ext cx="104760" cy="10476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00960"/>
            <a:ext cx="8519760" cy="859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3200" b="0" strike="noStrike" spc="-1">
                <a:latin typeface="Perpetua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88720"/>
            <a:ext cx="8519760" cy="341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Perpetu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Perpetu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Perpetu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Perpetu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Perpetu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Perpetu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Perpetu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6960" y="-85320"/>
            <a:ext cx="7800840" cy="17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1" strike="noStrike" spc="-1" dirty="0">
                <a:solidFill>
                  <a:srgbClr val="FFFFFF"/>
                </a:solidFill>
                <a:latin typeface="Perpetua"/>
                <a:ea typeface="Oswald"/>
              </a:rPr>
              <a:t>Predictive Event Modeling </a:t>
            </a:r>
            <a:r>
              <a:rPr lang="en-US" sz="4200" b="0" strike="noStrike" spc="-1" dirty="0">
                <a:solidFill>
                  <a:srgbClr val="FFFFFF"/>
                </a:solidFill>
                <a:latin typeface="Perpetua"/>
                <a:ea typeface="Oswald"/>
              </a:rPr>
              <a:t>- </a:t>
            </a:r>
            <a:r>
              <a:rPr dirty="0"/>
              <a:t/>
            </a:r>
            <a:br>
              <a:rPr dirty="0"/>
            </a:br>
            <a:r>
              <a:rPr lang="en-US" sz="4200" b="0" strike="noStrike" spc="-1" dirty="0">
                <a:solidFill>
                  <a:srgbClr val="FFFFFF"/>
                </a:solidFill>
                <a:latin typeface="Perpetua"/>
                <a:ea typeface="Oswald"/>
              </a:rPr>
              <a:t>Propensity to watch a video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1280" y="2864520"/>
            <a:ext cx="7800840" cy="79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FFFFFF"/>
                </a:solidFill>
                <a:latin typeface="Perpetua"/>
                <a:ea typeface="Average"/>
              </a:rPr>
              <a:t>Team Alpha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100" b="0" strike="noStrike" spc="-1" dirty="0" err="1">
                <a:solidFill>
                  <a:srgbClr val="FFFFFF"/>
                </a:solidFill>
                <a:latin typeface="Perpetua"/>
                <a:ea typeface="Average"/>
              </a:rPr>
              <a:t>Sankalp</a:t>
            </a:r>
            <a:r>
              <a:rPr lang="en-US" sz="2100" b="0" strike="noStrike" spc="-1" dirty="0">
                <a:solidFill>
                  <a:srgbClr val="FFFFFF"/>
                </a:solidFill>
                <a:latin typeface="Perpetua"/>
                <a:ea typeface="Average"/>
              </a:rPr>
              <a:t> </a:t>
            </a:r>
            <a:r>
              <a:rPr lang="en-US" sz="2100" b="0" strike="noStrike" spc="-1" dirty="0" smtClean="0">
                <a:solidFill>
                  <a:srgbClr val="FFFFFF"/>
                </a:solidFill>
                <a:latin typeface="Perpetua"/>
                <a:ea typeface="Average"/>
              </a:rPr>
              <a:t>Mule</a:t>
            </a:r>
            <a:endParaRPr lang="en-US" sz="2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100" spc="-1" dirty="0" smtClean="0">
                <a:solidFill>
                  <a:srgbClr val="FFFFFF"/>
                </a:solidFill>
                <a:latin typeface="Perpetua"/>
                <a:ea typeface="Average"/>
              </a:rPr>
              <a:t>Siddhesh Thakre</a:t>
            </a:r>
            <a:endParaRPr lang="en-US" sz="2100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4114800" y="213480"/>
            <a:ext cx="4754520" cy="24858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114" name="Picture 113"/>
          <p:cNvPicPr/>
          <p:nvPr/>
        </p:nvPicPr>
        <p:blipFill>
          <a:blip r:embed="rId3"/>
          <a:stretch/>
        </p:blipFill>
        <p:spPr>
          <a:xfrm>
            <a:off x="197640" y="2360520"/>
            <a:ext cx="4739760" cy="25768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15" name="CustomShape 1"/>
          <p:cNvSpPr/>
          <p:nvPr/>
        </p:nvSpPr>
        <p:spPr>
          <a:xfrm>
            <a:off x="274320" y="2011680"/>
            <a:ext cx="14626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Perpetua"/>
              </a:rPr>
              <a:t>Country 40</a:t>
            </a:r>
          </a:p>
        </p:txBody>
      </p:sp>
      <p:sp>
        <p:nvSpPr>
          <p:cNvPr id="116" name="CustomShape 2"/>
          <p:cNvSpPr/>
          <p:nvPr/>
        </p:nvSpPr>
        <p:spPr>
          <a:xfrm>
            <a:off x="7315200" y="2834640"/>
            <a:ext cx="16455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Perpetua"/>
              </a:rPr>
              <a:t>Country 255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31520" y="274320"/>
            <a:ext cx="7680600" cy="891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Virality</a:t>
            </a: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 of Most viewed video of Country 255 in January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Perpetua"/>
              </a:rPr>
              <a:t>VideoId</a:t>
            </a:r>
            <a:r>
              <a:rPr lang="en-US" sz="1800" b="0" strike="noStrike" spc="-1" dirty="0">
                <a:solidFill>
                  <a:schemeClr val="bg1"/>
                </a:solidFill>
                <a:latin typeface="Perpetua"/>
              </a:rPr>
              <a:t>: f053c42e98d50e06532ce8d65afb3ab3</a:t>
            </a:r>
            <a:r>
              <a:rPr lang="en-US" sz="2600" b="0" strike="noStrike" spc="-1" dirty="0">
                <a:latin typeface="Perpetua"/>
              </a:rPr>
              <a:t>	</a:t>
            </a: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51280" y="1463040"/>
            <a:ext cx="5080680" cy="29257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40080" y="274320"/>
            <a:ext cx="786348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latin typeface="Perpetua"/>
              </a:rPr>
              <a:t>Category Countplot</a:t>
            </a: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426960" y="1280160"/>
            <a:ext cx="4693320" cy="29257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21" name="CustomShape 2"/>
          <p:cNvSpPr/>
          <p:nvPr/>
        </p:nvSpPr>
        <p:spPr>
          <a:xfrm>
            <a:off x="6035040" y="2560320"/>
            <a:ext cx="2468520" cy="914040"/>
          </a:xfrm>
          <a:prstGeom prst="wedgeRoundRectCallout">
            <a:avLst>
              <a:gd name="adj1" fmla="val -105777"/>
              <a:gd name="adj2" fmla="val 6943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Perpetua"/>
                <a:ea typeface="DejaVu Sans"/>
              </a:rPr>
              <a:t>1.7 L Linear </a:t>
            </a:r>
            <a:endParaRPr lang="en-US" sz="1800" b="0" strike="noStrike" spc="-1">
              <a:latin typeface="Perpetua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Perpetua"/>
                <a:ea typeface="DejaVu Sans"/>
              </a:rPr>
              <a:t>Category records</a:t>
            </a:r>
            <a:endParaRPr lang="en-US" sz="1800" b="0" strike="noStrike" spc="-1">
              <a:latin typeface="Perpet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3108960" y="822960"/>
            <a:ext cx="5486760" cy="36576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23" name="CustomShape 1"/>
          <p:cNvSpPr/>
          <p:nvPr/>
        </p:nvSpPr>
        <p:spPr>
          <a:xfrm>
            <a:off x="640080" y="182880"/>
            <a:ext cx="7772040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Countplot</a:t>
            </a: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 for Device</a:t>
            </a:r>
          </a:p>
        </p:txBody>
      </p:sp>
      <p:sp>
        <p:nvSpPr>
          <p:cNvPr id="124" name="CustomShape 2"/>
          <p:cNvSpPr/>
          <p:nvPr/>
        </p:nvSpPr>
        <p:spPr>
          <a:xfrm>
            <a:off x="548640" y="3360600"/>
            <a:ext cx="265140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Perpetua"/>
                <a:ea typeface="DroidSans-Regular"/>
              </a:rPr>
              <a:t>0: Desktop</a:t>
            </a:r>
            <a:endParaRPr lang="en-US" sz="1500" b="0" strike="noStrike" spc="-1">
              <a:latin typeface="Perpetua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Perpetua"/>
                <a:ea typeface="DroidSans-Regular"/>
              </a:rPr>
              <a:t>1: Mobile</a:t>
            </a:r>
            <a:endParaRPr lang="en-US" sz="1500" b="0" strike="noStrike" spc="-1">
              <a:latin typeface="Perpetua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Perpetua"/>
                <a:ea typeface="DroidSans-Regular"/>
              </a:rPr>
              <a:t>2: Tablet</a:t>
            </a:r>
            <a:endParaRPr lang="en-US" sz="1500" b="0" strike="noStrike" spc="-1">
              <a:latin typeface="Perpetua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Perpetua"/>
                <a:ea typeface="DroidSans-Regular"/>
              </a:rPr>
              <a:t>3: TV</a:t>
            </a:r>
            <a:endParaRPr lang="en-US" sz="1500" b="0" strike="noStrike" spc="-1">
              <a:latin typeface="Perpetua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6640" y="2867760"/>
            <a:ext cx="1096920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Labels: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14400" y="457200"/>
            <a:ext cx="6400440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Countplot</a:t>
            </a: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 for Operating System used</a:t>
            </a:r>
            <a:r>
              <a:rPr lang="en-US" sz="2600" b="0" strike="noStrike" spc="-1" dirty="0">
                <a:latin typeface="Perpetua"/>
              </a:rPr>
              <a:t>:</a:t>
            </a:r>
          </a:p>
        </p:txBody>
      </p:sp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2742840" y="1188720"/>
            <a:ext cx="5486760" cy="36576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28" name="CustomShape 2"/>
          <p:cNvSpPr/>
          <p:nvPr/>
        </p:nvSpPr>
        <p:spPr>
          <a:xfrm>
            <a:off x="6492240" y="274320"/>
            <a:ext cx="2102760" cy="1005480"/>
          </a:xfrm>
          <a:prstGeom prst="wedgeRoundRectCallout">
            <a:avLst>
              <a:gd name="adj1" fmla="val -60370"/>
              <a:gd name="adj2" fmla="val 124703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31L Android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records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48640" y="3516480"/>
            <a:ext cx="15541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roidSans-Regular"/>
              </a:rPr>
              <a:t>0: Others </a:t>
            </a: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roidSans-Regular"/>
              </a:rPr>
              <a:t>1: Android</a:t>
            </a: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roidSans-Regular"/>
              </a:rPr>
              <a:t>2: iOS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65760" y="3108960"/>
            <a:ext cx="12798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Label: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48640" y="274320"/>
            <a:ext cx="8046360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Most Viewed Genre (Country-wise)</a:t>
            </a:r>
          </a:p>
        </p:txBody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365760" y="1828800"/>
            <a:ext cx="6217560" cy="15771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33" name="CustomShape 2"/>
          <p:cNvSpPr/>
          <p:nvPr/>
        </p:nvSpPr>
        <p:spPr>
          <a:xfrm>
            <a:off x="6858000" y="27432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7040880" y="27432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7223760" y="2743200"/>
            <a:ext cx="91080" cy="91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Picture 135"/>
          <p:cNvPicPr/>
          <p:nvPr/>
        </p:nvPicPr>
        <p:blipFill>
          <a:blip r:embed="rId3"/>
          <a:stretch/>
        </p:blipFill>
        <p:spPr>
          <a:xfrm>
            <a:off x="7414560" y="1828800"/>
            <a:ext cx="1180440" cy="15541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37" name="CustomShape 5"/>
          <p:cNvSpPr/>
          <p:nvPr/>
        </p:nvSpPr>
        <p:spPr>
          <a:xfrm>
            <a:off x="457200" y="3608280"/>
            <a:ext cx="17370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3 rows × 54 columns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84579"/>
            <a:ext cx="8519760" cy="492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200" b="0" strike="noStrike" spc="-1" dirty="0">
                <a:solidFill>
                  <a:schemeClr val="bg1"/>
                </a:solidFill>
                <a:latin typeface="Perpetua"/>
              </a:rPr>
              <a:t>Count Plot for Status of Registration in </a:t>
            </a:r>
            <a:r>
              <a:rPr lang="en-US" sz="3200" b="0" strike="noStrike" spc="-1" dirty="0" err="1">
                <a:solidFill>
                  <a:schemeClr val="bg1"/>
                </a:solidFill>
                <a:latin typeface="Perpetua"/>
              </a:rPr>
              <a:t>Registration.csv</a:t>
            </a:r>
            <a:endParaRPr lang="en-US" sz="3200" b="0" strike="noStrike" spc="-1" dirty="0">
              <a:solidFill>
                <a:schemeClr val="bg1"/>
              </a:solidFill>
              <a:latin typeface="Perpetua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2"/>
          <a:stretch/>
        </p:blipFill>
        <p:spPr>
          <a:xfrm>
            <a:off x="1821240" y="1645920"/>
            <a:ext cx="4305240" cy="26517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48640" y="365760"/>
            <a:ext cx="8046720" cy="4909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Trend of </a:t>
            </a: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AppLaunched</a:t>
            </a:r>
            <a:endParaRPr lang="en-US" sz="2600" b="0" strike="noStrike" spc="-1" dirty="0">
              <a:solidFill>
                <a:schemeClr val="bg1"/>
              </a:solidFill>
              <a:latin typeface="Perpetua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831680" y="1554480"/>
            <a:ext cx="4660560" cy="30175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31520" y="247320"/>
            <a:ext cx="6400800" cy="89109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Trend of </a:t>
            </a: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AppLaunched</a:t>
            </a: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 in Country 1</a:t>
            </a:r>
          </a:p>
          <a:p>
            <a:endParaRPr lang="en-US" sz="2600" b="0" strike="noStrike" spc="-1" dirty="0">
              <a:latin typeface="Perpetua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1828800" y="1371600"/>
            <a:ext cx="4657680" cy="31089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457200"/>
            <a:ext cx="8229600" cy="4909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Trend for UTM Visited:</a:t>
            </a:r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1884240" y="1437120"/>
            <a:ext cx="4587120" cy="31348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600"/>
            <a:ext cx="8519760" cy="5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Perpetua"/>
                <a:ea typeface="Oswald"/>
              </a:rPr>
              <a:t>Problem Definition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760" cy="76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EEEEEE"/>
                </a:solidFill>
                <a:latin typeface="Perpetua"/>
              </a:rPr>
              <a:t>Segment the audience of a content app based on its user’s propensity to watch a video in the next 2 days: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560320" y="2287080"/>
            <a:ext cx="8412120" cy="21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Classification Task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– Classify based on the user’s propensity to watch a video into: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lang="en-US" sz="1800" b="0" strike="noStrike" spc="-1">
                <a:solidFill>
                  <a:srgbClr val="EEEEEE"/>
                </a:solidFill>
                <a:latin typeface="Calibri"/>
                <a:ea typeface="Calibri"/>
              </a:rPr>
              <a:t>‘0’ </a:t>
            </a: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(Wont watch a video in next 2 days)</a:t>
            </a:r>
            <a:endParaRPr lang="en-US" sz="2000" b="0" strike="noStrike" spc="-1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or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lang="en-US" sz="1800" b="0" strike="noStrike" spc="-1">
                <a:solidFill>
                  <a:srgbClr val="EEEEEE"/>
                </a:solidFill>
                <a:latin typeface="Calibri"/>
                <a:ea typeface="Calibri"/>
              </a:rPr>
              <a:t>‘1’ </a:t>
            </a: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(Will watch  a video in next 2 days)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>
            <a:lum bright="-1000"/>
          </a:blip>
          <a:stretch/>
        </p:blipFill>
        <p:spPr>
          <a:xfrm>
            <a:off x="426600" y="2561760"/>
            <a:ext cx="1369080" cy="14637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40080" y="457200"/>
            <a:ext cx="7406640" cy="4909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Trend for </a:t>
            </a: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AppUninstalled</a:t>
            </a:r>
            <a:endParaRPr lang="en-US" sz="2600" b="0" strike="noStrike" spc="-1" dirty="0">
              <a:solidFill>
                <a:schemeClr val="bg1"/>
              </a:solidFill>
              <a:latin typeface="Perpetua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1828800" y="1463040"/>
            <a:ext cx="4754880" cy="31140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5760" y="992880"/>
            <a:ext cx="7772400" cy="4909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Calculating Weighted Average Timestamp frequency</a:t>
            </a:r>
            <a:r>
              <a:rPr lang="en-US" sz="2600" b="0" strike="noStrike" spc="-1" dirty="0">
                <a:latin typeface="Perpetua"/>
              </a:rPr>
              <a:t>:</a:t>
            </a:r>
          </a:p>
        </p:txBody>
      </p:sp>
      <p:pic>
        <p:nvPicPr>
          <p:cNvPr id="149" name="Picture 148"/>
          <p:cNvPicPr/>
          <p:nvPr/>
        </p:nvPicPr>
        <p:blipFill>
          <a:blip r:embed="rId2"/>
          <a:srcRect r="33108"/>
          <a:stretch/>
        </p:blipFill>
        <p:spPr>
          <a:xfrm>
            <a:off x="365760" y="1782360"/>
            <a:ext cx="6858000" cy="12351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150" name="Picture 149"/>
          <p:cNvPicPr/>
          <p:nvPr/>
        </p:nvPicPr>
        <p:blipFill>
          <a:blip r:embed="rId3"/>
          <a:stretch/>
        </p:blipFill>
        <p:spPr>
          <a:xfrm>
            <a:off x="548640" y="3291840"/>
            <a:ext cx="6582240" cy="12949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51" name="TextShape 2"/>
          <p:cNvSpPr txBox="1"/>
          <p:nvPr/>
        </p:nvSpPr>
        <p:spPr>
          <a:xfrm>
            <a:off x="548640" y="91440"/>
            <a:ext cx="6492240" cy="7064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4000" b="0" strike="noStrike" spc="-1" dirty="0">
                <a:solidFill>
                  <a:schemeClr val="bg1"/>
                </a:solidFill>
                <a:latin typeface="Perpetua"/>
              </a:rPr>
              <a:t>Model Building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4"/>
          <p:cNvSpPr/>
          <p:nvPr/>
        </p:nvSpPr>
        <p:spPr>
          <a:xfrm>
            <a:off x="6436800" y="482040"/>
            <a:ext cx="1188720" cy="914400"/>
          </a:xfrm>
          <a:prstGeom prst="rect">
            <a:avLst/>
          </a:prstGeom>
          <a:solidFill>
            <a:srgbClr val="729FCF">
              <a:alpha val="13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54480" y="2468880"/>
            <a:ext cx="6309360" cy="24879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53" name="Line 1"/>
          <p:cNvSpPr/>
          <p:nvPr/>
        </p:nvSpPr>
        <p:spPr>
          <a:xfrm>
            <a:off x="6126480" y="731520"/>
            <a:ext cx="0" cy="36576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2"/>
          <p:cNvSpPr/>
          <p:nvPr/>
        </p:nvSpPr>
        <p:spPr>
          <a:xfrm>
            <a:off x="6126480" y="914400"/>
            <a:ext cx="274320" cy="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TextShape 3"/>
          <p:cNvSpPr txBox="1"/>
          <p:nvPr/>
        </p:nvSpPr>
        <p:spPr>
          <a:xfrm>
            <a:off x="6400800" y="548640"/>
            <a:ext cx="1188720" cy="7372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Difference x Weighted Average</a:t>
            </a:r>
          </a:p>
        </p:txBody>
      </p:sp>
      <p:pic>
        <p:nvPicPr>
          <p:cNvPr id="157" name="Picture 156"/>
          <p:cNvPicPr/>
          <p:nvPr/>
        </p:nvPicPr>
        <p:blipFill>
          <a:blip r:embed="rId3"/>
          <a:stretch/>
        </p:blipFill>
        <p:spPr>
          <a:xfrm>
            <a:off x="2432880" y="274320"/>
            <a:ext cx="1590480" cy="1533240"/>
          </a:xfrm>
          <a:prstGeom prst="rect">
            <a:avLst/>
          </a:prstGeom>
          <a:ln>
            <a:noFill/>
          </a:ln>
        </p:spPr>
      </p:pic>
      <p:sp>
        <p:nvSpPr>
          <p:cNvPr id="158" name="Line 5"/>
          <p:cNvSpPr/>
          <p:nvPr/>
        </p:nvSpPr>
        <p:spPr>
          <a:xfrm>
            <a:off x="3931920" y="1097280"/>
            <a:ext cx="2194560" cy="0"/>
          </a:xfrm>
          <a:prstGeom prst="line">
            <a:avLst/>
          </a:prstGeom>
          <a:ln w="57240">
            <a:solidFill>
              <a:srgbClr val="FFFF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6"/>
          <p:cNvSpPr/>
          <p:nvPr/>
        </p:nvSpPr>
        <p:spPr>
          <a:xfrm>
            <a:off x="3931920" y="731520"/>
            <a:ext cx="2194560" cy="0"/>
          </a:xfrm>
          <a:prstGeom prst="line">
            <a:avLst/>
          </a:prstGeom>
          <a:ln w="57240">
            <a:solidFill>
              <a:srgbClr val="FFFF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3108960" y="1920240"/>
            <a:ext cx="182880" cy="457200"/>
          </a:xfrm>
          <a:custGeom>
            <a:avLst/>
            <a:gdLst/>
            <a:ahLst/>
            <a:cxnLst/>
            <a:rect l="0" t="0" r="r" b="b"/>
            <a:pathLst>
              <a:path w="510" h="1272">
                <a:moveTo>
                  <a:pt x="127" y="0"/>
                </a:moveTo>
                <a:lnTo>
                  <a:pt x="127" y="953"/>
                </a:lnTo>
                <a:lnTo>
                  <a:pt x="0" y="953"/>
                </a:lnTo>
                <a:lnTo>
                  <a:pt x="254" y="1271"/>
                </a:lnTo>
                <a:lnTo>
                  <a:pt x="509" y="953"/>
                </a:lnTo>
                <a:lnTo>
                  <a:pt x="381" y="953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5760" y="365760"/>
            <a:ext cx="7406640" cy="4909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Calculating Segment for Each </a:t>
            </a: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UserId</a:t>
            </a:r>
            <a:endParaRPr lang="en-US" sz="2600" b="0" strike="noStrike" spc="-1" dirty="0">
              <a:solidFill>
                <a:schemeClr val="bg1"/>
              </a:solidFill>
              <a:latin typeface="Perpetua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1188720" y="835920"/>
            <a:ext cx="6400800" cy="10972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164" name="Picture 163"/>
          <p:cNvPicPr/>
          <p:nvPr/>
        </p:nvPicPr>
        <p:blipFill>
          <a:blip r:embed="rId3"/>
          <a:stretch/>
        </p:blipFill>
        <p:spPr>
          <a:xfrm>
            <a:off x="213120" y="2743200"/>
            <a:ext cx="8565120" cy="20772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65" name="CustomShape 2"/>
          <p:cNvSpPr/>
          <p:nvPr/>
        </p:nvSpPr>
        <p:spPr>
          <a:xfrm>
            <a:off x="4178160" y="2054160"/>
            <a:ext cx="274320" cy="640080"/>
          </a:xfrm>
          <a:custGeom>
            <a:avLst/>
            <a:gdLst/>
            <a:ahLst/>
            <a:cxnLst/>
            <a:rect l="0" t="0" r="r" b="b"/>
            <a:pathLst>
              <a:path w="764" h="1780">
                <a:moveTo>
                  <a:pt x="190" y="0"/>
                </a:moveTo>
                <a:lnTo>
                  <a:pt x="190" y="1334"/>
                </a:lnTo>
                <a:lnTo>
                  <a:pt x="0" y="1334"/>
                </a:lnTo>
                <a:lnTo>
                  <a:pt x="381" y="1779"/>
                </a:lnTo>
                <a:lnTo>
                  <a:pt x="763" y="1334"/>
                </a:lnTo>
                <a:lnTo>
                  <a:pt x="572" y="1334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/>
          <p:cNvPicPr/>
          <p:nvPr/>
        </p:nvPicPr>
        <p:blipFill>
          <a:blip r:embed="rId2"/>
          <a:stretch/>
        </p:blipFill>
        <p:spPr>
          <a:xfrm>
            <a:off x="1113840" y="857520"/>
            <a:ext cx="7115760" cy="2800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263880" y="1078200"/>
            <a:ext cx="8575560" cy="28382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2011680" y="767880"/>
            <a:ext cx="5486400" cy="36212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40080" y="274320"/>
            <a:ext cx="6309360" cy="4909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Xgboost</a:t>
            </a: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 Model</a:t>
            </a: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640080" y="1289880"/>
            <a:ext cx="8062560" cy="28249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48640" y="352800"/>
            <a:ext cx="7589520" cy="7064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4000" b="0" strike="noStrike" spc="-1" dirty="0">
                <a:solidFill>
                  <a:schemeClr val="bg1"/>
                </a:solidFill>
                <a:latin typeface="Perpetua"/>
              </a:rPr>
              <a:t>Inference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457200" y="1463040"/>
            <a:ext cx="822960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chemeClr val="bg1"/>
                </a:solidFill>
                <a:latin typeface="Perpetua"/>
              </a:rPr>
              <a:t>Calculating Weighted  Timestamp frequency and then segmenting the  Users was better than the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Perpetua"/>
              </a:rPr>
              <a:t>XGBoost</a:t>
            </a:r>
            <a:r>
              <a:rPr lang="en-US" sz="1800" b="0" strike="noStrike" spc="-1" dirty="0">
                <a:solidFill>
                  <a:schemeClr val="bg1"/>
                </a:solidFill>
                <a:latin typeface="Perpetua"/>
              </a:rPr>
              <a:t>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600"/>
            <a:ext cx="8519760" cy="5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Perpetua"/>
                <a:ea typeface="Oswald"/>
              </a:rPr>
              <a:t>Problem Definition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76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EEEEEE"/>
                </a:solidFill>
                <a:latin typeface="Perpetua"/>
              </a:rPr>
              <a:t>Segment the audience of a content app based on its user’s propensity to watch a video in the next 2 days: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560320" y="2287080"/>
            <a:ext cx="8412120" cy="21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Classification Task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– Classify based on the user’s propensity to watch a video into: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lang="en-US" sz="1800" b="0" strike="noStrike" spc="-1">
                <a:solidFill>
                  <a:srgbClr val="EEEEEE"/>
                </a:solidFill>
                <a:latin typeface="Calibri"/>
                <a:ea typeface="Calibri"/>
              </a:rPr>
              <a:t>‘0’ </a:t>
            </a: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(Wont watch a video in next 2 days)</a:t>
            </a:r>
            <a:endParaRPr lang="en-US" sz="2000" b="0" strike="noStrike" spc="-1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or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lang="en-US" sz="1800" b="0" strike="noStrike" spc="-1">
                <a:solidFill>
                  <a:srgbClr val="EEEEEE"/>
                </a:solidFill>
                <a:latin typeface="Calibri"/>
                <a:ea typeface="Calibri"/>
              </a:rPr>
              <a:t>‘1’ </a:t>
            </a:r>
            <a:r>
              <a:rPr lang="en-US" sz="2000" b="0" strike="noStrike" spc="-1">
                <a:solidFill>
                  <a:srgbClr val="EEEEEE"/>
                </a:solidFill>
                <a:latin typeface="Perpetua"/>
                <a:ea typeface="DroidSans-Regular"/>
              </a:rPr>
              <a:t>(Will watch  a video in next 2 days)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>
            <a:lum bright="-1000"/>
          </a:blip>
          <a:stretch/>
        </p:blipFill>
        <p:spPr>
          <a:xfrm>
            <a:off x="426600" y="2561760"/>
            <a:ext cx="1369080" cy="14637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600"/>
            <a:ext cx="8519760" cy="5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Perpetua"/>
                <a:ea typeface="Oswald"/>
              </a:rPr>
              <a:t>Dataset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760" cy="34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403"/>
              </a:spcBef>
            </a:pPr>
            <a:endParaRPr lang="en-US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0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Perpetua"/>
              </a:rPr>
              <a:t>Number of Unique Users: 2,52,030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0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Perpetua"/>
              </a:rPr>
              <a:t>Number of Unique Videos: 3,856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0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Perpetua"/>
              </a:rPr>
              <a:t>Total Number of Genres: 53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5669280" y="1483560"/>
            <a:ext cx="2262600" cy="1993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93" name="CustomShape 3"/>
          <p:cNvSpPr/>
          <p:nvPr/>
        </p:nvSpPr>
        <p:spPr>
          <a:xfrm>
            <a:off x="5669280" y="1097280"/>
            <a:ext cx="16455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df.nunique</a:t>
            </a: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600"/>
            <a:ext cx="8519760" cy="5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Perpetua"/>
                <a:ea typeface="Oswald"/>
              </a:rPr>
              <a:t>EDA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468880" y="1920240"/>
            <a:ext cx="4846320" cy="27428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96" name="CustomShape 2"/>
          <p:cNvSpPr/>
          <p:nvPr/>
        </p:nvSpPr>
        <p:spPr>
          <a:xfrm>
            <a:off x="2286000" y="1280160"/>
            <a:ext cx="4388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Perpetua"/>
              </a:rPr>
              <a:t>Country Count Plot based on Country Codes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74320" y="1737360"/>
            <a:ext cx="2102760" cy="639720"/>
          </a:xfrm>
          <a:prstGeom prst="wedgeRoundRectCallout">
            <a:avLst>
              <a:gd name="adj1" fmla="val 85731"/>
              <a:gd name="adj2" fmla="val 4875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Perpetua"/>
                <a:ea typeface="DejaVu Sans"/>
              </a:rPr>
              <a:t>26 L Records </a:t>
            </a:r>
            <a:endParaRPr lang="en-US" sz="15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Perpetua"/>
                <a:ea typeface="DejaVu Sans"/>
              </a:rPr>
              <a:t>with Country Code 1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475560" y="612360"/>
            <a:ext cx="8393760" cy="42336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99" name="CustomShape 1"/>
          <p:cNvSpPr/>
          <p:nvPr/>
        </p:nvSpPr>
        <p:spPr>
          <a:xfrm>
            <a:off x="2103120" y="182880"/>
            <a:ext cx="1645560" cy="639720"/>
          </a:xfrm>
          <a:prstGeom prst="wedgeRoundRectCallout">
            <a:avLst>
              <a:gd name="adj1" fmla="val -86189"/>
              <a:gd name="adj2" fmla="val 8321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Perpetua"/>
                <a:ea typeface="DejaVu Sans"/>
              </a:rPr>
              <a:t>Drama: </a:t>
            </a:r>
            <a:endParaRPr lang="en-US" sz="1600" b="0" strike="noStrike" spc="-1">
              <a:latin typeface="Perpetua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Perpetua"/>
                <a:ea typeface="DejaVu Sans"/>
              </a:rPr>
              <a:t>Most watched Genre</a:t>
            </a:r>
            <a:endParaRPr lang="en-US" sz="1600" b="0" strike="noStrike" spc="-1">
              <a:latin typeface="Perpet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5760" y="365760"/>
            <a:ext cx="8137800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Country-wise </a:t>
            </a: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Virality</a:t>
            </a:r>
            <a:endParaRPr lang="en-US" sz="2600" b="0" strike="noStrike" spc="-1" dirty="0">
              <a:solidFill>
                <a:schemeClr val="bg1"/>
              </a:solidFill>
              <a:latin typeface="Perpetu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822960" y="1828800"/>
            <a:ext cx="1005480" cy="2377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1828800" y="1828800"/>
            <a:ext cx="6593760" cy="2377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03" name="CustomShape 2"/>
          <p:cNvSpPr/>
          <p:nvPr/>
        </p:nvSpPr>
        <p:spPr>
          <a:xfrm>
            <a:off x="457200" y="914400"/>
            <a:ext cx="7223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bg1"/>
                </a:solidFill>
                <a:latin typeface="Perpetua"/>
              </a:rPr>
              <a:t>Video Id and  Genre of Most watched videos (</a:t>
            </a:r>
            <a:r>
              <a:rPr lang="en-US" sz="2000" b="0" strike="noStrike" spc="-1" dirty="0" err="1">
                <a:solidFill>
                  <a:schemeClr val="bg1"/>
                </a:solidFill>
                <a:latin typeface="Perpetua"/>
              </a:rPr>
              <a:t>Coutry</a:t>
            </a:r>
            <a:r>
              <a:rPr lang="en-US" sz="2000" b="0" strike="noStrike" spc="-1" dirty="0">
                <a:solidFill>
                  <a:schemeClr val="bg1"/>
                </a:solidFill>
                <a:latin typeface="Perpetua"/>
              </a:rPr>
              <a:t>-wise)</a:t>
            </a:r>
          </a:p>
        </p:txBody>
      </p:sp>
      <p:sp>
        <p:nvSpPr>
          <p:cNvPr id="104" name="Line 3"/>
          <p:cNvSpPr/>
          <p:nvPr/>
        </p:nvSpPr>
        <p:spPr>
          <a:xfrm>
            <a:off x="822960" y="2560320"/>
            <a:ext cx="7599960" cy="0"/>
          </a:xfrm>
          <a:prstGeom prst="line">
            <a:avLst/>
          </a:prstGeom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82880"/>
            <a:ext cx="804636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chemeClr val="bg1"/>
                </a:solidFill>
                <a:latin typeface="Perpetua"/>
              </a:rPr>
              <a:t>Feature Engineering</a:t>
            </a:r>
          </a:p>
        </p:txBody>
      </p:sp>
      <p:sp>
        <p:nvSpPr>
          <p:cNvPr id="106" name="CustomShape 2"/>
          <p:cNvSpPr/>
          <p:nvPr/>
        </p:nvSpPr>
        <p:spPr>
          <a:xfrm>
            <a:off x="457200" y="822960"/>
            <a:ext cx="5120280" cy="29224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bg1"/>
                </a:solidFill>
                <a:latin typeface="Perpetua"/>
              </a:rPr>
              <a:t>Creating Timestamp:</a:t>
            </a:r>
            <a:endParaRPr lang="en-US" sz="2000" b="0" strike="noStrike" spc="-1" dirty="0">
              <a:solidFill>
                <a:schemeClr val="bg1"/>
              </a:solidFill>
              <a:latin typeface="Source Code Pro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chemeClr val="bg1"/>
              </a:solidFill>
              <a:latin typeface="Source Code Pro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Start_Time_hr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 =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Minute_Of_Day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']//60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Start_Time_min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 =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Minute_Of_Day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']%60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Start_Time_sec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 =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['Second']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Start_Time_hr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 =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Start_Time_hr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'].apply(lambda x: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(x).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zfill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(2))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Start_Time_min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 =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Start_Time_min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'].apply(lambda x: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(x).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zfill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(2) )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Start_Time_sec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 =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Start_Time_sec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'].apply(lambda x: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(x).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zfill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(2))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['time'] =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Start_Time_hr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 +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(':') +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Start_Time_min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 +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(':') + 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Start_Time_sec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']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['date-time'] =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['Date'].apply(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) + ' ' +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['time'].apply(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str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)</a:t>
            </a: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['date-time'] =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pd.to_datetime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(</a:t>
            </a:r>
            <a:r>
              <a:rPr lang="en-US" sz="1200" b="0" strike="noStrike" spc="-1" dirty="0" err="1">
                <a:solidFill>
                  <a:schemeClr val="bg1"/>
                </a:solidFill>
                <a:latin typeface="Source Code Pro"/>
              </a:rPr>
              <a:t>df</a:t>
            </a:r>
            <a:r>
              <a:rPr lang="en-US" sz="1200" b="0" strike="noStrike" spc="-1" dirty="0">
                <a:solidFill>
                  <a:schemeClr val="bg1"/>
                </a:solidFill>
                <a:latin typeface="Source Code Pro"/>
              </a:rPr>
              <a:t>['date-time'])</a:t>
            </a: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6126480" y="274320"/>
            <a:ext cx="2102760" cy="13399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08" name="CustomShape 3"/>
          <p:cNvSpPr/>
          <p:nvPr/>
        </p:nvSpPr>
        <p:spPr>
          <a:xfrm>
            <a:off x="7040880" y="1828800"/>
            <a:ext cx="365400" cy="1096920"/>
          </a:xfrm>
          <a:custGeom>
            <a:avLst/>
            <a:gdLst/>
            <a:ahLst/>
            <a:cxnLst/>
            <a:rect l="l" t="t" r="r" b="b"/>
            <a:pathLst>
              <a:path w="1018" h="3050">
                <a:moveTo>
                  <a:pt x="254" y="0"/>
                </a:moveTo>
                <a:lnTo>
                  <a:pt x="254" y="2286"/>
                </a:lnTo>
                <a:lnTo>
                  <a:pt x="0" y="2286"/>
                </a:lnTo>
                <a:lnTo>
                  <a:pt x="508" y="3049"/>
                </a:lnTo>
                <a:lnTo>
                  <a:pt x="1017" y="2286"/>
                </a:lnTo>
                <a:lnTo>
                  <a:pt x="762" y="2286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6766560" y="3017520"/>
            <a:ext cx="1005480" cy="1891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320"/>
            <a:ext cx="74062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 err="1">
                <a:solidFill>
                  <a:schemeClr val="bg1"/>
                </a:solidFill>
                <a:latin typeface="Perpetua"/>
              </a:rPr>
              <a:t>Virality</a:t>
            </a:r>
            <a:r>
              <a:rPr lang="en-US" sz="2600" b="0" strike="noStrike" spc="-1" dirty="0">
                <a:solidFill>
                  <a:schemeClr val="bg1"/>
                </a:solidFill>
                <a:latin typeface="Perpetua"/>
              </a:rPr>
              <a:t> of Most Viewed Video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Perpetua"/>
              </a:rPr>
              <a:t>(</a:t>
            </a:r>
            <a:r>
              <a:rPr lang="en-US" sz="1800" b="0" strike="noStrike" spc="-1" dirty="0" err="1">
                <a:solidFill>
                  <a:schemeClr val="bg1"/>
                </a:solidFill>
                <a:latin typeface="Perpetua"/>
              </a:rPr>
              <a:t>VideoId</a:t>
            </a:r>
            <a:r>
              <a:rPr lang="en-US" sz="1800" b="0" strike="noStrike" spc="-1" dirty="0">
                <a:solidFill>
                  <a:schemeClr val="bg1"/>
                </a:solidFill>
                <a:latin typeface="Perpetua"/>
              </a:rPr>
              <a:t>: 82114e85b433b5b2f9e400b5a07dc8b8)</a:t>
            </a: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1762200" y="1539360"/>
            <a:ext cx="5553000" cy="29412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12" name="CustomShape 2"/>
          <p:cNvSpPr/>
          <p:nvPr/>
        </p:nvSpPr>
        <p:spPr>
          <a:xfrm>
            <a:off x="1737360" y="933840"/>
            <a:ext cx="14626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Country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479</Words>
  <Application>Microsoft Macintosh PowerPoint</Application>
  <PresentationFormat>Custom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Average</vt:lpstr>
      <vt:lpstr>Calibri</vt:lpstr>
      <vt:lpstr>DejaVu Sans</vt:lpstr>
      <vt:lpstr>DroidSans-Regular</vt:lpstr>
      <vt:lpstr>Oswald</vt:lpstr>
      <vt:lpstr>Perpetua</vt:lpstr>
      <vt:lpstr>Source Code Pro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13</cp:revision>
  <dcterms:modified xsi:type="dcterms:W3CDTF">2019-09-20T09:22:02Z</dcterms:modified>
  <dc:language>en-US</dc:language>
</cp:coreProperties>
</file>