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2" r:id="rId6"/>
    <p:sldId id="264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93D61-1123-49AB-8D37-6922426CD28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1AC1-4408-4680-B005-3B235A0138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16</a:t>
            </a:fld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2CB5-BD25-4FA7-B66C-307FCE43D53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D1AF-5EAB-45B2-B3D9-3DFF8D78CD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NOESIS 2K18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7921625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Shell and Editor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74687" y="1400175"/>
            <a:ext cx="79216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075" marR="0" lvl="0" indent="-208915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 rotWithShape="1">
          <a:blip r:embed="rId3" cstate="print">
            <a:alphaModFix/>
          </a:blip>
          <a:srcRect b="43374"/>
          <a:stretch/>
        </p:blipFill>
        <p:spPr>
          <a:xfrm>
            <a:off x="393700" y="4292600"/>
            <a:ext cx="8355012" cy="212566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11187" y="347662"/>
            <a:ext cx="7923212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Getting</a:t>
            </a: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Started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4687" y="1400175"/>
            <a:ext cx="7923212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from:  </a:t>
            </a:r>
            <a:r>
              <a:rPr lang="en-US" sz="2400" b="1" i="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http://python.org/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python to PATH to run scripts from command line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is available for most platforms, even mobile.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Linux distributions have Python as package(s)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11187" y="347662"/>
            <a:ext cx="7923212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2843212" y="1916112"/>
            <a:ext cx="5997575" cy="4100512"/>
          </a:xfrm>
          <a:prstGeom prst="rect">
            <a:avLst/>
          </a:prstGeom>
          <a:solidFill>
            <a:srgbClr val="FFFFCC"/>
          </a:solidFill>
          <a:ln w="19075" cap="flat" cmpd="sng">
            <a:solidFill>
              <a:srgbClr val="33339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23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'foo'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del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NameError: name 'x' is not defined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60375" y="1997075"/>
            <a:ext cx="2286000" cy="304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23</a:t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60375" y="2979737"/>
            <a:ext cx="2286000" cy="304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it means 'foo'</a:t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395287" y="4003675"/>
            <a:ext cx="2351087" cy="304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undefined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11187" y="347662"/>
            <a:ext cx="7923212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Numeric Types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74687" y="1400175"/>
            <a:ext cx="7923212" cy="44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endParaRPr/>
          </a:p>
          <a:p>
            <a:pPr marL="803275" marR="0" lvl="1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signed, 32-bit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Integers</a:t>
            </a:r>
            <a:endParaRPr/>
          </a:p>
          <a:p>
            <a:pPr marL="803275" marR="0" lvl="1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Unlimited size</a:t>
            </a:r>
            <a:endParaRPr/>
          </a:p>
          <a:p>
            <a:pPr marL="803275" marR="0" lvl="1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Format: &lt;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number&gt;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  <a:p>
            <a:pPr marL="803275" marR="0" lvl="1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4294967296L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/>
          </a:p>
          <a:p>
            <a:pPr marL="803275" marR="0" lvl="1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dependant “double” precision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/>
          </a:p>
          <a:p>
            <a:pPr marL="803275" marR="0" lvl="1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Format: &lt;real&gt;+&lt;imag&gt;j</a:t>
            </a:r>
            <a:endParaRPr/>
          </a:p>
          <a:p>
            <a:pPr marL="803275" marR="0" lvl="1" indent="-34607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99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6+3j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701675" y="333375"/>
            <a:ext cx="774065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74687" y="1400175"/>
            <a:ext cx="7923212" cy="44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6075" marR="0" lvl="0" indent="-346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sequence of characters enclosed in quotes</a:t>
            </a:r>
            <a:endParaRPr/>
          </a:p>
          <a:p>
            <a:pPr marL="346075" marR="0" lvl="0" indent="-3460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ways to quote strings:</a:t>
            </a:r>
            <a:endParaRPr/>
          </a:p>
          <a:p>
            <a:pPr marL="803275" marR="0" lvl="1" indent="-346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'Single Quotes'</a:t>
            </a:r>
            <a:endParaRPr/>
          </a:p>
          <a:p>
            <a:pPr marL="803275" marR="0" lvl="1" indent="-346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"Double Quotes"</a:t>
            </a:r>
            <a:endParaRPr/>
          </a:p>
          <a:p>
            <a:pPr marL="803275" marR="0" lvl="1" indent="-346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"""Triple Quotes""" or '''triple quotes'''</a:t>
            </a:r>
            <a:endParaRPr/>
          </a:p>
          <a:p>
            <a:pPr marL="346075" marR="0" lvl="0" indent="-3460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Courier New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Triple quotes can span multiple lines</a:t>
            </a:r>
            <a:endParaRPr/>
          </a:p>
          <a:p>
            <a:pPr marL="346075" marR="0" lvl="0" indent="-3460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346075" marR="0" lvl="0" indent="-3460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print('This string may contain a "')</a:t>
            </a:r>
            <a:endParaRPr/>
          </a:p>
          <a:p>
            <a:pPr marL="346075" marR="0" lvl="0" indent="-3460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 string may contain a "</a:t>
            </a:r>
            <a:endParaRPr/>
          </a:p>
          <a:p>
            <a:pPr marL="346075" marR="0" lvl="0" indent="-3460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print("A ' is allowed")</a:t>
            </a:r>
            <a:endParaRPr/>
          </a:p>
          <a:p>
            <a:pPr marL="346075" marR="0" lvl="0" indent="-3460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' is allowed</a:t>
            </a:r>
            <a:endParaRPr/>
          </a:p>
          <a:p>
            <a:pPr marL="346075" marR="0" lvl="0" indent="-3460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print("""Either " or ' are OK""")</a:t>
            </a:r>
            <a:endParaRPr/>
          </a:p>
          <a:p>
            <a:pPr marL="346075" marR="0" lvl="0" indent="-3460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Either " or ' are OK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7921625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Conversions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4212" y="1341437"/>
            <a:ext cx="4103687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int(), float(), str(), chr(), ord()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int(2.3)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int('5')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int('666')</a:t>
            </a:r>
            <a:endParaRPr/>
          </a:p>
          <a:p>
            <a:pPr marL="0" marR="0" lvl="0" indent="1371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8915" algn="l" rtl="0">
              <a:spcBef>
                <a:spcPts val="96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684212" y="3541712"/>
            <a:ext cx="249237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float(2)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float('234')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float('123.123')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str(1)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str(2.8)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716462" y="1989137"/>
            <a:ext cx="45720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chr(65)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ord(‘A’)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458787" y="1412875"/>
            <a:ext cx="822642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to convert between types:</a:t>
            </a:r>
            <a:endParaRPr/>
          </a:p>
          <a:p>
            <a:pPr marL="798512" marR="0" lvl="1" indent="-3413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str()  int()  float()  complex()  bool()‏</a:t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800100" y="188912"/>
            <a:ext cx="75438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rPr lang="en-US" sz="3600" b="0" i="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Type Conversions</a:t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431800" y="2565400"/>
            <a:ext cx="8280400" cy="41243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str(0.5)‏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99"/>
              </a:buClr>
              <a:buFont typeface="Courier New"/>
              <a:buNone/>
            </a:pPr>
            <a:r>
              <a:rPr lang="en-US" sz="2000" b="1" i="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'0.5'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float('-1.32e-3')‏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99"/>
              </a:buClr>
              <a:buFont typeface="Courier New"/>
              <a:buNone/>
            </a:pPr>
            <a:r>
              <a:rPr lang="en-US" sz="2000" b="1" i="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-0.00132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int('0243')‏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99"/>
              </a:buClr>
              <a:buFont typeface="Courier New"/>
              <a:buNone/>
            </a:pPr>
            <a:r>
              <a:rPr lang="en-US" sz="2000" b="1" i="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243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int(123456000*789101112000)‏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99"/>
              </a:buClr>
              <a:buFont typeface="Courier New"/>
              <a:buNone/>
            </a:pPr>
            <a:r>
              <a:rPr lang="en-US" sz="2000" b="1" i="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974205123072000000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bool('hi')‏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99"/>
              </a:buClr>
              <a:buFont typeface="Courier New"/>
              <a:buNone/>
            </a:pPr>
            <a:r>
              <a:rPr lang="en-US" sz="2000" b="1" i="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bool('False')‏    </a:t>
            </a:r>
            <a:r>
              <a:rPr lang="en-US" sz="2000" b="1" i="0" u="non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# any non-zero, non-null is 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99"/>
              </a:buClr>
              <a:buFont typeface="Courier New"/>
              <a:buNone/>
            </a:pPr>
            <a:r>
              <a:rPr lang="en-US" sz="2000" b="1" i="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528637" y="1443037"/>
            <a:ext cx="8226425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the type of an object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type(object)‏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type(2.45)‏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&gt;&gt;&gt; 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type('x')‏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&gt;&gt;&gt; 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type(2**34)‏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'long'&gt;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&gt;&gt;&gt; 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type(3+2j)‏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'complex'&gt;</a:t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800100" y="333375"/>
            <a:ext cx="75438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Courier New"/>
              <a:buNone/>
            </a:pPr>
            <a:r>
              <a:rPr lang="en-US" sz="3600" b="1" i="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600" b="0" i="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determines type of Object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7A4AB7-E4AF-4B17-A42D-588BDE27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7053542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Using comments in a program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22B2F8-1E32-4357-BD45-F60D5438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6709906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Comment statements are used in a program to document it and to enhance its readability.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Useful for human readers of the program –compiler ignores comments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Comments in Python start with the hash character, </a:t>
            </a:r>
            <a:r>
              <a:rPr lang="en-US" sz="2000" dirty="0" smtClean="0"/>
              <a:t>#</a:t>
            </a:r>
            <a:r>
              <a:rPr lang="en-US" sz="2000" dirty="0"/>
              <a:t>, and extend to the end of the physical line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A comment may appear at the start of a line or following whitespace or code, but not within a string literal. A hash character within a string literal is just a hash character. 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Multiline comments don't actually exist in </a:t>
            </a:r>
            <a:r>
              <a:rPr lang="en-US" sz="2000" dirty="0" smtClean="0"/>
              <a:t>Python.</a:t>
            </a:r>
            <a:r>
              <a:rPr lang="en-US" sz="2000" dirty="0"/>
              <a:t>  it is taught that in order to do a multiline comment one should use </a:t>
            </a:r>
            <a:r>
              <a:rPr lang="en-US" sz="2000" dirty="0" smtClean="0"/>
              <a:t>"""triple quotes"""</a:t>
            </a:r>
            <a:r>
              <a:rPr lang="en-US" sz="2000" dirty="0"/>
              <a:t>. This is wrong.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Triple quotes  are </a:t>
            </a:r>
            <a:r>
              <a:rPr lang="en-US" sz="2000" b="1" dirty="0"/>
              <a:t>not ignored</a:t>
            </a:r>
            <a:r>
              <a:rPr lang="en-US" sz="2000" dirty="0"/>
              <a:t> by the interpreter in the same way that </a:t>
            </a:r>
            <a:r>
              <a:rPr lang="en-US" sz="2000" dirty="0" smtClean="0"/>
              <a:t>a comment</a:t>
            </a:r>
            <a:r>
              <a:rPr lang="en-US" sz="2000" dirty="0"/>
              <a:t> is.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07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general-purpose interpreted, interactive, object-oriented, and high-level programming language. It was created by Guido van </a:t>
            </a:r>
            <a:r>
              <a:rPr lang="en-US" dirty="0" err="1"/>
              <a:t>Rossum</a:t>
            </a:r>
            <a:r>
              <a:rPr lang="en-US" dirty="0"/>
              <a:t> during 1985- 1990. Python is named after a TV Show called ‘Monty Python’s Flying Circus’ and not after Python-the snake.</a:t>
            </a:r>
          </a:p>
          <a:p>
            <a:r>
              <a:rPr lang="en-US" dirty="0"/>
              <a:t>Python 3.0 was released in 2008.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11187" y="347662"/>
            <a:ext cx="7923212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use Python?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syntax: easy to learn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remember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standard library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development time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Lots of 3rd party tools/add-ons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good implementations:</a:t>
            </a:r>
            <a:endParaRPr/>
          </a:p>
          <a:p>
            <a:pPr marL="803275" marR="0" lvl="1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CPython, PyPy, IronPython, Jython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open-source community</a:t>
            </a:r>
            <a:endParaRPr/>
          </a:p>
          <a:p>
            <a:pPr marL="346075" marR="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Versions: 2.7.x, 3.4.x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1"/>
            <a:ext cx="8229600" cy="509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Python 2 and Python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2, “print” is treated as a statement rather than a function. There is no need to wrap the text you want to print in parentheses, </a:t>
            </a:r>
            <a:r>
              <a:rPr lang="en-US" dirty="0" err="1" smtClean="0"/>
              <a:t>alt</a:t>
            </a:r>
            <a:r>
              <a:rPr lang="en-US" dirty="0" err="1"/>
              <a:t>Python</a:t>
            </a:r>
            <a:r>
              <a:rPr lang="en-US" dirty="0"/>
              <a:t> 3 explicitly treats “print” as a function, which means you have to pass the items you need to print to the function in parentheses in the standard way, or you will get a syntax </a:t>
            </a:r>
            <a:r>
              <a:rPr lang="en-US" dirty="0" err="1"/>
              <a:t>error.</a:t>
            </a:r>
            <a:r>
              <a:rPr lang="en-US" dirty="0" err="1" smtClean="0"/>
              <a:t>hough</a:t>
            </a:r>
            <a:r>
              <a:rPr lang="en-US" dirty="0" smtClean="0"/>
              <a:t> </a:t>
            </a:r>
            <a:r>
              <a:rPr lang="en-US" dirty="0"/>
              <a:t>you can if you want.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b="1" dirty="0"/>
              <a:t>Division </a:t>
            </a:r>
            <a:r>
              <a:rPr lang="en-US" sz="2400" b="1" dirty="0" smtClean="0"/>
              <a:t>operator</a:t>
            </a:r>
          </a:p>
          <a:p>
            <a:pPr fontAlgn="base">
              <a:buNone/>
            </a:pPr>
            <a:r>
              <a:rPr lang="en-US" sz="2400" dirty="0"/>
              <a:t>print 7 / 5</a:t>
            </a:r>
          </a:p>
          <a:p>
            <a:pPr fontAlgn="base">
              <a:buNone/>
            </a:pPr>
            <a:r>
              <a:rPr lang="en-US" sz="2400" dirty="0"/>
              <a:t>print -7 / 5   </a:t>
            </a:r>
          </a:p>
          <a:p>
            <a:pPr fontAlgn="base"/>
            <a:endParaRPr lang="en-US" sz="2400" dirty="0"/>
          </a:p>
          <a:p>
            <a:pPr fontAlgn="base">
              <a:buNone/>
            </a:pPr>
            <a:r>
              <a:rPr lang="en-US" sz="2400" dirty="0"/>
              <a:t>Output in Python 2.x</a:t>
            </a:r>
          </a:p>
          <a:p>
            <a:pPr fontAlgn="base">
              <a:buNone/>
            </a:pPr>
            <a:r>
              <a:rPr lang="en-US" sz="2400" dirty="0"/>
              <a:t>1</a:t>
            </a:r>
          </a:p>
          <a:p>
            <a:pPr fontAlgn="base">
              <a:buNone/>
            </a:pPr>
            <a:r>
              <a:rPr lang="en-US" sz="2400" dirty="0"/>
              <a:t>-2</a:t>
            </a:r>
          </a:p>
          <a:p>
            <a:pPr fontAlgn="base">
              <a:buNone/>
            </a:pPr>
            <a:r>
              <a:rPr lang="en-US" sz="2400" dirty="0"/>
              <a:t>Output in Python 3.x :</a:t>
            </a:r>
          </a:p>
          <a:p>
            <a:pPr fontAlgn="base">
              <a:buNone/>
            </a:pPr>
            <a:r>
              <a:rPr lang="en-US" sz="2400" dirty="0"/>
              <a:t>1.4</a:t>
            </a:r>
          </a:p>
          <a:p>
            <a:pPr fontAlgn="base">
              <a:buNone/>
            </a:pPr>
            <a:r>
              <a:rPr lang="en-US" sz="2400" dirty="0"/>
              <a:t>-</a:t>
            </a:r>
            <a:r>
              <a:rPr lang="en-US" sz="2400" dirty="0" smtClean="0"/>
              <a:t>1.4</a:t>
            </a:r>
          </a:p>
          <a:p>
            <a:pPr fontAlgn="base"/>
            <a:r>
              <a:rPr lang="en-US" sz="2400" dirty="0" smtClean="0"/>
              <a:t>In Python 2, implicit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 is ASCII. But in Python 3.x implicit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 is Unicode.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3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C/C++</a:t>
            </a:r>
            <a:endParaRPr dirty="0"/>
          </a:p>
        </p:txBody>
      </p:sp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974850" y="1920875"/>
            <a:ext cx="5194300" cy="3876675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"/>
            <a:headEnd type="none" w="med" len="med"/>
            <a:tailEnd type="none" w="med" len="med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74687" y="1400175"/>
            <a:ext cx="7923212" cy="44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dirty="0"/>
          </a:p>
          <a:p>
            <a:pPr marL="803275" marR="0" lvl="1" indent="-346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3275" marR="0" lvl="1" indent="-346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3275" marR="0" lvl="1" indent="-346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3275" marR="0" lvl="1" indent="-346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3275" marR="0" lvl="1" indent="-346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891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33399"/>
              </a:buClr>
              <a:buSzPts val="216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34607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python 3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34607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python 2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34607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dirty="0" smtClean="0"/>
              <a:t>                                                                             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</a:t>
            </a:r>
            <a:endParaRPr dirty="0"/>
          </a:p>
        </p:txBody>
      </p:sp>
      <p:sp>
        <p:nvSpPr>
          <p:cNvPr id="269" name="Shape 269"/>
          <p:cNvSpPr txBox="1"/>
          <p:nvPr/>
        </p:nvSpPr>
        <p:spPr>
          <a:xfrm>
            <a:off x="914400" y="1989137"/>
            <a:ext cx="6172200" cy="1941512"/>
          </a:xfrm>
          <a:prstGeom prst="rect">
            <a:avLst/>
          </a:prstGeom>
          <a:solidFill>
            <a:srgbClr val="FFFFCC"/>
          </a:solidFill>
          <a:ln w="19075" cap="flat" cmpd="sng">
            <a:solidFill>
              <a:srgbClr val="33339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(“Hello, World”);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11187" y="347662"/>
            <a:ext cx="7923212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US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World!</a:t>
            </a:r>
            <a:endParaRPr dirty="0"/>
          </a:p>
        </p:txBody>
      </p:sp>
      <p:sp>
        <p:nvSpPr>
          <p:cNvPr id="271" name="Shape 271"/>
          <p:cNvSpPr txBox="1"/>
          <p:nvPr/>
        </p:nvSpPr>
        <p:spPr>
          <a:xfrm>
            <a:off x="914400" y="5105400"/>
            <a:ext cx="6172200" cy="371475"/>
          </a:xfrm>
          <a:prstGeom prst="rect">
            <a:avLst/>
          </a:prstGeom>
          <a:solidFill>
            <a:srgbClr val="FFFFCC"/>
          </a:solidFill>
          <a:ln w="19075" cap="flat" cmpd="sng">
            <a:solidFill>
              <a:srgbClr val="33339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print("Hello, World”)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914400" y="5922962"/>
            <a:ext cx="6172200" cy="385762"/>
          </a:xfrm>
          <a:prstGeom prst="rect">
            <a:avLst/>
          </a:prstGeom>
          <a:solidFill>
            <a:srgbClr val="FFFFCC"/>
          </a:solidFill>
          <a:ln w="19075" cap="flat" cmpd="sng">
            <a:solidFill>
              <a:srgbClr val="33339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"Hello, World"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961083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6200000">
            <a:off x="196250" y="2924732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 descr="A screenshot of a cell phone&#10;&#10;Description generated with high confidenc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0687" y="1143000"/>
            <a:ext cx="5545104" cy="536863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A0170-3205-4867-B994-2E0E8211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468583"/>
            <a:ext cx="3127663" cy="354676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6000" dirty="0"/>
              <a:t>Compiler vs Interpreter</a:t>
            </a:r>
          </a:p>
        </p:txBody>
      </p:sp>
    </p:spTree>
    <p:extLst>
      <p:ext uri="{BB962C8B-B14F-4D97-AF65-F5344CB8AC3E}">
        <p14:creationId xmlns="" xmlns:p14="http://schemas.microsoft.com/office/powerpoint/2010/main" val="15321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509</Words>
  <Application>Microsoft Office PowerPoint</Application>
  <PresentationFormat>On-screen Show (4:3)</PresentationFormat>
  <Paragraphs>153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NOESIS 2K18 </vt:lpstr>
      <vt:lpstr>INTRODUCTION</vt:lpstr>
      <vt:lpstr>Why use Python?</vt:lpstr>
      <vt:lpstr>Slide 4</vt:lpstr>
      <vt:lpstr>Differences Between Python 2 and Python 3 </vt:lpstr>
      <vt:lpstr>Slide 6</vt:lpstr>
      <vt:lpstr>Python vs C/C++</vt:lpstr>
      <vt:lpstr>Hello, World!</vt:lpstr>
      <vt:lpstr>Compiler vs Interpreter</vt:lpstr>
      <vt:lpstr>Shell and Editor</vt:lpstr>
      <vt:lpstr>Getting Started</vt:lpstr>
      <vt:lpstr>Variables</vt:lpstr>
      <vt:lpstr>Numeric Types</vt:lpstr>
      <vt:lpstr>Strings</vt:lpstr>
      <vt:lpstr>Type Conversions</vt:lpstr>
      <vt:lpstr>Slide 16</vt:lpstr>
      <vt:lpstr>Slide 17</vt:lpstr>
      <vt:lpstr>Using comments in a program</vt:lpstr>
      <vt:lpstr>Slide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NOESIS 2K18</dc:title>
  <dc:creator>siddhi jain</dc:creator>
  <cp:lastModifiedBy>siddhi jain</cp:lastModifiedBy>
  <cp:revision>4</cp:revision>
  <dcterms:created xsi:type="dcterms:W3CDTF">2018-01-24T14:14:00Z</dcterms:created>
  <dcterms:modified xsi:type="dcterms:W3CDTF">2018-01-24T14:47:08Z</dcterms:modified>
</cp:coreProperties>
</file>